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entury Gothic" panose="020B0502020202020204" pitchFamily="34" charset="0"/>
      <p:regular r:id="rId73"/>
      <p:bold r:id="rId74"/>
      <p:italic r:id="rId75"/>
      <p:boldItalic r:id="rId76"/>
    </p:embeddedFont>
    <p:embeddedFont>
      <p:font typeface="Proxima Nova" panose="020B0604020202020204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iFJZ6ZGew4AQiZAY958EDBmtVL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2B1EEB-CA15-47A7-8298-48575A97D67B}">
  <a:tblStyle styleId="{E12B1EEB-CA15-47A7-8298-48575A97D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e2d4bc4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0ee2d4bc4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e2d4bc42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0ee2d4bc42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ee2d4bc42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0ee2d4bc42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2d4bc42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0ee2d4bc42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e2d4bc42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0ee2d4bc42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e2d4bc42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0ee2d4bc42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f06129f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0ff06129f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ff06129f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0ff06129f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ff06129f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0ff06129f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ff06129f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0ff06129f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* Software também tem haver com criatividade. Temos que acompanhar todo o processo.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ff06129f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g10ff06129f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ee2d4bc42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0ee2d4bc42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* Criação, importância e padrões de testes de unidade (muito importante para o QA)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ff06129f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0ff06129f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ee2d4bc42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0ee2d4bc42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Garantir que os requisitos estão sendo garantidos, que o usuário terá a necessidade atendida.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e2d4bc42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0ee2d4bc42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Especializar para inteligência artificial (AI) – focar na certificação de AI da Azure.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dcd4865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0dcd4865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dcd4865b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0dcd4865b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dcd4865b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0dcd4865b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dd69735e4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0dd69735e4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dd69735e4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10dd69735e4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dcd4865b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0dcd4865b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*ESTUDAR ITIL4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dd69735e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10dd69735e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dd69735e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10dd69735e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dd69735e4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10dd69735e4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dd69735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10dd69735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dd69735e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10dd69735e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df53d5f4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10df53d5f4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dd69735e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10dd69735e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dd69735e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10dd69735e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130ba367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11130ba367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130ba367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11130ba367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130ba367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g11130ba367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dd69735e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0dd69735e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df53d5f4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10df53d5f4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dd69735e4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10dd69735e4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dcd4865b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g10dcd4865b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030621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g11030621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df53d5f4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g10df53d5f4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df53d5f4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g10df53d5f4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df53d5f4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g10df53d5f4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df53d5f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g10df53d5f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df53d5f4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g10df53d5f4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df53d5f4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g10df53d5f4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df53d5f4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g10df53d5f4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df53d5f4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g10df53d5f4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df53d5f4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g10df53d5f4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Integração e entrega</a:t>
            </a:r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030621d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11030621d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030621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g11030621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030621d4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11030621d4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030621d4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g11030621d4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030621d41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g11030621d41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030621d4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11030621d4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030621d4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" name="Google Shape;676;g11030621d4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030621d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g11030621d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" name="Google Shape;6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ee2d4bc42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10ee2d4bc42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e2d4bc42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0ee2d4bc42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essoftware.com.br/dados-do-seto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atic.portaldaindustria.com.br/media/filer_public/b7/5a/b75af326-9c36-49e7-b298-1b9f0a3d4938/estudo_profissoes_emergentes_-_giz_ufrgs_e_senai.pdf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carolina-santana-louzada-436a1678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stqb.org/certification-path-root/why-istqb-certification.htm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bqts.com.br/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://www.certified-re.de/en/home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stqb.org.br/b9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stqb.org.br/b9/doc/syllabus_ctfl_3.1br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trainingcenter/compara%C3%A7%C3%A3o-entre-as-certifica%C3%A7%C3%B5es-em-qualidade-de-software-922100a3bbf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ocs.microsoft.com/pt-br/learn/certification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ws.amazon.com/pt/certification/?nc2=sb_ce_co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abessoftware.com.br/dados-do-setor/" TargetMode="External"/><Relationship Id="rId13" Type="http://schemas.openxmlformats.org/officeDocument/2006/relationships/hyperlink" Target="https://static.portaldaindustria.com.br/media/filer_public/b7/5a/b75af326-9c36-49e7-b298-1b9f0a3d4938/estudo_profissoes_emergentes_-_giz_ufrgs_e_senai.pdf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odingsans.com/blog/software-development-trends" TargetMode="External"/><Relationship Id="rId12" Type="http://schemas.openxmlformats.org/officeDocument/2006/relationships/hyperlink" Target="https://medium.com/@concisesoftware/everything-you-should-know-about-qa-in-software-development-the-beginners-guide-3e7afacf607c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linhadecodigo.com.br/artigo/1712/qualidade-qualidade-de-software-e-garantia-da-qualidade-de-software-sao-as-mesmas-coisas.aspx" TargetMode="External"/><Relationship Id="rId11" Type="http://schemas.openxmlformats.org/officeDocument/2006/relationships/hyperlink" Target="https://blog.onedaytesting.com.br/tendencias-ti-desafios-qa/" TargetMode="External"/><Relationship Id="rId5" Type="http://schemas.openxmlformats.org/officeDocument/2006/relationships/hyperlink" Target="https://qualidadeuniso.files.wordpress.com/2012/09/nbr-iso-9000-2005.pdf" TargetMode="External"/><Relationship Id="rId10" Type="http://schemas.openxmlformats.org/officeDocument/2006/relationships/hyperlink" Target="https://pesquisa.codigofonte.com.br/" TargetMode="External"/><Relationship Id="rId4" Type="http://schemas.openxmlformats.org/officeDocument/2006/relationships/hyperlink" Target="http://www.lcvdata.com/manut_quali/ISO_9126_NBR_13596_ANALISE_.pdf" TargetMode="External"/><Relationship Id="rId9" Type="http://schemas.openxmlformats.org/officeDocument/2006/relationships/hyperlink" Target="https://ncube.com/blog/software-engineer-shortage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armupweb.com.br/2021/01/08/a-importancia-da-qualidade-de-software-na-vida-das-pessoas/" TargetMode="External"/><Relationship Id="rId4" Type="http://schemas.openxmlformats.org/officeDocument/2006/relationships/hyperlink" Target="https://www.treinaweb.com.br/blog/quality-assurance-qa-e-sua-importancia-no-desenvolvimento-de-software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Carolina Santana Louzada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Engenheira de Qualidade de Software na UOLEdtech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9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ee2d4bc42_0_9"/>
          <p:cNvSpPr txBox="1">
            <a:spLocks noGrp="1"/>
          </p:cNvSpPr>
          <p:nvPr>
            <p:ph type="subTitle" idx="1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Investimentos em TI</a:t>
            </a:r>
            <a:endParaRPr sz="35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0ee2d4bc42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0ee2d4bc42_0_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ee2d4bc42_0_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0ee2d4bc42_0_9"/>
          <p:cNvSpPr/>
          <p:nvPr/>
        </p:nvSpPr>
        <p:spPr>
          <a:xfrm>
            <a:off x="1028650" y="1030200"/>
            <a:ext cx="2272050" cy="1583766"/>
          </a:xfrm>
          <a:prstGeom prst="irregularSeal2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US$ 2.39 trilhões </a:t>
            </a:r>
            <a:endParaRPr b="1"/>
          </a:p>
        </p:txBody>
      </p:sp>
      <p:sp>
        <p:nvSpPr>
          <p:cNvPr id="137" name="Google Shape;137;g10ee2d4bc42_0_9"/>
          <p:cNvSpPr txBox="1"/>
          <p:nvPr/>
        </p:nvSpPr>
        <p:spPr>
          <a:xfrm>
            <a:off x="3559750" y="135770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Investimentos em TI a nível mundial no ano de 2020(mercado interno)</a:t>
            </a:r>
            <a:endParaRPr i="1"/>
          </a:p>
        </p:txBody>
      </p:sp>
      <p:pic>
        <p:nvPicPr>
          <p:cNvPr id="138" name="Google Shape;138;g10ee2d4bc4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021" y="2933334"/>
            <a:ext cx="5897954" cy="1497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0ee2d4bc42_0_9"/>
          <p:cNvSpPr txBox="1"/>
          <p:nvPr/>
        </p:nvSpPr>
        <p:spPr>
          <a:xfrm>
            <a:off x="1623025" y="4268300"/>
            <a:ext cx="88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53.7%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0ee2d4bc42_0_9"/>
          <p:cNvSpPr txBox="1"/>
          <p:nvPr/>
        </p:nvSpPr>
        <p:spPr>
          <a:xfrm>
            <a:off x="3300700" y="4268300"/>
            <a:ext cx="88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26.3%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0ee2d4bc42_0_9"/>
          <p:cNvSpPr txBox="1"/>
          <p:nvPr/>
        </p:nvSpPr>
        <p:spPr>
          <a:xfrm>
            <a:off x="4978375" y="4268300"/>
            <a:ext cx="68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20%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0ee2d4bc42_0_9"/>
          <p:cNvSpPr txBox="1"/>
          <p:nvPr/>
        </p:nvSpPr>
        <p:spPr>
          <a:xfrm>
            <a:off x="2895125" y="2364000"/>
            <a:ext cx="4130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entury Gothic"/>
                <a:ea typeface="Century Gothic"/>
                <a:cs typeface="Century Gothic"/>
                <a:sym typeface="Century Gothic"/>
              </a:rPr>
              <a:t>Distribuição de Investimentos no Brasil</a:t>
            </a:r>
            <a:endParaRPr sz="15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0ee2d4bc42_0_9"/>
          <p:cNvSpPr txBox="1"/>
          <p:nvPr/>
        </p:nvSpPr>
        <p:spPr>
          <a:xfrm>
            <a:off x="1586900" y="2869300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144" name="Google Shape;144;g10ee2d4bc42_0_9"/>
          <p:cNvSpPr txBox="1"/>
          <p:nvPr/>
        </p:nvSpPr>
        <p:spPr>
          <a:xfrm>
            <a:off x="3267100" y="2869300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145" name="Google Shape;145;g10ee2d4bc42_0_9"/>
          <p:cNvSpPr txBox="1"/>
          <p:nvPr/>
        </p:nvSpPr>
        <p:spPr>
          <a:xfrm>
            <a:off x="4947300" y="2869300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Serviços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2d4bc42_0_512"/>
          <p:cNvSpPr txBox="1">
            <a:spLocks noGrp="1"/>
          </p:cNvSpPr>
          <p:nvPr>
            <p:ph type="subTitle" idx="1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Crescimento de TI </a:t>
            </a:r>
            <a:endParaRPr sz="35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g10ee2d4bc42_0_5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0ee2d4bc42_0_5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0ee2d4bc42_0_512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g10ee2d4bc42_0_512"/>
          <p:cNvGraphicFramePr/>
          <p:nvPr/>
        </p:nvGraphicFramePr>
        <p:xfrm>
          <a:off x="1091025" y="16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{E12B1EEB-CA15-47A7-8298-48575A97D67B}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Mundial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Brasil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22.9%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5" name="Google Shape;155;g10ee2d4bc42_0_512"/>
          <p:cNvSpPr txBox="1"/>
          <p:nvPr/>
        </p:nvSpPr>
        <p:spPr>
          <a:xfrm>
            <a:off x="2901100" y="12651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Crescimento de TI no ano de 2020</a:t>
            </a:r>
            <a:endParaRPr b="1"/>
          </a:p>
        </p:txBody>
      </p:sp>
      <p:graphicFrame>
        <p:nvGraphicFramePr>
          <p:cNvPr id="156" name="Google Shape;156;g10ee2d4bc42_0_512"/>
          <p:cNvGraphicFramePr/>
          <p:nvPr/>
        </p:nvGraphicFramePr>
        <p:xfrm>
          <a:off x="1046600" y="3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{E12B1EEB-CA15-47A7-8298-48575A97D67B}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Mundial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Brasil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Google Shape;157;g10ee2d4bc42_0_512"/>
          <p:cNvSpPr txBox="1"/>
          <p:nvPr/>
        </p:nvSpPr>
        <p:spPr>
          <a:xfrm>
            <a:off x="2901100" y="2786625"/>
            <a:ext cx="40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Crescimento esperado de TI no ano de 2021</a:t>
            </a:r>
            <a:endParaRPr b="1"/>
          </a:p>
        </p:txBody>
      </p:sp>
      <p:sp>
        <p:nvSpPr>
          <p:cNvPr id="158" name="Google Shape;158;g10ee2d4bc42_0_512"/>
          <p:cNvSpPr txBox="1"/>
          <p:nvPr/>
        </p:nvSpPr>
        <p:spPr>
          <a:xfrm>
            <a:off x="1369800" y="4289100"/>
            <a:ext cx="456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Dados do Setor | ABES (abessoftware.com.br)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ee2d4bc42_0_688"/>
          <p:cNvSpPr txBox="1">
            <a:spLocks noGrp="1"/>
          </p:cNvSpPr>
          <p:nvPr>
            <p:ph type="subTitle" idx="1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Maiores desafios em desenvolvimento de software</a:t>
            </a:r>
            <a:endParaRPr sz="24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10ee2d4bc42_0_6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0ee2d4bc42_0_6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10ee2d4bc42_0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750" y="979150"/>
            <a:ext cx="5536149" cy="40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e2d4bc42_0_720"/>
          <p:cNvSpPr txBox="1">
            <a:spLocks noGrp="1"/>
          </p:cNvSpPr>
          <p:nvPr>
            <p:ph type="subTitle" idx="1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Previsão de empregos em TI</a:t>
            </a:r>
            <a:endParaRPr sz="24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g10ee2d4bc42_0_7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0ee2d4bc42_0_7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0ee2d4bc42_0_7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750" y="1064350"/>
            <a:ext cx="7792451" cy="33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0ee2d4bc42_0_720"/>
          <p:cNvSpPr txBox="1"/>
          <p:nvPr/>
        </p:nvSpPr>
        <p:spPr>
          <a:xfrm>
            <a:off x="3225000" y="4599675"/>
            <a:ext cx="52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Fonte: Portal da Industria(2021)</a:t>
            </a:r>
            <a:r>
              <a:rPr lang="en-US"/>
              <a:t> </a:t>
            </a:r>
            <a:endParaRPr/>
          </a:p>
        </p:txBody>
      </p:sp>
      <p:sp>
        <p:nvSpPr>
          <p:cNvPr id="176" name="Google Shape;176;g10ee2d4bc42_0_720"/>
          <p:cNvSpPr txBox="1"/>
          <p:nvPr/>
        </p:nvSpPr>
        <p:spPr>
          <a:xfrm>
            <a:off x="5839200" y="867375"/>
            <a:ext cx="33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Profissões Emergentes na Era Digital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ee2d4bc42_0_738"/>
          <p:cNvSpPr txBox="1">
            <a:spLocks noGrp="1"/>
          </p:cNvSpPr>
          <p:nvPr>
            <p:ph type="subTitle" idx="1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Profissões emergentes</a:t>
            </a:r>
            <a:endParaRPr sz="24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g10ee2d4bc42_0_7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0ee2d4bc42_0_7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0ee2d4bc42_0_738"/>
          <p:cNvSpPr txBox="1"/>
          <p:nvPr/>
        </p:nvSpPr>
        <p:spPr>
          <a:xfrm>
            <a:off x="3225000" y="4599675"/>
            <a:ext cx="361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Fonte: Portal da Industria(2021)</a:t>
            </a:r>
            <a:endParaRPr b="1"/>
          </a:p>
        </p:txBody>
      </p:sp>
      <p:pic>
        <p:nvPicPr>
          <p:cNvPr id="185" name="Google Shape;185;g10ee2d4bc42_0_7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575" y="1272925"/>
            <a:ext cx="6534075" cy="2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ee2d4bc42_0_700"/>
          <p:cNvSpPr txBox="1">
            <a:spLocks noGrp="1"/>
          </p:cNvSpPr>
          <p:nvPr>
            <p:ph type="subTitle" idx="1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 linguagens mais utilizadas</a:t>
            </a:r>
            <a:endParaRPr sz="24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10ee2d4bc42_0_7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0ee2d4bc42_0_7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10ee2d4bc42_0_7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525" y="884550"/>
            <a:ext cx="2448600" cy="38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0ee2d4bc42_0_700"/>
          <p:cNvSpPr txBox="1"/>
          <p:nvPr/>
        </p:nvSpPr>
        <p:spPr>
          <a:xfrm>
            <a:off x="3429875" y="4723725"/>
            <a:ext cx="3392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latin typeface="Century Gothic"/>
                <a:ea typeface="Century Gothic"/>
                <a:cs typeface="Century Gothic"/>
                <a:sym typeface="Century Gothic"/>
              </a:rPr>
              <a:t>Fonte: Pesquisa Código Fonte (2021)</a:t>
            </a:r>
            <a:endParaRPr sz="13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g10ee2d4bc42_0_7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800" y="867375"/>
            <a:ext cx="1920982" cy="390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ff06129f5_0_3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0ff06129f5_0_3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0ff06129f5_0_3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0ff06129f5_0_3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ff06129f5_0_3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ff06129f5_0_3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10ff06129f5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0ff06129f5_0_3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0ff06129f5_0_33"/>
          <p:cNvSpPr txBox="1"/>
          <p:nvPr/>
        </p:nvSpPr>
        <p:spPr>
          <a:xfrm>
            <a:off x="467550" y="1203600"/>
            <a:ext cx="8520600" cy="15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Importância da qualidade de software</a:t>
            </a:r>
            <a:endParaRPr sz="36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0ff06129f5_0_33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ff06129f5_0_77"/>
          <p:cNvSpPr txBox="1">
            <a:spLocks noGrp="1"/>
          </p:cNvSpPr>
          <p:nvPr>
            <p:ph type="subTitle" idx="1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A qualidade na história</a:t>
            </a:r>
            <a:endParaRPr sz="3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0ff06129f5_0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0ff06129f5_0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ff06129f5_0_77"/>
          <p:cNvSpPr txBox="1"/>
          <p:nvPr/>
        </p:nvSpPr>
        <p:spPr>
          <a:xfrm>
            <a:off x="311700" y="1220726"/>
            <a:ext cx="8478000" cy="3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700"/>
              <a:buFont typeface="Calibri"/>
              <a:buChar char="★"/>
            </a:pPr>
            <a:r>
              <a:rPr lang="en-US" sz="2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Década de 60 -&gt; desenvolvimento de softwares robustos, mas não confiáveis e de difícil manutenção</a:t>
            </a:r>
            <a:endParaRPr sz="2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700"/>
              <a:buFont typeface="Calibri"/>
              <a:buChar char="★"/>
            </a:pPr>
            <a:r>
              <a:rPr lang="en-US" sz="2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Adoção de métodos formais no gerenciamento de qualidade  baseados em métodos usados na indústria de manufatura</a:t>
            </a:r>
            <a:endParaRPr sz="2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0ff06129f5_0_77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0ff06129f5_0_77"/>
          <p:cNvSpPr txBox="1"/>
          <p:nvPr/>
        </p:nvSpPr>
        <p:spPr>
          <a:xfrm>
            <a:off x="2851350" y="4550375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ff06129f5_0_86"/>
          <p:cNvSpPr txBox="1">
            <a:spLocks noGrp="1"/>
          </p:cNvSpPr>
          <p:nvPr>
            <p:ph type="subTitle" idx="1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Preocupações da qualidade</a:t>
            </a:r>
            <a:endParaRPr sz="3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0ff06129f5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0ff06129f5_0_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0ff06129f5_0_86"/>
          <p:cNvSpPr txBox="1"/>
          <p:nvPr/>
        </p:nvSpPr>
        <p:spPr>
          <a:xfrm>
            <a:off x="311700" y="1220726"/>
            <a:ext cx="84780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de qualidade: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Nível organizacional : processos organizacionais e padrões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Nível de projeto: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plano de qualidade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aplicação de processos específicos de qualidade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qualidade != burocratização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0ff06129f5_0_86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f06129f5_0_104"/>
          <p:cNvSpPr txBox="1">
            <a:spLocks noGrp="1"/>
          </p:cNvSpPr>
          <p:nvPr>
            <p:ph type="subTitle" idx="1"/>
          </p:nvPr>
        </p:nvSpPr>
        <p:spPr>
          <a:xfrm>
            <a:off x="1793950" y="629425"/>
            <a:ext cx="6477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Atributos de qualidade de software</a:t>
            </a:r>
            <a:endParaRPr sz="3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g10ff06129f5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0ff06129f5_0_1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ff06129f5_0_104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0ff06129f5_0_104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0ff06129f5_0_104"/>
          <p:cNvSpPr txBox="1"/>
          <p:nvPr/>
        </p:nvSpPr>
        <p:spPr>
          <a:xfrm>
            <a:off x="2851350" y="4550375"/>
            <a:ext cx="357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g10ff06129f5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0" y="1794925"/>
            <a:ext cx="91440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ff06129f5_0_104"/>
          <p:cNvSpPr txBox="1"/>
          <p:nvPr/>
        </p:nvSpPr>
        <p:spPr>
          <a:xfrm>
            <a:off x="1195250" y="3903875"/>
            <a:ext cx="733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</a:rPr>
              <a:t>Fonte: Sommerville, Ian. Engenharia de Software. 9. ed. São Paulo: Pearson Prentice Hall, 2011.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ff06129f5_0_129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0ff06129f5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0ff06129f5_0_12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Graduada em Engenharia de Computação- UFS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Fazendo especialização em qualidade e desenvolvimento de software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Qualidade de software -&gt; automação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Educação +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Jogos + música + aprender novas atividades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 -&gt;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Carolina Santana Louzada | LinkedIn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0ff06129f5_0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ee2d4bc42_0_658"/>
          <p:cNvSpPr txBox="1">
            <a:spLocks noGrp="1"/>
          </p:cNvSpPr>
          <p:nvPr>
            <p:ph type="subTitle" idx="1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vale testes com qualidade? </a:t>
            </a:r>
            <a:endParaRPr sz="35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10ee2d4bc42_0_6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0ee2d4bc42_0_6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0ee2d4bc42_0_658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0ee2d4bc42_0_658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0" name="Google Shape;250;g10ee2d4bc42_0_658"/>
          <p:cNvGraphicFramePr/>
          <p:nvPr/>
        </p:nvGraphicFramePr>
        <p:xfrm>
          <a:off x="952500" y="1619250"/>
          <a:ext cx="7239000" cy="2803980"/>
        </p:xfrm>
        <a:graphic>
          <a:graphicData uri="http://schemas.openxmlformats.org/drawingml/2006/table">
            <a:tbl>
              <a:tblPr>
                <a:noFill/>
                <a:tableStyleId>{E12B1EEB-CA15-47A7-8298-48575A97D67B}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Estágio 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Equipe sem testes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Equipe com testes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Implementação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Integração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Testes e correções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Tempo de lançamento da feature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Bugs encontrados em produção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71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1" name="Google Shape;251;g10ee2d4bc42_0_658"/>
          <p:cNvSpPr txBox="1"/>
          <p:nvPr/>
        </p:nvSpPr>
        <p:spPr>
          <a:xfrm>
            <a:off x="2851350" y="4550375"/>
            <a:ext cx="38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Fonte: A Arte dos Testes Unitários - 2ª ed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ff06129f5_0_4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0ff06129f5_0_4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0ff06129f5_0_4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0ff06129f5_0_4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0ff06129f5_0_4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0ff06129f5_0_4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0ff06129f5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0ff06129f5_0_4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ff06129f5_0_46"/>
          <p:cNvSpPr txBox="1"/>
          <p:nvPr/>
        </p:nvSpPr>
        <p:spPr>
          <a:xfrm>
            <a:off x="467550" y="1203600"/>
            <a:ext cx="8520600" cy="15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</a:t>
            </a: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presente e futuro da área de qualidade</a:t>
            </a:r>
            <a:endParaRPr sz="36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0ff06129f5_0_46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ee2d4bc42_0_711"/>
          <p:cNvSpPr txBox="1">
            <a:spLocks noGrp="1"/>
          </p:cNvSpPr>
          <p:nvPr>
            <p:ph type="subTitle" idx="1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futuro (ou presente) para qualidade </a:t>
            </a:r>
            <a:endParaRPr sz="3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" name="Google Shape;271;g10ee2d4bc42_0_7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0ee2d4bc42_0_7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ee2d4bc42_0_711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Experiência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percepção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usuários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usuários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exigentes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usabilidade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maior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populacional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Pandemia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Aceleração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transformação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digital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0ee2d4bc42_0_711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0ee2d4bc42_0_711"/>
          <p:cNvSpPr txBox="1"/>
          <p:nvPr/>
        </p:nvSpPr>
        <p:spPr>
          <a:xfrm>
            <a:off x="2851350" y="4550375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ee2d4bc42_0_676"/>
          <p:cNvSpPr txBox="1">
            <a:spLocks noGrp="1"/>
          </p:cNvSpPr>
          <p:nvPr>
            <p:ph type="subTitle" idx="1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futuro (ou presente) para qualidade </a:t>
            </a:r>
            <a:endParaRPr sz="3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g10ee2d4bc42_0_6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0ee2d4bc42_0_6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0ee2d4bc42_0_676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Capacitação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novas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tecnologias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estudar</a:t>
            </a: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esses</a:t>
            </a: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conteúdos</a:t>
            </a: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IA 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metodologias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ágeis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DevOps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0ee2d4bc42_0_676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10ee2d4bc42_0_676"/>
          <p:cNvSpPr txBox="1"/>
          <p:nvPr/>
        </p:nvSpPr>
        <p:spPr>
          <a:xfrm>
            <a:off x="2851350" y="4550375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dcd4865b4_0_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0dcd4865b4_0_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0dcd4865b4_0_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dcd4865b4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0dcd4865b4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0dcd4865b4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10dcd4865b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0dcd4865b4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0dcd4865b4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Afinal, o que faz um QA?</a:t>
            </a:r>
            <a:endParaRPr sz="36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0dcd4865b4_0_0"/>
          <p:cNvSpPr txBox="1"/>
          <p:nvPr/>
        </p:nvSpPr>
        <p:spPr>
          <a:xfrm>
            <a:off x="467549" y="3103656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sz="33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dcd4865b4_0_4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g10dcd4865b4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0dcd4865b4_0_4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6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de software e suas vertentes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Perfis e Responsabilidade de um QA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papel das certificações na carreira de qualidade de software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0dcd4865b4_0_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qualidade de software no mundo da engenharia</a:t>
            </a:r>
            <a:endParaRPr sz="26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3" name="Google Shape;3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★"/>
            </a:pPr>
            <a:r>
              <a:rPr lang="en-US" sz="1900">
                <a:solidFill>
                  <a:srgbClr val="002060"/>
                </a:solidFill>
              </a:rPr>
              <a:t>Engenharia de software</a:t>
            </a:r>
            <a:endParaRPr sz="1900">
              <a:solidFill>
                <a:srgbClr val="002060"/>
              </a:solidFill>
            </a:endParaRPr>
          </a:p>
          <a:p>
            <a:pPr marL="13716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soluções viáveis</a:t>
            </a:r>
            <a:endParaRPr sz="1900">
              <a:solidFill>
                <a:srgbClr val="002060"/>
              </a:solidFill>
            </a:endParaRPr>
          </a:p>
          <a:p>
            <a:pPr marL="13716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processos técnicos</a:t>
            </a:r>
            <a:endParaRPr sz="1900">
              <a:solidFill>
                <a:srgbClr val="002060"/>
              </a:solidFill>
            </a:endParaRPr>
          </a:p>
          <a:p>
            <a:pPr marL="13716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processos gerenciais </a:t>
            </a:r>
            <a:endParaRPr sz="19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★"/>
            </a:pPr>
            <a:r>
              <a:rPr lang="en-US" sz="1900">
                <a:solidFill>
                  <a:srgbClr val="002060"/>
                </a:solidFill>
              </a:rPr>
              <a:t>Processo de software = </a:t>
            </a:r>
            <a:endParaRPr sz="1900">
              <a:solidFill>
                <a:srgbClr val="002060"/>
              </a:solidFill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3989000" y="1428350"/>
            <a:ext cx="480900" cy="34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4684650" y="1398500"/>
            <a:ext cx="4262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69138"/>
                </a:solidFill>
              </a:rPr>
              <a:t>Presente em todo o ciclo de produção de software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3655950" y="2656850"/>
            <a:ext cx="381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EF8600"/>
                </a:solidFill>
              </a:rPr>
              <a:t>especificação + desenvolvimento + validação + evolução</a:t>
            </a:r>
            <a:endParaRPr sz="1700">
              <a:solidFill>
                <a:srgbClr val="EF8600"/>
              </a:solidFill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2812275" y="3433925"/>
            <a:ext cx="2605200" cy="14208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qualidade de software faz parte da engenharia de software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dcd4865b4_0_336"/>
          <p:cNvSpPr txBox="1">
            <a:spLocks noGrp="1"/>
          </p:cNvSpPr>
          <p:nvPr>
            <p:ph type="subTitle" idx="1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Engenharia de software X QA</a:t>
            </a:r>
            <a:endParaRPr sz="26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5" name="Google Shape;325;g10dcd4865b4_0_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dcd4865b4_0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dcd4865b4_0_336"/>
          <p:cNvSpPr txBox="1"/>
          <p:nvPr/>
        </p:nvSpPr>
        <p:spPr>
          <a:xfrm>
            <a:off x="333000" y="1202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★"/>
            </a:pPr>
            <a:r>
              <a:rPr lang="en-US" sz="2100">
                <a:solidFill>
                  <a:srgbClr val="002060"/>
                </a:solidFill>
              </a:rPr>
              <a:t>Engenharia de software != codificação</a:t>
            </a: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★"/>
            </a:pPr>
            <a:r>
              <a:rPr lang="en-US" sz="2100">
                <a:solidFill>
                  <a:srgbClr val="002060"/>
                </a:solidFill>
              </a:rPr>
              <a:t>Tipos básicos de engenheiros de software:</a:t>
            </a:r>
            <a:endParaRPr sz="2100">
              <a:solidFill>
                <a:srgbClr val="002060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 b="1">
                <a:solidFill>
                  <a:srgbClr val="002060"/>
                </a:solidFill>
              </a:rPr>
              <a:t>Front-End</a:t>
            </a:r>
            <a:r>
              <a:rPr lang="en-US" sz="2000">
                <a:solidFill>
                  <a:srgbClr val="002060"/>
                </a:solidFill>
              </a:rPr>
              <a:t> : parte visual da aplicação e interação com usuário</a:t>
            </a:r>
            <a:endParaRPr sz="2000">
              <a:solidFill>
                <a:srgbClr val="002060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 b="1">
                <a:solidFill>
                  <a:srgbClr val="002060"/>
                </a:solidFill>
              </a:rPr>
              <a:t>Back-End:</a:t>
            </a:r>
            <a:r>
              <a:rPr lang="en-US" sz="2000">
                <a:solidFill>
                  <a:srgbClr val="002060"/>
                </a:solidFill>
              </a:rPr>
              <a:t> processamento de dados, regras de negócio</a:t>
            </a:r>
            <a:endParaRPr sz="2000">
              <a:solidFill>
                <a:srgbClr val="002060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 b="1">
                <a:solidFill>
                  <a:srgbClr val="002060"/>
                </a:solidFill>
              </a:rPr>
              <a:t>Quality Assurance: </a:t>
            </a:r>
            <a:r>
              <a:rPr lang="en-US" sz="2000">
                <a:solidFill>
                  <a:srgbClr val="002060"/>
                </a:solidFill>
              </a:rPr>
              <a:t>validações e verificações de funcionalidade, gestão de defeitos e processos de qualidade</a:t>
            </a:r>
            <a:endParaRPr sz="2000">
              <a:solidFill>
                <a:srgbClr val="002060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 b="1">
                <a:solidFill>
                  <a:srgbClr val="002060"/>
                </a:solidFill>
              </a:rPr>
              <a:t>Devops/SRE</a:t>
            </a:r>
            <a:r>
              <a:rPr lang="en-US" sz="2000">
                <a:solidFill>
                  <a:srgbClr val="002060"/>
                </a:solidFill>
              </a:rPr>
              <a:t>(</a:t>
            </a:r>
            <a:r>
              <a:rPr lang="en-US" sz="2000" i="1">
                <a:solidFill>
                  <a:srgbClr val="002060"/>
                </a:solidFill>
              </a:rPr>
              <a:t>Site reliability engineering</a:t>
            </a:r>
            <a:r>
              <a:rPr lang="en-US" sz="2000">
                <a:solidFill>
                  <a:srgbClr val="002060"/>
                </a:solidFill>
              </a:rPr>
              <a:t>): cultura e processos de operações para garantir confiabilidade, monitoramento, desempenho e pipelines de desenvolvimento </a:t>
            </a:r>
            <a:endParaRPr sz="20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dd69735e4_0_69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g10dd69735e4_0_69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0dd69735e4_0_69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10dd69735e4_0_6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0dd69735e4_0_69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0dd69735e4_0_6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10dd69735e4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0dd69735e4_0_6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0dd69735e4_0_695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Perfis e responsabilidades de um QA</a:t>
            </a:r>
            <a:endParaRPr sz="43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g10dd69735e4_0_695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dd69735e4_0_594"/>
          <p:cNvSpPr txBox="1">
            <a:spLocks noGrp="1"/>
          </p:cNvSpPr>
          <p:nvPr>
            <p:ph type="subTitle" idx="1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de QA</a:t>
            </a:r>
            <a:endParaRPr sz="26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" name="Google Shape;347;g10dd69735e4_0_5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0dd69735e4_0_5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dd69735e4_0_594"/>
          <p:cNvSpPr txBox="1"/>
          <p:nvPr/>
        </p:nvSpPr>
        <p:spPr>
          <a:xfrm>
            <a:off x="175500" y="1216900"/>
            <a:ext cx="84780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Redução de custos e retrabalho</a:t>
            </a:r>
            <a:endParaRPr sz="2200">
              <a:solidFill>
                <a:srgbClr val="002060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Identificação de problemas</a:t>
            </a:r>
            <a:endParaRPr sz="2200">
              <a:solidFill>
                <a:srgbClr val="002060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Entrega de produtos com qualidade</a:t>
            </a:r>
            <a:endParaRPr sz="2200">
              <a:solidFill>
                <a:srgbClr val="002060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Melhora na satisfação do cliente</a:t>
            </a:r>
            <a:endParaRPr sz="2200">
              <a:solidFill>
                <a:srgbClr val="002060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Melhora na estimativa dos projetos</a:t>
            </a:r>
            <a:endParaRPr sz="2200">
              <a:solidFill>
                <a:srgbClr val="002060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Otimização da rotina de trabalho</a:t>
            </a:r>
            <a:endParaRPr sz="22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641700" y="1900155"/>
            <a:ext cx="78606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a área de qualidade de software está inserida no mercado de TI, bem como compreender  os perfis, responsabilidades e skills necessárias para se tornar um excelente profissional de qualidade de software.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dcd4865b4_0_26"/>
          <p:cNvSpPr txBox="1">
            <a:spLocks noGrp="1"/>
          </p:cNvSpPr>
          <p:nvPr>
            <p:ph type="subTitle" idx="1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Papel X Função x Cargo</a:t>
            </a:r>
            <a:endParaRPr sz="3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" name="Google Shape;355;g10dcd4865b4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0dcd4865b4_0_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0dcd4865b4_0_26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Time ou grupo de pessoas e ferramentas para realizar um ou mais processos/atividades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Papel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conjunto de responsabilidades, atividades e autoridades definidas em um processo de forma mais específica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Cargo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responsabilidade que a pessoa assume em relação ao processo da empresa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0dcd4865b4_0_26"/>
          <p:cNvSpPr/>
          <p:nvPr/>
        </p:nvSpPr>
        <p:spPr>
          <a:xfrm>
            <a:off x="436650" y="3618950"/>
            <a:ext cx="5002800" cy="1087800"/>
          </a:xfrm>
          <a:prstGeom prst="horizontalScroll">
            <a:avLst>
              <a:gd name="adj" fmla="val 125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entury Gothic"/>
                <a:ea typeface="Century Gothic"/>
                <a:cs typeface="Century Gothic"/>
                <a:sym typeface="Century Gothic"/>
              </a:rPr>
              <a:t>ITIL : Information Technology Infrastructure Library</a:t>
            </a:r>
            <a:endParaRPr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g10dcd4865b4_0_26"/>
          <p:cNvSpPr txBox="1"/>
          <p:nvPr/>
        </p:nvSpPr>
        <p:spPr>
          <a:xfrm>
            <a:off x="5617125" y="3747200"/>
            <a:ext cx="162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rgbClr val="E691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Práticas para gerenciamentos de serviços de TI</a:t>
            </a:r>
            <a:endParaRPr b="1" i="1">
              <a:solidFill>
                <a:srgbClr val="E691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g10dd69735e4_0_6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0dd69735e4_0_6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0dd69735e4_0_608"/>
          <p:cNvSpPr txBox="1"/>
          <p:nvPr/>
        </p:nvSpPr>
        <p:spPr>
          <a:xfrm>
            <a:off x="333000" y="1202700"/>
            <a:ext cx="8478000" cy="3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  <p:pic>
        <p:nvPicPr>
          <p:cNvPr id="367" name="Google Shape;367;g10dd69735e4_0_6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550" y="157025"/>
            <a:ext cx="6219051" cy="469604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dd69735e4_0_608"/>
          <p:cNvSpPr/>
          <p:nvPr/>
        </p:nvSpPr>
        <p:spPr>
          <a:xfrm>
            <a:off x="173525" y="2949775"/>
            <a:ext cx="2664738" cy="1821906"/>
          </a:xfrm>
          <a:prstGeom prst="irregularSeal2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QA é mais que testes!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dd69735e4_0_644"/>
          <p:cNvSpPr txBox="1">
            <a:spLocks noGrp="1"/>
          </p:cNvSpPr>
          <p:nvPr>
            <p:ph type="subTitle" idx="1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Cargos X responsabilidades</a:t>
            </a:r>
            <a:endParaRPr sz="26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" name="Google Shape;374;g10dd69735e4_0_6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0dd69735e4_0_6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0dd69735e4_0_644"/>
          <p:cNvSpPr txBox="1"/>
          <p:nvPr/>
        </p:nvSpPr>
        <p:spPr>
          <a:xfrm>
            <a:off x="333000" y="1202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Para um mesmo cargo podemos ter perfis e responsabilidades diferentes:</a:t>
            </a:r>
            <a:endParaRPr sz="2100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>
                <a:solidFill>
                  <a:srgbClr val="002060"/>
                </a:solidFill>
              </a:rPr>
              <a:t>Gerenciamento </a:t>
            </a:r>
            <a:endParaRPr sz="2100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>
                <a:solidFill>
                  <a:srgbClr val="002060"/>
                </a:solidFill>
              </a:rPr>
              <a:t>Análise </a:t>
            </a:r>
            <a:endParaRPr sz="2100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>
                <a:solidFill>
                  <a:srgbClr val="002060"/>
                </a:solidFill>
              </a:rPr>
              <a:t>Testes manuais</a:t>
            </a:r>
            <a:endParaRPr sz="2100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>
                <a:solidFill>
                  <a:srgbClr val="002060"/>
                </a:solidFill>
              </a:rPr>
              <a:t>Testes automatizados</a:t>
            </a:r>
            <a:endParaRPr sz="2100">
              <a:solidFill>
                <a:srgbClr val="002060"/>
              </a:solidFill>
            </a:endParaRPr>
          </a:p>
          <a:p>
            <a:pPr marL="1371600" marR="0" lvl="2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●"/>
            </a:pPr>
            <a:r>
              <a:rPr lang="en-US" sz="2100">
                <a:solidFill>
                  <a:srgbClr val="002060"/>
                </a:solidFill>
              </a:rPr>
              <a:t>UI/Interface</a:t>
            </a:r>
            <a:endParaRPr sz="2100">
              <a:solidFill>
                <a:srgbClr val="002060"/>
              </a:solidFill>
            </a:endParaRPr>
          </a:p>
          <a:p>
            <a:pPr marL="1371600" marR="0" lvl="2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●"/>
            </a:pPr>
            <a:r>
              <a:rPr lang="en-US" sz="2100">
                <a:solidFill>
                  <a:srgbClr val="002060"/>
                </a:solidFill>
              </a:rPr>
              <a:t>APIs</a:t>
            </a:r>
            <a:endParaRPr sz="2100">
              <a:solidFill>
                <a:srgbClr val="002060"/>
              </a:solidFill>
            </a:endParaRPr>
          </a:p>
          <a:p>
            <a:pPr marL="1371600" marR="0" lvl="2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●"/>
            </a:pPr>
            <a:r>
              <a:rPr lang="en-US" sz="2100">
                <a:solidFill>
                  <a:srgbClr val="002060"/>
                </a:solidFill>
              </a:rPr>
              <a:t>Performance/Desempenho</a:t>
            </a:r>
            <a:endParaRPr sz="21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dd69735e4_0_581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g10dd69735e4_0_581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g10dd69735e4_0_581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g10dd69735e4_0_5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0dd69735e4_0_581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0dd69735e4_0_5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g10dd69735e4_0_5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10dd69735e4_0_5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0dd69735e4_0_581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das certificações na carreira como QA</a:t>
            </a:r>
            <a:endParaRPr sz="43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g10dd69735e4_0_581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dd69735e4_0_0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 e sua importância na construção da carreira</a:t>
            </a:r>
            <a:endParaRPr sz="3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6" name="Google Shape;396;g10dd69735e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0dd69735e4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dd69735e4_0_0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  <p:pic>
        <p:nvPicPr>
          <p:cNvPr id="399" name="Google Shape;399;g10dd69735e4_0_0"/>
          <p:cNvPicPr preferRelativeResize="0"/>
          <p:nvPr/>
        </p:nvPicPr>
        <p:blipFill rotWithShape="1">
          <a:blip r:embed="rId4">
            <a:alphaModFix/>
          </a:blip>
          <a:srcRect l="33933" r="27944"/>
          <a:stretch/>
        </p:blipFill>
        <p:spPr>
          <a:xfrm>
            <a:off x="656900" y="1551850"/>
            <a:ext cx="1698851" cy="16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0dd69735e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3438" y="13155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0dd69735e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7575" y="1933128"/>
            <a:ext cx="2194150" cy="7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0dd69735e4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900" y="3455500"/>
            <a:ext cx="2455808" cy="1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0dd69735e4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9438" y="3424488"/>
            <a:ext cx="3228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10dd69735e4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7563" y="2910150"/>
            <a:ext cx="22002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dd69735e4_0_14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 para área de qualidade de software - ISTQB </a:t>
            </a:r>
            <a:endParaRPr sz="3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g10dd69735e4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0dd69735e4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0dd69735e4_0_14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  <p:pic>
        <p:nvPicPr>
          <p:cNvPr id="413" name="Google Shape;413;g10dd69735e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4" y="1370400"/>
            <a:ext cx="2050325" cy="20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0dd69735e4_0_14"/>
          <p:cNvSpPr txBox="1"/>
          <p:nvPr/>
        </p:nvSpPr>
        <p:spPr>
          <a:xfrm>
            <a:off x="2677100" y="1834300"/>
            <a:ext cx="5800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Esquema de certificações internacionais para desenvolvimento da carreira de quem trabalha com testes de software</a:t>
            </a:r>
            <a:endParaRPr sz="2200">
              <a:solidFill>
                <a:srgbClr val="00206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Começou no ano de 1998 com o lançamento do </a:t>
            </a:r>
            <a:r>
              <a:rPr lang="en-US" sz="2200">
                <a:solidFill>
                  <a:srgbClr val="002060"/>
                </a:solidFill>
                <a:highlight>
                  <a:srgbClr val="FFFFFF"/>
                </a:highlight>
              </a:rPr>
              <a:t>Certified Tester Syllabus pela ISEB(</a:t>
            </a:r>
            <a:r>
              <a:rPr lang="en-US" sz="2200" i="1">
                <a:solidFill>
                  <a:srgbClr val="002060"/>
                </a:solidFill>
              </a:rPr>
              <a:t>Information Systems Examinations Board</a:t>
            </a:r>
            <a:r>
              <a:rPr lang="en-US" sz="2200">
                <a:solidFill>
                  <a:srgbClr val="002060"/>
                </a:solidFill>
              </a:rPr>
              <a:t>)</a:t>
            </a:r>
            <a:endParaRPr sz="2200">
              <a:solidFill>
                <a:srgbClr val="002060"/>
              </a:solidFill>
            </a:endParaRPr>
          </a:p>
        </p:txBody>
      </p:sp>
      <p:pic>
        <p:nvPicPr>
          <p:cNvPr id="415" name="Google Shape;415;g10dd69735e4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72" y="3858673"/>
            <a:ext cx="1661080" cy="5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0dd69735e4_0_14"/>
          <p:cNvSpPr txBox="1"/>
          <p:nvPr/>
        </p:nvSpPr>
        <p:spPr>
          <a:xfrm>
            <a:off x="4089325" y="4344025"/>
            <a:ext cx="407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ISTQB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df53d5f4d_0_17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 para área de qualidade de software - IBQTS</a:t>
            </a:r>
            <a:endParaRPr sz="3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2" name="Google Shape;422;g10df53d5f4d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0df53d5f4d_0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0df53d5f4d_0_17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  <p:sp>
        <p:nvSpPr>
          <p:cNvPr id="425" name="Google Shape;425;g10df53d5f4d_0_17"/>
          <p:cNvSpPr txBox="1"/>
          <p:nvPr/>
        </p:nvSpPr>
        <p:spPr>
          <a:xfrm>
            <a:off x="2677100" y="1834300"/>
            <a:ext cx="58005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➔"/>
            </a:pPr>
            <a:r>
              <a:rPr lang="en-US" sz="1800">
                <a:solidFill>
                  <a:srgbClr val="002060"/>
                </a:solidFill>
              </a:rPr>
              <a:t>Instituto Brasileiro de Qualidade em Testes de Software</a:t>
            </a:r>
            <a:endParaRPr sz="180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➔"/>
            </a:pPr>
            <a:r>
              <a:rPr lang="en-US" sz="1800">
                <a:solidFill>
                  <a:srgbClr val="002060"/>
                </a:solidFill>
              </a:rPr>
              <a:t>Certificações reconhecidas internacionalmente para área de engenharia de requisitos e engenharia de testes</a:t>
            </a:r>
            <a:endParaRPr sz="1800">
              <a:solidFill>
                <a:srgbClr val="00206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➔"/>
            </a:pPr>
            <a:r>
              <a:rPr lang="en-US" sz="1800">
                <a:solidFill>
                  <a:srgbClr val="002060"/>
                </a:solidFill>
              </a:rPr>
              <a:t>Fundado em 2006 </a:t>
            </a:r>
            <a:endParaRPr sz="1800">
              <a:solidFill>
                <a:srgbClr val="00206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1800">
                <a:solidFill>
                  <a:srgbClr val="002060"/>
                </a:solidFill>
              </a:rPr>
              <a:t>Reconhecido oficialmente pelo </a:t>
            </a:r>
            <a:r>
              <a:rPr lang="en-US" sz="1800">
                <a:solidFill>
                  <a:srgbClr val="00206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IREB</a:t>
            </a:r>
            <a:r>
              <a:rPr lang="en-US" sz="1800">
                <a:solidFill>
                  <a:srgbClr val="002060"/>
                </a:solidFill>
              </a:rPr>
              <a:t> (International Requirements Engineering Board</a:t>
            </a:r>
            <a:r>
              <a:rPr lang="en-US" sz="650" i="1">
                <a:solidFill>
                  <a:srgbClr val="363636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rgbClr val="002060"/>
              </a:solidFill>
            </a:endParaRPr>
          </a:p>
        </p:txBody>
      </p:sp>
      <p:pic>
        <p:nvPicPr>
          <p:cNvPr id="426" name="Google Shape;426;g10df53d5f4d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00" y="1901975"/>
            <a:ext cx="1631100" cy="16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0df53d5f4d_0_17"/>
          <p:cNvSpPr txBox="1"/>
          <p:nvPr/>
        </p:nvSpPr>
        <p:spPr>
          <a:xfrm>
            <a:off x="670175" y="35330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IBQTS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dd69735e4_0_31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tirar certificações?</a:t>
            </a:r>
            <a:endParaRPr sz="3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3" name="Google Shape;433;g10dd69735e4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0dd69735e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0dd69735e4_0_31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  <p:pic>
        <p:nvPicPr>
          <p:cNvPr id="436" name="Google Shape;436;g10dd69735e4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4" y="1370400"/>
            <a:ext cx="2050325" cy="20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10dd69735e4_0_31"/>
          <p:cNvSpPr txBox="1"/>
          <p:nvPr/>
        </p:nvSpPr>
        <p:spPr>
          <a:xfrm>
            <a:off x="2677100" y="1834300"/>
            <a:ext cx="58005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Validação internacional de skills em testes de software</a:t>
            </a:r>
            <a:endParaRPr sz="2200">
              <a:solidFill>
                <a:srgbClr val="00206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Criação e melhoria nas skills para progressão de carreira</a:t>
            </a:r>
            <a:endParaRPr sz="2200">
              <a:solidFill>
                <a:srgbClr val="00206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Credibilidade profissional</a:t>
            </a:r>
            <a:endParaRPr sz="2200">
              <a:solidFill>
                <a:srgbClr val="00206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2060"/>
              </a:solidFill>
            </a:endParaRPr>
          </a:p>
        </p:txBody>
      </p:sp>
      <p:pic>
        <p:nvPicPr>
          <p:cNvPr id="438" name="Google Shape;438;g10dd69735e4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72" y="3858673"/>
            <a:ext cx="1661080" cy="5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10dd69735e4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6925" y="3730075"/>
            <a:ext cx="1095324" cy="10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dd69735e4_0_562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 de certificações da ISTQB</a:t>
            </a:r>
            <a:endParaRPr sz="3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5" name="Google Shape;445;g10dd69735e4_0_5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0dd69735e4_0_5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0dd69735e4_0_562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Separação por </a:t>
            </a:r>
            <a:r>
              <a:rPr lang="en-US" sz="2100" b="1" i="1">
                <a:solidFill>
                  <a:srgbClr val="002060"/>
                </a:solidFill>
              </a:rPr>
              <a:t>levels (níveis):</a:t>
            </a:r>
            <a:endParaRPr sz="2100" b="1" i="1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 i="1">
                <a:solidFill>
                  <a:srgbClr val="002060"/>
                </a:solidFill>
              </a:rPr>
              <a:t>Foundation</a:t>
            </a:r>
            <a:endParaRPr sz="2100" i="1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 i="1">
                <a:solidFill>
                  <a:srgbClr val="002060"/>
                </a:solidFill>
              </a:rPr>
              <a:t>Advanced</a:t>
            </a:r>
            <a:endParaRPr sz="2100" i="1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 i="1">
                <a:solidFill>
                  <a:srgbClr val="002060"/>
                </a:solidFill>
              </a:rPr>
              <a:t>Expert</a:t>
            </a:r>
            <a:endParaRPr sz="2100" i="1">
              <a:solidFill>
                <a:srgbClr val="002060"/>
              </a:solidFill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 i="1">
                <a:solidFill>
                  <a:srgbClr val="002060"/>
                </a:solidFill>
              </a:rPr>
              <a:t>Agrupamento de certificações = </a:t>
            </a:r>
            <a:r>
              <a:rPr lang="en-US" sz="2100" b="1" i="1">
                <a:solidFill>
                  <a:srgbClr val="002060"/>
                </a:solidFill>
              </a:rPr>
              <a:t>Streams(fluxos)</a:t>
            </a:r>
            <a:endParaRPr sz="2100" b="1" i="1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 i="1">
                <a:solidFill>
                  <a:srgbClr val="002060"/>
                </a:solidFill>
              </a:rPr>
              <a:t>Core</a:t>
            </a:r>
            <a:endParaRPr sz="2100" i="1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 i="1">
                <a:solidFill>
                  <a:srgbClr val="002060"/>
                </a:solidFill>
              </a:rPr>
              <a:t>Agile</a:t>
            </a:r>
            <a:endParaRPr sz="2100" i="1">
              <a:solidFill>
                <a:srgbClr val="002060"/>
              </a:solidFill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 i="1">
                <a:solidFill>
                  <a:srgbClr val="002060"/>
                </a:solidFill>
              </a:rPr>
              <a:t>Specialist</a:t>
            </a:r>
            <a:endParaRPr sz="2100" i="1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060"/>
              </a:solidFill>
            </a:endParaRPr>
          </a:p>
        </p:txBody>
      </p:sp>
      <p:sp>
        <p:nvSpPr>
          <p:cNvPr id="448" name="Google Shape;448;g10dd69735e4_0_562"/>
          <p:cNvSpPr txBox="1"/>
          <p:nvPr/>
        </p:nvSpPr>
        <p:spPr>
          <a:xfrm>
            <a:off x="2677100" y="1834300"/>
            <a:ext cx="58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2060"/>
              </a:solidFill>
            </a:endParaRPr>
          </a:p>
        </p:txBody>
      </p:sp>
      <p:sp>
        <p:nvSpPr>
          <p:cNvPr id="449" name="Google Shape;449;g10dd69735e4_0_562"/>
          <p:cNvSpPr txBox="1"/>
          <p:nvPr/>
        </p:nvSpPr>
        <p:spPr>
          <a:xfrm>
            <a:off x="2804875" y="4159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Início | BSTQB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130ba3678_0_17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ISTQB</a:t>
            </a:r>
            <a:endParaRPr sz="3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5" name="Google Shape;455;g11130ba3678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1130ba3678_0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1130ba3678_0_17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060"/>
              </a:solidFill>
            </a:endParaRPr>
          </a:p>
        </p:txBody>
      </p:sp>
      <p:sp>
        <p:nvSpPr>
          <p:cNvPr id="458" name="Google Shape;458;g11130ba3678_0_17"/>
          <p:cNvSpPr txBox="1"/>
          <p:nvPr/>
        </p:nvSpPr>
        <p:spPr>
          <a:xfrm>
            <a:off x="2677100" y="1834300"/>
            <a:ext cx="58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2060"/>
              </a:solidFill>
            </a:endParaRPr>
          </a:p>
        </p:txBody>
      </p:sp>
      <p:pic>
        <p:nvPicPr>
          <p:cNvPr id="459" name="Google Shape;459;g11130ba3678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175" y="1074288"/>
            <a:ext cx="7695876" cy="37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2267750" y="1548825"/>
            <a:ext cx="640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Mercado e tendências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267756" y="2340925"/>
            <a:ext cx="50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Afinal, o que faz um QA?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2267750" y="3133000"/>
            <a:ext cx="477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Roadmap de aprendizagem para QAs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130ba3678_0_27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ISTQB</a:t>
            </a:r>
            <a:endParaRPr sz="26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g11130ba3678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11130ba3678_0_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1130ba3678_0_27"/>
          <p:cNvSpPr txBox="1"/>
          <p:nvPr/>
        </p:nvSpPr>
        <p:spPr>
          <a:xfrm>
            <a:off x="354275" y="1258125"/>
            <a:ext cx="8478000" cy="3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★"/>
            </a:pPr>
            <a:r>
              <a:rPr lang="en-US" sz="2000">
                <a:solidFill>
                  <a:srgbClr val="002060"/>
                </a:solidFill>
              </a:rPr>
              <a:t>Core</a:t>
            </a:r>
            <a:endParaRPr sz="2000">
              <a:solidFill>
                <a:srgbClr val="002060"/>
              </a:solidFill>
            </a:endParaRPr>
          </a:p>
          <a:p>
            <a:pPr marL="120015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>
                <a:solidFill>
                  <a:srgbClr val="002060"/>
                </a:solidFill>
              </a:rPr>
              <a:t>Cobertura ampla nos conceitos de testes de software</a:t>
            </a:r>
            <a:endParaRPr sz="2000">
              <a:solidFill>
                <a:srgbClr val="002060"/>
              </a:solidFill>
            </a:endParaRPr>
          </a:p>
          <a:p>
            <a:pPr marL="120015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>
                <a:solidFill>
                  <a:srgbClr val="002060"/>
                </a:solidFill>
              </a:rPr>
              <a:t>Válidos para qualquer domínio de tecnologia, metodologia ou aplicativo</a:t>
            </a:r>
            <a:endParaRPr sz="2000">
              <a:solidFill>
                <a:srgbClr val="002060"/>
              </a:solidFill>
            </a:endParaRPr>
          </a:p>
          <a:p>
            <a:pPr marL="120015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>
                <a:solidFill>
                  <a:srgbClr val="002060"/>
                </a:solidFill>
              </a:rPr>
              <a:t>Entendimento comum</a:t>
            </a:r>
            <a:endParaRPr sz="2000">
              <a:solidFill>
                <a:srgbClr val="002060"/>
              </a:solidFill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★"/>
            </a:pPr>
            <a:r>
              <a:rPr lang="en-US" sz="2000">
                <a:solidFill>
                  <a:srgbClr val="002060"/>
                </a:solidFill>
              </a:rPr>
              <a:t>Agile</a:t>
            </a:r>
            <a:endParaRPr sz="2000">
              <a:solidFill>
                <a:srgbClr val="002060"/>
              </a:solidFill>
            </a:endParaRPr>
          </a:p>
          <a:p>
            <a:pPr marL="1200150" lvl="1" indent="-3556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>
                <a:solidFill>
                  <a:srgbClr val="002060"/>
                </a:solidFill>
              </a:rPr>
              <a:t>Foco em práticas de testes dentro de contextos ágeis</a:t>
            </a:r>
            <a:endParaRPr sz="2000">
              <a:solidFill>
                <a:srgbClr val="002060"/>
              </a:solidFill>
            </a:endParaRPr>
          </a:p>
          <a:p>
            <a:pPr marL="1200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060"/>
              </a:solidFill>
            </a:endParaRPr>
          </a:p>
          <a:p>
            <a:pPr marL="12001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130ba3678_0_36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ISTQB</a:t>
            </a:r>
            <a:endParaRPr sz="26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3" name="Google Shape;473;g11130ba3678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1130ba3678_0_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11130ba3678_0_36"/>
          <p:cNvSpPr txBox="1"/>
          <p:nvPr/>
        </p:nvSpPr>
        <p:spPr>
          <a:xfrm>
            <a:off x="354275" y="1258125"/>
            <a:ext cx="8478000" cy="3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★"/>
            </a:pPr>
            <a:r>
              <a:rPr lang="en-US" sz="2100">
                <a:solidFill>
                  <a:srgbClr val="002060"/>
                </a:solidFill>
              </a:rPr>
              <a:t>Specialist</a:t>
            </a:r>
            <a:endParaRPr sz="2100">
              <a:solidFill>
                <a:srgbClr val="002060"/>
              </a:solidFill>
            </a:endParaRPr>
          </a:p>
          <a:p>
            <a:pPr marL="18288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Abordagem vertical de conhecimento</a:t>
            </a:r>
            <a:endParaRPr sz="1900">
              <a:solidFill>
                <a:srgbClr val="002060"/>
              </a:solidFill>
            </a:endParaRPr>
          </a:p>
          <a:p>
            <a:pPr marL="18288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Podem abordar características específicas de qualidade ( usabilidade, desempenho, segurança…)</a:t>
            </a:r>
            <a:endParaRPr sz="1900">
              <a:solidFill>
                <a:srgbClr val="002060"/>
              </a:solidFill>
            </a:endParaRPr>
          </a:p>
          <a:p>
            <a:pPr marL="18288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Podem abordar práticas para tecnologias específicas</a:t>
            </a:r>
            <a:endParaRPr sz="1900">
              <a:solidFill>
                <a:srgbClr val="002060"/>
              </a:solidFill>
            </a:endParaRPr>
          </a:p>
          <a:p>
            <a:pPr marL="18288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Atividades de testes específicas</a:t>
            </a:r>
            <a:endParaRPr sz="1900">
              <a:solidFill>
                <a:srgbClr val="002060"/>
              </a:solidFill>
            </a:endParaRPr>
          </a:p>
          <a:p>
            <a:pPr marL="18288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Agrupamento de conhecimentos para domínios de aplicativos</a:t>
            </a: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dd69735e4_0_40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base</a:t>
            </a:r>
            <a:endParaRPr sz="3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1" name="Google Shape;481;g10dd69735e4_0_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10dd69735e4_0_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0dd69735e4_0_40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AutoNum type="arabicPeriod"/>
            </a:pPr>
            <a:r>
              <a:rPr lang="en-US" sz="2100">
                <a:solidFill>
                  <a:srgbClr val="002060"/>
                </a:solidFill>
              </a:rPr>
              <a:t>CTFL ( Certified Tester Foundation Level)</a:t>
            </a:r>
            <a:endParaRPr sz="2100">
              <a:solidFill>
                <a:srgbClr val="002060"/>
              </a:solidFill>
            </a:endParaRPr>
          </a:p>
          <a:p>
            <a:pPr marL="9144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Base das certificações</a:t>
            </a:r>
            <a:endParaRPr sz="2100">
              <a:solidFill>
                <a:srgbClr val="002060"/>
              </a:solidFill>
            </a:endParaRPr>
          </a:p>
          <a:p>
            <a:pPr marL="9144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Conhecimento prático de conceitos fundamentais de teste de software</a:t>
            </a:r>
            <a:endParaRPr sz="2100">
              <a:solidFill>
                <a:srgbClr val="002060"/>
              </a:solidFill>
            </a:endParaRPr>
          </a:p>
          <a:p>
            <a:pPr marL="9144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 u="sng">
                <a:solidFill>
                  <a:schemeClr val="hlink"/>
                </a:solidFill>
                <a:hlinkClick r:id="rId4"/>
              </a:rPr>
              <a:t>Syllabus 3.1</a:t>
            </a:r>
            <a:endParaRPr sz="2100">
              <a:solidFill>
                <a:srgbClr val="002060"/>
              </a:solidFill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df53d5f4d_0_39"/>
          <p:cNvSpPr txBox="1">
            <a:spLocks noGrp="1"/>
          </p:cNvSpPr>
          <p:nvPr>
            <p:ph type="subTitle" idx="1"/>
          </p:nvPr>
        </p:nvSpPr>
        <p:spPr>
          <a:xfrm>
            <a:off x="2081975" y="53275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IBQTS - Engenharia de testes</a:t>
            </a:r>
            <a:endParaRPr sz="20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9" name="Google Shape;489;g10df53d5f4d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0df53d5f4d_0_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0df53d5f4d_0_39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  <p:pic>
        <p:nvPicPr>
          <p:cNvPr id="492" name="Google Shape;492;g10df53d5f4d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850" y="775175"/>
            <a:ext cx="4558550" cy="41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10df53d5f4d_0_39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dd69735e4_0_658"/>
          <p:cNvSpPr txBox="1">
            <a:spLocks noGrp="1"/>
          </p:cNvSpPr>
          <p:nvPr>
            <p:ph type="subTitle" idx="1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Construindo caminho com outras certificações</a:t>
            </a:r>
            <a:endParaRPr sz="3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9" name="Google Shape;499;g10dd69735e4_0_6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0dd69735e4_0_6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dd69735e4_0_658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2060"/>
              </a:solidFill>
            </a:endParaRPr>
          </a:p>
        </p:txBody>
      </p:sp>
      <p:pic>
        <p:nvPicPr>
          <p:cNvPr id="502" name="Google Shape;502;g10dd69735e4_0_6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50" y="13188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10dd69735e4_0_658"/>
          <p:cNvSpPr txBox="1"/>
          <p:nvPr/>
        </p:nvSpPr>
        <p:spPr>
          <a:xfrm>
            <a:off x="2280500" y="1379900"/>
            <a:ext cx="4263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Conceitos sobre nuvem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Descrição de serviços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Ferramentas de gerenciamento e soluções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Descrição de custos, SLA, segurança, privacidade…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4" name="Google Shape;504;g10dd69735e4_0_6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7775" y="1379900"/>
            <a:ext cx="1573475" cy="15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10dd69735e4_0_658"/>
          <p:cNvSpPr txBox="1"/>
          <p:nvPr/>
        </p:nvSpPr>
        <p:spPr>
          <a:xfrm>
            <a:off x="2379650" y="3544675"/>
            <a:ext cx="25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10dd69735e4_0_658"/>
          <p:cNvSpPr txBox="1"/>
          <p:nvPr/>
        </p:nvSpPr>
        <p:spPr>
          <a:xfrm>
            <a:off x="520550" y="3395950"/>
            <a:ext cx="78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AWS Certification - Valide suas habilidades na nuvem - Seja certificado pela AWS (amazon.com)</a:t>
            </a:r>
            <a:endParaRPr sz="1700"/>
          </a:p>
        </p:txBody>
      </p:sp>
      <p:sp>
        <p:nvSpPr>
          <p:cNvPr id="507" name="Google Shape;507;g10dd69735e4_0_658"/>
          <p:cNvSpPr txBox="1"/>
          <p:nvPr/>
        </p:nvSpPr>
        <p:spPr>
          <a:xfrm>
            <a:off x="520550" y="40269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Certificações da Microsoft | Microsoft Docs</a:t>
            </a:r>
            <a:endParaRPr sz="1700"/>
          </a:p>
        </p:txBody>
      </p:sp>
      <p:sp>
        <p:nvSpPr>
          <p:cNvPr id="508" name="Google Shape;508;g10dd69735e4_0_658"/>
          <p:cNvSpPr txBox="1"/>
          <p:nvPr/>
        </p:nvSpPr>
        <p:spPr>
          <a:xfrm>
            <a:off x="703075" y="4491538"/>
            <a:ext cx="610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Comparação entre as certificações em qualidade de software | by Carla Crude | Training Center | Medium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dcd4865b4_0_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4" name="Google Shape;514;g10dcd4865b4_0_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5" name="Google Shape;515;g10dcd4865b4_0_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6" name="Google Shape;516;g10dcd4865b4_0_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0dcd4865b4_0_1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0dcd4865b4_0_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g10dcd4865b4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0dcd4865b4_0_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0dcd4865b4_0_13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Roadmap de aprendizagem para qualidade de software  </a:t>
            </a:r>
            <a:endParaRPr sz="36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2" name="Google Shape;522;g10dcd4865b4_0_13"/>
          <p:cNvSpPr txBox="1"/>
          <p:nvPr/>
        </p:nvSpPr>
        <p:spPr>
          <a:xfrm>
            <a:off x="467549" y="3103656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sz="33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030621d41_0_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8" name="Google Shape;528;g11030621d4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11030621d41_0_0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Compreender os  conceitos e conhecimentos necessários para ser um QA completo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Refletir sobre o mindset de um QA e soft skills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1030621d41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df53d5f4d_0_54"/>
          <p:cNvSpPr txBox="1">
            <a:spLocks noGrp="1"/>
          </p:cNvSpPr>
          <p:nvPr>
            <p:ph type="subTitle" idx="1"/>
          </p:nvPr>
        </p:nvSpPr>
        <p:spPr>
          <a:xfrm>
            <a:off x="477725" y="1422400"/>
            <a:ext cx="23715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Roadmap básico para QAs</a:t>
            </a:r>
            <a:endParaRPr sz="20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6" name="Google Shape;536;g10df53d5f4d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10df53d5f4d_0_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10df53d5f4d_0_54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9" name="Google Shape;539;g10df53d5f4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025" y="207225"/>
            <a:ext cx="5519624" cy="454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df53d5f4d_0_67"/>
          <p:cNvSpPr txBox="1">
            <a:spLocks noGrp="1"/>
          </p:cNvSpPr>
          <p:nvPr>
            <p:ph type="subTitle" idx="1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qualidade de software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5" name="Google Shape;545;g10df53d5f4d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0df53d5f4d_0_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df53d5f4d_0_67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10df53d5f4d_0_67"/>
          <p:cNvSpPr txBox="1"/>
          <p:nvPr/>
        </p:nvSpPr>
        <p:spPr>
          <a:xfrm>
            <a:off x="1028700" y="1561550"/>
            <a:ext cx="7497000" cy="29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Definições de qualidade</a:t>
            </a:r>
            <a:endParaRPr sz="2000">
              <a:solidFill>
                <a:srgbClr val="00206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Priorização e técnicas de testes</a:t>
            </a:r>
            <a:endParaRPr sz="2000">
              <a:solidFill>
                <a:srgbClr val="00206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Plano de testes e documentação</a:t>
            </a:r>
            <a:endParaRPr sz="2000">
              <a:solidFill>
                <a:srgbClr val="00206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Gerenciamento de casos de testes</a:t>
            </a:r>
            <a:endParaRPr sz="2000">
              <a:solidFill>
                <a:srgbClr val="00206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Taxonomia de testes</a:t>
            </a:r>
            <a:endParaRPr sz="2000">
              <a:solidFill>
                <a:srgbClr val="00206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Gerenciamento de defeitos</a:t>
            </a:r>
            <a:endParaRPr sz="2000">
              <a:solidFill>
                <a:srgbClr val="00206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Métricas/Relatórios</a:t>
            </a:r>
            <a:endParaRPr sz="20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df53d5f4d_0_76"/>
          <p:cNvSpPr txBox="1">
            <a:spLocks noGrp="1"/>
          </p:cNvSpPr>
          <p:nvPr>
            <p:ph type="subTitle" idx="1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Processos de software e ciclo de vida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4" name="Google Shape;554;g10df53d5f4d_0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10df53d5f4d_0_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0df53d5f4d_0_76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g10df53d5f4d_0_76"/>
          <p:cNvSpPr txBox="1"/>
          <p:nvPr/>
        </p:nvSpPr>
        <p:spPr>
          <a:xfrm>
            <a:off x="1028700" y="1561550"/>
            <a:ext cx="7497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Modelos de processo de software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Desenvolvimento ágil de software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Testes dentro do modelo ágil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df53d5f4d_0_84"/>
          <p:cNvSpPr txBox="1">
            <a:spLocks noGrp="1"/>
          </p:cNvSpPr>
          <p:nvPr>
            <p:ph type="subTitle" idx="1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aplicações Web e Redes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3" name="Google Shape;563;g10df53d5f4d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10df53d5f4d_0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df53d5f4d_0_84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10df53d5f4d_0_84"/>
          <p:cNvSpPr txBox="1"/>
          <p:nvPr/>
        </p:nvSpPr>
        <p:spPr>
          <a:xfrm>
            <a:off x="1028700" y="1561550"/>
            <a:ext cx="7497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Fundamentos de redes 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Arquitetura da internet e protocolos importantes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Funcionamento de webpages 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Linguagens e tecnologias</a:t>
            </a:r>
            <a:endParaRPr sz="2000">
              <a:solidFill>
                <a:srgbClr val="00206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df53d5f4d_0_108"/>
          <p:cNvSpPr txBox="1">
            <a:spLocks noGrp="1"/>
          </p:cNvSpPr>
          <p:nvPr>
            <p:ph type="subTitle" idx="1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ciência da computação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2" name="Google Shape;572;g10df53d5f4d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10df53d5f4d_0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0df53d5f4d_0_108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10df53d5f4d_0_108"/>
          <p:cNvSpPr txBox="1"/>
          <p:nvPr/>
        </p:nvSpPr>
        <p:spPr>
          <a:xfrm>
            <a:off x="1028700" y="1561550"/>
            <a:ext cx="7497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Representações e estrutura de dados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Compilação x Interpretação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Concorrência e threading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Conceitos de sistemas operacionais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Algoritmos e complexidade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df53d5f4d_0_132"/>
          <p:cNvSpPr txBox="1">
            <a:spLocks noGrp="1"/>
          </p:cNvSpPr>
          <p:nvPr>
            <p:ph type="subTitle" idx="1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programação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1" name="Google Shape;581;g10df53d5f4d_0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10df53d5f4d_0_1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10df53d5f4d_0_132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10df53d5f4d_0_132"/>
          <p:cNvSpPr txBox="1"/>
          <p:nvPr/>
        </p:nvSpPr>
        <p:spPr>
          <a:xfrm>
            <a:off x="1028700" y="1561550"/>
            <a:ext cx="74970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Uso de linha de comando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Editores e IDEs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Sintaxe e fluxo de controle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Paradigmas da programação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df53d5f4d_0_124"/>
          <p:cNvSpPr txBox="1">
            <a:spLocks noGrp="1"/>
          </p:cNvSpPr>
          <p:nvPr>
            <p:ph type="subTitle" idx="1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 e arquitetura de sistemas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0" name="Google Shape;590;g10df53d5f4d_0_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10df53d5f4d_0_1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0df53d5f4d_0_124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10df53d5f4d_0_124"/>
          <p:cNvSpPr txBox="1"/>
          <p:nvPr/>
        </p:nvSpPr>
        <p:spPr>
          <a:xfrm>
            <a:off x="1028700" y="1561550"/>
            <a:ext cx="74970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Conceitos e tipos de padrões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Tipos de Arquitetura e 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Modelagem de sistemas</a:t>
            </a:r>
            <a:endParaRPr sz="2000">
              <a:solidFill>
                <a:srgbClr val="00206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df53d5f4d_0_140"/>
          <p:cNvSpPr txBox="1">
            <a:spLocks noGrp="1"/>
          </p:cNvSpPr>
          <p:nvPr>
            <p:ph type="subTitle" idx="1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automatizados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9" name="Google Shape;599;g10df53d5f4d_0_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10df53d5f4d_0_1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0df53d5f4d_0_140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10df53d5f4d_0_140"/>
          <p:cNvSpPr txBox="1"/>
          <p:nvPr/>
        </p:nvSpPr>
        <p:spPr>
          <a:xfrm>
            <a:off x="1028700" y="1561550"/>
            <a:ext cx="74970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Pirâmide de testes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Automação como investimento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Tipos de testes automatizados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Frameworks para automação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Objetos falsos e seus tipos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BDD e linguagem Gherkin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df53d5f4d_0_148"/>
          <p:cNvSpPr txBox="1">
            <a:spLocks noGrp="1"/>
          </p:cNvSpPr>
          <p:nvPr>
            <p:ph type="subTitle" idx="1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CI/CD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8" name="Google Shape;608;g10df53d5f4d_0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0df53d5f4d_0_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df53d5f4d_0_148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10df53d5f4d_0_148"/>
          <p:cNvSpPr txBox="1"/>
          <p:nvPr/>
        </p:nvSpPr>
        <p:spPr>
          <a:xfrm>
            <a:off x="1028700" y="1561550"/>
            <a:ext cx="74970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Estratégias de versionamento e tecnologias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Deploys, release e orquestração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Configuração e builds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Uso de containers 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Testes integrados à pipeline</a:t>
            </a:r>
            <a:endParaRPr sz="2000">
              <a:solidFill>
                <a:srgbClr val="00206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Device farms e execução remota</a:t>
            </a:r>
            <a:endParaRPr sz="2000">
              <a:solidFill>
                <a:srgbClr val="00206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030621d41_0_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g11030621d41_0_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g11030621d41_0_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9" name="Google Shape;619;g11030621d41_0_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1030621d41_0_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11030621d41_0_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g11030621d41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g11030621d41_0_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11030621d41_0_7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lang="en-US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 skills e mindset de um QA</a:t>
            </a:r>
            <a:endParaRPr sz="43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g11030621d41_0_7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1030621d41_0_20"/>
          <p:cNvSpPr txBox="1">
            <a:spLocks noGrp="1"/>
          </p:cNvSpPr>
          <p:nvPr>
            <p:ph type="subTitle" idx="1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Erros que QAs podem cometer 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1" name="Google Shape;631;g11030621d41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11030621d41_0_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1030621d41_0_20"/>
          <p:cNvSpPr txBox="1"/>
          <p:nvPr/>
        </p:nvSpPr>
        <p:spPr>
          <a:xfrm>
            <a:off x="1028700" y="1561550"/>
            <a:ext cx="7497000" cy="3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Falhas na análise de uma ocorrência</a:t>
            </a:r>
            <a:endParaRPr sz="2100">
              <a:solidFill>
                <a:srgbClr val="002060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Medo de fazer perguntas</a:t>
            </a:r>
            <a:endParaRPr sz="2100">
              <a:solidFill>
                <a:srgbClr val="002060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Automações falhas e sem padrões</a:t>
            </a:r>
            <a:endParaRPr sz="2100">
              <a:solidFill>
                <a:srgbClr val="002060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Esquecer do usuário</a:t>
            </a:r>
            <a:endParaRPr sz="2100">
              <a:solidFill>
                <a:srgbClr val="002060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Culpar outros por defeitos/bugs</a:t>
            </a:r>
            <a:endParaRPr sz="2100">
              <a:solidFill>
                <a:srgbClr val="002060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Não ter a visão do que ocorre em produção</a:t>
            </a:r>
            <a:endParaRPr sz="2100">
              <a:solidFill>
                <a:srgbClr val="002060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Não se importar com processos técnicos do desenvolvimento</a:t>
            </a:r>
            <a:endParaRPr sz="2100">
              <a:solidFill>
                <a:srgbClr val="00206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030621d41_0_28"/>
          <p:cNvSpPr txBox="1">
            <a:spLocks noGrp="1"/>
          </p:cNvSpPr>
          <p:nvPr>
            <p:ph type="subTitle" idx="1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9" name="Google Shape;639;g11030621d41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11030621d41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1030621d41_0_28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100">
                <a:solidFill>
                  <a:srgbClr val="002060"/>
                </a:solidFill>
              </a:rPr>
              <a:t>Funcionalidade</a:t>
            </a: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42" name="Google Shape;642;g11030621d41_0_28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funcionalidades são apropriadas? Foram implementadas corretamente?</a:t>
            </a:r>
            <a:endParaRPr/>
          </a:p>
        </p:txBody>
      </p:sp>
      <p:sp>
        <p:nvSpPr>
          <p:cNvPr id="643" name="Google Shape;643;g11030621d41_0_28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estão sendo guardados os dados? O sistema é responsivo?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1030621d41_0_247"/>
          <p:cNvSpPr txBox="1">
            <a:spLocks noGrp="1"/>
          </p:cNvSpPr>
          <p:nvPr>
            <p:ph type="subTitle" idx="1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9" name="Google Shape;649;g11030621d41_0_2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11030621d41_0_2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11030621d41_0_247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2.  Confiabilidade</a:t>
            </a:r>
            <a:endParaRPr sz="2100">
              <a:solidFill>
                <a:srgbClr val="00206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52" name="Google Shape;652;g11030621d41_0_247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o software se comporta mediante condições específicas de falha?</a:t>
            </a:r>
            <a:endParaRPr/>
          </a:p>
        </p:txBody>
      </p:sp>
      <p:sp>
        <p:nvSpPr>
          <p:cNvPr id="653" name="Google Shape;653;g11030621d41_0_247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Quão frequente falha? Qual tempo de recuperação?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3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Qualidade de software: mercado e tendências</a:t>
            </a:r>
            <a:endParaRPr sz="36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467549" y="3103656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sz="33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1030621d41_0_256"/>
          <p:cNvSpPr txBox="1">
            <a:spLocks noGrp="1"/>
          </p:cNvSpPr>
          <p:nvPr>
            <p:ph type="subTitle" idx="1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9" name="Google Shape;659;g11030621d41_0_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g11030621d41_0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1030621d41_0_256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3.  Usabilidade</a:t>
            </a: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62" name="Google Shape;662;g11030621d41_0_256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usuários entendem o software? </a:t>
            </a:r>
            <a:endParaRPr/>
          </a:p>
        </p:txBody>
      </p:sp>
      <p:sp>
        <p:nvSpPr>
          <p:cNvPr id="663" name="Google Shape;663;g11030621d41_0_256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 esforço para essa compreensão?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030621d41_0_265"/>
          <p:cNvSpPr txBox="1">
            <a:spLocks noGrp="1"/>
          </p:cNvSpPr>
          <p:nvPr>
            <p:ph type="subTitle" idx="1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9" name="Google Shape;669;g11030621d41_0_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g11030621d41_0_2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1030621d41_0_265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4.  Eficiência</a:t>
            </a:r>
            <a:endParaRPr sz="2100">
              <a:solidFill>
                <a:srgbClr val="00206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72" name="Google Shape;672;g11030621d41_0_265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time de desenvolvimento segue boas práticas? </a:t>
            </a:r>
            <a:endParaRPr/>
          </a:p>
        </p:txBody>
      </p:sp>
      <p:sp>
        <p:nvSpPr>
          <p:cNvPr id="673" name="Google Shape;673;g11030621d41_0_265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Arquitetura do projeto foi pensada para ser eficiente?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030621d41_0_274"/>
          <p:cNvSpPr txBox="1">
            <a:spLocks noGrp="1"/>
          </p:cNvSpPr>
          <p:nvPr>
            <p:ph type="subTitle" idx="1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9" name="Google Shape;679;g11030621d41_0_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11030621d41_0_2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1030621d41_0_274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5.  Manutenibilidade</a:t>
            </a:r>
            <a:endParaRPr sz="2100">
              <a:solidFill>
                <a:srgbClr val="00206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82" name="Google Shape;682;g11030621d41_0_274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Quão difícil é encontrar um problema e corrigi-lo?</a:t>
            </a:r>
            <a:endParaRPr/>
          </a:p>
        </p:txBody>
      </p:sp>
      <p:sp>
        <p:nvSpPr>
          <p:cNvPr id="683" name="Google Shape;683;g11030621d41_0_274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 o esforço para modificar o código?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030621d41_0_283"/>
          <p:cNvSpPr txBox="1">
            <a:spLocks noGrp="1"/>
          </p:cNvSpPr>
          <p:nvPr>
            <p:ph type="subTitle" idx="1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sz="27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9" name="Google Shape;689;g11030621d41_0_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11030621d41_0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1030621d41_0_283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6.  Portabilidade</a:t>
            </a: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92" name="Google Shape;692;g11030621d41_0_283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sistema se adapta a mudanças no ambiente?</a:t>
            </a:r>
            <a:endParaRPr/>
          </a:p>
        </p:txBody>
      </p:sp>
      <p:sp>
        <p:nvSpPr>
          <p:cNvPr id="693" name="Google Shape;693;g11030621d41_0_283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Quão difícil é migrar um componente do sistema?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9" name="Google Shape;6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ISO_9126_NBR_13596_ANALISE_.pdf (lcvdata.com)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nbr-iso-9000-2005.pdf (wordpress.com)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Qualidade, Qualidade de Software e Garantia da Qualidade de Software são as mesmas coisas? (linhadecodigo.com.br)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7"/>
              </a:rPr>
              <a:t>Software Development Trends 2021: The Latest Research Data (codingsans.com)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Dados do Setor | ABES (abessoftware.com.br)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9"/>
              </a:rPr>
              <a:t>Software Developer Shortage in the World | Ncube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10"/>
              </a:rPr>
              <a:t>Pesquisa Salarial de Programadores 2020-2021 - Código Fonte TV (codigofonte.com.br)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11"/>
              </a:rPr>
              <a:t>4 grandes tendências de TI e os desafios para a área de QA (onedaytesting.com.br)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12"/>
              </a:rPr>
              <a:t>Everything you should know about QA in software development: The beginner’s guide | by Concise Software | Medium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13"/>
              </a:rPr>
              <a:t>estudo_profissoes_emergentes_-_giz_ufrgs_e_senai.pdf (portaldaindustria.com.br)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ee2d4bc42_0_73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7" name="Google Shape;707;g10ee2d4bc42_0_7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g10ee2d4bc42_0_7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0ee2d4bc42_0_730"/>
          <p:cNvSpPr txBox="1"/>
          <p:nvPr/>
        </p:nvSpPr>
        <p:spPr>
          <a:xfrm>
            <a:off x="311700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Quality Assurance (QA) e sua importância no desenvolvimento de software | Blog TreinaWeb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A importância da qualidade de software na vida das pessoas - WarmUP (warmupweb.com.br)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5" name="Google Shape;715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6" name="Google Shape;716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7" name="Google Shape;717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3" name="Google Shape;723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4" name="Google Shape;724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Contextualizar sobre o mercado de TI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Importância da qualidade de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Compreender os desafios e futuro da área de qualidade de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subTitle" idx="1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Receita do mercado de software a nível mundial</a:t>
            </a:r>
            <a:endParaRPr sz="35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959" y="1352535"/>
            <a:ext cx="5314666" cy="340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3729975" y="4654475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Fonte: Statista(2022)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0ee2d4bc42_0_5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0ee2d4bc42_0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0ee2d4bc42_0_50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0ee2d4bc42_0_501"/>
          <p:cNvSpPr txBox="1"/>
          <p:nvPr/>
        </p:nvSpPr>
        <p:spPr>
          <a:xfrm>
            <a:off x="2522375" y="4740900"/>
            <a:ext cx="534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Fonte: Associação Brasileira de Empresas de Software</a:t>
            </a:r>
            <a:endParaRPr b="1"/>
          </a:p>
        </p:txBody>
      </p:sp>
      <p:graphicFrame>
        <p:nvGraphicFramePr>
          <p:cNvPr id="125" name="Google Shape;125;g10ee2d4bc42_0_501"/>
          <p:cNvGraphicFramePr/>
          <p:nvPr/>
        </p:nvGraphicFramePr>
        <p:xfrm>
          <a:off x="1890275" y="717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{E12B1EEB-CA15-47A7-8298-48575A97D67B}</a:tableStyleId>
              </a:tblPr>
              <a:tblGrid>
                <a:gridCol w="33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Investimentos em TI por País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 Valor(bilhões)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 Estados Unidos da América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U$914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 China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U$266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 Japão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U$145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4.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Reino Unido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U$117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Alemanha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U$108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6. França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U$76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 Índia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U$58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 Canadá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 Brasil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U$49.5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 Austrália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U$42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6" name="Google Shape;126;g10ee2d4bc42_0_501"/>
          <p:cNvSpPr txBox="1">
            <a:spLocks noGrp="1"/>
          </p:cNvSpPr>
          <p:nvPr>
            <p:ph type="subTitle" idx="1"/>
          </p:nvPr>
        </p:nvSpPr>
        <p:spPr>
          <a:xfrm>
            <a:off x="1961750" y="126575"/>
            <a:ext cx="62709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Investimentos em TI</a:t>
            </a:r>
            <a:endParaRPr sz="35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0ee2d4bc42_0_501"/>
          <p:cNvSpPr/>
          <p:nvPr/>
        </p:nvSpPr>
        <p:spPr>
          <a:xfrm>
            <a:off x="354275" y="1825350"/>
            <a:ext cx="1294200" cy="1086900"/>
          </a:xfrm>
          <a:prstGeom prst="wedgeRoundRectCallout">
            <a:avLst>
              <a:gd name="adj1" fmla="val 56994"/>
              <a:gd name="adj2" fmla="val 7107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Software, Hardware e Serviços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2334</Words>
  <Application>Microsoft Office PowerPoint</Application>
  <PresentationFormat>Apresentação na tela (16:9)</PresentationFormat>
  <Paragraphs>423</Paragraphs>
  <Slides>66</Slides>
  <Notes>66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2" baseType="lpstr">
      <vt:lpstr>Century Gothic</vt:lpstr>
      <vt:lpstr>Proxima Nova</vt:lpstr>
      <vt:lpstr>Calibri</vt:lpstr>
      <vt:lpstr>Courier New</vt:lpstr>
      <vt:lpstr>Arial</vt:lpstr>
      <vt:lpstr>Simple Light</vt:lpstr>
      <vt:lpstr>Carolina Santana Louzada Engenheira de Qualidade de Software na UOLEdtech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 Engenheira de Qualidade de Software na UOLEdtech</dc:title>
  <dc:creator>Larissa Mestieri</dc:creator>
  <cp:lastModifiedBy>Juliana Pereira</cp:lastModifiedBy>
  <cp:revision>1</cp:revision>
  <dcterms:modified xsi:type="dcterms:W3CDTF">2022-11-09T17:09:28Z</dcterms:modified>
</cp:coreProperties>
</file>