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7" r:id="rId102"/>
    <p:sldId id="358" r:id="rId103"/>
    <p:sldId id="359" r:id="rId104"/>
    <p:sldId id="360" r:id="rId105"/>
    <p:sldId id="361" r:id="rId10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8"/>
      <p:bold r:id="rId109"/>
      <p:italic r:id="rId110"/>
      <p:boldItalic r:id="rId111"/>
    </p:embeddedFont>
    <p:embeddedFont>
      <p:font typeface="Century Gothic" panose="020B0502020202020204" pitchFamily="34" charset="0"/>
      <p:regular r:id="rId112"/>
      <p:bold r:id="rId113"/>
      <p:italic r:id="rId114"/>
      <p:boldItalic r:id="rId115"/>
    </p:embeddedFont>
    <p:embeddedFont>
      <p:font typeface="Proxima Nova" panose="020B0604020202020204" charset="0"/>
      <p:regular r:id="rId116"/>
      <p:bold r:id="rId117"/>
      <p:italic r:id="rId118"/>
      <p:boldItalic r:id="rId1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1" roundtripDataSignature="AMtx7mjOb7OXgCRd8m/6RRSbK53tLF6T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336EAC-9B06-41EB-A5E8-2C8207006F74}">
  <a:tblStyle styleId="{5D336EAC-9B06-41EB-A5E8-2C8207006F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0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5.fntdata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6.fntdata"/><Relationship Id="rId118" Type="http://schemas.openxmlformats.org/officeDocument/2006/relationships/font" Target="fonts/font1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1.fntdata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7.fntdata"/><Relationship Id="rId119" Type="http://schemas.openxmlformats.org/officeDocument/2006/relationships/font" Target="fonts/font12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3.fntdata"/><Relationship Id="rId115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customschemas.google.com/relationships/presentationmetadata" Target="meta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4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Qualidade de Gravação: Configurações &gt; Saída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73d35a58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173d35a58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14175ee11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g114175ee11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14175ee116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g114175ee116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4175ee116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2" name="Google Shape;832;g114175ee116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015af5f028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9" name="Google Shape;839;g1015af5f028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14175ee116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g114175ee116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73d35a58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173d35a58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73d35a5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173d35a5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73d35a5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173d35a5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3d35a58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1173d35a58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73d35a58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173d35a58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Podemos falar de outras visões... Como do ponto de vista do desenvolvedor, do gerente do projeto, etc..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15af5f028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015af5f028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73d35a58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173d35a58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Serve para evitar problemas de comunicação, todos falam a mesma língua.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73d35a58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173d35a58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73d35a58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173d35a58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Muito importante dar uma lida por alto nas normas que tratam sobre qualidade de software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73d35a58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173d35a58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3d35a58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1173d35a580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73d35a58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173d35a58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73d35a58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173d35a58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3d35a58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73d35a58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 Qualidade está relacionada a todas as partes do processo de desenvolvimento. Testes não garante qualidade, mas faz parte do processo de qualidade.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73d35a58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73d35a58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73d35a580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173d35a580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73d35a58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1173d35a58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73d35a58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1173d35a58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73d35a58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73d35a58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73d35a58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173d35a58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73d35a580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173d35a580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73d35a580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173d35a580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73d35a58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1173d35a58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3d35a58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173d35a58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73d35a58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1173d35a58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73d35a580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173d35a580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73d35a580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1173d35a580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73d35a580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1173d35a580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4175ee11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114175ee11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73d35a58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173d35a58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73d35a58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1173d35a58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73d35a580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1173d35a580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73d35a580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173d35a580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73d35a580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1173d35a580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73d35a58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173d35a58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73d35a58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g1173d35a58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73d35a580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1173d35a580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73d35a580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1173d35a580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173d35a58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1173d35a58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73d35a58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2" name="Google Shape;392;g1173d35a58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73d35a58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173d35a580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73d35a580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g1173d35a580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3d35a580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1173d35a580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173d35a580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g1173d35a580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73d35a580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1173d35a580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73d35a580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1173d35a580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4175ee11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g114175ee11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73d35a580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1173d35a580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73d35a580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g1173d35a580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73d35a58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g1173d35a58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73d35a580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g1173d35a580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73d35a580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1173d35a580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73d35a580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g1173d35a580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73d35a580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g1173d35a580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73d35a580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g1173d35a580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18429703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118429703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8429703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g118429703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18429703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g1184297038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84297038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g1184297038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84297038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g1184297038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84297038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g1184297038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84297038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g1184297038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84297038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g1184297038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184297038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g1184297038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84297038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9" name="Google Shape;599;g1184297038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84297038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7" name="Google Shape;607;g1184297038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84d54e14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4" name="Google Shape;614;g1184d54e14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14175edf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g114175edf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4175edf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g114175edf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4175edf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g114175edf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4175edff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g114175edff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84d54e14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g1184d54e14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14175edf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g114175edf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14175edff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2" name="Google Shape;672;g114175edff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14175edff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0" name="Google Shape;680;g114175edff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14175edff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g114175edff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14175edff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" name="Google Shape;696;g114175edff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14175ee11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g114175ee11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14175ee11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3" name="Google Shape;713;g114175ee11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14175ee11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1" name="Google Shape;721;g114175ee11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14175ee11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g114175ee11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4175ee11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g114175ee11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14175ee11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2" name="Google Shape;762;g114175ee11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14175ee11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9" name="Google Shape;769;g114175ee11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14175ee11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g114175ee11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14175ee11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g114175ee11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14175ee1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g114175ee1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14175ee11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g114175ee11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bstqb.org.br/b9/doc/syllabus_ctfl_3.1br.pdf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ieduardorabelo.medium.com/cobertura-de-c%C3%B3digo-explicada-ba1516db7dbd" TargetMode="External"/><Relationship Id="rId4" Type="http://schemas.openxmlformats.org/officeDocument/2006/relationships/hyperlink" Target="https://martinfowler.com/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alidadeuniso.files.wordpress.com/2012/09/nbr-iso-9000-2005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tore.iec.ch/preview/info_isoiec25010%7Bed1.0%7Den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egor256.com/pdf/ieee-730-2014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arolina-santana-louzada-436a167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trello.com/pt-BR" TargetMode="External"/><Relationship Id="rId13" Type="http://schemas.openxmlformats.org/officeDocument/2006/relationships/hyperlink" Target="https://github.com/etraxis/etraxis" TargetMode="External"/><Relationship Id="rId3" Type="http://schemas.openxmlformats.org/officeDocument/2006/relationships/hyperlink" Target="https://www.bugzilla.org/about/" TargetMode="External"/><Relationship Id="rId7" Type="http://schemas.openxmlformats.org/officeDocument/2006/relationships/hyperlink" Target="https://asana.com/pt/pricing" TargetMode="External"/><Relationship Id="rId12" Type="http://schemas.openxmlformats.org/officeDocument/2006/relationships/hyperlink" Target="https://www.axosoft.com/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dmine.org/" TargetMode="External"/><Relationship Id="rId11" Type="http://schemas.openxmlformats.org/officeDocument/2006/relationships/hyperlink" Target="https://www.mantisbt.org/" TargetMode="External"/><Relationship Id="rId5" Type="http://schemas.openxmlformats.org/officeDocument/2006/relationships/hyperlink" Target="https://trac.edgewall.org/" TargetMode="External"/><Relationship Id="rId15" Type="http://schemas.openxmlformats.org/officeDocument/2006/relationships/hyperlink" Target="https://docs.microsoft.com/pt-br/azure/devops/boards/backlogs/manage-bugs?view=azure-devops" TargetMode="External"/><Relationship Id="rId10" Type="http://schemas.openxmlformats.org/officeDocument/2006/relationships/hyperlink" Target="https://reqtest.com/bug-tracking-tool/?utm_campaign=guru99&amp;utm_source=guru99&amp;utm_medium=listing" TargetMode="External"/><Relationship Id="rId4" Type="http://schemas.openxmlformats.org/officeDocument/2006/relationships/hyperlink" Target="https://www.atlassian.com/br/software/jira" TargetMode="External"/><Relationship Id="rId9" Type="http://schemas.openxmlformats.org/officeDocument/2006/relationships/hyperlink" Target="https://backlog.com/" TargetMode="External"/><Relationship Id="rId14" Type="http://schemas.openxmlformats.org/officeDocument/2006/relationships/hyperlink" Target="http://lighthouseapp.com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ieduardorabelo.medium.com/cobertura-de-c%C3%B3digo-explicada-ba1516db7db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/>
        </p:nvSpPr>
        <p:spPr>
          <a:xfrm>
            <a:off x="495025" y="1531950"/>
            <a:ext cx="8299200" cy="3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Orientações técnicas Vídeo: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OBS Studio.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Resolução: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1280x720 • Ideal: 1920x1080.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Formato de gravação: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AVI ou MP4.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 de gravação: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padrão do OBS Studio é “A mesma da transmissão”, mude para “Qualidade alta, arquivo normal”.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A25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Aumentar o tamanho da fonte de terminal/IDE.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81B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Microfone: 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 isolamento acústico (algum ruído é tolerável) e volume da voz entre 5-15 dB, se possível.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5"/>
          <p:cNvSpPr txBox="1"/>
          <p:nvPr/>
        </p:nvSpPr>
        <p:spPr>
          <a:xfrm>
            <a:off x="8412486" y="4625345"/>
            <a:ext cx="7314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1000" b="0" i="0" u="none" strike="noStrike" cap="none">
                <a:solidFill>
                  <a:srgbClr val="EE4C4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000" b="0" i="0" u="none" strike="noStrike" cap="none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Orientações técnicas Vídeo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g1173d35a580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173d35a580_0_22"/>
          <p:cNvSpPr txBox="1"/>
          <p:nvPr/>
        </p:nvSpPr>
        <p:spPr>
          <a:xfrm>
            <a:off x="1758490" y="3223150"/>
            <a:ext cx="5556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1173d35a580_0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173d35a580_0_22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1173d35a580_0_22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Definindo qualidade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14175ee116_0_171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114175ee116_0_171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de cobertura de decisões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3" name="Google Shape;813;g114175ee116_0_171"/>
          <p:cNvSpPr txBox="1"/>
          <p:nvPr/>
        </p:nvSpPr>
        <p:spPr>
          <a:xfrm>
            <a:off x="370900" y="1112275"/>
            <a:ext cx="79560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 as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condicionais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existentes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o que é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total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decisão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–&gt;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100%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instrução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14175ee116_0_186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g114175ee116_0_186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baseadas na experiência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8" name="Google Shape;828;g114175ee116_0_186"/>
          <p:cNvSpPr txBox="1"/>
          <p:nvPr/>
        </p:nvSpPr>
        <p:spPr>
          <a:xfrm>
            <a:off x="532650" y="978471"/>
            <a:ext cx="79560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experiência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intuição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quem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situações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encontradas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sistemáticos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difícil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medição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g114175ee116_0_186"/>
          <p:cNvSpPr txBox="1"/>
          <p:nvPr/>
        </p:nvSpPr>
        <p:spPr>
          <a:xfrm>
            <a:off x="671550" y="2930338"/>
            <a:ext cx="34527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Suposição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erro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Teste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exploratório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Baseado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checklist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14175ee116_0_194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1241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114175ee116_0_194"/>
          <p:cNvSpPr txBox="1"/>
          <p:nvPr/>
        </p:nvSpPr>
        <p:spPr>
          <a:xfrm>
            <a:off x="1402150" y="3556225"/>
            <a:ext cx="65079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7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</a:t>
            </a:r>
            <a:r>
              <a:rPr lang="en-US" sz="17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7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7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 - </a:t>
            </a:r>
            <a:r>
              <a:rPr lang="en-US" sz="17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UOLEdtech</a:t>
            </a:r>
            <a:endParaRPr sz="15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g114175ee116_0_194"/>
          <p:cNvSpPr txBox="1"/>
          <p:nvPr/>
        </p:nvSpPr>
        <p:spPr>
          <a:xfrm>
            <a:off x="1402150" y="1355875"/>
            <a:ext cx="66555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Qualidade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Software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15af5f028_1_86"/>
          <p:cNvSpPr txBox="1"/>
          <p:nvPr/>
        </p:nvSpPr>
        <p:spPr>
          <a:xfrm>
            <a:off x="607975" y="4950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2" name="Google Shape;842;g1015af5f028_1_86"/>
          <p:cNvSpPr txBox="1"/>
          <p:nvPr/>
        </p:nvSpPr>
        <p:spPr>
          <a:xfrm>
            <a:off x="830150" y="1689300"/>
            <a:ext cx="7093800" cy="21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800"/>
              <a:buFont typeface="Calibri"/>
              <a:buChar char="★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CTFL (bstqb.org.br)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Família SQuaRE:  ISO/IEC 25000-25099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martinfowler.com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Cobertura de código explicada. Relatórios e métricas com Istanbul e o… | by Eduardo Rabelo | Medium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4175ee116_0_20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8" name="Google Shape;848;g114175ee116_0_200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114175ee116_0_200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software?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g114175ee116_0_200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114175ee116_0_200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defeitos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g114175ee116_0_200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114175ee116_0_200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testes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" name="Google Shape;858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2" name="Google Shape;862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73d35a580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 na literatura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173d35a580_0_35"/>
          <p:cNvSpPr txBox="1"/>
          <p:nvPr/>
        </p:nvSpPr>
        <p:spPr>
          <a:xfrm>
            <a:off x="565525" y="1740600"/>
            <a:ext cx="7825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NBR/ISO 9000:2005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grau no qual um conjunto de características inerentes satisfaz a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 na literatura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65525" y="17406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Peters(2002) : “A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avaliada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alto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chamado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medidos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baixo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chamados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critérios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Sanders(1994): “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apresenta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dependendo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satisfação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necessidades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sob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aspectos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73d35a58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 na literatura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1173d35a580_0_0"/>
          <p:cNvSpPr txBox="1"/>
          <p:nvPr/>
        </p:nvSpPr>
        <p:spPr>
          <a:xfrm>
            <a:off x="565525" y="1740600"/>
            <a:ext cx="78252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Pressman: “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é a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conformidade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funcionais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e de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desempenho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foram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explicitamente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declarados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claramente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documentados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,  e a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implícitas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esperadas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software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desenvolvido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3d35a580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 na literatura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g1173d35a580_0_5"/>
          <p:cNvSpPr txBox="1"/>
          <p:nvPr/>
        </p:nvSpPr>
        <p:spPr>
          <a:xfrm>
            <a:off x="615050" y="1754750"/>
            <a:ext cx="6552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ISO/IEC 25010:2011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0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de software de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satisfazer</a:t>
            </a: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necessidades</a:t>
            </a: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declaradas</a:t>
            </a: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implícitas</a:t>
            </a: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sob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condições</a:t>
            </a: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especificadas</a:t>
            </a:r>
            <a:r>
              <a:rPr lang="en-US" sz="2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” </a:t>
            </a:r>
            <a:endParaRPr sz="20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IEEE Standard(2014)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“ o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grau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que um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atende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aos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estabelecidos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; no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entanto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depende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grau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esses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representam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precisão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necessidades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desejos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expectativas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partes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interessadas</a:t>
            </a:r>
            <a:r>
              <a:rPr lang="en-US" sz="2000" dirty="0">
                <a:solidFill>
                  <a:srgbClr val="040A24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”</a:t>
            </a:r>
            <a:endParaRPr sz="2000" dirty="0">
              <a:solidFill>
                <a:srgbClr val="040A24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73d35a580_0_4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Definições na literatura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173d35a580_0_41"/>
          <p:cNvSpPr txBox="1"/>
          <p:nvPr/>
        </p:nvSpPr>
        <p:spPr>
          <a:xfrm>
            <a:off x="565525" y="1740600"/>
            <a:ext cx="72876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Aspectos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base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medir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especificados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conjunto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critérios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implícitos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mencionados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afetam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diretamente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3d35a580_0_46"/>
          <p:cNvSpPr txBox="1"/>
          <p:nvPr/>
        </p:nvSpPr>
        <p:spPr>
          <a:xfrm>
            <a:off x="651175" y="33910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Percepções de qualidade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173d35a580_0_46"/>
          <p:cNvSpPr txBox="1"/>
          <p:nvPr/>
        </p:nvSpPr>
        <p:spPr>
          <a:xfrm>
            <a:off x="565525" y="1740600"/>
            <a:ext cx="782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2" name="Google Shape;122;g1173d35a580_0_46"/>
          <p:cNvGraphicFramePr/>
          <p:nvPr>
            <p:extLst>
              <p:ext uri="{D42A27DB-BD31-4B8C-83A1-F6EECF244321}">
                <p14:modId xmlns:p14="http://schemas.microsoft.com/office/powerpoint/2010/main" val="1643394419"/>
              </p:ext>
            </p:extLst>
          </p:nvPr>
        </p:nvGraphicFramePr>
        <p:xfrm>
          <a:off x="736825" y="1331625"/>
          <a:ext cx="7239000" cy="3474570"/>
        </p:xfrm>
        <a:graphic>
          <a:graphicData uri="http://schemas.openxmlformats.org/drawingml/2006/table">
            <a:tbl>
              <a:tblPr>
                <a:noFill/>
                <a:tableStyleId>{5D336EAC-9B06-41EB-A5E8-2C8207006F74}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Visão transcendental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Qualidade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é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reconhecida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através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experiência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mas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uma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metrificação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Ex.: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Windows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Visão do usuário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 personalizado de acordo com a necessidade do usuário.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Visão de manufatura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Qualidade é relacionada com conformidade aos requerimentos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Visão de produto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Produto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com boas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propriedades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metrificáveis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terá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boas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qualidade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(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Visão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 galera de 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negócio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Visão baseada em valor</a:t>
                      </a:r>
                      <a:endParaRPr sz="16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Representa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 ‘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custo-benefício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’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visão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do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cliente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015af5f028_1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015af5f028_1_65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g1015af5f028_1_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015af5f028_1_6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015af5f028_1_65"/>
          <p:cNvSpPr txBox="1"/>
          <p:nvPr/>
        </p:nvSpPr>
        <p:spPr>
          <a:xfrm>
            <a:off x="1632900" y="1698575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normas e padrões de qualidade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73d35a580_0_5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são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normas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1173d35a580_0_54"/>
          <p:cNvSpPr txBox="1"/>
          <p:nvPr/>
        </p:nvSpPr>
        <p:spPr>
          <a:xfrm>
            <a:off x="632050" y="1618550"/>
            <a:ext cx="6906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publicados por organizações profissionais que objetivam padronizar determinadas atividades, processos, produtos, etc…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173d35a580_0_54"/>
          <p:cNvSpPr/>
          <p:nvPr/>
        </p:nvSpPr>
        <p:spPr>
          <a:xfrm>
            <a:off x="693350" y="3049050"/>
            <a:ext cx="3403026" cy="1655532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A chave é a comunicação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g1173d35a580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875" y="3063950"/>
            <a:ext cx="1508057" cy="8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1173d35a580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125" y="2622388"/>
            <a:ext cx="11334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173d35a580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625" y="3941275"/>
            <a:ext cx="10477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73d35a580_0_6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Instituições importantes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173d35a580_0_65"/>
          <p:cNvSpPr txBox="1"/>
          <p:nvPr/>
        </p:nvSpPr>
        <p:spPr>
          <a:xfrm>
            <a:off x="632050" y="161855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IEEE: “</a:t>
            </a: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Institute of Electrical and Electronics Engineers”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ISO: “International Organization for Standardization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IEC: “International Electrotechnical Commission”</a:t>
            </a: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1173d35a580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525" y="1186975"/>
            <a:ext cx="1508057" cy="8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173d35a580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100" y="2214938"/>
            <a:ext cx="11334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173d35a580_0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3475" y="2872950"/>
            <a:ext cx="10477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1241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402150" y="3556225"/>
            <a:ext cx="65079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7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</a:t>
            </a:r>
            <a:r>
              <a:rPr lang="en-US" sz="17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7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7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 - </a:t>
            </a:r>
            <a:r>
              <a:rPr lang="en-US" sz="17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UOLEdtech</a:t>
            </a:r>
            <a:endParaRPr sz="15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1402150" y="1355875"/>
            <a:ext cx="66555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Qualidade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Software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73d35a580_0_91"/>
          <p:cNvSpPr txBox="1"/>
          <p:nvPr/>
        </p:nvSpPr>
        <p:spPr>
          <a:xfrm>
            <a:off x="565525" y="6365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normas para qualidade de software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173d35a580_0_91"/>
          <p:cNvSpPr txBox="1"/>
          <p:nvPr/>
        </p:nvSpPr>
        <p:spPr>
          <a:xfrm>
            <a:off x="632050" y="1618550"/>
            <a:ext cx="690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g1173d35a580_0_91"/>
          <p:cNvGraphicFramePr/>
          <p:nvPr>
            <p:extLst>
              <p:ext uri="{D42A27DB-BD31-4B8C-83A1-F6EECF244321}">
                <p14:modId xmlns:p14="http://schemas.microsoft.com/office/powerpoint/2010/main" val="3101368073"/>
              </p:ext>
            </p:extLst>
          </p:nvPr>
        </p:nvGraphicFramePr>
        <p:xfrm>
          <a:off x="952500" y="1481050"/>
          <a:ext cx="6372350" cy="3520280"/>
        </p:xfrm>
        <a:graphic>
          <a:graphicData uri="http://schemas.openxmlformats.org/drawingml/2006/table">
            <a:tbl>
              <a:tblPr>
                <a:noFill/>
                <a:tableStyleId>{5D336EAC-9B06-41EB-A5E8-2C8207006F74}</a:tableStyleId>
              </a:tblPr>
              <a:tblGrid>
                <a:gridCol w="31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Família</a:t>
                      </a:r>
                      <a:r>
                        <a:rPr lang="en-US" b="1" dirty="0">
                          <a:highlight>
                            <a:srgbClr val="FFFF00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ISO 9000</a:t>
                      </a:r>
                      <a:endParaRPr b="1" dirty="0">
                        <a:highlight>
                          <a:srgbClr val="FFFF00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 9000</a:t>
                      </a:r>
                      <a:endParaRPr sz="1300"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Descreve fundamento de sistemas de gestão de qualidade e suas terminologias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 9001</a:t>
                      </a:r>
                      <a:endParaRPr sz="1300"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Especifica requisitos para sistema de gestão de qualidade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 9004</a:t>
                      </a:r>
                      <a:endParaRPr sz="1300"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Diretrizes que consideram eficácia e eficiência do sistema de gestão da qualidade.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 9126 / Nova 250000-25099</a:t>
                      </a:r>
                      <a:endParaRPr sz="1300"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</a:t>
                      </a:r>
                      <a:r>
                        <a:rPr lang="en-US" sz="13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sz="13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qualidade</a:t>
                      </a:r>
                      <a:r>
                        <a:rPr lang="en-US" sz="13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sz="13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produto</a:t>
                      </a:r>
                      <a:r>
                        <a:rPr lang="en-US" sz="13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software</a:t>
                      </a:r>
                      <a:endParaRPr sz="13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 19011</a:t>
                      </a:r>
                      <a:endParaRPr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Diretrizes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sobre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auditoria de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sistemas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gestão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qualidade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software</a:t>
                      </a:r>
                      <a:endParaRPr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25243007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73d35a580_0_100"/>
          <p:cNvSpPr txBox="1"/>
          <p:nvPr/>
        </p:nvSpPr>
        <p:spPr>
          <a:xfrm>
            <a:off x="565525" y="6365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normas para qualidade de software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173d35a580_0_100"/>
          <p:cNvSpPr txBox="1"/>
          <p:nvPr/>
        </p:nvSpPr>
        <p:spPr>
          <a:xfrm>
            <a:off x="632050" y="1618550"/>
            <a:ext cx="690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4" name="Google Shape;164;g1173d35a580_0_100"/>
          <p:cNvGraphicFramePr/>
          <p:nvPr>
            <p:extLst>
              <p:ext uri="{D42A27DB-BD31-4B8C-83A1-F6EECF244321}">
                <p14:modId xmlns:p14="http://schemas.microsoft.com/office/powerpoint/2010/main" val="3893101867"/>
              </p:ext>
            </p:extLst>
          </p:nvPr>
        </p:nvGraphicFramePr>
        <p:xfrm>
          <a:off x="952500" y="1739000"/>
          <a:ext cx="6276825" cy="3078360"/>
        </p:xfrm>
        <a:graphic>
          <a:graphicData uri="http://schemas.openxmlformats.org/drawingml/2006/table">
            <a:tbl>
              <a:tblPr>
                <a:noFill/>
                <a:tableStyleId>{5D336EAC-9B06-41EB-A5E8-2C8207006F74}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ISO/IEC 14598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 de avaliação de produtos de software na visão do desenvolvedor, adquirente e avaliador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ISO/IEC/IEEE 12207:2017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ISO/IEC/IEEE 15288:2015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Processos de ciclo de vida do software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 19011</a:t>
                      </a:r>
                      <a:endParaRPr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Diretrizes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sobre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auditoria de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sistemas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gestão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qualidade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software</a:t>
                      </a:r>
                      <a:endParaRPr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1012:2016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Verificação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validação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software e hardware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3d35a580_0_107"/>
          <p:cNvSpPr txBox="1"/>
          <p:nvPr/>
        </p:nvSpPr>
        <p:spPr>
          <a:xfrm>
            <a:off x="565525" y="6365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normas para qualidade de software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173d35a580_0_107"/>
          <p:cNvSpPr txBox="1"/>
          <p:nvPr/>
        </p:nvSpPr>
        <p:spPr>
          <a:xfrm>
            <a:off x="632050" y="1618550"/>
            <a:ext cx="690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1" name="Google Shape;171;g1173d35a580_0_107"/>
          <p:cNvGraphicFramePr/>
          <p:nvPr>
            <p:extLst>
              <p:ext uri="{D42A27DB-BD31-4B8C-83A1-F6EECF244321}">
                <p14:modId xmlns:p14="http://schemas.microsoft.com/office/powerpoint/2010/main" val="1416011912"/>
              </p:ext>
            </p:extLst>
          </p:nvPr>
        </p:nvGraphicFramePr>
        <p:xfrm>
          <a:off x="952500" y="1739000"/>
          <a:ext cx="7239000" cy="2042070"/>
        </p:xfrm>
        <a:graphic>
          <a:graphicData uri="http://schemas.openxmlformats.org/drawingml/2006/table">
            <a:tbl>
              <a:tblPr>
                <a:noFill/>
                <a:tableStyleId>{5D336EAC-9B06-41EB-A5E8-2C8207006F74}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IEEE 730:2014</a:t>
                      </a:r>
                      <a:endParaRPr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Requerimentos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planejamento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controle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execução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processos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garantia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dirty="0" err="1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qualidade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software</a:t>
                      </a:r>
                      <a:endParaRPr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ISO/IEC/IEEE 15289:2019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Foco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gerenciamento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informação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ISO/IEC/IEEE 29119:2013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Vocabulário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documentação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 </a:t>
                      </a: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técnicas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teste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73d35a580_0_116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normas para qualidade de software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73d35a580_0_116"/>
          <p:cNvSpPr txBox="1"/>
          <p:nvPr/>
        </p:nvSpPr>
        <p:spPr>
          <a:xfrm>
            <a:off x="632050" y="1618550"/>
            <a:ext cx="690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8" name="Google Shape;178;g1173d35a580_0_116"/>
          <p:cNvGraphicFramePr/>
          <p:nvPr>
            <p:extLst>
              <p:ext uri="{D42A27DB-BD31-4B8C-83A1-F6EECF244321}">
                <p14:modId xmlns:p14="http://schemas.microsoft.com/office/powerpoint/2010/main" val="2571942474"/>
              </p:ext>
            </p:extLst>
          </p:nvPr>
        </p:nvGraphicFramePr>
        <p:xfrm>
          <a:off x="952500" y="1194143"/>
          <a:ext cx="7239000" cy="807690"/>
        </p:xfrm>
        <a:graphic>
          <a:graphicData uri="http://schemas.openxmlformats.org/drawingml/2006/table">
            <a:tbl>
              <a:tblPr>
                <a:noFill/>
                <a:tableStyleId>{5D336EAC-9B06-41EB-A5E8-2C8207006F74}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Família SQuaRE:  ISO/IEC 25000-25099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300" i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and Software Quality Requirements and Evaluation</a:t>
                      </a:r>
                      <a:r>
                        <a:rPr lang="en-US" sz="13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Substitui</a:t>
                      </a:r>
                      <a:r>
                        <a:rPr lang="en-US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ISO/IEC 9126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9" name="Google Shape;179;g1173d35a580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638" y="2256950"/>
            <a:ext cx="3739050" cy="25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173d35a580_0_116"/>
          <p:cNvSpPr txBox="1"/>
          <p:nvPr/>
        </p:nvSpPr>
        <p:spPr>
          <a:xfrm>
            <a:off x="983425" y="2759225"/>
            <a:ext cx="3183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Requerimentos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Gerenciamento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Metrificação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173d35a580_0_116"/>
          <p:cNvSpPr txBox="1"/>
          <p:nvPr/>
        </p:nvSpPr>
        <p:spPr>
          <a:xfrm>
            <a:off x="5395125" y="4757650"/>
            <a:ext cx="151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Fonte: ISO/IEC 25010</a:t>
            </a:r>
            <a:endParaRPr sz="1000" b="1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480E20-BF4C-DCE8-6A9F-A97A8DAB77C0}"/>
              </a:ext>
            </a:extLst>
          </p:cNvPr>
          <p:cNvSpPr txBox="1"/>
          <p:nvPr/>
        </p:nvSpPr>
        <p:spPr>
          <a:xfrm>
            <a:off x="5219066" y="3593141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Requerimento de QA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B0E892-AC55-DCE0-5DDE-6980D03984D8}"/>
              </a:ext>
            </a:extLst>
          </p:cNvPr>
          <p:cNvSpPr txBox="1"/>
          <p:nvPr/>
        </p:nvSpPr>
        <p:spPr>
          <a:xfrm>
            <a:off x="5523076" y="211999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de QA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7E90A9-C554-A4FD-7625-E30F86CD724D}"/>
              </a:ext>
            </a:extLst>
          </p:cNvPr>
          <p:cNvSpPr txBox="1"/>
          <p:nvPr/>
        </p:nvSpPr>
        <p:spPr>
          <a:xfrm>
            <a:off x="2756958" y="2472198"/>
            <a:ext cx="24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Gerenciamento de QA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B5106D-5DE3-E735-8E62-712DF4B6DD42}"/>
              </a:ext>
            </a:extLst>
          </p:cNvPr>
          <p:cNvSpPr txBox="1"/>
          <p:nvPr/>
        </p:nvSpPr>
        <p:spPr>
          <a:xfrm>
            <a:off x="4925587" y="2909472"/>
            <a:ext cx="2409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Metrificação de QA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64EB7-AE62-BC8B-381F-E1A33DDAD6EE}"/>
              </a:ext>
            </a:extLst>
          </p:cNvPr>
          <p:cNvSpPr txBox="1"/>
          <p:nvPr/>
        </p:nvSpPr>
        <p:spPr>
          <a:xfrm>
            <a:off x="7118318" y="2434321"/>
            <a:ext cx="194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Avaliação de QA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1173d35a580_0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173d35a580_0_126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1173d35a580_0_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173d35a580_0_12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 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1173d35a580_0_126"/>
          <p:cNvSpPr txBox="1"/>
          <p:nvPr/>
        </p:nvSpPr>
        <p:spPr>
          <a:xfrm>
            <a:off x="1632900" y="1698575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Medindo a qualidade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73d35a580_0_134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 da qualidade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73d35a580_0_134"/>
          <p:cNvSpPr txBox="1"/>
          <p:nvPr/>
        </p:nvSpPr>
        <p:spPr>
          <a:xfrm>
            <a:off x="632050" y="1618550"/>
            <a:ext cx="690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73d35a580_0_134"/>
          <p:cNvSpPr/>
          <p:nvPr/>
        </p:nvSpPr>
        <p:spPr>
          <a:xfrm>
            <a:off x="757025" y="1662050"/>
            <a:ext cx="1669800" cy="4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   Stakeholders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g1173d35a580_0_134"/>
          <p:cNvSpPr/>
          <p:nvPr/>
        </p:nvSpPr>
        <p:spPr>
          <a:xfrm>
            <a:off x="4294500" y="1542350"/>
            <a:ext cx="2384400" cy="266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173d35a580_0_134"/>
          <p:cNvSpPr txBox="1"/>
          <p:nvPr/>
        </p:nvSpPr>
        <p:spPr>
          <a:xfrm>
            <a:off x="4436100" y="1618550"/>
            <a:ext cx="210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Processo de Software</a:t>
            </a:r>
            <a:endParaRPr b="1"/>
          </a:p>
        </p:txBody>
      </p:sp>
      <p:sp>
        <p:nvSpPr>
          <p:cNvPr id="200" name="Google Shape;200;g1173d35a580_0_134"/>
          <p:cNvSpPr/>
          <p:nvPr/>
        </p:nvSpPr>
        <p:spPr>
          <a:xfrm>
            <a:off x="4542300" y="2136650"/>
            <a:ext cx="1896000" cy="6720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Processo de desenvolvimento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173d35a580_0_134"/>
          <p:cNvSpPr/>
          <p:nvPr/>
        </p:nvSpPr>
        <p:spPr>
          <a:xfrm>
            <a:off x="4542300" y="3322000"/>
            <a:ext cx="1896000" cy="672000"/>
          </a:xfrm>
          <a:prstGeom prst="flowChartAlternateProcess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Produto de software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173d35a580_0_134"/>
          <p:cNvSpPr/>
          <p:nvPr/>
        </p:nvSpPr>
        <p:spPr>
          <a:xfrm>
            <a:off x="2667213" y="1662050"/>
            <a:ext cx="1386900" cy="4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Requisitos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173d35a580_0_134"/>
          <p:cNvSpPr/>
          <p:nvPr/>
        </p:nvSpPr>
        <p:spPr>
          <a:xfrm>
            <a:off x="6806125" y="1736925"/>
            <a:ext cx="1188600" cy="431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Padrões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173d35a580_0_134"/>
          <p:cNvSpPr/>
          <p:nvPr/>
        </p:nvSpPr>
        <p:spPr>
          <a:xfrm rot="-10799312">
            <a:off x="4106808" y="4290239"/>
            <a:ext cx="1500000" cy="400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AA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1173d35a580_0_134"/>
          <p:cNvSpPr/>
          <p:nvPr/>
        </p:nvSpPr>
        <p:spPr>
          <a:xfrm>
            <a:off x="1330100" y="4068100"/>
            <a:ext cx="2327700" cy="844500"/>
          </a:xfrm>
          <a:prstGeom prst="horizontalScroll">
            <a:avLst>
              <a:gd name="adj" fmla="val 12500"/>
            </a:avLst>
          </a:prstGeom>
          <a:solidFill>
            <a:srgbClr val="EE4C4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entury Gothic"/>
                <a:ea typeface="Century Gothic"/>
                <a:cs typeface="Century Gothic"/>
                <a:sym typeface="Century Gothic"/>
              </a:rPr>
              <a:t>Software com qualidade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73d35a580_0_206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Medindo qualidade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73d35a580_0_206"/>
          <p:cNvSpPr txBox="1"/>
          <p:nvPr/>
        </p:nvSpPr>
        <p:spPr>
          <a:xfrm>
            <a:off x="1004650" y="1620175"/>
            <a:ext cx="678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1173d35a580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688" y="1204250"/>
            <a:ext cx="6932625" cy="20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1173d35a580_0_206"/>
          <p:cNvSpPr txBox="1"/>
          <p:nvPr/>
        </p:nvSpPr>
        <p:spPr>
          <a:xfrm>
            <a:off x="1004650" y="3438425"/>
            <a:ext cx="6353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 interna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totalidade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do software do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ponto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de vista </a:t>
            </a: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interno</a:t>
            </a:r>
            <a:endParaRPr sz="15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Métricas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internas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aplicadas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um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executável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especificações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código-fonte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Servem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avaliar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antes do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tornar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executável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. São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indicadores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externos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FD3462-7271-4F1B-0754-09C1DBD3D59C}"/>
              </a:ext>
            </a:extLst>
          </p:cNvPr>
          <p:cNvSpPr txBox="1"/>
          <p:nvPr/>
        </p:nvSpPr>
        <p:spPr>
          <a:xfrm>
            <a:off x="6266329" y="966712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Faz parte da ISO 9126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73d35a580_0_169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Medindo qualidade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173d35a580_0_169"/>
          <p:cNvSpPr txBox="1"/>
          <p:nvPr/>
        </p:nvSpPr>
        <p:spPr>
          <a:xfrm>
            <a:off x="1004650" y="1620175"/>
            <a:ext cx="678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1173d35a580_0_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38" y="1232550"/>
            <a:ext cx="6932625" cy="20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173d35a580_0_169"/>
          <p:cNvSpPr txBox="1"/>
          <p:nvPr/>
        </p:nvSpPr>
        <p:spPr>
          <a:xfrm>
            <a:off x="926450" y="3190800"/>
            <a:ext cx="6643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 externa: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totalidade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ponto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vista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externo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incluindo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derivados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necessidades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e dos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Métricas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externas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utilizam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medidas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derivadas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medidas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comportamento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através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testes,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operação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observação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73d35a580_0_178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Medindo qualidade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173d35a580_0_178"/>
          <p:cNvSpPr txBox="1"/>
          <p:nvPr/>
        </p:nvSpPr>
        <p:spPr>
          <a:xfrm>
            <a:off x="1004650" y="1620175"/>
            <a:ext cx="6784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1173d35a580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13" y="1317450"/>
            <a:ext cx="6932625" cy="20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173d35a580_0_178"/>
          <p:cNvSpPr txBox="1"/>
          <p:nvPr/>
        </p:nvSpPr>
        <p:spPr>
          <a:xfrm>
            <a:off x="1213625" y="3601150"/>
            <a:ext cx="7184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visão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ponto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vista do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Métricas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b="1" dirty="0" err="1"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5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medem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atende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às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necessidades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especificados</a:t>
            </a:r>
            <a:endParaRPr sz="15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73d35a580_0_185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Olhando para ISO/IEC 25010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5" name="Google Shape;235;g1173d35a580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997" y="2711200"/>
            <a:ext cx="5309501" cy="15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173d35a580_0_185"/>
          <p:cNvSpPr txBox="1"/>
          <p:nvPr/>
        </p:nvSpPr>
        <p:spPr>
          <a:xfrm>
            <a:off x="456625" y="1450375"/>
            <a:ext cx="71844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software: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composto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8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subdivididas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sub-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➔"/>
            </a:pP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composto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5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suas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subcaracterísticas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/>
        </p:nvSpPr>
        <p:spPr>
          <a:xfrm>
            <a:off x="1078300" y="1833125"/>
            <a:ext cx="7133100" cy="26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Graduada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Computação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- UFS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Fazendo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especialização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software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de software -&gt;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automação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tecnologia</a:t>
            </a: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música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novas</a:t>
            </a: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 -&gt;</a:t>
            </a:r>
            <a:r>
              <a:rPr lang="en-US" sz="26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Carolina Santana </a:t>
            </a:r>
            <a:r>
              <a:rPr lang="en-US" sz="1300" u="sng" dirty="0" err="1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Louzada</a:t>
            </a:r>
            <a:r>
              <a:rPr lang="en-US" sz="13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LinkedIn</a:t>
            </a:r>
            <a:endParaRPr sz="26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73d35a580_0_192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ISO/IEC 25010 - Qualidade do produto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73d35a580_0_192"/>
          <p:cNvSpPr txBox="1"/>
          <p:nvPr/>
        </p:nvSpPr>
        <p:spPr>
          <a:xfrm>
            <a:off x="456625" y="1450375"/>
            <a:ext cx="718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1173d35a580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38" y="1209500"/>
            <a:ext cx="7734976" cy="33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3d35a580_0_199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ISO/IEC 25010 - Qualidade em uso</a:t>
            </a:r>
            <a:endParaRPr sz="32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1173d35a580_0_199"/>
          <p:cNvSpPr txBox="1"/>
          <p:nvPr/>
        </p:nvSpPr>
        <p:spPr>
          <a:xfrm>
            <a:off x="456625" y="1450375"/>
            <a:ext cx="7184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1173d35a580_0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00" y="1461788"/>
            <a:ext cx="6923461" cy="295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173d35a580_0_199"/>
          <p:cNvSpPr txBox="1"/>
          <p:nvPr/>
        </p:nvSpPr>
        <p:spPr>
          <a:xfrm>
            <a:off x="3132625" y="4549200"/>
            <a:ext cx="183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Calibri"/>
                <a:ea typeface="Calibri"/>
                <a:cs typeface="Calibri"/>
                <a:sym typeface="Calibri"/>
              </a:rPr>
              <a:t>Fonte: Kirner, G. Tereza(2021)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1173d35a580_0_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173d35a580_0_221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1173d35a580_0_2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173d35a580_0_221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73d35a580_0_221"/>
          <p:cNvSpPr txBox="1"/>
          <p:nvPr/>
        </p:nvSpPr>
        <p:spPr>
          <a:xfrm>
            <a:off x="1632900" y="1698575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Processos</a:t>
            </a: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qualidade</a:t>
            </a: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software</a:t>
            </a:r>
            <a:endParaRPr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73d35a580_0_229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qualidade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software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173d35a580_0_229"/>
          <p:cNvSpPr txBox="1"/>
          <p:nvPr/>
        </p:nvSpPr>
        <p:spPr>
          <a:xfrm>
            <a:off x="948050" y="1690925"/>
            <a:ext cx="69051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Conjunto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processos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garantem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produtos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serviços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e 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ciclo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vida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encontro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objetivos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e forma a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alcançar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satisfação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Atividades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gerenciamento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um alto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):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Planejamento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Garantia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Melhoria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processos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3d35a580_0_234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g1173d35a580_0_234"/>
          <p:cNvSpPr txBox="1"/>
          <p:nvPr/>
        </p:nvSpPr>
        <p:spPr>
          <a:xfrm>
            <a:off x="948050" y="1690925"/>
            <a:ext cx="69051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Ter 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Determinar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 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processos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qualidades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serem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utilizados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metas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específicas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esforço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73d35a580_0_239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Garantia de qualidade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173d35a580_0_239"/>
          <p:cNvSpPr txBox="1"/>
          <p:nvPr/>
        </p:nvSpPr>
        <p:spPr>
          <a:xfrm>
            <a:off x="948050" y="1690925"/>
            <a:ext cx="69051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Atividades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que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definem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avaliam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adequação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software de forma a prover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evidências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estabelecem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confiança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produzido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Garantir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que o que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sendo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produzido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é o que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pedido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gera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confiança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73d35a580_0_244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qualidade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g1173d35a580_0_244"/>
          <p:cNvSpPr txBox="1"/>
          <p:nvPr/>
        </p:nvSpPr>
        <p:spPr>
          <a:xfrm>
            <a:off x="948050" y="1690925"/>
            <a:ext cx="6905100" cy="2277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Examinação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artefatos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projeto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determinar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acordados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estão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sendo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seguidos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produtos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intermediários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e do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final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preocupado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verificar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artefatos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estão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sendo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seguidos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pedidos</a:t>
            </a:r>
            <a:r>
              <a:rPr lang="en-US" sz="1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73d35a580_0_249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Melhorias de processos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g1173d35a580_0_249"/>
          <p:cNvSpPr txBox="1"/>
          <p:nvPr/>
        </p:nvSpPr>
        <p:spPr>
          <a:xfrm>
            <a:off x="948050" y="1690925"/>
            <a:ext cx="69051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preocupa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melhorias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eficiência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efetividade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quaisquer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tenham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meta principal 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melhoria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software</a:t>
            </a:r>
          </a:p>
          <a:p>
            <a:pPr marL="1016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1016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1016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(testes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suficiente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temos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propor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melhorias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um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olhar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crítico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aos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requisites, a narrative, </a:t>
            </a:r>
            <a:r>
              <a:rPr lang="en-US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73d35a580_0_254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Outra perspectiva 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g1173d35a580_0_254"/>
          <p:cNvSpPr txBox="1"/>
          <p:nvPr/>
        </p:nvSpPr>
        <p:spPr>
          <a:xfrm>
            <a:off x="948050" y="1690925"/>
            <a:ext cx="6905100" cy="302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técnicos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Realização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revisões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formais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chamado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7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revisão</a:t>
            </a:r>
            <a:r>
              <a:rPr lang="en-US" sz="17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 Código)</a:t>
            </a:r>
            <a:endParaRPr sz="17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Atividades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de testes de software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padrões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mudanças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Medição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Manutenção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registros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relatórios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g1173d35a580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1173d35a580_0_267"/>
          <p:cNvSpPr txBox="1"/>
          <p:nvPr/>
        </p:nvSpPr>
        <p:spPr>
          <a:xfrm>
            <a:off x="1758501" y="3223150"/>
            <a:ext cx="6205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g1173d35a580_0_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3220" y="94379"/>
            <a:ext cx="1205700" cy="54182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173d35a580_0_267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5" name="Google Shape;305;g1173d35a580_0_267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Gerenciamento</a:t>
            </a: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defeitos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/>
        </p:nvSpPr>
        <p:spPr>
          <a:xfrm>
            <a:off x="1022575" y="2219925"/>
            <a:ext cx="64962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Compreender fundamentos e normas fundamentais da área de qualidade, assim como aprofundar atividades de um analista ou engenheiro de qualidade software no mercado de trabalho . Introduzir níveis e tipos de teste e como estes se inserem no contexto da garantia qualidade.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4175ee116_0_1"/>
          <p:cNvSpPr txBox="1"/>
          <p:nvPr/>
        </p:nvSpPr>
        <p:spPr>
          <a:xfrm>
            <a:off x="1040275" y="2252025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 em controle de qualidade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Caracterizando defeitos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vida do bug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de suporte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14175ee116_0_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1173d35a580_0_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1173d35a580_0_280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g1173d35a580_0_2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1173d35a580_0_280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g1173d35a580_0_280"/>
          <p:cNvSpPr txBox="1"/>
          <p:nvPr/>
        </p:nvSpPr>
        <p:spPr>
          <a:xfrm>
            <a:off x="1632900" y="1698575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em controle de qualidade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173d35a580_0_275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qualidade 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173d35a580_0_275"/>
          <p:cNvSpPr txBox="1"/>
          <p:nvPr/>
        </p:nvSpPr>
        <p:spPr>
          <a:xfrm>
            <a:off x="607391" y="1598800"/>
            <a:ext cx="7335338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estática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do software 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código-fonte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formais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dinâmica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relacionado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com 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1173d35a580_0_275"/>
          <p:cNvSpPr/>
          <p:nvPr/>
        </p:nvSpPr>
        <p:spPr>
          <a:xfrm>
            <a:off x="772006" y="2891525"/>
            <a:ext cx="2426700" cy="675900"/>
          </a:xfrm>
          <a:prstGeom prst="wedgeRectCallout">
            <a:avLst>
              <a:gd name="adj1" fmla="val -20845"/>
              <a:gd name="adj2" fmla="val 77704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entury Gothic"/>
                <a:ea typeface="Century Gothic"/>
                <a:cs typeface="Century Gothic"/>
                <a:sym typeface="Century Gothic"/>
              </a:rPr>
              <a:t>Validação</a:t>
            </a:r>
            <a:r>
              <a:rPr lang="en-US" dirty="0">
                <a:latin typeface="Century Gothic"/>
                <a:ea typeface="Century Gothic"/>
                <a:cs typeface="Century Gothic"/>
                <a:sym typeface="Century Gothic"/>
              </a:rPr>
              <a:t> X </a:t>
            </a:r>
            <a:r>
              <a:rPr lang="en-US" dirty="0" err="1">
                <a:latin typeface="Century Gothic"/>
                <a:ea typeface="Century Gothic"/>
                <a:cs typeface="Century Gothic"/>
                <a:sym typeface="Century Gothic"/>
              </a:rPr>
              <a:t>Verificação</a:t>
            </a:r>
            <a:endParaRPr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g1173d35a580_0_275"/>
          <p:cNvSpPr txBox="1"/>
          <p:nvPr/>
        </p:nvSpPr>
        <p:spPr>
          <a:xfrm>
            <a:off x="686300" y="3877075"/>
            <a:ext cx="7060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Verificação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Garantir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que 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sendo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construído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corretamente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Validação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correto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sendo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construído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73d35a580_0_291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qualidade 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173d35a580_0_291"/>
          <p:cNvSpPr txBox="1"/>
          <p:nvPr/>
        </p:nvSpPr>
        <p:spPr>
          <a:xfrm>
            <a:off x="367379" y="1448878"/>
            <a:ext cx="7942903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estática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do software 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código-fonte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formais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◆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Code review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◆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Ferramentas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automação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processos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verificação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◆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histórias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modelagens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1173d35a580_0_291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73d35a580_0_298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 de qualidade 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g1173d35a580_0_298"/>
          <p:cNvSpPr txBox="1"/>
          <p:nvPr/>
        </p:nvSpPr>
        <p:spPr>
          <a:xfrm>
            <a:off x="501850" y="1197866"/>
            <a:ext cx="7460844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➔"/>
            </a:pP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dinâmica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relacionado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com o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◆"/>
            </a:pP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Finalmente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nossos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 dirty="0" err="1">
                <a:latin typeface="Calibri"/>
                <a:ea typeface="Calibri"/>
                <a:cs typeface="Calibri"/>
                <a:sym typeface="Calibri"/>
              </a:rPr>
              <a:t>queridos</a:t>
            </a:r>
            <a:r>
              <a:rPr lang="en-US" sz="1500" dirty="0">
                <a:latin typeface="Calibri"/>
                <a:ea typeface="Calibri"/>
                <a:cs typeface="Calibri"/>
                <a:sym typeface="Calibri"/>
              </a:rPr>
              <a:t> testes!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1173d35a580_0_298"/>
          <p:cNvSpPr/>
          <p:nvPr/>
        </p:nvSpPr>
        <p:spPr>
          <a:xfrm>
            <a:off x="2507157" y="2248166"/>
            <a:ext cx="3480900" cy="1224000"/>
          </a:xfrm>
          <a:prstGeom prst="cloudCallout">
            <a:avLst>
              <a:gd name="adj1" fmla="val -32680"/>
              <a:gd name="adj2" fmla="val 9326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Encontrei erros e agora?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1173d35a580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173d35a580_0_306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g1173d35a580_0_3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1173d35a580_0_30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g1173d35a580_0_306"/>
          <p:cNvSpPr txBox="1"/>
          <p:nvPr/>
        </p:nvSpPr>
        <p:spPr>
          <a:xfrm>
            <a:off x="1632900" y="1698575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Caracterizando defeitos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173d35a580_0_321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Rastreamento de defeitos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173d35a580_0_321"/>
          <p:cNvSpPr txBox="1"/>
          <p:nvPr/>
        </p:nvSpPr>
        <p:spPr>
          <a:xfrm>
            <a:off x="459800" y="1448877"/>
            <a:ext cx="7287300" cy="15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Entendimento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e dos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encontrados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Facilitar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correção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Reportar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status do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Alinhamento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revisões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time de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1173d35a580_0_321"/>
          <p:cNvSpPr txBox="1"/>
          <p:nvPr/>
        </p:nvSpPr>
        <p:spPr>
          <a:xfrm>
            <a:off x="686300" y="3912934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8EEE44-A401-B14F-B289-220B2509E57F}"/>
              </a:ext>
            </a:extLst>
          </p:cNvPr>
          <p:cNvSpPr txBox="1"/>
          <p:nvPr/>
        </p:nvSpPr>
        <p:spPr>
          <a:xfrm>
            <a:off x="1092500" y="3523129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Quando rastreamos os erros permite que entendo melhor as necessidades do produto, qual o melhor processo e padrão para o produto.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73d35a580_0_327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defeito?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g1173d35a580_0_327"/>
          <p:cNvSpPr txBox="1"/>
          <p:nvPr/>
        </p:nvSpPr>
        <p:spPr>
          <a:xfrm>
            <a:off x="459799" y="1382512"/>
            <a:ext cx="7940129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Genericamente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significa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qualquer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tipo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anomalia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encontrada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Outras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definições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humana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produz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incorreto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Defeito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Imperfeição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deficiência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relacionada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aos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requerimentos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especificações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que se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18288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◆"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Falha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Evento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no qual o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executa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sob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limites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173d35a580_0_327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1173d35a580_0_327"/>
          <p:cNvSpPr/>
          <p:nvPr/>
        </p:nvSpPr>
        <p:spPr>
          <a:xfrm>
            <a:off x="686300" y="3736350"/>
            <a:ext cx="2341800" cy="85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Importância</a:t>
            </a:r>
            <a:r>
              <a:rPr lang="en-US" dirty="0"/>
              <a:t> de </a:t>
            </a:r>
            <a:r>
              <a:rPr lang="en-US" dirty="0" err="1"/>
              <a:t>padronizar</a:t>
            </a:r>
            <a:r>
              <a:rPr lang="en-US" dirty="0"/>
              <a:t> </a:t>
            </a:r>
            <a:r>
              <a:rPr lang="en-US" dirty="0" err="1"/>
              <a:t>definições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equipe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73d35a580_0_490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Motivos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erros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g1173d35a580_0_490"/>
          <p:cNvSpPr txBox="1"/>
          <p:nvPr/>
        </p:nvSpPr>
        <p:spPr>
          <a:xfrm>
            <a:off x="459800" y="1413262"/>
            <a:ext cx="7287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Pressão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do tempo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Falha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humana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Inexperiência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e/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falta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qualificação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Falta de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comunicação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Complexidade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modelagem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arquitetura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Complexidade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tecnologia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Condições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ambientes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inesperadas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173d35a580_0_490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g1173d35a580_0_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173d35a580_0_334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g1173d35a580_0_3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173d35a580_0_33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g1173d35a580_0_334"/>
          <p:cNvSpPr txBox="1"/>
          <p:nvPr/>
        </p:nvSpPr>
        <p:spPr>
          <a:xfrm>
            <a:off x="1632900" y="1698575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de vida do bug: do rastreio ao reporte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10a92618e6_0_0"/>
          <p:cNvSpPr txBox="1"/>
          <p:nvPr/>
        </p:nvSpPr>
        <p:spPr>
          <a:xfrm>
            <a:off x="1071225" y="1481050"/>
            <a:ext cx="7133100" cy="30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Dedicação e vontade de aprender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pouquinho de paciência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Mente aberta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73d35a580_0_342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173d35a580_0_342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g1173d35a580_0_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450" y="113200"/>
            <a:ext cx="4184500" cy="50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73d35a580_0_351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173d35a580_0_351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1173d35a580_0_351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de vida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g1173d35a580_0_351"/>
          <p:cNvSpPr txBox="1"/>
          <p:nvPr/>
        </p:nvSpPr>
        <p:spPr>
          <a:xfrm>
            <a:off x="148550" y="1201596"/>
            <a:ext cx="81363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New: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Defeito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identificado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cadastrado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pela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vez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Assigned (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atribuído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defeito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atribuído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avaliar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Open: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inicia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correção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Fixed: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finaliza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correção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Pending Retest (pendente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reteste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Estado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espera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para o time de teste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Retest: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Estado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execução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reteste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Verified: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Defeito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corrigido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Reopen: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Defeito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não-corrigido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Closed: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Corrigido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testado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aprovado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Duplicate: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efeito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encontrado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anteriormente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Rejected: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Defeito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é novo.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Deferred(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adiado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corrigido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versões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futuras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Not a bug: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anomalia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é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fato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depois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analisado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389;g1173d35a580_0_342">
            <a:extLst>
              <a:ext uri="{FF2B5EF4-FFF2-40B4-BE49-F238E27FC236}">
                <a16:creationId xmlns:a16="http://schemas.microsoft.com/office/drawing/2014/main" id="{8CC82E46-65E2-F93D-E1E7-785BE94A3285}"/>
              </a:ext>
            </a:extLst>
          </p:cNvPr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851043" y="993732"/>
            <a:ext cx="2292957" cy="3705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73d35a580_0_360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173d35a580_0_360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1173d35a580_0_360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 importantes 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g1173d35a580_0_360"/>
          <p:cNvSpPr txBox="1"/>
          <p:nvPr/>
        </p:nvSpPr>
        <p:spPr>
          <a:xfrm>
            <a:off x="99050" y="1089943"/>
            <a:ext cx="81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processos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adequam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que 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time 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precisam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!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precisa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acordo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fluxo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rastreamento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defeitos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devem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rastreados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qualquer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ciclo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vida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software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Principais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objetivos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reports de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Provê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às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partes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interessadas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respeito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evento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anômalo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forma a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tentar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isolar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reproduzir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corrigir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potencial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problema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Provê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meios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rastrear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e 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impacto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estes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atividades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de testes e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retestes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Provê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ideias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melhoria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e testes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73d35a580_0_390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173d35a580_0_390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173d35a580_0_390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Considerações importantes 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g1173d35a580_0_390"/>
          <p:cNvSpPr txBox="1"/>
          <p:nvPr/>
        </p:nvSpPr>
        <p:spPr>
          <a:xfrm>
            <a:off x="420352" y="1147330"/>
            <a:ext cx="8136300" cy="108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★"/>
            </a:pP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Boa </a:t>
            </a: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comunicação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essencial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!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★"/>
            </a:pP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eficiente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 de ferramenta de </a:t>
            </a: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rastreio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 e report de bugs</a:t>
            </a:r>
            <a:endParaRPr sz="17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★"/>
            </a:pP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Comprometiment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proativo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da </a:t>
            </a: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equipe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gerenciamento</a:t>
            </a:r>
            <a:r>
              <a:rPr lang="en-US" sz="1700" b="1" dirty="0"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1700" b="1" dirty="0" err="1">
                <a:latin typeface="Calibri"/>
                <a:ea typeface="Calibri"/>
                <a:cs typeface="Calibri"/>
                <a:sym typeface="Calibri"/>
              </a:rPr>
              <a:t>defeitos</a:t>
            </a:r>
            <a:endParaRPr sz="17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g1173d35a580_0_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36" y="2539100"/>
            <a:ext cx="3489751" cy="172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173d35a580_0_367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1173d35a580_0_367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1173d35a580_0_367"/>
          <p:cNvSpPr txBox="1"/>
          <p:nvPr/>
        </p:nvSpPr>
        <p:spPr>
          <a:xfrm>
            <a:off x="501850" y="444650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Informações de um reporte de defeito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2" name="Google Shape;422;g1173d35a580_0_367"/>
          <p:cNvSpPr txBox="1"/>
          <p:nvPr/>
        </p:nvSpPr>
        <p:spPr>
          <a:xfrm>
            <a:off x="356750" y="1066150"/>
            <a:ext cx="5076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identificador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único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Título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resumindo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Data/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autor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Identificação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do item sob teste e do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ambiente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Fase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ciclo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vida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no qual 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defeito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observado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Descrição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completa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defeito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reprodução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Evidências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auxílio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resolução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logs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dumps de banco de dados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screenshots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○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gravaçãoes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Resultado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esperado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Severidade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Urgência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Prioridade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1173d35a580_0_367"/>
          <p:cNvSpPr txBox="1"/>
          <p:nvPr/>
        </p:nvSpPr>
        <p:spPr>
          <a:xfrm>
            <a:off x="5424753" y="1114050"/>
            <a:ext cx="40752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dirty="0"/>
              <a:t>Estado do </a:t>
            </a:r>
            <a:r>
              <a:rPr lang="en-US" dirty="0" err="1"/>
              <a:t>defeito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dirty="0" err="1"/>
              <a:t>Conclusões</a:t>
            </a:r>
            <a:r>
              <a:rPr lang="en-US" dirty="0"/>
              <a:t>/</a:t>
            </a:r>
            <a:r>
              <a:rPr lang="en-US" dirty="0" err="1"/>
              <a:t>Sugestões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dirty="0" err="1"/>
              <a:t>Impactos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dirty="0" err="1"/>
              <a:t>Histórico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dirty="0" err="1"/>
              <a:t>Referência</a:t>
            </a:r>
            <a:r>
              <a:rPr lang="en-US" dirty="0"/>
              <a:t> do teste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g1173d35a580_0_4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1173d35a580_0_406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g1173d35a580_0_4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g1173d35a580_0_40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2" name="Google Shape;432;g1173d35a580_0_406"/>
          <p:cNvSpPr txBox="1"/>
          <p:nvPr/>
        </p:nvSpPr>
        <p:spPr>
          <a:xfrm>
            <a:off x="1625825" y="1818850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de suporte 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73d35a580_0_422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1173d35a580_0_422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1173d35a580_0_422"/>
          <p:cNvSpPr txBox="1"/>
          <p:nvPr/>
        </p:nvSpPr>
        <p:spPr>
          <a:xfrm>
            <a:off x="429300" y="4439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Algumas ferramentas úteis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0" name="Google Shape;440;g1173d35a580_0_422"/>
          <p:cNvSpPr txBox="1"/>
          <p:nvPr/>
        </p:nvSpPr>
        <p:spPr>
          <a:xfrm>
            <a:off x="555175" y="1181525"/>
            <a:ext cx="5076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Bugzilla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- gratuito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Jira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- gratuito e pago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Trac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gratuito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Redmine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- gratuito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Asana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gratuito e pago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Trello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gratuito e pago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Backlog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gratuito e pago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ReQtest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Mantis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gratuito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Axosoft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Etraxis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gratuito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Lighthouse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Azure Devops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1173d35a580_0_422"/>
          <p:cNvSpPr/>
          <p:nvPr/>
        </p:nvSpPr>
        <p:spPr>
          <a:xfrm>
            <a:off x="5306225" y="1252275"/>
            <a:ext cx="2808900" cy="1506900"/>
          </a:xfrm>
          <a:prstGeom prst="cloudCallout">
            <a:avLst>
              <a:gd name="adj1" fmla="val -47323"/>
              <a:gd name="adj2" fmla="val 10592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Vamos pesquisar?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g1173d35a580_0_4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g1173d35a580_0_443"/>
          <p:cNvSpPr txBox="1"/>
          <p:nvPr/>
        </p:nvSpPr>
        <p:spPr>
          <a:xfrm>
            <a:off x="1758501" y="3223150"/>
            <a:ext cx="6205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g1173d35a580_0_4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3220" y="94379"/>
            <a:ext cx="1205700" cy="54182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1173d35a580_0_443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g1173d35a580_0_443"/>
          <p:cNvSpPr txBox="1"/>
          <p:nvPr/>
        </p:nvSpPr>
        <p:spPr>
          <a:xfrm>
            <a:off x="1632900" y="1698575"/>
            <a:ext cx="63309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aos testes de software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4175ee116_0_6"/>
          <p:cNvSpPr txBox="1"/>
          <p:nvPr/>
        </p:nvSpPr>
        <p:spPr>
          <a:xfrm>
            <a:off x="983675" y="2676525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114175ee116_0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g1173d35a580_0_4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g1173d35a580_0_451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g1173d35a580_0_4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g1173d35a580_0_451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g1173d35a580_0_451"/>
          <p:cNvSpPr txBox="1"/>
          <p:nvPr/>
        </p:nvSpPr>
        <p:spPr>
          <a:xfrm>
            <a:off x="1625825" y="1818850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Teste: conceitos e objetivos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17"/>
          <p:cNvSpPr txBox="1"/>
          <p:nvPr/>
        </p:nvSpPr>
        <p:spPr>
          <a:xfrm>
            <a:off x="1186318" y="1623130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2770508" y="1680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qualidade de software?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7"/>
          <p:cNvSpPr txBox="1"/>
          <p:nvPr/>
        </p:nvSpPr>
        <p:spPr>
          <a:xfrm>
            <a:off x="1186318" y="2580118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2770507" y="2637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defeitos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7"/>
          <p:cNvSpPr txBox="1"/>
          <p:nvPr/>
        </p:nvSpPr>
        <p:spPr>
          <a:xfrm>
            <a:off x="1186318" y="3537131"/>
            <a:ext cx="1380000" cy="576000"/>
          </a:xfrm>
          <a:prstGeom prst="rect">
            <a:avLst/>
          </a:prstGeom>
          <a:solidFill>
            <a:srgbClr val="33A8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2770507" y="3594325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aos testes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73d35a580_0_459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1173d35a580_0_459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1173d35a580_0_459"/>
          <p:cNvSpPr txBox="1"/>
          <p:nvPr/>
        </p:nvSpPr>
        <p:spPr>
          <a:xfrm>
            <a:off x="429300" y="252141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teste?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g1173d35a580_0_459"/>
          <p:cNvSpPr txBox="1"/>
          <p:nvPr/>
        </p:nvSpPr>
        <p:spPr>
          <a:xfrm>
            <a:off x="279350" y="1096641"/>
            <a:ext cx="7956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reduzir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falhas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software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operação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diz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respeito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somente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teste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1173d35a580_0_459"/>
          <p:cNvSpPr/>
          <p:nvPr/>
        </p:nvSpPr>
        <p:spPr>
          <a:xfrm>
            <a:off x="1259350" y="2405475"/>
            <a:ext cx="2638926" cy="1641384"/>
          </a:xfrm>
          <a:prstGeom prst="irregularSeal1">
            <a:avLst/>
          </a:prstGeom>
          <a:solidFill>
            <a:srgbClr val="FFAA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Validação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         X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Verificação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73d35a580_0_468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g1173d35a580_0_468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1173d35a580_0_468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gerais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g1173d35a580_0_468"/>
          <p:cNvSpPr txBox="1"/>
          <p:nvPr/>
        </p:nvSpPr>
        <p:spPr>
          <a:xfrm>
            <a:off x="384846" y="1161061"/>
            <a:ext cx="79560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avaliar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cumprimento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se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confiança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testado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Atuar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junto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tomada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decisões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73d35a580_0_476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1173d35a580_0_476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1173d35a580_0_476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X depuração 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0" name="Google Shape;490;g1173d35a580_0_476"/>
          <p:cNvSpPr txBox="1"/>
          <p:nvPr/>
        </p:nvSpPr>
        <p:spPr>
          <a:xfrm>
            <a:off x="487700" y="1205375"/>
            <a:ext cx="79560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falhas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software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Depuração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já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investigação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correção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acordo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73d35a580_0_483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g1173d35a580_0_483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173d35a580_0_483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Princípios de teste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g1173d35a580_0_483"/>
          <p:cNvSpPr txBox="1"/>
          <p:nvPr/>
        </p:nvSpPr>
        <p:spPr>
          <a:xfrm>
            <a:off x="375881" y="1128162"/>
            <a:ext cx="79560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presença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ausência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exaustivos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impossíveis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iniciais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economizam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tempo 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dinheiro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agrupam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atenção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testes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Ausência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ilusão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g1173d35a580_0_5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g1173d35a580_0_504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g1173d35a580_0_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1173d35a580_0_50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7" name="Google Shape;507;g1173d35a580_0_504"/>
          <p:cNvSpPr txBox="1"/>
          <p:nvPr/>
        </p:nvSpPr>
        <p:spPr>
          <a:xfrm>
            <a:off x="1625825" y="1818850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processo de teste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73d35a580_0_512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1173d35a580_0_512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1173d35a580_0_512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Fatores de influência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5" name="Google Shape;515;g1173d35a580_0_512"/>
          <p:cNvSpPr txBox="1"/>
          <p:nvPr/>
        </p:nvSpPr>
        <p:spPr>
          <a:xfrm>
            <a:off x="487700" y="1184592"/>
            <a:ext cx="7956000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Domínio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negócio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operacionais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Políticas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práticas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organizacionais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★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73d35a580_0_519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1173d35a580_0_519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1173d35a580_0_519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Atividades de teste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3" name="Google Shape;523;g1173d35a580_0_519"/>
          <p:cNvSpPr txBox="1"/>
          <p:nvPr/>
        </p:nvSpPr>
        <p:spPr>
          <a:xfrm>
            <a:off x="555175" y="1037207"/>
            <a:ext cx="7956000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teste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Modelagem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84297038f_0_0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1184297038f_0_0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184297038f_0_0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teste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1" name="Google Shape;531;g1184297038f_0_0"/>
          <p:cNvSpPr txBox="1"/>
          <p:nvPr/>
        </p:nvSpPr>
        <p:spPr>
          <a:xfrm>
            <a:off x="487700" y="927514"/>
            <a:ext cx="82854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propósitos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teste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abordagem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teste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acordo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tarefas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estimativas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prazos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estratégias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Analítica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baseada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fator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Baseada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projetados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base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necessário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negócio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Metódica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Conjunto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pré-definido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testes,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comparando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84297038f_0_7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1184297038f_0_7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1184297038f_0_7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teste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9" name="Google Shape;539;g1184297038f_0_7"/>
          <p:cNvSpPr txBox="1"/>
          <p:nvPr/>
        </p:nvSpPr>
        <p:spPr>
          <a:xfrm>
            <a:off x="370900" y="788920"/>
            <a:ext cx="79560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estratégias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Compatível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pela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Dirigida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stakeholders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existentes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Reativo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é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reativo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ocorrem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84297038f_0_14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1184297038f_0_14"/>
          <p:cNvSpPr txBox="1"/>
          <p:nvPr/>
        </p:nvSpPr>
        <p:spPr>
          <a:xfrm>
            <a:off x="686300" y="3817892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1184297038f_0_14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Monitoramento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controle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teste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g1184297038f_0_14"/>
          <p:cNvSpPr txBox="1"/>
          <p:nvPr/>
        </p:nvSpPr>
        <p:spPr>
          <a:xfrm>
            <a:off x="338910" y="971342"/>
            <a:ext cx="740819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contínua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real com 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seja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‘done’!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975544" y="25183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84297038f_0_21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1184297038f_0_21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1184297038f_0_21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teste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5" name="Google Shape;555;g1184297038f_0_21"/>
          <p:cNvSpPr txBox="1"/>
          <p:nvPr/>
        </p:nvSpPr>
        <p:spPr>
          <a:xfrm>
            <a:off x="525575" y="1112275"/>
            <a:ext cx="79560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teste é analisada de forna a analisar “o que testar”de acordo com critérios pré-estabelecidos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especificações de requisitos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documentos de arquitetura, fluxograma, casos de uso, etc…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código-fonte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Avaliar os tipos de defeitos que podem ser encontrados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e priorizar condições de teste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84297038f_0_28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1184297038f_0_28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1184297038f_0_28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teste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3" name="Google Shape;563;g1184297038f_0_28"/>
          <p:cNvSpPr txBox="1"/>
          <p:nvPr/>
        </p:nvSpPr>
        <p:spPr>
          <a:xfrm>
            <a:off x="525575" y="1112275"/>
            <a:ext cx="79560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Responde a pergunta ‘como testar’?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condições de teste são elaboradas em casos de teste de alto nível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Priorização de casos de teste e conjuntos de casos de teste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infraestrutura necessária e projetar ambiente de teste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184297038f_0_35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1184297038f_0_35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1184297038f_0_35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teste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g1184297038f_0_35"/>
          <p:cNvSpPr txBox="1"/>
          <p:nvPr/>
        </p:nvSpPr>
        <p:spPr>
          <a:xfrm>
            <a:off x="525575" y="1091811"/>
            <a:ext cx="79560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priorizar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procedimentos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 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possivelmente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script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automatizados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suítes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eficiente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testes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dados de teste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dados)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184297038f_0_42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g1184297038f_0_42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1184297038f_0_42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Execução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teste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9" name="Google Shape;579;g1184297038f_0_42"/>
          <p:cNvSpPr txBox="1"/>
          <p:nvPr/>
        </p:nvSpPr>
        <p:spPr>
          <a:xfrm>
            <a:off x="525575" y="1112275"/>
            <a:ext cx="79560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Conjuntos de testes são executados conforme planejado, seja de forma manual ou automatizada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 resultados reais com resultados esperados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Analisar anomalias para estabelecer prováveis causas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Reportar e registrar essas anomalias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Reteste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84297038f_0_49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1184297038f_0_49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1184297038f_0_49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teste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g1184297038f_0_49"/>
          <p:cNvSpPr txBox="1"/>
          <p:nvPr/>
        </p:nvSpPr>
        <p:spPr>
          <a:xfrm>
            <a:off x="525575" y="1112275"/>
            <a:ext cx="79560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Coletar dados das atividades de testes já concluídas de forma a revisar e consolidar a experiência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relatório de resumo de teste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Finalizar e arquivar dados e registros dos testes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Melhorar maturidade do processo de teste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g1184297038f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1184297038f_0_56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software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4" name="Google Shape;594;g1184297038f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1184297038f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6" name="Google Shape;596;g1184297038f_0_56"/>
          <p:cNvSpPr txBox="1"/>
          <p:nvPr/>
        </p:nvSpPr>
        <p:spPr>
          <a:xfrm>
            <a:off x="1625825" y="1818850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de teste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84297038f_0_71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1184297038f_0_71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1184297038f_0_71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seriam esses níveis?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4" name="Google Shape;604;g1184297038f_0_71"/>
          <p:cNvSpPr txBox="1"/>
          <p:nvPr/>
        </p:nvSpPr>
        <p:spPr>
          <a:xfrm>
            <a:off x="238700" y="721907"/>
            <a:ext cx="7956000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aceite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84297038f_0_78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1184297038f_0_78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1" name="Google Shape;611;g1184297038f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88" y="778075"/>
            <a:ext cx="8547825" cy="39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6F05EE-4BCC-ACBE-1193-2F3FB06AD954}"/>
              </a:ext>
            </a:extLst>
          </p:cNvPr>
          <p:cNvSpPr txBox="1"/>
          <p:nvPr/>
        </p:nvSpPr>
        <p:spPr>
          <a:xfrm>
            <a:off x="197223" y="4733790"/>
            <a:ext cx="515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estamos falando de um baixo nível – teste de unidade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C9DC46-F19B-4CDB-B947-86862E846659}"/>
              </a:ext>
            </a:extLst>
          </p:cNvPr>
          <p:cNvSpPr txBox="1"/>
          <p:nvPr/>
        </p:nvSpPr>
        <p:spPr>
          <a:xfrm>
            <a:off x="197223" y="4393613"/>
            <a:ext cx="3477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Design de alto nível – teste de integração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FFB2B3-90FD-E394-06B1-D08605B35EC7}"/>
              </a:ext>
            </a:extLst>
          </p:cNvPr>
          <p:cNvSpPr txBox="1"/>
          <p:nvPr/>
        </p:nvSpPr>
        <p:spPr>
          <a:xfrm>
            <a:off x="149405" y="3593394"/>
            <a:ext cx="2716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Especificação do software – teste de sistema, requisitos funcionais e não funcionais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B8BA94-A416-A2F4-CEDB-0EC9D37ACFDF}"/>
              </a:ext>
            </a:extLst>
          </p:cNvPr>
          <p:cNvSpPr txBox="1"/>
          <p:nvPr/>
        </p:nvSpPr>
        <p:spPr>
          <a:xfrm>
            <a:off x="149405" y="2846120"/>
            <a:ext cx="2226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Visão do usuário, nível de validação do sistema – teste de aceite</a:t>
            </a:r>
          </a:p>
          <a:p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184d54e143_0_19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g1184d54e143_0_19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1184d54e143_0_19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Testes de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unidade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9" name="Google Shape;619;g1184d54e143_0_19"/>
          <p:cNvSpPr txBox="1"/>
          <p:nvPr/>
        </p:nvSpPr>
        <p:spPr>
          <a:xfrm>
            <a:off x="238700" y="773314"/>
            <a:ext cx="79560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forma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Reduzir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não-funcionais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confiança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sejam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refletidos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altos de teste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14175edff0_0_0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114175edff0_0_0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14175edff0_0_0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Testes de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integração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7" name="Google Shape;627;g114175edff0_0_0"/>
          <p:cNvSpPr txBox="1"/>
          <p:nvPr/>
        </p:nvSpPr>
        <p:spPr>
          <a:xfrm>
            <a:off x="370900" y="730181"/>
            <a:ext cx="79560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Reduzir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envolvidas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sejam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refletidos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altos de teste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(Banco de dados e outros sistemas)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 txBox="1"/>
          <p:nvPr/>
        </p:nvSpPr>
        <p:spPr>
          <a:xfrm>
            <a:off x="1758501" y="3223150"/>
            <a:ext cx="62052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73220" y="94379"/>
            <a:ext cx="1205700" cy="54182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1632900" y="1698575"/>
            <a:ext cx="5428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qualidade de software?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14175edff0_0_7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114175edff0_0_7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114175edff0_0_7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Testes de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g114175edff0_0_7"/>
          <p:cNvSpPr txBox="1"/>
          <p:nvPr/>
        </p:nvSpPr>
        <p:spPr>
          <a:xfrm>
            <a:off x="525575" y="614014"/>
            <a:ext cx="79560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Reduzir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vistos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reflitam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aceite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14175edff0_0_14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114175edff0_0_14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114175edff0_0_14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Testes de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aceite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3" name="Google Shape;643;g114175edff0_0_14"/>
          <p:cNvSpPr txBox="1"/>
          <p:nvPr/>
        </p:nvSpPr>
        <p:spPr>
          <a:xfrm>
            <a:off x="239950" y="707052"/>
            <a:ext cx="79560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vista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conformidade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negócio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para: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Reduzir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vistos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reflitam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aceite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14175edff0_0_28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114175edff0_0_28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g114175edff0_0_28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Pirâmide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testes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1" name="Google Shape;651;g114175edff0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575" y="947163"/>
            <a:ext cx="6869775" cy="3637412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g114175edff0_0_28"/>
          <p:cNvSpPr txBox="1"/>
          <p:nvPr/>
        </p:nvSpPr>
        <p:spPr>
          <a:xfrm>
            <a:off x="3742550" y="4584575"/>
            <a:ext cx="177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Calibri"/>
                <a:ea typeface="Calibri"/>
                <a:cs typeface="Calibri"/>
                <a:sym typeface="Calibri"/>
              </a:rPr>
              <a:t>Fonte: PrimeControl(2017)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g1184d54e143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g1184d54e143_0_26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software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g1184d54e143_0_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g1184d54e143_0_2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2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1" name="Google Shape;661;g1184d54e143_0_26"/>
          <p:cNvSpPr txBox="1"/>
          <p:nvPr/>
        </p:nvSpPr>
        <p:spPr>
          <a:xfrm>
            <a:off x="1625825" y="1818850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teste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14175edff0_0_21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g114175edff0_0_21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g114175edff0_0_21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teste e objetivos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9" name="Google Shape;669;g114175edff0_0_21"/>
          <p:cNvSpPr txBox="1"/>
          <p:nvPr/>
        </p:nvSpPr>
        <p:spPr>
          <a:xfrm>
            <a:off x="525575" y="1112275"/>
            <a:ext cx="79560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Grupo de atividades de teste destinado a verificar características específicas de um sistema, com base em objetivos específicos.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Avaliar características funcionais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Avaliar características não funcionais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Avaliar estrutura ou arquitetura  de componente/sistema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Avaliar efeitos de alterações em outras partes do código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14175edff0_0_48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114175edff0_0_48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g114175edff0_0_48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funcional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7" name="Google Shape;677;g114175edff0_0_48"/>
          <p:cNvSpPr txBox="1"/>
          <p:nvPr/>
        </p:nvSpPr>
        <p:spPr>
          <a:xfrm>
            <a:off x="525575" y="1091837"/>
            <a:ext cx="7956000" cy="241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o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Desenvolvidos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especificações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testes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realizados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caixa-preta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comportamentos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funcionais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4175edff0_0_55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g114175edff0_0_55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114175edff0_0_55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não funcional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5" name="Google Shape;685;g114175edff0_0_55"/>
          <p:cNvSpPr txBox="1"/>
          <p:nvPr/>
        </p:nvSpPr>
        <p:spPr>
          <a:xfrm>
            <a:off x="370900" y="971342"/>
            <a:ext cx="79560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funcionais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usabilidade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eficiência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performance,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feito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14175edff0_0_62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114175edff0_0_62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g114175edff0_0_62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caixa-branca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g114175edff0_0_62"/>
          <p:cNvSpPr txBox="1"/>
          <p:nvPr/>
        </p:nvSpPr>
        <p:spPr>
          <a:xfrm>
            <a:off x="525575" y="1112275"/>
            <a:ext cx="7956000" cy="23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Foco em testes com base na estrutura interna do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Código-fonte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 de dados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 de código com testes de unidade ou integração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14175edff0_0_69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g114175edff0_0_69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g114175edff0_0_69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de mudanças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1" name="Google Shape;701;g114175edff0_0_69"/>
          <p:cNvSpPr txBox="1"/>
          <p:nvPr/>
        </p:nvSpPr>
        <p:spPr>
          <a:xfrm>
            <a:off x="238700" y="1067692"/>
            <a:ext cx="7956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confirmação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defeito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corrigido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efeitos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colaterais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alterações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g114175ee116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g114175ee116_0_19"/>
          <p:cNvSpPr txBox="1"/>
          <p:nvPr/>
        </p:nvSpPr>
        <p:spPr>
          <a:xfrm>
            <a:off x="1758500" y="3223150"/>
            <a:ext cx="6123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software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g114175ee116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114175ee116_0_1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.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5</a:t>
            </a:r>
            <a:endParaRPr sz="2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0" name="Google Shape;710;g114175ee116_0_19"/>
          <p:cNvSpPr txBox="1"/>
          <p:nvPr/>
        </p:nvSpPr>
        <p:spPr>
          <a:xfrm>
            <a:off x="1625825" y="1818850"/>
            <a:ext cx="68145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de teste</a:t>
            </a:r>
            <a:endParaRPr sz="3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1040275" y="2252025"/>
            <a:ext cx="5991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Normas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padrões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Medindo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Processos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software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14175ee116_0_35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g114175ee116_0_35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114175ee116_0_35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das técnicas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8" name="Google Shape;718;g114175ee116_0_35"/>
          <p:cNvSpPr txBox="1"/>
          <p:nvPr/>
        </p:nvSpPr>
        <p:spPr>
          <a:xfrm>
            <a:off x="487700" y="1003150"/>
            <a:ext cx="79560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Auxílio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condições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seus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dados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Caixa-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Caixa-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◆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experiência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4175ee116_0_42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114175ee116_0_42"/>
          <p:cNvSpPr txBox="1"/>
          <p:nvPr/>
        </p:nvSpPr>
        <p:spPr>
          <a:xfrm>
            <a:off x="686300" y="3877075"/>
            <a:ext cx="70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114175ee116_0_42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de caixa-preta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6" name="Google Shape;726;g114175ee116_0_42"/>
          <p:cNvSpPr txBox="1"/>
          <p:nvPr/>
        </p:nvSpPr>
        <p:spPr>
          <a:xfrm>
            <a:off x="416109" y="1139846"/>
            <a:ext cx="79560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Fundamentadas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usuário,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aplicáveis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testes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funcionais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não-funcionais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entradas 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teste,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abstraindo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interna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7" name="Google Shape;727;g114175ee11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9" y="3049300"/>
            <a:ext cx="3885700" cy="18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114175ee116_0_42"/>
          <p:cNvSpPr txBox="1"/>
          <p:nvPr/>
        </p:nvSpPr>
        <p:spPr>
          <a:xfrm>
            <a:off x="4394109" y="3141691"/>
            <a:ext cx="4381809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equivalência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Análise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de valor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limite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Tabela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decisão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Transição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estado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Caso de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uso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14175ee116_0_50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g114175ee116_0_50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 de equivalência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g114175ee116_0_50"/>
          <p:cNvSpPr txBox="1"/>
          <p:nvPr/>
        </p:nvSpPr>
        <p:spPr>
          <a:xfrm>
            <a:off x="334550" y="1055739"/>
            <a:ext cx="819985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dados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partições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equivalência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processados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mesma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válidos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inválidos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114175ee116_0_50"/>
          <p:cNvSpPr txBox="1"/>
          <p:nvPr/>
        </p:nvSpPr>
        <p:spPr>
          <a:xfrm>
            <a:off x="321172" y="1948261"/>
            <a:ext cx="4075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gestão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simulação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investimentos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recomendações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específicas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dependendo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idade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tendo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pontuação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risco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de 0-100: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18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anos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investimentos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risco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60-80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18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até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40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anos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investimentos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com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risco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entre 40-60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idade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&gt; 40 :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investimentos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risco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menor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idade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máxima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que o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faz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previsões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simulações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: 100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anos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114175ee116_0_50"/>
          <p:cNvSpPr txBox="1"/>
          <p:nvPr/>
        </p:nvSpPr>
        <p:spPr>
          <a:xfrm>
            <a:off x="4954025" y="2371650"/>
            <a:ext cx="34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Cenário para verificar simulação de investimentos 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8" name="Google Shape;738;g114175ee116_0_50"/>
          <p:cNvSpPr/>
          <p:nvPr/>
        </p:nvSpPr>
        <p:spPr>
          <a:xfrm>
            <a:off x="4572000" y="3006175"/>
            <a:ext cx="677700" cy="339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0 - 18</a:t>
            </a:r>
            <a:endParaRPr/>
          </a:p>
        </p:txBody>
      </p:sp>
      <p:sp>
        <p:nvSpPr>
          <p:cNvPr id="739" name="Google Shape;739;g114175ee116_0_50"/>
          <p:cNvSpPr/>
          <p:nvPr/>
        </p:nvSpPr>
        <p:spPr>
          <a:xfrm>
            <a:off x="5415075" y="3006175"/>
            <a:ext cx="768300" cy="339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18 - 40</a:t>
            </a:r>
            <a:endParaRPr dirty="0"/>
          </a:p>
        </p:txBody>
      </p:sp>
      <p:sp>
        <p:nvSpPr>
          <p:cNvPr id="740" name="Google Shape;740;g114175ee116_0_50"/>
          <p:cNvSpPr/>
          <p:nvPr/>
        </p:nvSpPr>
        <p:spPr>
          <a:xfrm>
            <a:off x="6348750" y="3006175"/>
            <a:ext cx="884400" cy="339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40 - 100</a:t>
            </a:r>
            <a:endParaRPr/>
          </a:p>
        </p:txBody>
      </p:sp>
      <p:sp>
        <p:nvSpPr>
          <p:cNvPr id="741" name="Google Shape;741;g114175ee116_0_50"/>
          <p:cNvSpPr/>
          <p:nvPr/>
        </p:nvSpPr>
        <p:spPr>
          <a:xfrm>
            <a:off x="7476575" y="3006175"/>
            <a:ext cx="723300" cy="339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 &gt;</a:t>
            </a:r>
            <a:endParaRPr/>
          </a:p>
        </p:txBody>
      </p:sp>
      <p:sp>
        <p:nvSpPr>
          <p:cNvPr id="742" name="Google Shape;742;g114175ee116_0_50"/>
          <p:cNvSpPr txBox="1"/>
          <p:nvPr/>
        </p:nvSpPr>
        <p:spPr>
          <a:xfrm>
            <a:off x="5815625" y="351625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Válidos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114175ee116_0_50"/>
          <p:cNvSpPr txBox="1"/>
          <p:nvPr/>
        </p:nvSpPr>
        <p:spPr>
          <a:xfrm>
            <a:off x="7277150" y="3466725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Inválidos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14175ee116_0_76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114175ee116_0_76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de valor limite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0" name="Google Shape;750;g114175ee116_0_76"/>
          <p:cNvSpPr txBox="1"/>
          <p:nvPr/>
        </p:nvSpPr>
        <p:spPr>
          <a:xfrm>
            <a:off x="33474" y="1021470"/>
            <a:ext cx="8545749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Estende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particionamento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equivalência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analisar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valor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máximo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g114175ee116_0_76"/>
          <p:cNvSpPr txBox="1"/>
          <p:nvPr/>
        </p:nvSpPr>
        <p:spPr>
          <a:xfrm>
            <a:off x="326375" y="1995294"/>
            <a:ext cx="40752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Exemplo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gerenciamento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envio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mercadorias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possui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seguintes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regras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paga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frete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acima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100 reais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Entre 50 e 100 reais,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paga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20 reais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Menor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que 50 reais, 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frete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sobe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para 35 reais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Caso o valor total da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compra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chegue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a R$100.000 o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deve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entrar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contato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diretamente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fazer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nova </a:t>
            </a:r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compra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114175ee116_0_76"/>
          <p:cNvSpPr txBox="1"/>
          <p:nvPr/>
        </p:nvSpPr>
        <p:spPr>
          <a:xfrm>
            <a:off x="4910850" y="2061146"/>
            <a:ext cx="34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Cenário para verificar valor de frete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3" name="Google Shape;753;g114175ee116_0_76"/>
          <p:cNvSpPr/>
          <p:nvPr/>
        </p:nvSpPr>
        <p:spPr>
          <a:xfrm>
            <a:off x="4572000" y="3006175"/>
            <a:ext cx="677700" cy="339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0 - 50</a:t>
            </a:r>
            <a:endParaRPr/>
          </a:p>
        </p:txBody>
      </p:sp>
      <p:sp>
        <p:nvSpPr>
          <p:cNvPr id="754" name="Google Shape;754;g114175ee116_0_76"/>
          <p:cNvSpPr/>
          <p:nvPr/>
        </p:nvSpPr>
        <p:spPr>
          <a:xfrm>
            <a:off x="5415075" y="3006175"/>
            <a:ext cx="884400" cy="339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50 - 100</a:t>
            </a:r>
            <a:endParaRPr/>
          </a:p>
        </p:txBody>
      </p:sp>
      <p:sp>
        <p:nvSpPr>
          <p:cNvPr id="755" name="Google Shape;755;g114175ee116_0_76"/>
          <p:cNvSpPr/>
          <p:nvPr/>
        </p:nvSpPr>
        <p:spPr>
          <a:xfrm>
            <a:off x="6445750" y="3006175"/>
            <a:ext cx="1316100" cy="339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100 - 100.000</a:t>
            </a:r>
            <a:endParaRPr/>
          </a:p>
        </p:txBody>
      </p:sp>
      <p:sp>
        <p:nvSpPr>
          <p:cNvPr id="756" name="Google Shape;756;g114175ee116_0_76"/>
          <p:cNvSpPr/>
          <p:nvPr/>
        </p:nvSpPr>
        <p:spPr>
          <a:xfrm>
            <a:off x="7908125" y="3006175"/>
            <a:ext cx="1062900" cy="339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100.000 &gt;</a:t>
            </a:r>
            <a:endParaRPr/>
          </a:p>
        </p:txBody>
      </p:sp>
      <p:sp>
        <p:nvSpPr>
          <p:cNvPr id="757" name="Google Shape;757;g114175ee116_0_76"/>
          <p:cNvSpPr txBox="1"/>
          <p:nvPr/>
        </p:nvSpPr>
        <p:spPr>
          <a:xfrm>
            <a:off x="5907600" y="3516250"/>
            <a:ext cx="81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Válidos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114175ee116_0_76"/>
          <p:cNvSpPr txBox="1"/>
          <p:nvPr/>
        </p:nvSpPr>
        <p:spPr>
          <a:xfrm>
            <a:off x="7989475" y="3487950"/>
            <a:ext cx="101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Inválidos</a:t>
            </a:r>
            <a:endParaRPr b="1"/>
          </a:p>
        </p:txBody>
      </p:sp>
      <p:sp>
        <p:nvSpPr>
          <p:cNvPr id="759" name="Google Shape;759;g114175ee116_0_76"/>
          <p:cNvSpPr/>
          <p:nvPr/>
        </p:nvSpPr>
        <p:spPr>
          <a:xfrm>
            <a:off x="7908125" y="2602775"/>
            <a:ext cx="1062900" cy="3396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 &lt;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4175ee116_0_106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Tabela de decisão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5" name="Google Shape;765;g114175ee116_0_106"/>
          <p:cNvSpPr txBox="1"/>
          <p:nvPr/>
        </p:nvSpPr>
        <p:spPr>
          <a:xfrm>
            <a:off x="370900" y="966926"/>
            <a:ext cx="7956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Úteis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condições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combinações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6" name="Google Shape;766;g114175ee116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414" y="2044416"/>
            <a:ext cx="6284971" cy="26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14175ee116_0_127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Transição de estado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2" name="Google Shape;772;g114175ee116_0_127"/>
          <p:cNvSpPr txBox="1"/>
          <p:nvPr/>
        </p:nvSpPr>
        <p:spPr>
          <a:xfrm>
            <a:off x="370900" y="879193"/>
            <a:ext cx="7956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Situações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reage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um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condições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histórico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resumido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3" name="Google Shape;773;g114175ee116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675" y="2041650"/>
            <a:ext cx="4580750" cy="26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g114175ee116_0_127"/>
          <p:cNvSpPr txBox="1"/>
          <p:nvPr/>
        </p:nvSpPr>
        <p:spPr>
          <a:xfrm>
            <a:off x="2456900" y="4534350"/>
            <a:ext cx="134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Calibri"/>
                <a:ea typeface="Calibri"/>
                <a:cs typeface="Calibri"/>
                <a:sym typeface="Calibri"/>
              </a:rPr>
              <a:t>Fonte: Guru99(2022)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4175ee116_0_142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Transição de estado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0" name="Google Shape;780;g114175ee116_0_142"/>
          <p:cNvSpPr txBox="1"/>
          <p:nvPr/>
        </p:nvSpPr>
        <p:spPr>
          <a:xfrm>
            <a:off x="236815" y="1083898"/>
            <a:ext cx="7956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direcionar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114175ee116_0_142"/>
          <p:cNvSpPr txBox="1"/>
          <p:nvPr/>
        </p:nvSpPr>
        <p:spPr>
          <a:xfrm>
            <a:off x="3715700" y="4537025"/>
            <a:ext cx="1344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latin typeface="Calibri"/>
                <a:ea typeface="Calibri"/>
                <a:cs typeface="Calibri"/>
                <a:sym typeface="Calibri"/>
              </a:rPr>
              <a:t>Fonte: Guru99(2022)</a:t>
            </a:r>
            <a:endParaRPr sz="1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2" name="Google Shape;782;g114175ee116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50" y="1698077"/>
            <a:ext cx="6558762" cy="267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14175ee116_0_152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de caso de uso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8" name="Google Shape;788;g114175ee116_0_152"/>
          <p:cNvSpPr txBox="1"/>
          <p:nvPr/>
        </p:nvSpPr>
        <p:spPr>
          <a:xfrm>
            <a:off x="487700" y="1112275"/>
            <a:ext cx="7956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naturalmente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ações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para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alternativos e de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14175ee116_0_61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g114175ee116_0_61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Técnicas de caixa-branca</a:t>
            </a:r>
            <a:endParaRPr sz="3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5" name="Google Shape;795;g114175ee116_0_61"/>
          <p:cNvSpPr txBox="1"/>
          <p:nvPr/>
        </p:nvSpPr>
        <p:spPr>
          <a:xfrm>
            <a:off x="370900" y="971342"/>
            <a:ext cx="7956000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Baseadas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interna 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teste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Normalmente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testes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código-fonte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6" name="Google Shape;796;g114175ee116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194" y="2715975"/>
            <a:ext cx="4733706" cy="1600408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g114175ee116_0_61"/>
          <p:cNvSpPr txBox="1"/>
          <p:nvPr/>
        </p:nvSpPr>
        <p:spPr>
          <a:xfrm>
            <a:off x="682405" y="3150400"/>
            <a:ext cx="4075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Cobertura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instruções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Cobertura</a:t>
            </a:r>
            <a:r>
              <a:rPr lang="en-US" sz="1600" b="1" dirty="0"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1600" b="1" dirty="0" err="1">
                <a:latin typeface="Century Gothic"/>
                <a:ea typeface="Century Gothic"/>
                <a:cs typeface="Century Gothic"/>
                <a:sym typeface="Century Gothic"/>
              </a:rPr>
              <a:t>decisões</a:t>
            </a:r>
            <a:endParaRPr sz="1600" b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14175ee116_0_160"/>
          <p:cNvSpPr txBox="1"/>
          <p:nvPr/>
        </p:nvSpPr>
        <p:spPr>
          <a:xfrm>
            <a:off x="948050" y="1690925"/>
            <a:ext cx="728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114175ee116_0_160"/>
          <p:cNvSpPr txBox="1"/>
          <p:nvPr/>
        </p:nvSpPr>
        <p:spPr>
          <a:xfrm>
            <a:off x="487700" y="267775"/>
            <a:ext cx="8285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de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cobertura</a:t>
            </a:r>
            <a:r>
              <a:rPr lang="en-US" sz="3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3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instruções</a:t>
            </a:r>
            <a:endParaRPr sz="3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4" name="Google Shape;804;g114175ee116_0_160"/>
          <p:cNvSpPr txBox="1"/>
          <p:nvPr/>
        </p:nvSpPr>
        <p:spPr>
          <a:xfrm>
            <a:off x="532650" y="1155443"/>
            <a:ext cx="79560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executáveis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➔"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medida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executadas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 (total de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instruções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5" name="Google Shape;805;g114175ee116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750" y="2688475"/>
            <a:ext cx="3810698" cy="12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g114175ee116_0_160"/>
          <p:cNvSpPr txBox="1"/>
          <p:nvPr/>
        </p:nvSpPr>
        <p:spPr>
          <a:xfrm>
            <a:off x="714575" y="3813400"/>
            <a:ext cx="551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Cobertura de código explicada. Relatórios e métricas com Istanbul e o… | by Eduardo Rabelo | Medium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4045</Words>
  <Application>Microsoft Office PowerPoint</Application>
  <PresentationFormat>Apresentação na tela (16:9)</PresentationFormat>
  <Paragraphs>612</Paragraphs>
  <Slides>105</Slides>
  <Notes>105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10" baseType="lpstr">
      <vt:lpstr>Century Gothic</vt:lpstr>
      <vt:lpstr>Calibri</vt:lpstr>
      <vt:lpstr>Arial</vt:lpstr>
      <vt:lpstr>Proxima Nova</vt:lpstr>
      <vt:lpstr>Simple Light</vt:lpstr>
      <vt:lpstr>Apresentação do PowerPoint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Carolina Santana Louzada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 Pereira</cp:lastModifiedBy>
  <cp:revision>5</cp:revision>
  <dcterms:modified xsi:type="dcterms:W3CDTF">2022-11-10T20:12:54Z</dcterms:modified>
</cp:coreProperties>
</file>