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Impact" panose="020B080603090205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ankGothic Lt BT" panose="020B0607020203060204"/>
      <p:regular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02498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1953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30993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pt-B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84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052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633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08403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3878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754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3851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7890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630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3848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5338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bg>
      <p:bgPr>
        <a:blipFill rotWithShape="1">
          <a:blip r:embed="rId2">
            <a:alphaModFix amt="47000"/>
          </a:blip>
          <a:stretch>
            <a:fillRect b="75000"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3.jp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Clima_da_cidade_de_S&#227;o_Paulo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://www.tarifadetaxi.com/sao-paul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ebrae2014.com.br/Sebrae/Sebrae%202014/Estudos%20e%20Pesquisas/2014_07_08_RT_Agroneg%C3%B3cio_Potencial_de_consumo_de_cervejas_no_Brasil.pdf" TargetMode="External"/><Relationship Id="rId5" Type="http://schemas.openxmlformats.org/officeDocument/2006/relationships/hyperlink" Target="http://www.mrbeercervejas.com.br/MrBeer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ao-paulo.estadao.com.br/noticias/geral,lei-seca-muda-habitos-em-sp-e-reduz-em-13-numero-de-mortes-nas-rodovias-imp-,99672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7668" y="263469"/>
            <a:ext cx="6153147" cy="636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220" name="Shape 220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221" name="Shape 221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222" name="Shape 2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3" name="Shape 223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4" name="Shape 224"/>
          <p:cNvSpPr txBox="1"/>
          <p:nvPr/>
        </p:nvSpPr>
        <p:spPr>
          <a:xfrm>
            <a:off x="4991100" y="6354707"/>
            <a:ext cx="32003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PRÓXIMOS PASSOS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  <p:pic>
        <p:nvPicPr>
          <p:cNvPr id="3074" name="Picture 2" descr="http://www.realclearscience.com/blog/Refueling-doc-brown-trash-back-to-the-future-tank-phoenix-arizona-valle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81" y="342900"/>
            <a:ext cx="3751263" cy="237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thisiswhyimdrunk.files.wordpress.com/2013/12/beer-to-the-future-blank-backgroun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342900"/>
            <a:ext cx="4645025" cy="23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30078" y="3744323"/>
            <a:ext cx="869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800" dirty="0"/>
              <a:t>Contatar Gerentes ou Gestores das filiais para maiores </a:t>
            </a:r>
            <a:r>
              <a:rPr lang="pt-BR" sz="1800" dirty="0" smtClean="0"/>
              <a:t>pesquisas;</a:t>
            </a: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68179" y="4354581"/>
            <a:ext cx="512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1800" dirty="0"/>
              <a:t>Adquirir mais conhecimento na área de </a:t>
            </a:r>
            <a:r>
              <a:rPr lang="pt-BR" sz="1800" dirty="0" smtClean="0"/>
              <a:t>atuação;</a:t>
            </a:r>
            <a:endParaRPr lang="pt-BR" sz="1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87229" y="313524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pt-BR" sz="1800" dirty="0"/>
              <a:t>Desenvolver um </a:t>
            </a:r>
            <a:r>
              <a:rPr lang="pt-BR" sz="1800" dirty="0" err="1" smtClean="0"/>
              <a:t>Datamart</a:t>
            </a:r>
            <a:r>
              <a:rPr lang="pt-BR" sz="1800" dirty="0" smtClean="0"/>
              <a:t>;</a:t>
            </a:r>
            <a:endParaRPr lang="pt-BR" sz="1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68179" y="4920912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Buscar parcerias que desenvolvam aplicativos de apoio; </a:t>
            </a:r>
            <a:endParaRPr lang="pt-BR" sz="1800" dirty="0"/>
          </a:p>
        </p:txBody>
      </p:sp>
      <p:pic>
        <p:nvPicPr>
          <p:cNvPr id="27" name="Shape 147"/>
          <p:cNvPicPr preferRelativeResize="0"/>
          <p:nvPr/>
        </p:nvPicPr>
        <p:blipFill rotWithShape="1">
          <a:blip r:embed="rId6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98585" y="3135243"/>
            <a:ext cx="412628" cy="398919"/>
          </a:xfrm>
          <a:prstGeom prst="rect">
            <a:avLst/>
          </a:prstGeom>
          <a:blipFill dpi="0" rotWithShape="1">
            <a:blip r:embed="rId7"/>
            <a:srcRect/>
            <a:tile tx="82550" ty="69850" sx="100000" sy="100000" flip="none" algn="ctr"/>
          </a:blipFill>
          <a:ln>
            <a:noFill/>
          </a:ln>
        </p:spPr>
      </p:pic>
      <p:pic>
        <p:nvPicPr>
          <p:cNvPr id="30" name="Shape 147"/>
          <p:cNvPicPr preferRelativeResize="0"/>
          <p:nvPr/>
        </p:nvPicPr>
        <p:blipFill rotWithShape="1">
          <a:blip r:embed="rId6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98089" y="3698877"/>
            <a:ext cx="412628" cy="398919"/>
          </a:xfrm>
          <a:prstGeom prst="rect">
            <a:avLst/>
          </a:prstGeom>
          <a:blipFill dpi="0" rotWithShape="1">
            <a:blip r:embed="rId7"/>
            <a:srcRect/>
            <a:tile tx="82550" ty="69850" sx="100000" sy="100000" flip="none" algn="ctr"/>
          </a:blipFill>
          <a:ln>
            <a:noFill/>
          </a:ln>
        </p:spPr>
      </p:pic>
      <p:pic>
        <p:nvPicPr>
          <p:cNvPr id="33" name="Shape 147"/>
          <p:cNvPicPr preferRelativeResize="0"/>
          <p:nvPr/>
        </p:nvPicPr>
        <p:blipFill rotWithShape="1">
          <a:blip r:embed="rId6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97593" y="4357278"/>
            <a:ext cx="412628" cy="398919"/>
          </a:xfrm>
          <a:prstGeom prst="rect">
            <a:avLst/>
          </a:prstGeom>
          <a:blipFill dpi="0" rotWithShape="1">
            <a:blip r:embed="rId7"/>
            <a:srcRect/>
            <a:tile tx="82550" ty="69850" sx="100000" sy="100000" flip="none" algn="ctr"/>
          </a:blipFill>
          <a:ln>
            <a:noFill/>
          </a:ln>
        </p:spPr>
      </p:pic>
      <p:pic>
        <p:nvPicPr>
          <p:cNvPr id="36" name="Shape 147"/>
          <p:cNvPicPr preferRelativeResize="0"/>
          <p:nvPr/>
        </p:nvPicPr>
        <p:blipFill rotWithShape="1">
          <a:blip r:embed="rId6">
            <a:alphaModFix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899341" y="4920912"/>
            <a:ext cx="412628" cy="398919"/>
          </a:xfrm>
          <a:prstGeom prst="rect">
            <a:avLst/>
          </a:prstGeom>
          <a:blipFill dpi="0" rotWithShape="1">
            <a:blip r:embed="rId7"/>
            <a:srcRect/>
            <a:tile tx="82550" ty="69850" sx="100000" sy="100000" flip="none" algn="ctr"/>
          </a:blipFill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  <p:grpSp>
        <p:nvGrpSpPr>
          <p:cNvPr id="231" name="Shape 231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232" name="Shape 232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233" name="Shape 2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4" name="Shape 234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35" name="Shape 235"/>
          <p:cNvSpPr txBox="1"/>
          <p:nvPr/>
        </p:nvSpPr>
        <p:spPr>
          <a:xfrm>
            <a:off x="4486275" y="6354707"/>
            <a:ext cx="32194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AGRADECIMENTOS</a:t>
            </a: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9800" y="3395242"/>
            <a:ext cx="1800000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8988" y="3411842"/>
            <a:ext cx="1800000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988" y="541516"/>
            <a:ext cx="1800000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9800" y="541516"/>
            <a:ext cx="1800000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03437" y="3380242"/>
            <a:ext cx="1785124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41" name="Shape 2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573587" y="1111191"/>
            <a:ext cx="3044825" cy="177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/>
        </p:nvSpPr>
        <p:spPr>
          <a:xfrm>
            <a:off x="4508562" y="284425"/>
            <a:ext cx="317487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4000" b="0" i="0" u="none" strike="noStrike" cap="none" baseline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UM BRINDE!!!!!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196212" y="2455564"/>
            <a:ext cx="19668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Jorge Surian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Algorítmos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862188" y="2455564"/>
            <a:ext cx="19668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Elisa Midori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Eng. Software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128600" y="5309289"/>
            <a:ext cx="22242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Henrique </a:t>
            </a:r>
            <a:r>
              <a:rPr lang="pt-BR" sz="1800" b="1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Poyatos</a:t>
            </a:r>
            <a:endParaRPr lang="pt-BR" sz="18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BD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112600" y="5309287"/>
            <a:ext cx="19668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Renato Kimura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Intelligence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8945588" y="5358837"/>
            <a:ext cx="196680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Milton Goya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Arquitetura/ Sustentação BD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254" name="Shape 254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255" name="Shape 255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256" name="Shape 2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7" name="Shape 257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8" name="Shape 258"/>
          <p:cNvSpPr txBox="1"/>
          <p:nvPr/>
        </p:nvSpPr>
        <p:spPr>
          <a:xfrm>
            <a:off x="4991100" y="6354707"/>
            <a:ext cx="32003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BIBLIOGRAFIA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649385" y="1983538"/>
            <a:ext cx="8210001" cy="381357"/>
            <a:chOff x="704793" y="2347002"/>
            <a:chExt cx="8210001" cy="381357"/>
          </a:xfrm>
        </p:grpSpPr>
        <p:pic>
          <p:nvPicPr>
            <p:cNvPr id="261" name="Shape 2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4793" y="2347002"/>
              <a:ext cx="381357" cy="38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Shape 262"/>
            <p:cNvSpPr txBox="1"/>
            <p:nvPr/>
          </p:nvSpPr>
          <p:spPr>
            <a:xfrm>
              <a:off x="1104900" y="2347002"/>
              <a:ext cx="7809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sng" strike="noStrike" cap="none" baseline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http://www.mrbeercervejas.com.br/MrBeer</a:t>
              </a: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acessado em 07 de outubro de 2015</a:t>
              </a:r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649385" y="464731"/>
            <a:ext cx="11708916" cy="2031325"/>
            <a:chOff x="649385" y="464731"/>
            <a:chExt cx="11708916" cy="2031325"/>
          </a:xfrm>
        </p:grpSpPr>
        <p:pic>
          <p:nvPicPr>
            <p:cNvPr id="264" name="Shape 2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9385" y="464731"/>
              <a:ext cx="381357" cy="38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Shape 265"/>
            <p:cNvSpPr txBox="1"/>
            <p:nvPr/>
          </p:nvSpPr>
          <p:spPr>
            <a:xfrm>
              <a:off x="1104900" y="464731"/>
              <a:ext cx="11253401" cy="20313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Figura 1 Slide 3 </a:t>
              </a:r>
              <a:r>
                <a:rPr lang="pt-BR" sz="1800" b="0" i="1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SEBRAE com dados de Bath-Haas Group (2012). </a:t>
              </a:r>
              <a:br>
                <a:rPr lang="pt-BR" sz="1800" b="0" i="1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pt-BR" sz="1800" b="0" i="1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Disponível em: </a:t>
              </a:r>
              <a:r>
                <a:rPr lang="pt-BR" sz="1800" b="0" i="1" u="sng" strike="noStrike" cap="none" baseline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http://www.sebrae2014.com.br/Sebrae/Sebrae%202014/Estudos%20e%20Pesquisas/2014_07_08_RT_</a:t>
              </a:r>
              <a:br>
                <a:rPr lang="pt-BR" sz="1800" b="0" i="1" u="sng" strike="noStrike" cap="none" baseline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</a:br>
              <a:r>
                <a:rPr lang="pt-BR" sz="1800" b="0" i="1" u="sng" strike="noStrike" cap="none" baseline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Agroneg%C3%B3cio_Potencial_de_consumo_de_cervejas_no_Brasil.pdf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1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Acessado em  </a:t>
              </a: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07 de outubro de 2015.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pt-BR" sz="1800" b="0" i="0" u="none" strike="noStrike" cap="none" baseline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pt-BR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Shape 260"/>
          <p:cNvGrpSpPr/>
          <p:nvPr/>
        </p:nvGrpSpPr>
        <p:grpSpPr>
          <a:xfrm>
            <a:off x="649386" y="3556459"/>
            <a:ext cx="8210001" cy="381357"/>
            <a:chOff x="704793" y="2347002"/>
            <a:chExt cx="8210001" cy="381357"/>
          </a:xfrm>
        </p:grpSpPr>
        <p:pic>
          <p:nvPicPr>
            <p:cNvPr id="16" name="Shape 2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4793" y="2347002"/>
              <a:ext cx="381357" cy="38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Shape 262"/>
            <p:cNvSpPr txBox="1"/>
            <p:nvPr/>
          </p:nvSpPr>
          <p:spPr>
            <a:xfrm>
              <a:off x="1104900" y="2347002"/>
              <a:ext cx="7809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http://</a:t>
              </a:r>
              <a:r>
                <a:rPr lang="pt-BR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7"/>
                </a:rPr>
                <a:t>www.tarifadetaxi.com/sao-paulo</a:t>
              </a:r>
              <a:r>
                <a:rPr lang="pt-BR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acessado em 09 de outubro de 2015</a:t>
              </a:r>
            </a:p>
            <a:p>
              <a:pPr lvl="0">
                <a:buSzPct val="25000"/>
              </a:pPr>
              <a:endParaRPr lang="pt-B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Shape 260"/>
          <p:cNvGrpSpPr/>
          <p:nvPr/>
        </p:nvGrpSpPr>
        <p:grpSpPr>
          <a:xfrm>
            <a:off x="649386" y="2730916"/>
            <a:ext cx="8210001" cy="381357"/>
            <a:chOff x="704793" y="2347002"/>
            <a:chExt cx="8210001" cy="381357"/>
          </a:xfrm>
        </p:grpSpPr>
        <p:pic>
          <p:nvPicPr>
            <p:cNvPr id="19" name="Shape 2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4793" y="2347002"/>
              <a:ext cx="381357" cy="38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Shape 262"/>
            <p:cNvSpPr txBox="1"/>
            <p:nvPr/>
          </p:nvSpPr>
          <p:spPr>
            <a:xfrm>
              <a:off x="1104900" y="2347002"/>
              <a:ext cx="7809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>
                <a:buSzPct val="25000"/>
              </a:pPr>
              <a:r>
                <a:rPr lang="pt-BR" sz="1800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https://</a:t>
              </a:r>
              <a:r>
                <a:rPr lang="pt-BR" sz="1800" u="sng" dirty="0" smtClean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pt.wikipedia.org/wiki/Clima_da_cidade_de_São_Paulo</a:t>
              </a:r>
              <a:r>
                <a:rPr lang="pt-BR" sz="1800" u="sng" dirty="0" smtClean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pt-B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acessado </a:t>
              </a: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 </a:t>
              </a:r>
              <a:r>
                <a:rPr lang="pt-BR" sz="1800" b="0" i="0" u="none" strike="noStrike" cap="none" baseline="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08 </a:t>
              </a: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 outubro de 2015</a:t>
              </a:r>
            </a:p>
          </p:txBody>
        </p:sp>
      </p:grpSp>
      <p:grpSp>
        <p:nvGrpSpPr>
          <p:cNvPr id="21" name="Shape 260"/>
          <p:cNvGrpSpPr/>
          <p:nvPr/>
        </p:nvGrpSpPr>
        <p:grpSpPr>
          <a:xfrm>
            <a:off x="649385" y="4380884"/>
            <a:ext cx="8210001" cy="381357"/>
            <a:chOff x="704793" y="2347002"/>
            <a:chExt cx="8210001" cy="381357"/>
          </a:xfrm>
        </p:grpSpPr>
        <p:pic>
          <p:nvPicPr>
            <p:cNvPr id="22" name="Shape 2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4793" y="2347002"/>
              <a:ext cx="381357" cy="38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62"/>
            <p:cNvSpPr txBox="1"/>
            <p:nvPr/>
          </p:nvSpPr>
          <p:spPr>
            <a:xfrm>
              <a:off x="1104900" y="2347002"/>
              <a:ext cx="78098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http://sao-paulo.estadao.com.br/noticias/geral,lei-seca-muda-habitos-em-sp-e-reduz-em-13-numero-de-mortes-nas-rodovias-imp-,</a:t>
              </a:r>
              <a:r>
                <a:rPr lang="pt-BR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  <a:hlinkClick r:id="rId9"/>
                </a:rPr>
                <a:t>996720</a:t>
              </a:r>
              <a:r>
                <a:rPr lang="pt-BR" sz="18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pt-BR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acessado em 09 de outubro de 2015</a:t>
              </a:r>
            </a:p>
            <a:p>
              <a:pPr lvl="0">
                <a:buSzPct val="25000"/>
              </a:pPr>
              <a:endParaRPr lang="pt-B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0" y="6406151"/>
            <a:ext cx="22097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4991100" y="6354707"/>
            <a:ext cx="32003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551774" y="6400901"/>
            <a:ext cx="23690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812" y="-70975"/>
            <a:ext cx="12377625" cy="73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/>
          <p:nvPr/>
        </p:nvSpPr>
        <p:spPr>
          <a:xfrm>
            <a:off x="1763400" y="279425"/>
            <a:ext cx="8885134" cy="1071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1" i="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+mj-lt"/>
              </a:rPr>
              <a:t>MUITO OBRIGADO!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96" name="Shape 96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97" name="Shape 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8" name="Shape 98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99" name="Shape 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500" y="794908"/>
            <a:ext cx="1800000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0" y="3842135"/>
            <a:ext cx="1800000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 flipH="1">
            <a:off x="870148" y="794909"/>
            <a:ext cx="1800000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" name="Shape 1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148" y="3842135"/>
            <a:ext cx="1800000" cy="18000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3" name="Shape 103"/>
          <p:cNvSpPr txBox="1"/>
          <p:nvPr/>
        </p:nvSpPr>
        <p:spPr>
          <a:xfrm>
            <a:off x="4991100" y="6354707"/>
            <a:ext cx="25410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2670148" y="1394579"/>
            <a:ext cx="289374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Paulo Henrique</a:t>
            </a:r>
            <a:b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sz="1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RM: 74981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paulohjuliao@gmail.com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2670148" y="4441807"/>
            <a:ext cx="289374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Thiago Aparecido</a:t>
            </a:r>
            <a:b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sz="1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RM: 74295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tguitar.87@gmail.com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467500" y="1513612"/>
            <a:ext cx="2893743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Juliana Sarao</a:t>
            </a:r>
            <a:br>
              <a:rPr lang="pt-BR" sz="1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sz="18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RM: 75001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sng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julianasarao@gmail.com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8467500" y="4463432"/>
            <a:ext cx="3188194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Fernando </a:t>
            </a:r>
            <a:r>
              <a:rPr lang="pt-BR" sz="18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Moreno</a:t>
            </a:r>
            <a:r>
              <a:rPr lang="pt-BR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18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pt-BR" sz="18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RM: 74294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sng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f.morenogouveia@gmail.com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114" name="Shape 114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115" name="Shape 115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116" name="Shape 1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17" name="Shape 117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4991100" y="6354707"/>
            <a:ext cx="25410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CERVEJA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298573" y="1879076"/>
            <a:ext cx="6956007" cy="4188477"/>
            <a:chOff x="371144" y="1348111"/>
            <a:chExt cx="6956007" cy="4188477"/>
          </a:xfrm>
        </p:grpSpPr>
        <p:pic>
          <p:nvPicPr>
            <p:cNvPr id="121" name="Shape 1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1144" y="1348111"/>
              <a:ext cx="6956007" cy="4057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Shape 122"/>
            <p:cNvSpPr txBox="1"/>
            <p:nvPr/>
          </p:nvSpPr>
          <p:spPr>
            <a:xfrm>
              <a:off x="4644019" y="5274978"/>
              <a:ext cx="2228494" cy="2616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100" b="0" i="0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Figura 1. fonte: SEBRAE (2012).</a:t>
              </a:r>
            </a:p>
          </p:txBody>
        </p:sp>
      </p:grpSp>
      <p:sp>
        <p:nvSpPr>
          <p:cNvPr id="123" name="Shape 123"/>
          <p:cNvSpPr txBox="1"/>
          <p:nvPr/>
        </p:nvSpPr>
        <p:spPr>
          <a:xfrm>
            <a:off x="8158639" y="2353640"/>
            <a:ext cx="2868404" cy="31085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aumento da renda dos brasileiros </a:t>
            </a:r>
            <a:r>
              <a:rPr lang="pt-BR" sz="3200" b="1" i="0" u="none" strike="noStrike" cap="none" baseline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8,5%</a:t>
            </a: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</a:t>
            </a:r>
            <a:r>
              <a:rPr lang="pt-BR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anos</a:t>
            </a: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aumentou o consumo interno de alimentos de maior valor agregado, entre eles a cerveja com um crescimento de </a:t>
            </a:r>
            <a:r>
              <a:rPr lang="pt-BR" sz="2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3,85%</a:t>
            </a: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ao ano.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129" name="Shape 129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130" name="Shape 130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131" name="Shape 1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2" name="Shape 132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3" name="Shape 133"/>
          <p:cNvSpPr txBox="1"/>
          <p:nvPr/>
        </p:nvSpPr>
        <p:spPr>
          <a:xfrm>
            <a:off x="4991100" y="6354707"/>
            <a:ext cx="25410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BEER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0761" y="3609726"/>
            <a:ext cx="3540181" cy="236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5880" y="221412"/>
            <a:ext cx="1920239" cy="1920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Shape 137"/>
          <p:cNvGrpSpPr/>
          <p:nvPr/>
        </p:nvGrpSpPr>
        <p:grpSpPr>
          <a:xfrm>
            <a:off x="547368" y="343902"/>
            <a:ext cx="3324863" cy="2567130"/>
            <a:chOff x="547368" y="343902"/>
            <a:chExt cx="3324863" cy="2567130"/>
          </a:xfrm>
        </p:grpSpPr>
        <p:sp>
          <p:nvSpPr>
            <p:cNvPr id="138" name="Shape 138"/>
            <p:cNvSpPr txBox="1"/>
            <p:nvPr/>
          </p:nvSpPr>
          <p:spPr>
            <a:xfrm>
              <a:off x="547368" y="972040"/>
              <a:ext cx="3324863" cy="193899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pt-BR" sz="1800" b="0" i="1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“Oferecer aos clientes uma experiência gastronômica com cervejas especiais, bem como a possibilidade</a:t>
              </a:r>
              <a:r>
                <a:rPr lang="pt-BR" b="0" i="1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1800" b="0" i="1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adquirir presentes com acessibilidade, conveniência e especialização no atendimento.”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pt-BR" sz="18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pt-BR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flipH="1">
              <a:off x="1049739" y="343902"/>
              <a:ext cx="232011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2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MISSÃO</a:t>
              </a: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8318421" y="343902"/>
            <a:ext cx="3324864" cy="2739211"/>
            <a:chOff x="8318421" y="343902"/>
            <a:chExt cx="3324864" cy="2739211"/>
          </a:xfrm>
        </p:grpSpPr>
        <p:sp>
          <p:nvSpPr>
            <p:cNvPr id="141" name="Shape 141"/>
            <p:cNvSpPr txBox="1"/>
            <p:nvPr/>
          </p:nvSpPr>
          <p:spPr>
            <a:xfrm>
              <a:off x="8318421" y="928678"/>
              <a:ext cx="3324864" cy="215443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buSzPct val="25000"/>
                <a:buNone/>
              </a:pPr>
              <a:r>
                <a:rPr lang="pt-BR" sz="1800" b="0" i="1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“Ser referência no mercado de cervejas especiais no Brasil, tendo como princípios uma marca forte, a melhor e mais rentável rede de franquias do setor e ser reconhecido como grife de presentes e excelência no atendimento por todos os clientes. ”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24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/>
              </a:r>
              <a:br>
                <a:rPr lang="pt-BR" sz="2400" b="0" i="0" u="none" strike="noStrike" cap="none" baseline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lang="pt-BR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 flipH="1">
              <a:off x="8820793" y="343902"/>
              <a:ext cx="2320119" cy="5232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2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VISÃO</a:t>
              </a: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543204" y="3631385"/>
            <a:ext cx="1990292" cy="381357"/>
            <a:chOff x="543204" y="3631385"/>
            <a:chExt cx="1990292" cy="381357"/>
          </a:xfrm>
        </p:grpSpPr>
        <p:pic>
          <p:nvPicPr>
            <p:cNvPr id="144" name="Shape 1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204" y="3631385"/>
              <a:ext cx="381357" cy="38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1104900" y="3631385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Desde 2009</a:t>
              </a: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543204" y="4672528"/>
            <a:ext cx="6988971" cy="954106"/>
            <a:chOff x="543204" y="4672528"/>
            <a:chExt cx="6988971" cy="954106"/>
          </a:xfrm>
        </p:grpSpPr>
        <p:pic>
          <p:nvPicPr>
            <p:cNvPr id="147" name="Shape 14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204" y="4832605"/>
              <a:ext cx="381357" cy="381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Shape 148"/>
            <p:cNvSpPr txBox="1"/>
            <p:nvPr/>
          </p:nvSpPr>
          <p:spPr>
            <a:xfrm>
              <a:off x="1104900" y="4672528"/>
              <a:ext cx="6427275" cy="9541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Aproximadamente </a:t>
              </a:r>
              <a:r>
                <a:rPr lang="pt-BR" sz="2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200</a:t>
              </a:r>
              <a:r>
                <a:rPr lang="pt-BR" sz="16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rótulos de cervejas</a:t>
              </a:r>
              <a:r>
                <a:rPr lang="pt-BR" sz="1800" b="0" i="0" u="none" strike="noStrike" cap="none" baseline="0" dirty="0">
                  <a:solidFill>
                    <a:srgbClr val="385623"/>
                  </a:solidFill>
                  <a:latin typeface="Arial"/>
                  <a:ea typeface="Arial"/>
                  <a:cs typeface="Arial"/>
                  <a:sym typeface="Arial"/>
                </a:rPr>
                <a:t>,  </a:t>
              </a:r>
              <a:r>
                <a:rPr lang="pt-BR" sz="2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r>
                <a:rPr lang="pt-BR" sz="28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%</a:t>
              </a:r>
              <a:r>
                <a:rPr lang="pt-BR" sz="1800" b="0" i="0" u="none" strike="noStrike" cap="none" baseline="0" dirty="0">
                  <a:solidFill>
                    <a:srgbClr val="385623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delas importadas de, em média, de </a:t>
              </a:r>
              <a:r>
                <a:rPr lang="pt-BR" sz="2400" b="1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 </a:t>
              </a:r>
              <a:r>
                <a:rPr lang="pt-BR" sz="1800" b="0" i="0" u="none" strike="noStrike" cap="none" baseline="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países.</a:t>
              </a: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154" name="Shape 154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155" name="Shape 155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156" name="Shape 1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7" name="Shape 157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8" name="Shape 158"/>
          <p:cNvSpPr txBox="1"/>
          <p:nvPr/>
        </p:nvSpPr>
        <p:spPr>
          <a:xfrm>
            <a:off x="5495923" y="6354707"/>
            <a:ext cx="120015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SWOT</a:t>
            </a:r>
          </a:p>
        </p:txBody>
      </p:sp>
      <p:sp>
        <p:nvSpPr>
          <p:cNvPr id="159" name="Shape 159"/>
          <p:cNvSpPr/>
          <p:nvPr/>
        </p:nvSpPr>
        <p:spPr>
          <a:xfrm rot="-5400000">
            <a:off x="4719442" y="1201207"/>
            <a:ext cx="2742532" cy="54397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85623"/>
              </a:gs>
              <a:gs pos="44000">
                <a:srgbClr val="66E25C"/>
              </a:gs>
              <a:gs pos="100000">
                <a:srgbClr val="D4ECBA"/>
              </a:gs>
            </a:gsLst>
            <a:lin ang="3000000" scaled="0"/>
          </a:gra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5400000">
            <a:off x="4719444" y="4413977"/>
            <a:ext cx="2742529" cy="54397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EDADA"/>
              </a:gs>
              <a:gs pos="41000">
                <a:srgbClr val="FA3434"/>
              </a:gs>
              <a:gs pos="100000">
                <a:srgbClr val="C00000"/>
              </a:gs>
            </a:gsLst>
            <a:lin ang="3000000" scaled="0"/>
          </a:gra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6362698" y="2813151"/>
            <a:ext cx="2742532" cy="5015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A8000"/>
              </a:gs>
              <a:gs pos="36000">
                <a:srgbClr val="FFC107"/>
              </a:gs>
              <a:gs pos="100000">
                <a:srgbClr val="FFD966"/>
              </a:gs>
            </a:gsLst>
            <a:lin ang="2400000" scaled="0"/>
          </a:gra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 rot="10800000">
            <a:off x="3076187" y="2813151"/>
            <a:ext cx="2742532" cy="50154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EDADA"/>
              </a:gs>
              <a:gs pos="1242">
                <a:srgbClr val="BBD6EE"/>
              </a:gs>
              <a:gs pos="36000">
                <a:srgbClr val="2E75B5"/>
              </a:gs>
              <a:gs pos="100000">
                <a:srgbClr val="1E4E79"/>
              </a:gs>
            </a:gsLst>
            <a:lin ang="3000000" scaled="0"/>
          </a:gra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10674232" y="101929"/>
            <a:ext cx="1300356" cy="1765856"/>
            <a:chOff x="10674232" y="101929"/>
            <a:chExt cx="1300356" cy="1765856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684136" y="577335"/>
              <a:ext cx="1290451" cy="129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Shape 165"/>
            <p:cNvSpPr txBox="1"/>
            <p:nvPr/>
          </p:nvSpPr>
          <p:spPr>
            <a:xfrm>
              <a:off x="10674232" y="101929"/>
              <a:ext cx="130035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3200" b="0" i="1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forças</a:t>
              </a:r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113281" y="4566935"/>
            <a:ext cx="1983235" cy="1492444"/>
            <a:chOff x="113281" y="4566935"/>
            <a:chExt cx="1983235" cy="1492444"/>
          </a:xfrm>
        </p:grpSpPr>
        <p:pic>
          <p:nvPicPr>
            <p:cNvPr id="167" name="Shape 16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3281" y="4566935"/>
              <a:ext cx="1354077" cy="902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Shape 168"/>
            <p:cNvSpPr txBox="1"/>
            <p:nvPr/>
          </p:nvSpPr>
          <p:spPr>
            <a:xfrm>
              <a:off x="113281" y="5474605"/>
              <a:ext cx="1983235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3200" b="0" i="1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fraquezas</a:t>
              </a: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73848" y="101929"/>
            <a:ext cx="1886413" cy="1765856"/>
            <a:chOff x="73848" y="101929"/>
            <a:chExt cx="1886413" cy="1765856"/>
          </a:xfrm>
        </p:grpSpPr>
        <p:pic>
          <p:nvPicPr>
            <p:cNvPr id="170" name="Shape 17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848" y="577335"/>
              <a:ext cx="919562" cy="1290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Shape 171"/>
            <p:cNvSpPr txBox="1"/>
            <p:nvPr/>
          </p:nvSpPr>
          <p:spPr>
            <a:xfrm>
              <a:off x="113281" y="101929"/>
              <a:ext cx="1846980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3200" b="0" i="1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ameaças</a:t>
              </a:r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9194660" y="4513278"/>
            <a:ext cx="2779927" cy="1546101"/>
            <a:chOff x="9194660" y="4513278"/>
            <a:chExt cx="2779927" cy="1546101"/>
          </a:xfrm>
        </p:grpSpPr>
        <p:pic>
          <p:nvPicPr>
            <p:cNvPr id="173" name="Shape 17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714060" y="4513278"/>
              <a:ext cx="1220701" cy="956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Shape 174"/>
            <p:cNvSpPr txBox="1"/>
            <p:nvPr/>
          </p:nvSpPr>
          <p:spPr>
            <a:xfrm>
              <a:off x="9194660" y="5474605"/>
              <a:ext cx="2779927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3200" b="0" i="1" u="none" strike="noStrike" cap="none" baseline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oportunidades</a:t>
              </a:r>
            </a:p>
          </p:txBody>
        </p:sp>
      </p:grpSp>
      <p:sp>
        <p:nvSpPr>
          <p:cNvPr id="175" name="Shape 175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245932" y="3712669"/>
            <a:ext cx="3229149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Produtos caros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Falta de local para </a:t>
            </a:r>
            <a:b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estacionamento em </a:t>
            </a:r>
            <a:b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algumas unidades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Atendimento ruim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696075" y="406088"/>
            <a:ext cx="3143556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Clube </a:t>
            </a:r>
            <a:r>
              <a:rPr lang="pt-BR" sz="2400" b="0" i="0" u="none" strike="noStrike" cap="none" baseline="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Mr</a:t>
            </a: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baseline="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Beer</a:t>
            </a: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– Fidelização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Marca consolidada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Grande variedade de rótulos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2245932" y="213085"/>
            <a:ext cx="356783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Forte competitividade na área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Oscilação cambial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Oscilação na frequência </a:t>
            </a:r>
            <a:b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clientes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6706335" y="3596392"/>
            <a:ext cx="3378565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Expansão do mercado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Aumento do consumo de cervejas especiais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186" name="Shape 186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187" name="Shape 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8" name="Shape 188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9" name="Shape 189"/>
          <p:cNvSpPr txBox="1"/>
          <p:nvPr/>
        </p:nvSpPr>
        <p:spPr>
          <a:xfrm>
            <a:off x="4991100" y="6354707"/>
            <a:ext cx="29717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SE CHOVER ???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237" y="259053"/>
            <a:ext cx="4543624" cy="255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37" y="3255363"/>
            <a:ext cx="10601526" cy="26339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687964" y="330628"/>
            <a:ext cx="61912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/>
                </a:solidFill>
                <a:latin typeface="Impact" panose="020B0806030902050204" pitchFamily="34" charset="0"/>
              </a:rPr>
              <a:t>Você sai de casa na chuva?</a:t>
            </a:r>
            <a:endParaRPr lang="pt-BR" sz="28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192789" y="840712"/>
            <a:ext cx="61912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/>
                </a:solidFill>
                <a:latin typeface="Impact" panose="020B0806030902050204" pitchFamily="34" charset="0"/>
              </a:rPr>
              <a:t>E o trânsito?</a:t>
            </a:r>
            <a:endParaRPr lang="pt-BR" sz="28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985028" y="1355541"/>
            <a:ext cx="61912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/>
                </a:solidFill>
                <a:latin typeface="Impact" panose="020B0806030902050204" pitchFamily="34" charset="0"/>
              </a:rPr>
              <a:t>Vai a pé?</a:t>
            </a:r>
            <a:endParaRPr lang="pt-BR" sz="28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926339" y="1870370"/>
            <a:ext cx="61912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solidFill>
                  <a:schemeClr val="tx1"/>
                </a:solidFill>
                <a:latin typeface="Impact" panose="020B0806030902050204" pitchFamily="34" charset="0"/>
              </a:rPr>
              <a:t>Cara, não!</a:t>
            </a:r>
            <a:endParaRPr lang="pt-BR" sz="28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199" name="Shape 199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200" name="Shape 200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201" name="Shape 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2" name="Shape 202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3" name="Shape 203"/>
          <p:cNvSpPr txBox="1"/>
          <p:nvPr/>
        </p:nvSpPr>
        <p:spPr>
          <a:xfrm>
            <a:off x="4762500" y="6319893"/>
            <a:ext cx="266699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 SECA</a:t>
            </a:r>
            <a:endParaRPr lang="pt-BR"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0" y="6406151"/>
            <a:ext cx="236912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2015 - 1ºTBDA/R</a:t>
            </a:r>
          </a:p>
        </p:txBody>
      </p:sp>
      <p:pic>
        <p:nvPicPr>
          <p:cNvPr id="1030" name="Picture 6" descr="http://www.semexcesso.com.br/wp-content/uploads/2013/02/lei-se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1" y="260063"/>
            <a:ext cx="1881568" cy="188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328522" y="4362450"/>
            <a:ext cx="3949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nkGothic Lt BT" panose="020B0607020203060204" pitchFamily="34" charset="0"/>
              </a:rPr>
              <a:t>SE VOCÊ BEBEU ENTÃO</a:t>
            </a:r>
          </a:p>
          <a:p>
            <a:r>
              <a:rPr lang="pt-BR" sz="20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nkGothic Lt BT" panose="020B0607020203060204" pitchFamily="34" charset="0"/>
              </a:rPr>
              <a:t>	</a:t>
            </a:r>
            <a:r>
              <a:rPr lang="pt-BR" sz="2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nkGothic Lt BT" panose="020B0607020203060204" pitchFamily="34" charset="0"/>
              </a:rPr>
              <a:t>PEGUE UM TAXI;</a:t>
            </a:r>
          </a:p>
          <a:p>
            <a:r>
              <a:rPr lang="pt-BR" sz="2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nkGothic Lt BT" panose="020B0607020203060204" pitchFamily="34" charset="0"/>
              </a:rPr>
              <a:t>SENÃO</a:t>
            </a:r>
          </a:p>
          <a:p>
            <a:r>
              <a:rPr lang="pt-BR" sz="20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nkGothic Lt BT" panose="020B0607020203060204" pitchFamily="34" charset="0"/>
              </a:rPr>
              <a:t>	</a:t>
            </a:r>
            <a:r>
              <a:rPr lang="pt-BR" sz="2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nkGothic Lt BT" panose="020B0607020203060204" pitchFamily="34" charset="0"/>
              </a:rPr>
              <a:t>POR QUE NÃO ?;</a:t>
            </a:r>
          </a:p>
          <a:p>
            <a:r>
              <a:rPr lang="pt-BR" sz="2000" b="1" dirty="0" smtClean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nkGothic Lt BT" panose="020B0607020203060204" pitchFamily="34" charset="0"/>
              </a:rPr>
              <a:t>FIM SE;</a:t>
            </a:r>
            <a:endParaRPr lang="pt-BR" sz="2000" b="1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BankGothic Lt BT" panose="020B060702020306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472422" y="743316"/>
            <a:ext cx="7704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1800" dirty="0" smtClean="0"/>
              <a:t>Valor da multa: </a:t>
            </a:r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 </a:t>
            </a:r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1.915,40 </a:t>
            </a:r>
            <a:r>
              <a:rPr lang="pt-BR" sz="1800" dirty="0" smtClean="0"/>
              <a:t>(</a:t>
            </a:r>
            <a:r>
              <a:rPr lang="pt-BR" dirty="0" smtClean="0"/>
              <a:t> </a:t>
            </a:r>
            <a:r>
              <a:rPr lang="pt-B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pt-BR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pt-BR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3.830,80 </a:t>
            </a:r>
            <a:r>
              <a:rPr lang="pt-BR" sz="1800" dirty="0" smtClean="0"/>
              <a:t>em caso de reincidência)</a:t>
            </a:r>
            <a:endParaRPr lang="pt-BR" sz="1800" dirty="0"/>
          </a:p>
        </p:txBody>
      </p:sp>
      <p:sp>
        <p:nvSpPr>
          <p:cNvPr id="6" name="Seta dobrada 5"/>
          <p:cNvSpPr/>
          <p:nvPr/>
        </p:nvSpPr>
        <p:spPr>
          <a:xfrm flipV="1">
            <a:off x="3135086" y="1318190"/>
            <a:ext cx="400595" cy="49319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3750"/>
            </a:avLst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713394" y="1493482"/>
            <a:ext cx="67120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1800" dirty="0" smtClean="0"/>
              <a:t>Valor médio de uma corrida entre a vila Madalena e o Cambuci:</a:t>
            </a:r>
          </a:p>
          <a:p>
            <a:pPr algn="just"/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R$44,73.</a:t>
            </a:r>
            <a:endParaRPr lang="pt-BR" sz="1800" dirty="0"/>
          </a:p>
        </p:txBody>
      </p:sp>
      <p:pic>
        <p:nvPicPr>
          <p:cNvPr id="16" name="Shape 1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42" y="3552896"/>
            <a:ext cx="381357" cy="38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540" y="4362450"/>
            <a:ext cx="381357" cy="38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6240" y="5178058"/>
            <a:ext cx="381357" cy="38135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aixaDeTexto 19"/>
          <p:cNvSpPr txBox="1"/>
          <p:nvPr/>
        </p:nvSpPr>
        <p:spPr>
          <a:xfrm>
            <a:off x="1269015" y="3552895"/>
            <a:ext cx="482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Aumento de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1.900% </a:t>
            </a:r>
            <a:r>
              <a:rPr lang="pt-BR" sz="1800" dirty="0" smtClean="0"/>
              <a:t>de motoristas presos.</a:t>
            </a:r>
            <a:endParaRPr lang="pt-BR" sz="18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269015" y="4322295"/>
            <a:ext cx="4682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 smtClean="0"/>
              <a:t>Aumento de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79,7% </a:t>
            </a:r>
            <a:r>
              <a:rPr lang="pt-BR" sz="1800" dirty="0" smtClean="0"/>
              <a:t>no numero de multas.</a:t>
            </a:r>
            <a:endParaRPr lang="pt-BR" sz="18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23540" y="292725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i="1" dirty="0" smtClean="0"/>
              <a:t>Entre 2014 e 2015:</a:t>
            </a:r>
            <a:endParaRPr lang="pt-BR" sz="1800" i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1269015" y="5135476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33.636 </a:t>
            </a:r>
            <a:r>
              <a:rPr lang="pt-BR" sz="1800" dirty="0" smtClean="0"/>
              <a:t>recusas de uso do bafômetro.</a:t>
            </a:r>
            <a:endParaRPr lang="pt-BR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211" name="Shape 211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212" name="Shape 2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" name="Shape 213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4057650" y="6355036"/>
            <a:ext cx="407670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dirty="0" smtClean="0">
                <a:solidFill>
                  <a:schemeClr val="dk1"/>
                </a:solidFill>
              </a:rPr>
              <a:t>MAPA ESTRATÉGICO</a:t>
            </a:r>
            <a:endParaRPr lang="pt-BR" sz="24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Shape 84"/>
          <p:cNvGrpSpPr/>
          <p:nvPr/>
        </p:nvGrpSpPr>
        <p:grpSpPr>
          <a:xfrm>
            <a:off x="628650" y="99136"/>
            <a:ext cx="10934699" cy="6108501"/>
            <a:chOff x="-3756346" y="893742"/>
            <a:chExt cx="11964024" cy="7824543"/>
          </a:xfrm>
        </p:grpSpPr>
        <p:sp>
          <p:nvSpPr>
            <p:cNvPr id="13" name="Shape 85"/>
            <p:cNvSpPr/>
            <p:nvPr/>
          </p:nvSpPr>
          <p:spPr>
            <a:xfrm rot="5400000">
              <a:off x="-1631371" y="-1120768"/>
              <a:ext cx="7806601" cy="1187149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Shape 86"/>
            <p:cNvCxnSpPr/>
            <p:nvPr/>
          </p:nvCxnSpPr>
          <p:spPr>
            <a:xfrm rot="-5400000" flipH="1">
              <a:off x="4153688" y="3636066"/>
              <a:ext cx="6000" cy="2217299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5" name="Shape 87"/>
            <p:cNvCxnSpPr>
              <a:stCxn id="29" idx="3"/>
              <a:endCxn id="38" idx="0"/>
            </p:cNvCxnSpPr>
            <p:nvPr/>
          </p:nvCxnSpPr>
          <p:spPr>
            <a:xfrm>
              <a:off x="4154136" y="2884509"/>
              <a:ext cx="1722506" cy="1428695"/>
            </a:xfrm>
            <a:prstGeom prst="bentConnector2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6" name="Shape 90"/>
            <p:cNvCxnSpPr>
              <a:endCxn id="38" idx="2"/>
            </p:cNvCxnSpPr>
            <p:nvPr/>
          </p:nvCxnSpPr>
          <p:spPr>
            <a:xfrm rot="5400000" flipH="1" flipV="1">
              <a:off x="4150523" y="5346184"/>
              <a:ext cx="1968792" cy="148344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7" name="Shape 91"/>
            <p:cNvCxnSpPr/>
            <p:nvPr/>
          </p:nvCxnSpPr>
          <p:spPr>
            <a:xfrm>
              <a:off x="3631850" y="7577075"/>
              <a:ext cx="2124899" cy="21599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8" name="Shape 92"/>
            <p:cNvCxnSpPr/>
            <p:nvPr/>
          </p:nvCxnSpPr>
          <p:spPr>
            <a:xfrm rot="10800000">
              <a:off x="6224796" y="2855878"/>
              <a:ext cx="0" cy="1628099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9" name="Shape 93"/>
            <p:cNvCxnSpPr/>
            <p:nvPr/>
          </p:nvCxnSpPr>
          <p:spPr>
            <a:xfrm rot="10800000" flipH="1">
              <a:off x="7198001" y="2871226"/>
              <a:ext cx="44100" cy="4540499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0" name="Shape 94"/>
            <p:cNvCxnSpPr/>
            <p:nvPr/>
          </p:nvCxnSpPr>
          <p:spPr>
            <a:xfrm>
              <a:off x="4892170" y="893742"/>
              <a:ext cx="123219" cy="782453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95"/>
            <p:cNvCxnSpPr/>
            <p:nvPr/>
          </p:nvCxnSpPr>
          <p:spPr>
            <a:xfrm>
              <a:off x="1903796" y="929601"/>
              <a:ext cx="42154" cy="7788684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96"/>
            <p:cNvCxnSpPr/>
            <p:nvPr/>
          </p:nvCxnSpPr>
          <p:spPr>
            <a:xfrm>
              <a:off x="-1122305" y="911682"/>
              <a:ext cx="22158" cy="780660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3" name="Shape 97"/>
            <p:cNvSpPr txBox="1"/>
            <p:nvPr/>
          </p:nvSpPr>
          <p:spPr>
            <a:xfrm>
              <a:off x="5039259" y="1379109"/>
              <a:ext cx="2656199" cy="444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1" i="0" u="none" strike="noStrike" cap="none" baseline="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Financeira</a:t>
              </a:r>
            </a:p>
          </p:txBody>
        </p:sp>
        <p:sp>
          <p:nvSpPr>
            <p:cNvPr id="24" name="Shape 98"/>
            <p:cNvSpPr txBox="1"/>
            <p:nvPr/>
          </p:nvSpPr>
          <p:spPr>
            <a:xfrm>
              <a:off x="2067027" y="1354708"/>
              <a:ext cx="2656199" cy="444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1" i="0" u="none" strike="noStrike" cap="none" baseline="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</a:p>
          </p:txBody>
        </p:sp>
        <p:sp>
          <p:nvSpPr>
            <p:cNvPr id="25" name="Shape 99"/>
            <p:cNvSpPr txBox="1"/>
            <p:nvPr/>
          </p:nvSpPr>
          <p:spPr>
            <a:xfrm>
              <a:off x="-867758" y="1358718"/>
              <a:ext cx="2656199" cy="40507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1" i="0" u="none" strike="noStrike" cap="none" baseline="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Processos Internos</a:t>
              </a:r>
            </a:p>
          </p:txBody>
        </p:sp>
        <p:sp>
          <p:nvSpPr>
            <p:cNvPr id="26" name="Shape 100"/>
            <p:cNvSpPr/>
            <p:nvPr/>
          </p:nvSpPr>
          <p:spPr>
            <a:xfrm>
              <a:off x="-509391" y="3855194"/>
              <a:ext cx="1856592" cy="1024206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Padronização de Atendimento</a:t>
              </a:r>
            </a:p>
          </p:txBody>
        </p:sp>
        <p:sp>
          <p:nvSpPr>
            <p:cNvPr id="27" name="Shape 101"/>
            <p:cNvSpPr/>
            <p:nvPr/>
          </p:nvSpPr>
          <p:spPr>
            <a:xfrm>
              <a:off x="-3270425" y="2418640"/>
              <a:ext cx="1640699" cy="928799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 Referência</a:t>
              </a:r>
            </a:p>
          </p:txBody>
        </p:sp>
        <p:sp>
          <p:nvSpPr>
            <p:cNvPr id="28" name="Shape 102"/>
            <p:cNvSpPr/>
            <p:nvPr/>
          </p:nvSpPr>
          <p:spPr>
            <a:xfrm>
              <a:off x="2657308" y="4561408"/>
              <a:ext cx="1790699" cy="7830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Comodidade dos clientes</a:t>
              </a:r>
            </a:p>
          </p:txBody>
        </p:sp>
        <p:sp>
          <p:nvSpPr>
            <p:cNvPr id="29" name="Shape 88"/>
            <p:cNvSpPr/>
            <p:nvPr/>
          </p:nvSpPr>
          <p:spPr>
            <a:xfrm>
              <a:off x="2641837" y="2515958"/>
              <a:ext cx="1512300" cy="7371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Diversidade de produtos</a:t>
              </a:r>
            </a:p>
          </p:txBody>
        </p:sp>
        <p:sp>
          <p:nvSpPr>
            <p:cNvPr id="30" name="Shape 103"/>
            <p:cNvSpPr/>
            <p:nvPr/>
          </p:nvSpPr>
          <p:spPr>
            <a:xfrm>
              <a:off x="5630201" y="2042626"/>
              <a:ext cx="1840499" cy="7428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Aumento do Faturamento</a:t>
              </a:r>
            </a:p>
          </p:txBody>
        </p:sp>
        <p:cxnSp>
          <p:nvCxnSpPr>
            <p:cNvPr id="31" name="Shape 104"/>
            <p:cNvCxnSpPr>
              <a:stCxn id="26" idx="3"/>
              <a:endCxn id="29" idx="2"/>
            </p:cNvCxnSpPr>
            <p:nvPr/>
          </p:nvCxnSpPr>
          <p:spPr>
            <a:xfrm flipV="1">
              <a:off x="1347201" y="3253059"/>
              <a:ext cx="2050786" cy="1114238"/>
            </a:xfrm>
            <a:prstGeom prst="bentConnector2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2" name="Shape 105"/>
            <p:cNvCxnSpPr/>
            <p:nvPr/>
          </p:nvCxnSpPr>
          <p:spPr>
            <a:xfrm rot="10800000" flipH="1">
              <a:off x="-1670566" y="5166633"/>
              <a:ext cx="4284900" cy="2399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3" name="Shape 106"/>
            <p:cNvCxnSpPr>
              <a:stCxn id="27" idx="3"/>
              <a:endCxn id="29" idx="1"/>
            </p:cNvCxnSpPr>
            <p:nvPr/>
          </p:nvCxnSpPr>
          <p:spPr>
            <a:xfrm>
              <a:off x="-1629725" y="2883040"/>
              <a:ext cx="4271700" cy="1500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" name="Shape 107"/>
            <p:cNvCxnSpPr/>
            <p:nvPr/>
          </p:nvCxnSpPr>
          <p:spPr>
            <a:xfrm>
              <a:off x="-1817924" y="4519978"/>
              <a:ext cx="1308533" cy="4976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5" name="Shape 108"/>
            <p:cNvCxnSpPr/>
            <p:nvPr/>
          </p:nvCxnSpPr>
          <p:spPr>
            <a:xfrm rot="10800000" flipH="1">
              <a:off x="1271758" y="5366309"/>
              <a:ext cx="1776300" cy="1349999"/>
            </a:xfrm>
            <a:prstGeom prst="bentConnector3">
              <a:avLst>
                <a:gd name="adj1" fmla="val 99997"/>
              </a:avLst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" name="Shape 109"/>
            <p:cNvCxnSpPr/>
            <p:nvPr/>
          </p:nvCxnSpPr>
          <p:spPr>
            <a:xfrm>
              <a:off x="1030300" y="7535225"/>
              <a:ext cx="1545600" cy="21599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" name="Shape 110"/>
            <p:cNvCxnSpPr/>
            <p:nvPr/>
          </p:nvCxnSpPr>
          <p:spPr>
            <a:xfrm>
              <a:off x="-1670566" y="6957541"/>
              <a:ext cx="1060605" cy="0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" name="Shape 89"/>
            <p:cNvSpPr/>
            <p:nvPr/>
          </p:nvSpPr>
          <p:spPr>
            <a:xfrm>
              <a:off x="5329197" y="4313203"/>
              <a:ext cx="1094891" cy="790308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Ampliar a Rede</a:t>
              </a:r>
            </a:p>
          </p:txBody>
        </p:sp>
        <p:sp>
          <p:nvSpPr>
            <p:cNvPr id="39" name="Shape 111"/>
            <p:cNvSpPr/>
            <p:nvPr/>
          </p:nvSpPr>
          <p:spPr>
            <a:xfrm>
              <a:off x="-3570631" y="4036959"/>
              <a:ext cx="2331900" cy="14031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Conhecimento técnico de cervejas especiais</a:t>
              </a:r>
            </a:p>
          </p:txBody>
        </p:sp>
        <p:sp>
          <p:nvSpPr>
            <p:cNvPr id="40" name="Shape 112"/>
            <p:cNvSpPr/>
            <p:nvPr/>
          </p:nvSpPr>
          <p:spPr>
            <a:xfrm>
              <a:off x="-606750" y="6532323"/>
              <a:ext cx="1995000" cy="14031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Convenio com taxistas </a:t>
              </a:r>
            </a:p>
          </p:txBody>
        </p:sp>
        <p:sp>
          <p:nvSpPr>
            <p:cNvPr id="41" name="Shape 113"/>
            <p:cNvSpPr/>
            <p:nvPr/>
          </p:nvSpPr>
          <p:spPr>
            <a:xfrm>
              <a:off x="2641859" y="6957541"/>
              <a:ext cx="1821600" cy="912599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Campanhas de marketing</a:t>
              </a:r>
            </a:p>
          </p:txBody>
        </p:sp>
        <p:sp>
          <p:nvSpPr>
            <p:cNvPr id="42" name="Shape 114"/>
            <p:cNvSpPr/>
            <p:nvPr/>
          </p:nvSpPr>
          <p:spPr>
            <a:xfrm>
              <a:off x="5812450" y="6987109"/>
              <a:ext cx="1859100" cy="1005899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Divulgação da marca própria</a:t>
              </a:r>
            </a:p>
          </p:txBody>
        </p:sp>
        <p:sp>
          <p:nvSpPr>
            <p:cNvPr id="43" name="Shape 115"/>
            <p:cNvSpPr txBox="1"/>
            <p:nvPr/>
          </p:nvSpPr>
          <p:spPr>
            <a:xfrm>
              <a:off x="-3756346" y="1212309"/>
              <a:ext cx="2656199" cy="778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1" i="0" u="none" strike="noStrike" cap="none" baseline="0" dirty="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Aprendizado e Crescimento</a:t>
              </a:r>
            </a:p>
          </p:txBody>
        </p:sp>
        <p:sp>
          <p:nvSpPr>
            <p:cNvPr id="44" name="Shape 116"/>
            <p:cNvSpPr/>
            <p:nvPr/>
          </p:nvSpPr>
          <p:spPr>
            <a:xfrm>
              <a:off x="-3369308" y="6064843"/>
              <a:ext cx="1731000" cy="11565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Restrições de leis de Transito</a:t>
              </a:r>
            </a:p>
          </p:txBody>
        </p:sp>
        <p:cxnSp>
          <p:nvCxnSpPr>
            <p:cNvPr id="45" name="Shape 117"/>
            <p:cNvCxnSpPr/>
            <p:nvPr/>
          </p:nvCxnSpPr>
          <p:spPr>
            <a:xfrm rot="10800000" flipH="1">
              <a:off x="-2170100" y="7582324"/>
              <a:ext cx="1516799" cy="16200"/>
            </a:xfrm>
            <a:prstGeom prst="straightConnector1">
              <a:avLst/>
            </a:prstGeom>
            <a:noFill/>
            <a:ln w="12700" cap="flat" cmpd="sng">
              <a:solidFill>
                <a:srgbClr val="3F3F3F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6" name="Shape 118"/>
            <p:cNvSpPr/>
            <p:nvPr/>
          </p:nvSpPr>
          <p:spPr>
            <a:xfrm>
              <a:off x="-3453144" y="7380154"/>
              <a:ext cx="1815299" cy="1060445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3F3F3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Restrições de mobilidade do 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335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0" y="6406151"/>
            <a:ext cx="22097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 2015 - 1ºTBDA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10303144" y="6401202"/>
            <a:ext cx="1671445" cy="374281"/>
            <a:chOff x="4743450" y="6421650"/>
            <a:chExt cx="1671445" cy="374281"/>
          </a:xfrm>
        </p:grpSpPr>
        <p:sp>
          <p:nvSpPr>
            <p:cNvPr id="211" name="Shape 211"/>
            <p:cNvSpPr txBox="1"/>
            <p:nvPr/>
          </p:nvSpPr>
          <p:spPr>
            <a:xfrm>
              <a:off x="4743450" y="64216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pt-BR" sz="1800" b="0" i="0" u="none" strike="noStrike" cap="none" baseline="0">
                  <a:solidFill>
                    <a:schemeClr val="dk1"/>
                  </a:solidFill>
                  <a:latin typeface="Impact"/>
                  <a:ea typeface="Impact"/>
                  <a:cs typeface="Impact"/>
                  <a:sym typeface="Impact"/>
                </a:rPr>
                <a:t>V$DATABEER</a:t>
              </a:r>
            </a:p>
          </p:txBody>
        </p:sp>
        <p:pic>
          <p:nvPicPr>
            <p:cNvPr id="212" name="Shape 2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96000" y="6421650"/>
              <a:ext cx="318895" cy="37428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" name="Shape 213"/>
          <p:cNvCxnSpPr/>
          <p:nvPr/>
        </p:nvCxnSpPr>
        <p:spPr>
          <a:xfrm>
            <a:off x="0" y="62821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14" name="Shape 214"/>
          <p:cNvSpPr txBox="1"/>
          <p:nvPr/>
        </p:nvSpPr>
        <p:spPr>
          <a:xfrm>
            <a:off x="4991100" y="6354707"/>
            <a:ext cx="25410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BSC</a:t>
            </a:r>
          </a:p>
        </p:txBody>
      </p:sp>
      <p:pic>
        <p:nvPicPr>
          <p:cNvPr id="2050" name="Picture 2" descr="https://lh4.googleusercontent.com/6BX_BYJSCHyNbQWHydDtlFMtwt3myIlaLYdr4-hfjEn8lPyLqsGnVpYf4GopaoktVvmmj3dzysxvHz80k2SyiVke2BHEg1bgxStxJuVSIbjTOhzawuyfZyQfyUcuhet6RFernpbtaJOgt3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" y="74950"/>
            <a:ext cx="11974589" cy="609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539</Words>
  <Application>Microsoft Office PowerPoint</Application>
  <PresentationFormat>Widescreen</PresentationFormat>
  <Paragraphs>135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Impact</vt:lpstr>
      <vt:lpstr>Calibri</vt:lpstr>
      <vt:lpstr>Arial</vt:lpstr>
      <vt:lpstr>BankGothic Lt BT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Fernando Moreno Gouveia</cp:lastModifiedBy>
  <cp:revision>20</cp:revision>
  <dcterms:modified xsi:type="dcterms:W3CDTF">2015-10-09T14:26:58Z</dcterms:modified>
</cp:coreProperties>
</file>