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0"/>
  </p:notesMasterIdLst>
  <p:sldIdLst>
    <p:sldId id="256" r:id="rId2"/>
    <p:sldId id="285" r:id="rId3"/>
    <p:sldId id="289" r:id="rId4"/>
    <p:sldId id="288" r:id="rId5"/>
    <p:sldId id="286" r:id="rId6"/>
    <p:sldId id="287" r:id="rId7"/>
    <p:sldId id="291" r:id="rId8"/>
    <p:sldId id="290" r:id="rId9"/>
  </p:sldIdLst>
  <p:sldSz cx="9144000" cy="5143500" type="screen16x9"/>
  <p:notesSz cx="6858000" cy="9144000"/>
  <p:embeddedFontLst>
    <p:embeddedFont>
      <p:font typeface="Helvetica Neue" panose="020B0604020202020204" charset="0"/>
      <p:regular r:id="rId11"/>
      <p:bold r:id="rId12"/>
      <p:italic r:id="rId13"/>
      <p:boldItalic r:id="rId14"/>
    </p:embeddedFont>
    <p:embeddedFont>
      <p:font typeface="Muli" panose="020B0604020202020204" charset="0"/>
      <p:regular r:id="rId15"/>
      <p:bold r:id="rId16"/>
      <p:italic r:id="rId17"/>
      <p:boldItalic r:id="rId18"/>
    </p:embeddedFont>
    <p:embeddedFont>
      <p:font typeface="Nixie One"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EAB212-953C-434A-8C1D-1F6F08A2A1D9}">
  <a:tblStyle styleId="{CCEAB212-953C-434A-8C1D-1F6F08A2A1D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803" autoAdjust="0"/>
  </p:normalViewPr>
  <p:slideViewPr>
    <p:cSldViewPr snapToGrid="0">
      <p:cViewPr varScale="1">
        <p:scale>
          <a:sx n="104" d="100"/>
          <a:sy n="104" d="100"/>
        </p:scale>
        <p:origin x="85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I participated in a </a:t>
            </a:r>
            <a:r>
              <a:rPr lang="en-US" dirty="0" err="1"/>
              <a:t>datathon</a:t>
            </a:r>
            <a:r>
              <a:rPr lang="en-US" dirty="0"/>
              <a:t> as part of the Water Data Symposium (put on by the SWAMP group) in early July. </a:t>
            </a:r>
          </a:p>
          <a:p>
            <a:pPr marL="171450" lvl="0" indent="-171450" algn="l" rtl="0">
              <a:spcBef>
                <a:spcPts val="0"/>
              </a:spcBef>
              <a:spcAft>
                <a:spcPts val="0"/>
              </a:spcAft>
            </a:pPr>
            <a:r>
              <a:rPr lang="en-US" dirty="0"/>
              <a:t>Individuals from Water Boards, other state agencies within CalEPA, federal agencies, and general public participated.</a:t>
            </a:r>
          </a:p>
          <a:p>
            <a:pPr marL="171450" lvl="0" indent="-171450" algn="l" rtl="0">
              <a:spcBef>
                <a:spcPts val="0"/>
              </a:spcBef>
              <a:spcAft>
                <a:spcPts val="0"/>
              </a:spcAft>
            </a:pPr>
            <a:r>
              <a:rPr lang="en-US" dirty="0"/>
              <a:t>I will demonstrate the R Shiny app that was developed from the </a:t>
            </a:r>
            <a:r>
              <a:rPr lang="en-US" dirty="0" err="1"/>
              <a:t>datathon</a:t>
            </a:r>
            <a:r>
              <a:rPr lang="en-US" dirty="0"/>
              <a:t> as well as another app that I have been working on that shows how plots produced from the </a:t>
            </a:r>
            <a:r>
              <a:rPr lang="en-US" dirty="0" err="1"/>
              <a:t>ggplot</a:t>
            </a:r>
            <a:r>
              <a:rPr lang="en-US" dirty="0"/>
              <a:t> package can be more interactive.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The </a:t>
            </a:r>
            <a:r>
              <a:rPr lang="en-US" sz="1100" b="0" i="0" u="none" strike="noStrike" cap="none" dirty="0" err="1">
                <a:solidFill>
                  <a:srgbClr val="000000"/>
                </a:solidFill>
                <a:effectLst/>
                <a:latin typeface="Arial"/>
                <a:ea typeface="Arial"/>
                <a:cs typeface="Arial"/>
                <a:sym typeface="Arial"/>
              </a:rPr>
              <a:t>datathon</a:t>
            </a:r>
            <a:r>
              <a:rPr lang="en-US" sz="1100" b="0" i="0" u="none" strike="noStrike" cap="none" dirty="0">
                <a:solidFill>
                  <a:srgbClr val="000000"/>
                </a:solidFill>
                <a:effectLst/>
                <a:latin typeface="Arial"/>
                <a:ea typeface="Arial"/>
                <a:cs typeface="Arial"/>
                <a:sym typeface="Arial"/>
              </a:rPr>
              <a:t> project was sponsored by the Division of Drinking Water.</a:t>
            </a:r>
          </a:p>
          <a:p>
            <a:pPr marL="457200" indent="-317500"/>
            <a:r>
              <a:rPr lang="en-US" sz="1100" b="0" i="0" u="none" strike="noStrike" cap="none" dirty="0">
                <a:solidFill>
                  <a:srgbClr val="000000"/>
                </a:solidFill>
                <a:effectLst/>
                <a:latin typeface="Arial"/>
                <a:ea typeface="Arial"/>
                <a:cs typeface="Arial"/>
                <a:sym typeface="Arial"/>
              </a:rPr>
              <a:t>The State Water Board’s Division of Drinking Water (DDW) regulates approximately 7,500 public water systems (PWS) in California. </a:t>
            </a:r>
          </a:p>
          <a:p>
            <a:r>
              <a:rPr lang="en-US" sz="1100" b="0" i="0" u="none" strike="noStrike" cap="none" dirty="0">
                <a:solidFill>
                  <a:srgbClr val="000000"/>
                </a:solidFill>
                <a:effectLst/>
                <a:latin typeface="Arial"/>
                <a:ea typeface="Arial"/>
                <a:cs typeface="Arial"/>
                <a:sym typeface="Arial"/>
              </a:rPr>
              <a:t>A PWS is defined as a system that provides drinking water for human consumption to 15 or more connections or regularly serves 25 or more people daily for at least 60 days out of the year. </a:t>
            </a:r>
          </a:p>
          <a:p>
            <a:r>
              <a:rPr lang="en-US" sz="1100" b="0" i="0" u="none" strike="noStrike" cap="none" dirty="0">
                <a:solidFill>
                  <a:srgbClr val="000000"/>
                </a:solidFill>
                <a:effectLst/>
                <a:latin typeface="Arial"/>
                <a:ea typeface="Arial"/>
                <a:cs typeface="Arial"/>
                <a:sym typeface="Arial"/>
              </a:rPr>
              <a:t>The DDW allocates permits for PWS and collects an annual report from each system.</a:t>
            </a:r>
          </a:p>
          <a:p>
            <a:endParaRPr lang="en-US" dirty="0"/>
          </a:p>
        </p:txBody>
      </p:sp>
    </p:spTree>
    <p:extLst>
      <p:ext uri="{BB962C8B-B14F-4D97-AF65-F5344CB8AC3E}">
        <p14:creationId xmlns:p14="http://schemas.microsoft.com/office/powerpoint/2010/main" val="2295346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type of app could have been useful in the case of the drinking water crisis in Flint, Michigan. When the city of Flint switched the water source from Lake Huron (where Detroit gets its water) to the Flint River, residents began to notice issues with the smell, taste, and appearance of their water.</a:t>
            </a:r>
          </a:p>
        </p:txBody>
      </p:sp>
    </p:spTree>
    <p:extLst>
      <p:ext uri="{BB962C8B-B14F-4D97-AF65-F5344CB8AC3E}">
        <p14:creationId xmlns:p14="http://schemas.microsoft.com/office/powerpoint/2010/main" val="4071481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This is a graph showing percentage of children in Flint with elevated lead blood levels. </a:t>
            </a:r>
          </a:p>
          <a:p>
            <a:r>
              <a:rPr lang="en-US" sz="1100" b="0" i="0" u="none" strike="noStrike" cap="none" dirty="0">
                <a:solidFill>
                  <a:srgbClr val="000000"/>
                </a:solidFill>
                <a:effectLst/>
                <a:latin typeface="Arial"/>
                <a:ea typeface="Arial"/>
                <a:cs typeface="Arial"/>
                <a:sym typeface="Arial"/>
              </a:rPr>
              <a:t>What you see is very steady and impressive progress from 1998 to 2013, with the number of children showing elevated blood lead levels (above 5 micrograms per deciliter) declining from approximately 50 percent to 3.6 percent.</a:t>
            </a:r>
          </a:p>
          <a:p>
            <a:r>
              <a:rPr lang="en-US" sz="1100" b="0" i="0" u="none" strike="noStrike" cap="none" dirty="0">
                <a:solidFill>
                  <a:srgbClr val="000000"/>
                </a:solidFill>
                <a:effectLst/>
                <a:latin typeface="Arial"/>
                <a:ea typeface="Arial"/>
                <a:cs typeface="Arial"/>
                <a:sym typeface="Arial"/>
              </a:rPr>
              <a:t>Then Flint stopped using Detroit water and switched to Flint River water, which corroded the scale on their lead pipes and allowed lead to leach into the water. The number of children with elevated lead levels rose to 5.1 percent and then 6.4 percent.</a:t>
            </a:r>
          </a:p>
        </p:txBody>
      </p:sp>
    </p:spTree>
    <p:extLst>
      <p:ext uri="{BB962C8B-B14F-4D97-AF65-F5344CB8AC3E}">
        <p14:creationId xmlns:p14="http://schemas.microsoft.com/office/powerpoint/2010/main" val="3958001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widgets collect input parameters through text boxes, drop down menus, or sliders for data between a range.</a:t>
            </a:r>
          </a:p>
          <a:p>
            <a:r>
              <a:rPr lang="en-US" dirty="0"/>
              <a:t>The server script loads data and packages and generates tables and graphs. The output from the graphics is rendered back to the UI script.</a:t>
            </a:r>
          </a:p>
        </p:txBody>
      </p:sp>
    </p:spTree>
    <p:extLst>
      <p:ext uri="{BB962C8B-B14F-4D97-AF65-F5344CB8AC3E}">
        <p14:creationId xmlns:p14="http://schemas.microsoft.com/office/powerpoint/2010/main" val="4261627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an example of a very simple Shiny app that R Studio for which R Studio provides the code so users can see how to build an app.</a:t>
            </a:r>
          </a:p>
          <a:p>
            <a:r>
              <a:rPr lang="en-US" dirty="0"/>
              <a:t>The number of bins can be adjusted with the slider and this controls the extent of the y axis which represents frequency. </a:t>
            </a:r>
          </a:p>
          <a:p>
            <a:r>
              <a:rPr lang="en-US" dirty="0"/>
              <a:t>The app shows the frequency of waiting times to see the Old Faithful geyser erupt in Yellowstone National Park.</a:t>
            </a:r>
          </a:p>
        </p:txBody>
      </p:sp>
    </p:spTree>
    <p:extLst>
      <p:ext uri="{BB962C8B-B14F-4D97-AF65-F5344CB8AC3E}">
        <p14:creationId xmlns:p14="http://schemas.microsoft.com/office/powerpoint/2010/main" val="1411837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Water Boundary Tracker Tool provides shapefiles of PWS boundaries that are finalized and complete.</a:t>
            </a:r>
          </a:p>
          <a:p>
            <a:pPr marL="139700" indent="0">
              <a:buNone/>
            </a:pPr>
            <a:endParaRPr lang="en-US" dirty="0"/>
          </a:p>
        </p:txBody>
      </p:sp>
    </p:spTree>
    <p:extLst>
      <p:ext uri="{BB962C8B-B14F-4D97-AF65-F5344CB8AC3E}">
        <p14:creationId xmlns:p14="http://schemas.microsoft.com/office/powerpoint/2010/main" val="3094741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br>
              <a:rPr lang="en-US" dirty="0"/>
            </a:br>
            <a:r>
              <a:rPr lang="en-US" dirty="0"/>
              <a:t>Data Visualization with R Shiny Apps</a:t>
            </a:r>
            <a:endParaRPr dirty="0"/>
          </a:p>
        </p:txBody>
      </p:sp>
      <p:sp>
        <p:nvSpPr>
          <p:cNvPr id="2" name="Subtitle 1">
            <a:extLst>
              <a:ext uri="{FF2B5EF4-FFF2-40B4-BE49-F238E27FC236}">
                <a16:creationId xmlns:a16="http://schemas.microsoft.com/office/drawing/2014/main" id="{41A090BF-FD90-4078-8DCF-6AC5D29FEBE1}"/>
              </a:ext>
            </a:extLst>
          </p:cNvPr>
          <p:cNvSpPr>
            <a:spLocks noGrp="1"/>
          </p:cNvSpPr>
          <p:nvPr>
            <p:ph type="subTitle" idx="4294967295"/>
          </p:nvPr>
        </p:nvSpPr>
        <p:spPr>
          <a:xfrm>
            <a:off x="4571925" y="3950979"/>
            <a:ext cx="5695950" cy="784225"/>
          </a:xfrm>
        </p:spPr>
        <p:txBody>
          <a:bodyPr/>
          <a:lstStyle/>
          <a:p>
            <a:pPr algn="ctr"/>
            <a:r>
              <a:rPr lang="en-US" dirty="0"/>
              <a:t>Juliana Spector</a:t>
            </a:r>
          </a:p>
          <a:p>
            <a:pPr algn="ctr"/>
            <a:r>
              <a:rPr lang="en-US" dirty="0"/>
              <a:t>July22, 2019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3A1B5-086B-450C-9303-0D46193A875C}"/>
              </a:ext>
            </a:extLst>
          </p:cNvPr>
          <p:cNvSpPr>
            <a:spLocks noGrp="1"/>
          </p:cNvSpPr>
          <p:nvPr>
            <p:ph type="title"/>
          </p:nvPr>
        </p:nvSpPr>
        <p:spPr>
          <a:xfrm>
            <a:off x="2517704" y="0"/>
            <a:ext cx="5999490" cy="645300"/>
          </a:xfrm>
        </p:spPr>
        <p:txBody>
          <a:bodyPr/>
          <a:lstStyle/>
          <a:p>
            <a:r>
              <a:rPr lang="en-US" dirty="0"/>
              <a:t>Water </a:t>
            </a:r>
            <a:r>
              <a:rPr lang="en-US" dirty="0" err="1"/>
              <a:t>Datathon</a:t>
            </a:r>
            <a:r>
              <a:rPr lang="en-US" dirty="0"/>
              <a:t> App</a:t>
            </a:r>
            <a:br>
              <a:rPr lang="en-US" dirty="0"/>
            </a:br>
            <a:r>
              <a:rPr lang="en-US" dirty="0"/>
              <a:t>Problem and Purpose</a:t>
            </a:r>
          </a:p>
        </p:txBody>
      </p:sp>
      <p:sp>
        <p:nvSpPr>
          <p:cNvPr id="3" name="Slide Number Placeholder 2">
            <a:extLst>
              <a:ext uri="{FF2B5EF4-FFF2-40B4-BE49-F238E27FC236}">
                <a16:creationId xmlns:a16="http://schemas.microsoft.com/office/drawing/2014/main" id="{2805A5A7-A3BE-42E5-80B5-9F13369B0BF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a:t>
            </a:fld>
            <a:endParaRPr lang="en"/>
          </a:p>
        </p:txBody>
      </p:sp>
      <p:sp>
        <p:nvSpPr>
          <p:cNvPr id="5" name="TextBox 4">
            <a:extLst>
              <a:ext uri="{FF2B5EF4-FFF2-40B4-BE49-F238E27FC236}">
                <a16:creationId xmlns:a16="http://schemas.microsoft.com/office/drawing/2014/main" id="{9222BE6D-1ED4-4E65-9D0B-2C3BD37E9C09}"/>
              </a:ext>
            </a:extLst>
          </p:cNvPr>
          <p:cNvSpPr txBox="1"/>
          <p:nvPr/>
        </p:nvSpPr>
        <p:spPr>
          <a:xfrm>
            <a:off x="1947927" y="1913835"/>
            <a:ext cx="5434361" cy="1569660"/>
          </a:xfrm>
          <a:prstGeom prst="rect">
            <a:avLst/>
          </a:prstGeom>
          <a:noFill/>
        </p:spPr>
        <p:txBody>
          <a:bodyPr wrap="square" rtlCol="0">
            <a:spAutoFit/>
          </a:bodyPr>
          <a:lstStyle/>
          <a:p>
            <a:pPr marL="285750" indent="-285750">
              <a:buClr>
                <a:schemeClr val="bg1">
                  <a:lumMod val="95000"/>
                </a:schemeClr>
              </a:buClr>
              <a:buFont typeface="Arial" panose="020B0604020202020204" pitchFamily="34" charset="0"/>
              <a:buChar char="•"/>
            </a:pPr>
            <a:r>
              <a:rPr lang="en-US" sz="2400" dirty="0">
                <a:solidFill>
                  <a:schemeClr val="bg1"/>
                </a:solidFill>
              </a:rPr>
              <a:t>Select a location within PWS boundary and see current and past water sources</a:t>
            </a:r>
          </a:p>
          <a:p>
            <a:pPr marL="285750" indent="-285750">
              <a:buClr>
                <a:schemeClr val="bg1">
                  <a:lumMod val="95000"/>
                </a:schemeClr>
              </a:buClr>
              <a:buFont typeface="Arial" panose="020B0604020202020204" pitchFamily="34" charset="0"/>
              <a:buChar char="•"/>
            </a:pPr>
            <a:endParaRPr lang="en-US" sz="2400" dirty="0">
              <a:solidFill>
                <a:schemeClr val="bg1"/>
              </a:solidFill>
            </a:endParaRPr>
          </a:p>
        </p:txBody>
      </p:sp>
    </p:spTree>
    <p:extLst>
      <p:ext uri="{BB962C8B-B14F-4D97-AF65-F5344CB8AC3E}">
        <p14:creationId xmlns:p14="http://schemas.microsoft.com/office/powerpoint/2010/main" val="1926185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13146-62FA-4C77-96BE-5C632885C1E9}"/>
              </a:ext>
            </a:extLst>
          </p:cNvPr>
          <p:cNvSpPr>
            <a:spLocks noGrp="1"/>
          </p:cNvSpPr>
          <p:nvPr>
            <p:ph type="title"/>
          </p:nvPr>
        </p:nvSpPr>
        <p:spPr>
          <a:xfrm>
            <a:off x="1925987" y="174429"/>
            <a:ext cx="7343373" cy="645300"/>
          </a:xfrm>
        </p:spPr>
        <p:txBody>
          <a:bodyPr/>
          <a:lstStyle/>
          <a:p>
            <a:r>
              <a:rPr lang="en-US" dirty="0"/>
              <a:t>Motivation: </a:t>
            </a:r>
            <a:br>
              <a:rPr lang="en-US" dirty="0"/>
            </a:br>
            <a:r>
              <a:rPr lang="en-US" dirty="0"/>
              <a:t>Flint Drinking Water Crisis</a:t>
            </a:r>
          </a:p>
        </p:txBody>
      </p:sp>
      <p:sp>
        <p:nvSpPr>
          <p:cNvPr id="3" name="Slide Number Placeholder 2">
            <a:extLst>
              <a:ext uri="{FF2B5EF4-FFF2-40B4-BE49-F238E27FC236}">
                <a16:creationId xmlns:a16="http://schemas.microsoft.com/office/drawing/2014/main" id="{1D3183A5-E031-42C6-B7AA-52C177B5C92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a:t>
            </a:fld>
            <a:endParaRPr lang="en"/>
          </a:p>
        </p:txBody>
      </p:sp>
      <p:sp>
        <p:nvSpPr>
          <p:cNvPr id="5" name="TextBox 4">
            <a:extLst>
              <a:ext uri="{FF2B5EF4-FFF2-40B4-BE49-F238E27FC236}">
                <a16:creationId xmlns:a16="http://schemas.microsoft.com/office/drawing/2014/main" id="{79B662B9-07F2-4ACD-B89B-4E38B7AFC41A}"/>
              </a:ext>
            </a:extLst>
          </p:cNvPr>
          <p:cNvSpPr txBox="1"/>
          <p:nvPr/>
        </p:nvSpPr>
        <p:spPr>
          <a:xfrm>
            <a:off x="4958575" y="4702865"/>
            <a:ext cx="3077737" cy="523220"/>
          </a:xfrm>
          <a:prstGeom prst="rect">
            <a:avLst/>
          </a:prstGeom>
          <a:noFill/>
        </p:spPr>
        <p:txBody>
          <a:bodyPr wrap="square" rtlCol="0">
            <a:spAutoFit/>
          </a:bodyPr>
          <a:lstStyle/>
          <a:p>
            <a:r>
              <a:rPr lang="en-US" dirty="0">
                <a:solidFill>
                  <a:schemeClr val="bg1"/>
                </a:solidFill>
              </a:rPr>
              <a:t>Image Credit: Twitter</a:t>
            </a:r>
          </a:p>
          <a:p>
            <a:endParaRPr lang="en-US" dirty="0">
              <a:solidFill>
                <a:schemeClr val="bg1"/>
              </a:solidFill>
            </a:endParaRPr>
          </a:p>
        </p:txBody>
      </p:sp>
      <p:pic>
        <p:nvPicPr>
          <p:cNvPr id="4098" name="Picture 2" descr="Image result for flint michigan">
            <a:extLst>
              <a:ext uri="{FF2B5EF4-FFF2-40B4-BE49-F238E27FC236}">
                <a16:creationId xmlns:a16="http://schemas.microsoft.com/office/drawing/2014/main" id="{910566FF-5AF6-4B86-A2E9-341396F436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757" y="2211913"/>
            <a:ext cx="4003190" cy="2254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15824"/>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13146-62FA-4C77-96BE-5C632885C1E9}"/>
              </a:ext>
            </a:extLst>
          </p:cNvPr>
          <p:cNvSpPr>
            <a:spLocks noGrp="1"/>
          </p:cNvSpPr>
          <p:nvPr>
            <p:ph type="title"/>
          </p:nvPr>
        </p:nvSpPr>
        <p:spPr>
          <a:xfrm>
            <a:off x="1925987" y="174429"/>
            <a:ext cx="7571973" cy="645300"/>
          </a:xfrm>
        </p:spPr>
        <p:txBody>
          <a:bodyPr/>
          <a:lstStyle/>
          <a:p>
            <a:r>
              <a:rPr lang="en-US" dirty="0"/>
              <a:t>Motivation: </a:t>
            </a:r>
            <a:br>
              <a:rPr lang="en-US" dirty="0"/>
            </a:br>
            <a:r>
              <a:rPr lang="en-US" dirty="0"/>
              <a:t>Flint Drinking Water Crisis</a:t>
            </a:r>
          </a:p>
        </p:txBody>
      </p:sp>
      <p:sp>
        <p:nvSpPr>
          <p:cNvPr id="3" name="Slide Number Placeholder 2">
            <a:extLst>
              <a:ext uri="{FF2B5EF4-FFF2-40B4-BE49-F238E27FC236}">
                <a16:creationId xmlns:a16="http://schemas.microsoft.com/office/drawing/2014/main" id="{1D3183A5-E031-42C6-B7AA-52C177B5C92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a:t>
            </a:fld>
            <a:endParaRPr lang="en"/>
          </a:p>
        </p:txBody>
      </p:sp>
      <p:pic>
        <p:nvPicPr>
          <p:cNvPr id="3074" name="Picture 2" descr="https://www.motherjones.com/wp-content/uploads/blog_flint_lead_levels_1998_2016_3.jpg">
            <a:extLst>
              <a:ext uri="{FF2B5EF4-FFF2-40B4-BE49-F238E27FC236}">
                <a16:creationId xmlns:a16="http://schemas.microsoft.com/office/drawing/2014/main" id="{268678AF-FB77-4EDE-90A9-00E8F4005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3237" y="1681310"/>
            <a:ext cx="3463226" cy="32152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9B662B9-07F2-4ACD-B89B-4E38B7AFC41A}"/>
              </a:ext>
            </a:extLst>
          </p:cNvPr>
          <p:cNvSpPr txBox="1"/>
          <p:nvPr/>
        </p:nvSpPr>
        <p:spPr>
          <a:xfrm>
            <a:off x="6229814" y="1904136"/>
            <a:ext cx="3077737" cy="307777"/>
          </a:xfrm>
          <a:prstGeom prst="rect">
            <a:avLst/>
          </a:prstGeom>
          <a:noFill/>
        </p:spPr>
        <p:txBody>
          <a:bodyPr wrap="square" rtlCol="0">
            <a:spAutoFit/>
          </a:bodyPr>
          <a:lstStyle/>
          <a:p>
            <a:r>
              <a:rPr lang="en-US" dirty="0">
                <a:solidFill>
                  <a:schemeClr val="bg1"/>
                </a:solidFill>
              </a:rPr>
              <a:t>Image Credit: Mother Jones</a:t>
            </a:r>
          </a:p>
        </p:txBody>
      </p:sp>
    </p:spTree>
    <p:extLst>
      <p:ext uri="{BB962C8B-B14F-4D97-AF65-F5344CB8AC3E}">
        <p14:creationId xmlns:p14="http://schemas.microsoft.com/office/powerpoint/2010/main" val="713223593"/>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53078-19F1-4BC5-83BD-DB6FED7C1D44}"/>
              </a:ext>
            </a:extLst>
          </p:cNvPr>
          <p:cNvSpPr>
            <a:spLocks noGrp="1"/>
          </p:cNvSpPr>
          <p:nvPr>
            <p:ph type="title"/>
          </p:nvPr>
        </p:nvSpPr>
        <p:spPr>
          <a:xfrm>
            <a:off x="1807042" y="419757"/>
            <a:ext cx="4944300" cy="645300"/>
          </a:xfrm>
        </p:spPr>
        <p:txBody>
          <a:bodyPr/>
          <a:lstStyle/>
          <a:p>
            <a:r>
              <a:rPr lang="en-US" dirty="0"/>
              <a:t>Platform: R Shiny App</a:t>
            </a:r>
          </a:p>
        </p:txBody>
      </p:sp>
      <p:sp>
        <p:nvSpPr>
          <p:cNvPr id="3" name="Slide Number Placeholder 2">
            <a:extLst>
              <a:ext uri="{FF2B5EF4-FFF2-40B4-BE49-F238E27FC236}">
                <a16:creationId xmlns:a16="http://schemas.microsoft.com/office/drawing/2014/main" id="{11492EB6-5D74-42B4-9189-CCA4C887180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a:t>
            </a:fld>
            <a:endParaRPr lang="en"/>
          </a:p>
        </p:txBody>
      </p:sp>
      <p:pic>
        <p:nvPicPr>
          <p:cNvPr id="1026" name="Picture 2" descr="Image result for R shiny app anatomy">
            <a:extLst>
              <a:ext uri="{FF2B5EF4-FFF2-40B4-BE49-F238E27FC236}">
                <a16:creationId xmlns:a16="http://schemas.microsoft.com/office/drawing/2014/main" id="{28041CCE-CB82-4A4E-AA11-04A4037499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5570" y="1923234"/>
            <a:ext cx="4690509" cy="26413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DACC760-C53B-4351-A242-FD441B627FAD}"/>
              </a:ext>
            </a:extLst>
          </p:cNvPr>
          <p:cNvSpPr txBox="1"/>
          <p:nvPr/>
        </p:nvSpPr>
        <p:spPr>
          <a:xfrm>
            <a:off x="4505092" y="4699375"/>
            <a:ext cx="3077737" cy="307777"/>
          </a:xfrm>
          <a:prstGeom prst="rect">
            <a:avLst/>
          </a:prstGeom>
          <a:noFill/>
        </p:spPr>
        <p:txBody>
          <a:bodyPr wrap="square" rtlCol="0">
            <a:spAutoFit/>
          </a:bodyPr>
          <a:lstStyle/>
          <a:p>
            <a:r>
              <a:rPr lang="en-US" dirty="0">
                <a:solidFill>
                  <a:schemeClr val="bg1"/>
                </a:solidFill>
              </a:rPr>
              <a:t>Image Credit: </a:t>
            </a:r>
            <a:r>
              <a:rPr lang="en-US" dirty="0" err="1">
                <a:solidFill>
                  <a:schemeClr val="bg1"/>
                </a:solidFill>
              </a:rPr>
              <a:t>datascience</a:t>
            </a:r>
            <a:r>
              <a:rPr lang="en-US" dirty="0">
                <a:solidFill>
                  <a:schemeClr val="bg1"/>
                </a:solidFill>
              </a:rPr>
              <a:t>+</a:t>
            </a:r>
          </a:p>
        </p:txBody>
      </p:sp>
    </p:spTree>
    <p:extLst>
      <p:ext uri="{BB962C8B-B14F-4D97-AF65-F5344CB8AC3E}">
        <p14:creationId xmlns:p14="http://schemas.microsoft.com/office/powerpoint/2010/main" val="4136140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3E59C-2AFC-4706-A64C-2E839D3A1438}"/>
              </a:ext>
            </a:extLst>
          </p:cNvPr>
          <p:cNvSpPr>
            <a:spLocks noGrp="1"/>
          </p:cNvSpPr>
          <p:nvPr>
            <p:ph type="title"/>
          </p:nvPr>
        </p:nvSpPr>
        <p:spPr>
          <a:xfrm>
            <a:off x="2099850" y="620478"/>
            <a:ext cx="4944300" cy="645300"/>
          </a:xfrm>
        </p:spPr>
        <p:txBody>
          <a:bodyPr/>
          <a:lstStyle/>
          <a:p>
            <a:r>
              <a:rPr lang="en-US" dirty="0"/>
              <a:t>Platform: R Shiny App</a:t>
            </a:r>
          </a:p>
        </p:txBody>
      </p:sp>
      <p:sp>
        <p:nvSpPr>
          <p:cNvPr id="3" name="Slide Number Placeholder 2">
            <a:extLst>
              <a:ext uri="{FF2B5EF4-FFF2-40B4-BE49-F238E27FC236}">
                <a16:creationId xmlns:a16="http://schemas.microsoft.com/office/drawing/2014/main" id="{EFBF2CF2-49E6-49B8-BEA5-7419BCC028C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pic>
        <p:nvPicPr>
          <p:cNvPr id="2052" name="Picture 4" descr="Hello Shiny Screenshot">
            <a:extLst>
              <a:ext uri="{FF2B5EF4-FFF2-40B4-BE49-F238E27FC236}">
                <a16:creationId xmlns:a16="http://schemas.microsoft.com/office/drawing/2014/main" id="{3A766518-A8EE-4D4B-9845-5BE06DA59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568" y="2160374"/>
            <a:ext cx="5504984" cy="2804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289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BE23D-FBA8-48E9-8C53-1B3BDCEBEE89}"/>
              </a:ext>
            </a:extLst>
          </p:cNvPr>
          <p:cNvSpPr>
            <a:spLocks noGrp="1"/>
          </p:cNvSpPr>
          <p:nvPr>
            <p:ph type="title"/>
          </p:nvPr>
        </p:nvSpPr>
        <p:spPr>
          <a:xfrm>
            <a:off x="1732700" y="538702"/>
            <a:ext cx="6334668" cy="645300"/>
          </a:xfrm>
        </p:spPr>
        <p:txBody>
          <a:bodyPr/>
          <a:lstStyle/>
          <a:p>
            <a:r>
              <a:rPr lang="en-US" dirty="0"/>
              <a:t>Available Data Sources</a:t>
            </a:r>
            <a:br>
              <a:rPr lang="en-US" dirty="0"/>
            </a:br>
            <a:r>
              <a:rPr lang="en-US" dirty="0"/>
              <a:t>for Water </a:t>
            </a:r>
            <a:r>
              <a:rPr lang="en-US" dirty="0" err="1"/>
              <a:t>Datathon</a:t>
            </a:r>
            <a:r>
              <a:rPr lang="en-US" dirty="0"/>
              <a:t> App</a:t>
            </a:r>
          </a:p>
        </p:txBody>
      </p:sp>
      <p:sp>
        <p:nvSpPr>
          <p:cNvPr id="3" name="Slide Number Placeholder 2">
            <a:extLst>
              <a:ext uri="{FF2B5EF4-FFF2-40B4-BE49-F238E27FC236}">
                <a16:creationId xmlns:a16="http://schemas.microsoft.com/office/drawing/2014/main" id="{FA4247D3-1078-4A86-82E4-9F5CE14058A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7</a:t>
            </a:fld>
            <a:endParaRPr lang="en"/>
          </a:p>
        </p:txBody>
      </p:sp>
      <p:sp>
        <p:nvSpPr>
          <p:cNvPr id="4" name="TextBox 3">
            <a:extLst>
              <a:ext uri="{FF2B5EF4-FFF2-40B4-BE49-F238E27FC236}">
                <a16:creationId xmlns:a16="http://schemas.microsoft.com/office/drawing/2014/main" id="{04B97783-8B07-4A65-AE08-69765B041305}"/>
              </a:ext>
            </a:extLst>
          </p:cNvPr>
          <p:cNvSpPr txBox="1"/>
          <p:nvPr/>
        </p:nvSpPr>
        <p:spPr>
          <a:xfrm>
            <a:off x="1524000" y="2178205"/>
            <a:ext cx="5523571" cy="1569660"/>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2400" dirty="0">
                <a:solidFill>
                  <a:schemeClr val="bg1"/>
                </a:solidFill>
              </a:rPr>
              <a:t>PWS Boundaries</a:t>
            </a:r>
          </a:p>
          <a:p>
            <a:pPr marL="285750" indent="-285750">
              <a:buClr>
                <a:schemeClr val="bg1"/>
              </a:buClr>
              <a:buFont typeface="Arial" panose="020B0604020202020204" pitchFamily="34" charset="0"/>
              <a:buChar char="•"/>
            </a:pPr>
            <a:r>
              <a:rPr lang="en-US" sz="2400" dirty="0">
                <a:solidFill>
                  <a:schemeClr val="bg1"/>
                </a:solidFill>
              </a:rPr>
              <a:t>DDW Source Points</a:t>
            </a:r>
          </a:p>
          <a:p>
            <a:pPr marL="285750" indent="-285750">
              <a:buClr>
                <a:schemeClr val="bg1"/>
              </a:buClr>
              <a:buFont typeface="Arial" panose="020B0604020202020204" pitchFamily="34" charset="0"/>
              <a:buChar char="•"/>
            </a:pPr>
            <a:r>
              <a:rPr lang="en-US" sz="2400" dirty="0">
                <a:solidFill>
                  <a:schemeClr val="bg1"/>
                </a:solidFill>
              </a:rPr>
              <a:t>Electronic Annual Reports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542787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60D3-980E-4D81-A53E-A79AD87E57F7}"/>
              </a:ext>
            </a:extLst>
          </p:cNvPr>
          <p:cNvSpPr>
            <a:spLocks noGrp="1"/>
          </p:cNvSpPr>
          <p:nvPr>
            <p:ph type="title"/>
          </p:nvPr>
        </p:nvSpPr>
        <p:spPr>
          <a:xfrm>
            <a:off x="2327432" y="2249100"/>
            <a:ext cx="4944300" cy="645300"/>
          </a:xfrm>
        </p:spPr>
        <p:txBody>
          <a:bodyPr/>
          <a:lstStyle/>
          <a:p>
            <a:r>
              <a:rPr lang="en-US" dirty="0"/>
              <a:t>Demonstration of Apps</a:t>
            </a:r>
          </a:p>
        </p:txBody>
      </p:sp>
      <p:sp>
        <p:nvSpPr>
          <p:cNvPr id="3" name="Slide Number Placeholder 2">
            <a:extLst>
              <a:ext uri="{FF2B5EF4-FFF2-40B4-BE49-F238E27FC236}">
                <a16:creationId xmlns:a16="http://schemas.microsoft.com/office/drawing/2014/main" id="{C911F0D7-88A9-47B5-9D9D-13791696E71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159433617"/>
      </p:ext>
    </p:extLst>
  </p:cSld>
  <p:clrMapOvr>
    <a:masterClrMapping/>
  </p:clrMapOvr>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483</Words>
  <Application>Microsoft Office PowerPoint</Application>
  <PresentationFormat>On-screen Show (16:9)</PresentationFormat>
  <Paragraphs>41</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Muli</vt:lpstr>
      <vt:lpstr>Nixie One</vt:lpstr>
      <vt:lpstr>Arial</vt:lpstr>
      <vt:lpstr>Helvetica Neue</vt:lpstr>
      <vt:lpstr>Imogen template</vt:lpstr>
      <vt:lpstr> Data Visualization with R Shiny Apps</vt:lpstr>
      <vt:lpstr>Water Datathon App Problem and Purpose</vt:lpstr>
      <vt:lpstr>Motivation:  Flint Drinking Water Crisis</vt:lpstr>
      <vt:lpstr>Motivation:  Flint Drinking Water Crisis</vt:lpstr>
      <vt:lpstr>Platform: R Shiny App</vt:lpstr>
      <vt:lpstr>Platform: R Shiny App</vt:lpstr>
      <vt:lpstr>Available Data Sources for Water Datathon App</vt:lpstr>
      <vt:lpstr>Demonstration of Apps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 Water  Time Machine App</dc:title>
  <dc:creator>Spector, Juliana@Waterboards</dc:creator>
  <cp:lastModifiedBy>Spector, Juliana@Waterboards</cp:lastModifiedBy>
  <cp:revision>8</cp:revision>
  <dcterms:modified xsi:type="dcterms:W3CDTF">2019-07-22T15:01:04Z</dcterms:modified>
</cp:coreProperties>
</file>