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emf" ContentType="image/x-em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7823"/>
    <p:restoredTop autoAdjust="0" sz="94694"/>
  </p:normalViewPr>
  <p:slideViewPr>
    <p:cSldViewPr snapToGrid="0" snapToObjects="1">
      <p:cViewPr varScale="1">
        <p:scale>
          <a:sx d="100" n="134"/>
          <a:sy d="100" n="134"/>
        </p:scale>
        <p:origin x="828" y="11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“Big oil” or “big business”–what does that actually mean? What happens there on the ground?</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Some of the signs</a:t>
            </a:r>
          </a:p>
          <a:p>
            <a:pPr lvl="0" indent="0" marL="0">
              <a:buNone/>
            </a:pPr>
          </a:p>
          <a:p>
            <a:pPr lvl="0" indent="0" marL="0">
              <a:buNone/>
            </a:pPr>
            <a:r>
              <a:rPr/>
              <a:t>* Do You Want Oil on Your Corn</a:t>
            </a:r>
          </a:p>
          <a:p>
            <a:pPr lvl="0" indent="0" marL="0">
              <a:buNone/>
            </a:pPr>
          </a:p>
          <a:p>
            <a:pPr lvl="0" indent="0" marL="0">
              <a:buNone/>
            </a:pPr>
            <a:r>
              <a:rPr/>
              <a:t>* a little bird told me… “Our elected leaders can protect our homes and waters.” Stop the TransCanada Pipeline. SaveTheSandhills.org</a:t>
            </a:r>
          </a:p>
          <a:p>
            <a:pPr lvl="0" indent="0" marL="0">
              <a:buNone/>
            </a:pPr>
          </a:p>
          <a:p>
            <a:pPr lvl="0" indent="0" marL="0">
              <a:buNone/>
            </a:pPr>
            <a:r>
              <a:rPr/>
              <a:t>* Canada–Keep Your Pollution (foreshadowing)</a:t>
            </a:r>
          </a:p>
          <a:p>
            <a:pPr lvl="0" indent="0" marL="0">
              <a:buNone/>
            </a:pPr>
          </a:p>
          <a:p>
            <a:pPr lvl="0" indent="0" marL="0">
              <a:buNone/>
            </a:pPr>
            <a:r>
              <a:rPr/>
              <a:t>* Trust BP Shame On Them. Trust TCP Shame on NE [Nebraska]</a:t>
            </a:r>
          </a:p>
          <a:p>
            <a:pPr lvl="0" indent="0" marL="0">
              <a:buNone/>
            </a:pPr>
          </a:p>
          <a:p>
            <a:pPr lvl="0" indent="0" marL="0">
              <a:buNone/>
            </a:pPr>
            <a:r>
              <a:rPr/>
              <a:t>* TransCanada Can Use Eminent Domain? No Way</a:t>
            </a:r>
          </a:p>
          <a:p>
            <a:pPr lvl="0" indent="0" marL="0">
              <a:buNone/>
            </a:pPr>
          </a:p>
          <a:p>
            <a:pPr lvl="0" indent="0" marL="0">
              <a:buNone/>
            </a:pPr>
            <a:r>
              <a:rPr/>
              <a:t>* Protect Nebraska’s Economy</a:t>
            </a:r>
          </a:p>
          <a:p>
            <a:pPr lvl="0" indent="0" marL="0">
              <a:buNone/>
            </a:pPr>
          </a:p>
          <a:p>
            <a:pPr lvl="0" indent="0" marL="0">
              <a:buNone/>
            </a:pPr>
            <a:r>
              <a:rPr/>
              <a:t>* Unicam Protect Our H2O. Take a Damn Stand</a:t>
            </a:r>
          </a:p>
          <a:p>
            <a:pPr lvl="0" indent="0" marL="0">
              <a:buNone/>
            </a:pPr>
          </a:p>
          <a:p>
            <a:pPr lvl="0" indent="0" marL="0">
              <a:buNone/>
            </a:pPr>
            <a:r>
              <a:rPr/>
              <a:t>* Our Water, Our Future</a:t>
            </a:r>
          </a:p>
          <a:p>
            <a:pPr lvl="0" indent="0" marL="0">
              <a:buNone/>
            </a:pPr>
          </a:p>
          <a:p>
            <a:pPr lvl="0" indent="0" marL="0">
              <a:buNone/>
            </a:pPr>
            <a:r>
              <a:rPr/>
              <a:t>* Future Huskers [Cornhuskers] Need Clean Water</a:t>
            </a:r>
          </a:p>
          <a:p>
            <a:pPr lvl="0" indent="0" marL="0">
              <a:buNone/>
            </a:pPr>
          </a:p>
          <a:p>
            <a:pPr lvl="0" indent="0" marL="0">
              <a:buNone/>
            </a:pPr>
            <a:r>
              <a:rPr/>
              <a:t>* Nebraska is 3rd In Wind Energy Potential! Help Our State Develop Its Full Potential!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will go through five issues and I will show you four dynamics that are playing out in an interactive fashion. For expedition, I will use each issue to demonstrate how one dynamic plays out. And also show that for eminent domain.</a:t>
            </a:r>
          </a:p>
          <a:p>
            <a:pPr lvl="0" indent="0" marL="0">
              <a:buNone/>
            </a:pPr>
          </a:p>
          <a:p>
            <a:pPr lvl="0" indent="0" marL="0">
              <a:buNone/>
            </a:pPr>
            <a:r>
              <a:rPr/>
              <a:t>## Some of the signs</a:t>
            </a:r>
          </a:p>
          <a:p>
            <a:pPr lvl="0" indent="0" marL="0">
              <a:buNone/>
            </a:pPr>
          </a:p>
          <a:p>
            <a:pPr lvl="0" indent="0" marL="0">
              <a:buNone/>
            </a:pPr>
            <a:r>
              <a:rPr/>
              <a:t>* Trust BP Shame On Them. Trust TCP Shame on NE [Nebraska]</a:t>
            </a:r>
          </a:p>
          <a:p>
            <a:pPr lvl="0" indent="0" marL="0">
              <a:buNone/>
            </a:pPr>
          </a:p>
          <a:p>
            <a:pPr lvl="0" indent="0" marL="0">
              <a:buNone/>
            </a:pPr>
            <a:r>
              <a:rPr/>
              <a:t>* TransCanada Can Use Eminent Domain? No Way</a:t>
            </a:r>
          </a:p>
          <a:p>
            <a:pPr lvl="0" indent="0" marL="0">
              <a:buNone/>
            </a:pPr>
          </a:p>
          <a:p>
            <a:pPr lvl="0" indent="0" marL="0">
              <a:buNone/>
            </a:pPr>
            <a:r>
              <a:rPr/>
              <a:t>* Protect Nebraska’s Economy</a:t>
            </a:r>
          </a:p>
          <a:p>
            <a:pPr lvl="0" indent="0" marL="0">
              <a:buNone/>
            </a:pPr>
          </a:p>
          <a:p>
            <a:pPr lvl="0" indent="0" marL="0">
              <a:buNone/>
            </a:pPr>
            <a:r>
              <a:rPr/>
              <a:t>* a little bird told me… “Our elected leaders can protect our homes and waters.” Stop the TransCanada Pipeline. SaveTheSandhills.org</a:t>
            </a:r>
          </a:p>
          <a:p>
            <a:pPr lvl="0" indent="0" marL="0">
              <a:buNone/>
            </a:pPr>
          </a:p>
          <a:p>
            <a:pPr lvl="0" indent="0" marL="0">
              <a:buNone/>
            </a:pPr>
            <a:r>
              <a:rPr/>
              <a:t>* Unicam Protect Our H2O. Take a Damn Stand</a:t>
            </a:r>
          </a:p>
          <a:p>
            <a:pPr lvl="0" indent="0" marL="0">
              <a:buNone/>
            </a:pPr>
          </a:p>
          <a:p>
            <a:pPr lvl="0" indent="0" marL="0">
              <a:buNone/>
            </a:pPr>
            <a:r>
              <a:rPr/>
              <a:t>* Canada–Keep Your Pollution</a:t>
            </a:r>
          </a:p>
          <a:p>
            <a:pPr lvl="0" indent="0" marL="0">
              <a:buNone/>
            </a:pPr>
          </a:p>
          <a:p>
            <a:pPr lvl="0" indent="0" marL="0">
              <a:buNone/>
            </a:pPr>
            <a:r>
              <a:rPr/>
              <a:t>* Our Water, Our Future</a:t>
            </a:r>
          </a:p>
          <a:p>
            <a:pPr lvl="0" indent="0" marL="0">
              <a:buNone/>
            </a:pPr>
          </a:p>
          <a:p>
            <a:pPr lvl="0" indent="0" marL="0">
              <a:buNone/>
            </a:pPr>
            <a:r>
              <a:rPr/>
              <a:t>* Do You Want Oil on Your Corn</a:t>
            </a:r>
          </a:p>
          <a:p>
            <a:pPr lvl="0" indent="0" marL="0">
              <a:buNone/>
            </a:pPr>
          </a:p>
          <a:p>
            <a:pPr lvl="0" indent="0" marL="0">
              <a:buNone/>
            </a:pPr>
            <a:r>
              <a:rPr/>
              <a:t>* Future Huskers [Cornhuskers] Need Clean Water</a:t>
            </a:r>
          </a:p>
          <a:p>
            <a:pPr lvl="0" indent="0" marL="0">
              <a:buNone/>
            </a:pPr>
          </a:p>
          <a:p>
            <a:pPr lvl="0" indent="0" marL="0">
              <a:buNone/>
            </a:pPr>
            <a:r>
              <a:rPr/>
              <a:t>* Nebraska is 3rd In Wind Energy Potential! Help Our State Develop Its Full Potential!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Going in climate change, explaining how dismissal works, and showing that that also happens for eminent domain.</a:t>
            </a:r>
          </a:p>
          <a:p>
            <a:pPr lvl="0" indent="0" marL="0">
              <a:buNone/>
            </a:pPr>
          </a:p>
          <a:p>
            <a:pPr lvl="0" indent="0" marL="0">
              <a:buNone/>
            </a:pPr>
            <a:r>
              <a:rPr/>
              <a:t>* On the left–Nebraska Legislature floor debate.</a:t>
            </a:r>
          </a:p>
          <a:p>
            <a:pPr lvl="0" indent="0" marL="0">
              <a:buNone/>
            </a:pPr>
          </a:p>
          <a:p>
            <a:pPr lvl="0" indent="0" marL="0">
              <a:buNone/>
            </a:pPr>
            <a:r>
              <a:rPr/>
              <a:t>* The Nebraska legislature has time limits for speaking during floor debates. If a senator runs out of time, then they are disrupted like on the left. Discourse stalled or prematurely ended etc.</a:t>
            </a:r>
          </a:p>
          <a:p>
            <a:pPr lvl="0" indent="0" marL="0">
              <a:buNone/>
            </a:pPr>
          </a:p>
          <a:p>
            <a:pPr lvl="0" indent="0" marL="0">
              <a:buNone/>
            </a:pPr>
            <a:r>
              <a:rPr/>
              <a:t>* Eminent domain was “kept alive” as an issue by a variety of actors who raised the issue again and again.</a:t>
            </a:r>
          </a:p>
          <a:p>
            <a:pPr lvl="0" indent="0" marL="0">
              <a:buNone/>
            </a:pPr>
          </a:p>
          <a:p>
            <a:pPr lvl="0" indent="0" marL="0">
              <a:buNone/>
            </a:pPr>
            <a:r>
              <a:rPr/>
              <a:t>* On the right–public hearings–rules more relaxed.</a:t>
            </a:r>
          </a:p>
          <a:p>
            <a:pPr lvl="0" indent="0" marL="0">
              <a:buNone/>
            </a:pPr>
          </a:p>
          <a:p>
            <a:pPr lvl="0" indent="0" marL="0">
              <a:buNone/>
            </a:pPr>
            <a:r>
              <a:rPr/>
              <a:t>* On the right, imagine how the conversation could have gone if Taylor had responded differently. We don’t really have to imagine, because there are conversation with environmentalists. Also, imagine the effect of this exchange if you were the next person to testify, or testify later that day.</a:t>
            </a:r>
          </a:p>
          <a:p>
            <a:pPr lvl="0" indent="0" marL="0">
              <a:buNone/>
            </a:pPr>
          </a:p>
          <a:p>
            <a:pPr lvl="0" indent="0" marL="0">
              <a:buNone/>
            </a:pPr>
            <a:r>
              <a:rPr/>
              <a:t>* **Just because somebody says something does not mean it will get heard!** The senators can just move on to the next witnesses testimony and pretend the words were never uttered.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Just include one sentence of what Swift says.</a:t>
            </a:r>
          </a:p>
          <a:p>
            <a:pPr lvl="0" indent="0" marL="0">
              <a:buNone/>
            </a:pPr>
          </a:p>
          <a:p>
            <a:pPr lvl="0" indent="0" marL="0">
              <a:buNone/>
            </a:pPr>
            <a:r>
              <a:rPr/>
              <a:t>* On the left, excerpt of longer, 2,500 word “interrogation” Anthony Swift who came from Washington and was not warmly welcome. Lawyer at NRDC who had studied Kalamazoo River oil spill, one of the largest inland spills in US history, which involved oil sands like the one KXL would carry.</a:t>
            </a:r>
          </a:p>
          <a:p>
            <a:pPr lvl="0" indent="0" marL="0">
              <a:buNone/>
            </a:pPr>
          </a:p>
          <a:p>
            <a:pPr lvl="0" indent="0" marL="0">
              <a:buNone/>
            </a:pPr>
            <a:r>
              <a:rPr/>
              <a:t>* Important–Swift lots of expertise, but did not get to talk about that–conversation was sidetracked by the legitimacy of his being there. Rather informal rule, but deprived him of opportunity to speak about subject matter. Trial and execution in one go, complete character assassination.</a:t>
            </a:r>
          </a:p>
          <a:p>
            <a:pPr lvl="0" indent="0" marL="0">
              <a:buNone/>
            </a:pPr>
          </a:p>
          <a:p>
            <a:pPr lvl="0" indent="0" marL="0">
              <a:buNone/>
            </a:pPr>
            <a:r>
              <a:rPr/>
              <a:t>* On the right–similar attack happened elsewhere, but Peterson managed to steer conversation back–Peterson is familiar to the senators for directing lawsuit in favor of nuclear waste dump against Nebraska! $150 million legal bill for Nebraska! So his (non)stance on renewables is credible–very contingent!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Information dearth–institutional insiders often control access to data!</a:t>
            </a:r>
          </a:p>
          <a:p>
            <a:pPr lvl="0" indent="0" marL="0">
              <a:buNone/>
            </a:pPr>
          </a:p>
          <a:p>
            <a:pPr lvl="0" indent="0" marL="0">
              <a:buNone/>
            </a:pPr>
            <a:r>
              <a:rPr/>
              <a:t>* I will do violence to these examples by shortening them a lot, more nuance and detail.</a:t>
            </a:r>
          </a:p>
          <a:p>
            <a:pPr lvl="0" indent="0" marL="0">
              <a:buNone/>
            </a:pPr>
          </a:p>
          <a:p>
            <a:pPr lvl="0" indent="0" marL="0">
              <a:buNone/>
            </a:pPr>
            <a:r>
              <a:rPr/>
              <a:t>* On the right: conversation with Dr. Woldt of UNL. UNL faculty were invited to testify and asked to collect information. Treated better than Corlell University staff from next slide. Woldt tried to collect more information, but could not access information on composition. Stalled for one year.</a:t>
            </a:r>
          </a:p>
          <a:p>
            <a:pPr lvl="0" indent="0" marL="0">
              <a:buNone/>
            </a:pPr>
          </a:p>
          <a:p>
            <a:pPr lvl="0" indent="0" marL="0">
              <a:buNone/>
            </a:pPr>
            <a:r>
              <a:rPr/>
              <a:t>* “[W]e want to base our decisions on sound science so we have studies that are being done. But […] they’re always incomplete or there’s always more to learn. And one of the drawbacks as I see it to maybe having that kind of philosophy is that we want sound science, and we want the university and other institutions to study things that are of interest to us… They’ll study them forever for you.”</a:t>
            </a:r>
          </a:p>
          <a:p>
            <a:pPr lvl="0" indent="0" marL="0">
              <a:buNone/>
            </a:pPr>
          </a:p>
          <a:p>
            <a:pPr lvl="0" indent="0" marL="0">
              <a:buNone/>
            </a:pPr>
            <a:r>
              <a:rPr/>
              <a:t>* TC countered by claiming that information is available.</a:t>
            </a:r>
          </a:p>
          <a:p>
            <a:pPr lvl="0" indent="0" marL="0">
              <a:buNone/>
            </a:pPr>
          </a:p>
          <a:p>
            <a:pPr lvl="0" indent="0" marL="0">
              <a:buNone/>
            </a:pPr>
            <a:r>
              <a:rPr/>
              <a:t>* On the right: TC consistently uses nondisclosure agreement. Also lie to landowners and “bully” them (their own words). Makes it difficult for landowners to compare and organize, know what’s normal. In many instances, sign easements out of fear. Landowners cannot give detailed information bc NDA. Overcome because they are organized and provide piecemeal information, stitched together. Also, Landowners for Fairness has experience from Keystone. Very contingent!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Counter coalitions are the final hurdle–even with legitimate problematization, might not change official subject position because of social context</a:t>
            </a:r>
          </a:p>
          <a:p>
            <a:pPr lvl="0" indent="0" marL="0">
              <a:buNone/>
            </a:pPr>
          </a:p>
          <a:p>
            <a:pPr lvl="0" indent="0" marL="0">
              <a:buNone/>
            </a:pPr>
            <a:r>
              <a:rPr/>
              <a:t>* Lara Skinner, PhD U of Iowa, working at Cornell. School of Industrial and Labor Relations. Cornell wrote report on jobs claims. Explaining why KXL 2,500 jobs, 50 permanent. Not 20,000 or even 120,000. Also, risk for aquifer which supplies agriculture–15% of Nebraska economy.</a:t>
            </a:r>
          </a:p>
          <a:p>
            <a:pPr lvl="0" indent="0" marL="0">
              <a:buNone/>
            </a:pPr>
          </a:p>
          <a:p>
            <a:pPr lvl="0" indent="0" marL="0">
              <a:buNone/>
            </a:pPr>
            <a:r>
              <a:rPr/>
              <a:t>* TC PLA for KXL with unions–union managers advertising KXL. Locally embedded. Lara Skinner coming from outside and facing suspicion of being “socialist”. Data is not king, the coalition is.</a:t>
            </a:r>
          </a:p>
          <a:p>
            <a:pPr lvl="0" indent="0" marL="0">
              <a:buNone/>
            </a:pPr>
          </a:p>
          <a:p>
            <a:pPr lvl="0" indent="0" marL="0">
              <a:buNone/>
            </a:pPr>
            <a:r>
              <a:rPr/>
              <a:t>* On the right: Peterson convinces senators that they can take legislative action, but senators still hesitant, bc. TC would fight back. Even if you are right, you still have to convince the court, and resources are important for legal battles. TC sending two high-profile lawyers from NE to session. Peterson also respected, but senators decide to play it safe, make compromise with TC. Ironically, few months later compromise provides opening for anti-KXL coalition. Again, very contingent.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 The whole series of events is contingent, but this is the most profoundly contingent.</a:t>
            </a:r>
          </a:p>
          <a:p>
            <a:pPr lvl="0" indent="0" marL="0">
              <a:buNone/>
            </a:pPr>
          </a:p>
          <a:p>
            <a:pPr lvl="0" indent="0" marL="0">
              <a:buNone/>
            </a:pPr>
            <a:r>
              <a:rPr/>
              <a:t>* Last very contingent element in a series of contingent events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1858" y="2914650"/>
            <a:ext cx="5533000" cy="1629641"/>
          </a:xfrm>
        </p:spPr>
        <p:txBody>
          <a:bodyPr anchor="b">
            <a:normAutofit/>
          </a:bodyPr>
          <a:lstStyle>
            <a:lvl1pPr marL="342900" indent="-342900" algn="ctr">
              <a:buNone/>
              <a:defRPr lang="en-US" sz="2625" kern="1200" baseline="0" dirty="0">
                <a:solidFill>
                  <a:srgbClr val="63666A"/>
                </a:solidFill>
                <a:latin typeface="Arial Regular"/>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marL="85725" lvl="0" indent="-85725" algn="l" defTabSz="342900" rtl="0" eaLnBrk="1" latinLnBrk="0" hangingPunct="1">
              <a:lnSpc>
                <a:spcPct val="90000"/>
              </a:lnSpc>
              <a:spcBef>
                <a:spcPts val="375"/>
              </a:spcBef>
              <a:buFont typeface="Arial" panose="020B0604020202020204" pitchFamily="34" charset="0"/>
              <a:buChar char="•"/>
            </a:pPr>
            <a:r>
              <a:rPr lang="en-US" dirty="0"/>
              <a:t>Click to edit Master subtitle style</a:t>
            </a:r>
          </a:p>
        </p:txBody>
      </p:sp>
      <p:sp>
        <p:nvSpPr>
          <p:cNvPr id="2" name="Title 1"/>
          <p:cNvSpPr>
            <a:spLocks noGrp="1"/>
          </p:cNvSpPr>
          <p:nvPr>
            <p:ph type="ctrTitle"/>
          </p:nvPr>
        </p:nvSpPr>
        <p:spPr>
          <a:xfrm>
            <a:off x="581858" y="1683883"/>
            <a:ext cx="5533000" cy="2116591"/>
          </a:xfrm>
        </p:spPr>
        <p:txBody>
          <a:bodyPr anchor="t">
            <a:normAutofit/>
          </a:bodyPr>
          <a:lstStyle>
            <a:lvl1pPr algn="l" defTabSz="342900" rtl="0" eaLnBrk="1" latinLnBrk="0" hangingPunct="1">
              <a:lnSpc>
                <a:spcPct val="66000"/>
              </a:lnSpc>
              <a:spcBef>
                <a:spcPct val="0"/>
              </a:spcBef>
              <a:buNone/>
              <a:defRPr lang="en-US" sz="5250" kern="1200" cap="all" spc="-225" baseline="0" dirty="0">
                <a:solidFill>
                  <a:srgbClr val="63666A"/>
                </a:solidFill>
                <a:latin typeface="Arial Black" panose="020B0A04020102020204" pitchFamily="34" charset="0"/>
                <a:ea typeface="+mj-ea"/>
                <a:cs typeface="+mj-cs"/>
              </a:defRPr>
            </a:lvl1pPr>
          </a:lstStyle>
          <a:p>
            <a:r>
              <a:rPr lang="en-US" dirty="0"/>
              <a:t>Click to edit Master title style</a:t>
            </a:r>
          </a:p>
        </p:txBody>
      </p:sp>
      <p:sp>
        <p:nvSpPr>
          <p:cNvPr id="19" name="Rectangle 18">
            <a:extLst>
              <a:ext uri="{FF2B5EF4-FFF2-40B4-BE49-F238E27FC236}">
                <a16:creationId xmlns:a16="http://schemas.microsoft.com/office/drawing/2014/main" id="{38E8994B-8389-4AB8-9D37-506F86FDE5D8}"/>
              </a:ext>
            </a:extLst>
          </p:cNvPr>
          <p:cNvSpPr/>
          <p:nvPr userDrawn="1"/>
        </p:nvSpPr>
        <p:spPr>
          <a:xfrm>
            <a:off x="8229600" y="0"/>
            <a:ext cx="914400" cy="67524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0" name="Rectangle 19">
            <a:extLst>
              <a:ext uri="{FF2B5EF4-FFF2-40B4-BE49-F238E27FC236}">
                <a16:creationId xmlns:a16="http://schemas.microsoft.com/office/drawing/2014/main" id="{E6BB8FA9-0D0E-4D00-84F1-FCBF27A72FBA}"/>
              </a:ext>
            </a:extLst>
          </p:cNvPr>
          <p:cNvSpPr/>
          <p:nvPr userDrawn="1"/>
        </p:nvSpPr>
        <p:spPr>
          <a:xfrm>
            <a:off x="8058150" y="4468251"/>
            <a:ext cx="914400" cy="67524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pic>
        <p:nvPicPr>
          <p:cNvPr id="21" name="Picture 20" descr="Ivey_Logo_RGB_2013.png">
            <a:extLst>
              <a:ext uri="{FF2B5EF4-FFF2-40B4-BE49-F238E27FC236}">
                <a16:creationId xmlns:a16="http://schemas.microsoft.com/office/drawing/2014/main" id="{6CEA65AA-93FD-483F-8962-4E9669F96E03}"/>
              </a:ext>
            </a:extLst>
          </p:cNvPr>
          <p:cNvPicPr>
            <a:picLocks noChangeAspect="1"/>
          </p:cNvPicPr>
          <p:nvPr userDrawn="1"/>
        </p:nvPicPr>
        <p:blipFill>
          <a:blip r:embed="rId2"/>
          <a:stretch>
            <a:fillRect/>
          </a:stretch>
        </p:blipFill>
        <p:spPr>
          <a:xfrm>
            <a:off x="628814" y="273843"/>
            <a:ext cx="2777886" cy="994172"/>
          </a:xfrm>
          <a:prstGeom prst="rect">
            <a:avLst/>
          </a:prstGeom>
        </p:spPr>
      </p:pic>
      <p:pic>
        <p:nvPicPr>
          <p:cNvPr id="22" name="Picture 21">
            <a:extLst>
              <a:ext uri="{FF2B5EF4-FFF2-40B4-BE49-F238E27FC236}">
                <a16:creationId xmlns:a16="http://schemas.microsoft.com/office/drawing/2014/main" id="{03C959D6-4D45-4914-936C-F22C1CC5FCAD}"/>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341839" y="273844"/>
            <a:ext cx="1802161" cy="4493419"/>
          </a:xfrm>
          <a:prstGeom prst="rect">
            <a:avLst/>
          </a:prstGeom>
        </p:spPr>
      </p:pic>
      <p:sp>
        <p:nvSpPr>
          <p:cNvPr id="23" name="Footer Placeholder 3">
            <a:extLst>
              <a:ext uri="{FF2B5EF4-FFF2-40B4-BE49-F238E27FC236}">
                <a16:creationId xmlns:a16="http://schemas.microsoft.com/office/drawing/2014/main" id="{425719E6-57A3-44FE-A118-8B3E8266843E}"/>
              </a:ext>
            </a:extLst>
          </p:cNvPr>
          <p:cNvSpPr>
            <a:spLocks noGrp="1"/>
          </p:cNvSpPr>
          <p:nvPr>
            <p:ph type="ftr" sz="quarter" idx="11"/>
          </p:nvPr>
        </p:nvSpPr>
        <p:spPr>
          <a:xfrm>
            <a:off x="3029144" y="4767262"/>
            <a:ext cx="3085713" cy="273844"/>
          </a:xfrm>
        </p:spPr>
        <p:txBody>
          <a:bodyPr/>
          <a:lstStyle/>
          <a:p>
            <a:pPr defTabSz="685663">
              <a:defRPr/>
            </a:pPr>
            <a:endParaRPr lang="en-CA">
              <a:solidFill>
                <a:prstClr val="black">
                  <a:tint val="75000"/>
                </a:prstClr>
              </a:solidFill>
            </a:endParaRPr>
          </a:p>
        </p:txBody>
      </p:sp>
      <p:sp>
        <p:nvSpPr>
          <p:cNvPr id="24" name="Slide Number Placeholder 4">
            <a:extLst>
              <a:ext uri="{FF2B5EF4-FFF2-40B4-BE49-F238E27FC236}">
                <a16:creationId xmlns:a16="http://schemas.microsoft.com/office/drawing/2014/main" id="{855AB65A-D288-48D2-88BE-C4C7ED4293BC}"/>
              </a:ext>
            </a:extLst>
          </p:cNvPr>
          <p:cNvSpPr>
            <a:spLocks noGrp="1"/>
          </p:cNvSpPr>
          <p:nvPr>
            <p:ph type="sldNum" sz="quarter" idx="12"/>
          </p:nvPr>
        </p:nvSpPr>
        <p:spPr>
          <a:xfrm>
            <a:off x="6457846" y="4767262"/>
            <a:ext cx="2057340" cy="273844"/>
          </a:xfrm>
        </p:spPr>
        <p:txBody>
          <a:bodyPr/>
          <a:lstStyle/>
          <a:p>
            <a:pPr defTabSz="685663">
              <a:defRPr/>
            </a:pPr>
            <a:fld id="{283AB939-5D9A-496A-8EC0-576A225894FA}" type="slidenum">
              <a:rPr lang="en-CA" smtClean="0">
                <a:solidFill>
                  <a:prstClr val="black">
                    <a:tint val="75000"/>
                  </a:prstClr>
                </a:solidFill>
              </a:rPr>
              <a:pPr defTabSz="685663">
                <a:defRPr/>
              </a:pPr>
              <a:t>‹#›</a:t>
            </a:fld>
            <a:endParaRPr lang="en-CA">
              <a:solidFill>
                <a:prstClr val="black">
                  <a:tint val="75000"/>
                </a:prstClr>
              </a:solidFill>
            </a:endParaRPr>
          </a:p>
        </p:txBody>
      </p:sp>
      <p:sp>
        <p:nvSpPr>
          <p:cNvPr id="25" name="Date Placeholder 3">
            <a:extLst>
              <a:ext uri="{FF2B5EF4-FFF2-40B4-BE49-F238E27FC236}">
                <a16:creationId xmlns:a16="http://schemas.microsoft.com/office/drawing/2014/main" id="{D9471016-103A-41A7-9536-57EE38F0C86F}"/>
              </a:ext>
            </a:extLst>
          </p:cNvPr>
          <p:cNvSpPr>
            <a:spLocks noGrp="1"/>
          </p:cNvSpPr>
          <p:nvPr>
            <p:ph type="dt" sz="half" idx="2"/>
          </p:nvPr>
        </p:nvSpPr>
        <p:spPr>
          <a:xfrm>
            <a:off x="628814" y="4767262"/>
            <a:ext cx="2057341" cy="273844"/>
          </a:xfrm>
          <a:prstGeom prst="rect">
            <a:avLst/>
          </a:prstGeom>
        </p:spPr>
        <p:txBody>
          <a:bodyPr vert="horz" lIns="91440" tIns="45720" rIns="91440" bIns="45720" rtlCol="0" anchor="ctr"/>
          <a:lstStyle>
            <a:lvl1pPr algn="l">
              <a:defRPr sz="450">
                <a:solidFill>
                  <a:schemeClr val="tx1">
                    <a:tint val="75000"/>
                  </a:schemeClr>
                </a:solidFill>
              </a:defRPr>
            </a:lvl1pPr>
          </a:lstStyle>
          <a:p>
            <a:pPr defTabSz="685663">
              <a:defRPr/>
            </a:pPr>
            <a:r>
              <a:rPr lang="en-US">
                <a:solidFill>
                  <a:prstClr val="black">
                    <a:tint val="75000"/>
                  </a:prstClr>
                </a:solidFill>
              </a:rPr>
              <a:t>November 20, 2017</a:t>
            </a:r>
            <a:endParaRPr lang="en-CA" dirty="0">
              <a:solidFill>
                <a:prstClr val="black">
                  <a:tint val="75000"/>
                </a:prstClr>
              </a:solidFill>
            </a:endParaRPr>
          </a:p>
        </p:txBody>
      </p:sp>
    </p:spTree>
    <p:extLst>
      <p:ext uri="{BB962C8B-B14F-4D97-AF65-F5344CB8AC3E}">
        <p14:creationId xmlns:p14="http://schemas.microsoft.com/office/powerpoint/2010/main" val="1444357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9147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nchor="t"/>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290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ctr">
              <a:defRPr lang="en-US" sz="3300" kern="1200" dirty="0">
                <a:solidFill>
                  <a:schemeClr val="tx1"/>
                </a:solidFill>
                <a:latin typeface="Arial Bold" panose="020B0704020202020204" pitchFamily="34" charset="0"/>
                <a:ea typeface="Arial" charset="0"/>
                <a:cs typeface="Arial Bold" panose="020B07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460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30B14E6-E243-4A67-91C4-7277553FAD97}"/>
              </a:ext>
            </a:extLst>
          </p:cNvPr>
          <p:cNvSpPr>
            <a:spLocks noGrp="1"/>
          </p:cNvSpPr>
          <p:nvPr>
            <p:ph type="title"/>
          </p:nvPr>
        </p:nvSpPr>
        <p:spPr>
          <a:xfrm>
            <a:off x="628650" y="2074664"/>
            <a:ext cx="7886700" cy="994172"/>
          </a:xfrm>
        </p:spPr>
        <p:txBody>
          <a:bodyPr/>
          <a:lstStyle/>
          <a:p>
            <a:r>
              <a:rPr lang="en-US"/>
              <a:t>Click to edit Master title style</a:t>
            </a:r>
            <a:endParaRPr lang="en-CA"/>
          </a:p>
        </p:txBody>
      </p:sp>
    </p:spTree>
    <p:extLst>
      <p:ext uri="{BB962C8B-B14F-4D97-AF65-F5344CB8AC3E}">
        <p14:creationId xmlns:p14="http://schemas.microsoft.com/office/powerpoint/2010/main" val="10730690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nchor="t">
            <a:normAutofit/>
          </a:bodyPr>
          <a:lstStyle>
            <a:lvl1pPr algn="ctr" defTabSz="685663" rtl="0" eaLnBrk="1" latinLnBrk="0" hangingPunct="1">
              <a:lnSpc>
                <a:spcPct val="90000"/>
              </a:lnSpc>
              <a:spcBef>
                <a:spcPct val="0"/>
              </a:spcBef>
              <a:buNone/>
              <a:defRPr lang="en-US" sz="3300" kern="1200" dirty="0">
                <a:solidFill>
                  <a:schemeClr val="tx1"/>
                </a:solidFill>
                <a:latin typeface="Arial Bold" panose="020B0704020202020204" pitchFamily="34" charset="0"/>
                <a:ea typeface="Arial" charset="0"/>
                <a:cs typeface="Arial Bold" panose="020B0704020202020204" pitchFamily="34" charset="0"/>
              </a:defRPr>
            </a:lvl1pPr>
          </a:lstStyle>
          <a:p>
            <a:r>
              <a:rPr lang="en-US" dirty="0"/>
              <a:t>Click to edit Master title style</a:t>
            </a:r>
          </a:p>
        </p:txBody>
      </p:sp>
      <p:sp>
        <p:nvSpPr>
          <p:cNvPr id="14" name="Content Placeholder 2">
            <a:extLst>
              <a:ext uri="{FF2B5EF4-FFF2-40B4-BE49-F238E27FC236}">
                <a16:creationId xmlns:a16="http://schemas.microsoft.com/office/drawing/2014/main" id="{33F553A4-0732-436F-BB83-3B0243583AEC}"/>
              </a:ext>
            </a:extLst>
          </p:cNvPr>
          <p:cNvSpPr>
            <a:spLocks noGrp="1"/>
          </p:cNvSpPr>
          <p:nvPr>
            <p:ph sz="half" idx="1" hasCustomPrompt="1"/>
          </p:nvPr>
        </p:nvSpPr>
        <p:spPr>
          <a:xfrm>
            <a:off x="76209" y="1200151"/>
            <a:ext cx="457199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sz="half" idx="2" hasCustomPrompt="1"/>
          </p:nvPr>
        </p:nvSpPr>
        <p:spPr>
          <a:xfrm>
            <a:off x="4648199" y="1200151"/>
            <a:ext cx="4419592"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cxnSp>
        <p:nvCxnSpPr>
          <p:cNvPr id="3" name="Straight Connector 2">
            <a:extLst>
              <a:ext uri="{FF2B5EF4-FFF2-40B4-BE49-F238E27FC236}">
                <a16:creationId xmlns:a16="http://schemas.microsoft.com/office/drawing/2014/main" id="{96002917-254B-4068-8D5D-3658B3A8ECB5}"/>
              </a:ext>
            </a:extLst>
          </p:cNvPr>
          <p:cNvCxnSpPr>
            <a:cxnSpLocks/>
          </p:cNvCxnSpPr>
          <p:nvPr userDrawn="1"/>
        </p:nvCxnSpPr>
        <p:spPr>
          <a:xfrm>
            <a:off x="4648200" y="1676400"/>
            <a:ext cx="0" cy="2918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8862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35CA12CF-66EE-4D54-94D4-311C8CBF568D}"/>
              </a:ext>
            </a:extLst>
          </p:cNvPr>
          <p:cNvSpPr>
            <a:spLocks noGrp="1"/>
          </p:cNvSpPr>
          <p:nvPr>
            <p:ph type="title" hasCustomPrompt="1"/>
          </p:nvPr>
        </p:nvSpPr>
        <p:spPr>
          <a:xfrm>
            <a:off x="628650" y="273847"/>
            <a:ext cx="7886700" cy="994172"/>
          </a:xfrm>
          <a:prstGeom prst="rect">
            <a:avLst/>
          </a:prstGeom>
        </p:spPr>
        <p:txBody>
          <a:bodyPr vert="horz" lIns="182843" tIns="91422" rIns="182843" bIns="91422" rtlCol="0" anchor="t">
            <a:normAutofit/>
          </a:bodyPr>
          <a:lstStyle>
            <a:lvl1pPr algn="ctr">
              <a:defRPr sz="3300">
                <a:latin typeface="Arial Bold" panose="020B0704020202020204" pitchFamily="34" charset="0"/>
                <a:cs typeface="Arial Bold" panose="020B0704020202020204" pitchFamily="34" charset="0"/>
              </a:defRPr>
            </a:lvl1pPr>
          </a:lstStyle>
          <a:p>
            <a:r>
              <a:rPr lang="en-US" dirty="0"/>
              <a:t>List Slide</a:t>
            </a:r>
          </a:p>
        </p:txBody>
      </p:sp>
    </p:spTree>
    <p:extLst>
      <p:ext uri="{BB962C8B-B14F-4D97-AF65-F5344CB8AC3E}">
        <p14:creationId xmlns:p14="http://schemas.microsoft.com/office/powerpoint/2010/main" val="25357939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27212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9010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t"/>
          <a:lstStyle>
            <a:lvl1pPr algn="ctr">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5408956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5668998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emf"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anchor="ctr" bIns="91422" lIns="182843" rIns="182843" rtlCol="0" tIns="91422" vert="horz">
            <a:normAutofit/>
          </a:bodyPr>
          <a:lstStyle/>
          <a:p>
            <a:r>
              <a:rPr dirty="0" lang="en-US"/>
              <a:t>Click to edit Master title style</a:t>
            </a:r>
          </a:p>
        </p:txBody>
      </p:sp>
      <p:sp>
        <p:nvSpPr>
          <p:cNvPr id="3" name="Text Placeholder 2"/>
          <p:cNvSpPr>
            <a:spLocks noGrp="1"/>
          </p:cNvSpPr>
          <p:nvPr>
            <p:ph idx="1" type="body"/>
          </p:nvPr>
        </p:nvSpPr>
        <p:spPr>
          <a:xfrm>
            <a:off x="628650" y="1369219"/>
            <a:ext cx="7886700" cy="3263504"/>
          </a:xfrm>
          <a:prstGeom prst="rect">
            <a:avLst/>
          </a:prstGeom>
        </p:spPr>
        <p:txBody>
          <a:bodyPr bIns="91422" lIns="182843" rIns="182843" rtlCol="0" tIns="91422"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628650" y="4767266"/>
            <a:ext cx="2057400" cy="273844"/>
          </a:xfrm>
          <a:prstGeom prst="rect">
            <a:avLst/>
          </a:prstGeom>
        </p:spPr>
        <p:txBody>
          <a:bodyPr anchor="ctr" bIns="91422" lIns="182843" rIns="182843" rtlCol="0" tIns="91422" vert="horz"/>
          <a:lstStyle>
            <a:lvl1pPr algn="l">
              <a:defRPr b="1" i="0" sz="900">
                <a:solidFill>
                  <a:schemeClr val="tx1">
                    <a:tint val="75000"/>
                  </a:schemeClr>
                </a:solidFill>
                <a:latin charset="0" typeface="Arial"/>
                <a:ea charset="0" typeface="Arial"/>
                <a:cs charset="0" typeface="Arial"/>
              </a:defRPr>
            </a:lvl1pPr>
          </a:lstStyle>
          <a:p>
            <a:endParaRPr dirty="0" lang="en-US"/>
          </a:p>
        </p:txBody>
      </p:sp>
      <p:sp>
        <p:nvSpPr>
          <p:cNvPr id="5" name="Footer Placeholder 4"/>
          <p:cNvSpPr>
            <a:spLocks noGrp="1"/>
          </p:cNvSpPr>
          <p:nvPr>
            <p:ph idx="3" sz="quarter" type="ftr"/>
          </p:nvPr>
        </p:nvSpPr>
        <p:spPr>
          <a:xfrm>
            <a:off x="3028950" y="4767266"/>
            <a:ext cx="3086100" cy="273844"/>
          </a:xfrm>
          <a:prstGeom prst="rect">
            <a:avLst/>
          </a:prstGeom>
        </p:spPr>
        <p:txBody>
          <a:bodyPr anchor="ctr" bIns="91422" lIns="182843" rIns="182843" rtlCol="0" tIns="91422" vert="horz"/>
          <a:lstStyle>
            <a:lvl1pPr algn="ctr">
              <a:defRPr b="1" i="0" sz="900">
                <a:solidFill>
                  <a:schemeClr val="tx1">
                    <a:tint val="75000"/>
                  </a:schemeClr>
                </a:solidFill>
                <a:latin charset="0" typeface="Arial"/>
                <a:ea charset="0" typeface="Arial"/>
                <a:cs charset="0" typeface="Arial"/>
              </a:defRPr>
            </a:lvl1pPr>
          </a:lstStyle>
          <a:p>
            <a:endParaRPr dirty="0" lang="en-US"/>
          </a:p>
        </p:txBody>
      </p:sp>
      <p:sp>
        <p:nvSpPr>
          <p:cNvPr id="6" name="Slide Number Placeholder 5"/>
          <p:cNvSpPr>
            <a:spLocks noGrp="1"/>
          </p:cNvSpPr>
          <p:nvPr>
            <p:ph idx="4" sz="quarter" type="sldNum"/>
          </p:nvPr>
        </p:nvSpPr>
        <p:spPr>
          <a:xfrm>
            <a:off x="6457950" y="4767266"/>
            <a:ext cx="2057400" cy="273844"/>
          </a:xfrm>
          <a:prstGeom prst="rect">
            <a:avLst/>
          </a:prstGeom>
        </p:spPr>
        <p:txBody>
          <a:bodyPr anchor="ctr" bIns="91422" lIns="182843" rIns="182843" rtlCol="0" tIns="91422" vert="horz"/>
          <a:lstStyle>
            <a:lvl1pPr algn="r">
              <a:defRPr b="1" i="0" sz="900">
                <a:solidFill>
                  <a:schemeClr val="tx1">
                    <a:tint val="75000"/>
                  </a:schemeClr>
                </a:solidFill>
                <a:latin charset="0" typeface="Arial"/>
                <a:ea charset="0" typeface="Arial"/>
                <a:cs charset="0" typeface="Arial"/>
              </a:defRPr>
            </a:lvl1pPr>
          </a:lstStyle>
          <a:p>
            <a:fld id="{FCEE2C88-6C8F-484D-AF69-578F576B1F44}" type="slidenum">
              <a:rPr lang="en-US" smtClean="0"/>
              <a:pPr/>
              <a:t>‹#›</a:t>
            </a:fld>
            <a:endParaRPr dirty="0" lang="en-US"/>
          </a:p>
        </p:txBody>
      </p:sp>
      <p:sp>
        <p:nvSpPr>
          <p:cNvPr id="8" name="Oval 7"/>
          <p:cNvSpPr/>
          <p:nvPr userDrawn="1"/>
        </p:nvSpPr>
        <p:spPr>
          <a:xfrm>
            <a:off x="8653275" y="196126"/>
            <a:ext cx="322490" cy="322406"/>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anchor="ctr" bIns="17142" lIns="34283" rIns="34283" rtlCol="0" tIns="17142"/>
          <a:lstStyle/>
          <a:p>
            <a:pPr algn="ctr"/>
            <a:endParaRPr b="0" dirty="0" i="0" lang="en-US" sz="675">
              <a:latin charset="0" typeface="Arial Regular"/>
            </a:endParaRPr>
          </a:p>
        </p:txBody>
      </p:sp>
      <p:sp>
        <p:nvSpPr>
          <p:cNvPr id="9" name="TextBox 8"/>
          <p:cNvSpPr txBox="1"/>
          <p:nvPr userDrawn="1"/>
        </p:nvSpPr>
        <p:spPr>
          <a:xfrm>
            <a:off x="8668183" y="227651"/>
            <a:ext cx="303555" cy="230806"/>
          </a:xfrm>
          <a:prstGeom prst="rect">
            <a:avLst/>
          </a:prstGeom>
          <a:noFill/>
        </p:spPr>
        <p:txBody>
          <a:bodyPr bIns="34277" lIns="68553" rIns="68553" rtlCol="0" tIns="34277" wrap="none">
            <a:spAutoFit/>
          </a:bodyPr>
          <a:lstStyle/>
          <a:p>
            <a:pPr algn="ctr"/>
            <a:fld id="{260E2A6B-A809-4840-BF14-8648BC0BDF87}" type="slidenum">
              <a:rPr b="1" i="0" lang="id-ID" smtClean="0" sz="1050">
                <a:solidFill>
                  <a:schemeClr val="bg1"/>
                </a:solidFill>
                <a:latin charset="0" typeface="Arial"/>
                <a:ea charset="0" typeface="Arial"/>
                <a:cs charset="0" typeface="Arial"/>
              </a:rPr>
              <a:pPr algn="ctr"/>
              <a:t>‹#›</a:t>
            </a:fld>
            <a:endParaRPr b="1" dirty="0" i="0" lang="id-ID" sz="1050">
              <a:solidFill>
                <a:schemeClr val="bg1"/>
              </a:solidFill>
              <a:latin charset="0" typeface="Arial"/>
              <a:ea charset="0" typeface="Arial"/>
              <a:cs charset="0" typeface="Arial"/>
            </a:endParaRPr>
          </a:p>
        </p:txBody>
      </p:sp>
      <p:pic>
        <p:nvPicPr>
          <p:cNvPr id="10" name="Picture 9"/>
          <p:cNvPicPr>
            <a:picLocks noChangeAspect="1"/>
          </p:cNvPicPr>
          <p:nvPr userDrawn="1"/>
        </p:nvPicPr>
        <p:blipFill>
          <a:blip cstate="email" r:embed="rId13">
            <a:extLst>
              <a:ext uri="{28A0092B-C50C-407E-A947-70E740481C1C}">
                <a14:useLocalDpi xmlns:a14="http://schemas.microsoft.com/office/drawing/2010/main" val="0"/>
              </a:ext>
            </a:extLst>
          </a:blip>
          <a:stretch>
            <a:fillRect/>
          </a:stretch>
        </p:blipFill>
        <p:spPr>
          <a:xfrm>
            <a:off x="8215013" y="4768423"/>
            <a:ext cx="760752" cy="272687"/>
          </a:xfrm>
          <a:prstGeom prst="rect">
            <a:avLst/>
          </a:prstGeom>
        </p:spPr>
      </p:pic>
    </p:spTree>
    <p:extLst>
      <p:ext uri="{BB962C8B-B14F-4D97-AF65-F5344CB8AC3E}">
        <p14:creationId xmlns:p14="http://schemas.microsoft.com/office/powerpoint/2010/main" val="1909753043"/>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Click="0" p14:dur="0"/>
    </mc:Choice>
    <mc:Fallback xmlns="">
      <p:transition advClick="0"/>
    </mc:Fallback>
  </mc:AlternateContent>
  <p:hf dt="0" ftr="0" hdr="0"/>
  <p:txStyles>
    <p:titleStyle>
      <a:lvl1pPr algn="l" defTabSz="685663" eaLnBrk="1" hangingPunct="1" latinLnBrk="0" rtl="0">
        <a:lnSpc>
          <a:spcPct val="90000"/>
        </a:lnSpc>
        <a:spcBef>
          <a:spcPct val="0"/>
        </a:spcBef>
        <a:buNone/>
        <a:defRPr kern="1200" lang="en-US" sz="2250">
          <a:solidFill>
            <a:schemeClr val="tx1"/>
          </a:solidFill>
          <a:latin charset="0" typeface="Arial"/>
          <a:ea charset="0" typeface="Arial"/>
          <a:cs charset="0" typeface="Arial"/>
        </a:defRPr>
      </a:lvl1pPr>
    </p:titleStyle>
    <p:bodyStyle>
      <a:lvl1pPr algn="l" defTabSz="685663" eaLnBrk="1" hangingPunct="1" indent="-171416" latinLnBrk="0" marL="171416" rtl="0">
        <a:lnSpc>
          <a:spcPct val="90000"/>
        </a:lnSpc>
        <a:spcBef>
          <a:spcPts val="750"/>
        </a:spcBef>
        <a:buFont charset="0" panose="020B0604020202020204" pitchFamily="34" typeface="Arial"/>
        <a:buChar char="•"/>
        <a:defRPr dirty="0" kern="1200" lang="en-US" smtClean="0" sz="1800">
          <a:solidFill>
            <a:schemeClr val="tx1"/>
          </a:solidFill>
          <a:effectLst/>
          <a:latin charset="0" typeface="Arial"/>
          <a:ea charset="0" typeface="Arial"/>
          <a:cs charset="0" typeface="Arial"/>
        </a:defRPr>
      </a:lvl1pPr>
      <a:lvl2pPr algn="l" defTabSz="685663" eaLnBrk="1" hangingPunct="1" indent="-171416" latinLnBrk="0" marL="514247" rtl="0">
        <a:lnSpc>
          <a:spcPct val="90000"/>
        </a:lnSpc>
        <a:spcBef>
          <a:spcPts val="375"/>
        </a:spcBef>
        <a:buFont charset="0" panose="020B0604020202020204" pitchFamily="34" typeface="Arial"/>
        <a:buChar char="•"/>
        <a:defRPr dirty="0" kern="1200" lang="en-US" smtClean="0" sz="1500">
          <a:solidFill>
            <a:schemeClr val="tx1"/>
          </a:solidFill>
          <a:effectLst/>
          <a:latin charset="0" typeface="Arial"/>
          <a:ea charset="0" typeface="Arial"/>
          <a:cs charset="0" typeface="Arial"/>
        </a:defRPr>
      </a:lvl2pPr>
      <a:lvl3pPr algn="l" defTabSz="685663" eaLnBrk="1" hangingPunct="1" indent="-171416" latinLnBrk="0" marL="857079" rtl="0">
        <a:lnSpc>
          <a:spcPct val="90000"/>
        </a:lnSpc>
        <a:spcBef>
          <a:spcPts val="375"/>
        </a:spcBef>
        <a:buFont charset="0" panose="020B0604020202020204" pitchFamily="34" typeface="Arial"/>
        <a:buChar char="•"/>
        <a:defRPr dirty="0" kern="1200" lang="en-US" smtClean="0" sz="1350">
          <a:solidFill>
            <a:schemeClr val="tx1"/>
          </a:solidFill>
          <a:effectLst/>
          <a:latin charset="0" typeface="Arial"/>
          <a:ea charset="0" typeface="Arial"/>
          <a:cs charset="0" typeface="Arial"/>
        </a:defRPr>
      </a:lvl3pPr>
      <a:lvl4pPr algn="l" defTabSz="685663" eaLnBrk="1" hangingPunct="1" indent="-171416" latinLnBrk="0" marL="1199910" rtl="0">
        <a:lnSpc>
          <a:spcPct val="90000"/>
        </a:lnSpc>
        <a:spcBef>
          <a:spcPts val="375"/>
        </a:spcBef>
        <a:buFont charset="0" panose="020B0604020202020204" pitchFamily="34" typeface="Arial"/>
        <a:buChar char="•"/>
        <a:defRPr dirty="0" kern="1200" lang="en-US" smtClean="0" sz="1200">
          <a:solidFill>
            <a:schemeClr val="tx1"/>
          </a:solidFill>
          <a:effectLst/>
          <a:latin charset="0" typeface="Arial"/>
          <a:ea charset="0" typeface="Arial"/>
          <a:cs charset="0" typeface="Arial"/>
        </a:defRPr>
      </a:lvl4pPr>
      <a:lvl5pPr algn="l" defTabSz="685663" eaLnBrk="1" hangingPunct="1" indent="-171416" latinLnBrk="0" marL="1542741" rtl="0">
        <a:lnSpc>
          <a:spcPct val="90000"/>
        </a:lnSpc>
        <a:spcBef>
          <a:spcPts val="375"/>
        </a:spcBef>
        <a:buFont charset="0" panose="020B0604020202020204" pitchFamily="34" typeface="Arial"/>
        <a:buChar char="•"/>
        <a:defRPr dirty="0" kern="1200" lang="en-US" sz="1200">
          <a:solidFill>
            <a:schemeClr val="tx1"/>
          </a:solidFill>
          <a:effectLst/>
          <a:latin charset="0" typeface="Arial"/>
          <a:ea charset="0" typeface="Arial"/>
          <a:cs charset="0" typeface="Arial"/>
        </a:defRPr>
      </a:lvl5pPr>
      <a:lvl6pPr algn="l" defTabSz="685663" eaLnBrk="1" hangingPunct="1" indent="-171416" latinLnBrk="0" marL="1885573"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663" eaLnBrk="1" hangingPunct="1" indent="-171416" latinLnBrk="0" marL="2228404"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663" eaLnBrk="1" hangingPunct="1" indent="-171416" latinLnBrk="0" marL="2571236"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663" eaLnBrk="1" hangingPunct="1" indent="-171416" latinLnBrk="0" marL="2914067"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663" eaLnBrk="1" hangingPunct="1" latinLnBrk="0" marL="0" rtl="0">
        <a:defRPr kern="1200" sz="1350">
          <a:solidFill>
            <a:schemeClr val="tx1"/>
          </a:solidFill>
          <a:latin typeface="+mn-lt"/>
          <a:ea typeface="+mn-ea"/>
          <a:cs typeface="+mn-cs"/>
        </a:defRPr>
      </a:lvl1pPr>
      <a:lvl2pPr algn="l" defTabSz="685663" eaLnBrk="1" hangingPunct="1" latinLnBrk="0" marL="342831" rtl="0">
        <a:defRPr kern="1200" sz="1350">
          <a:solidFill>
            <a:schemeClr val="tx1"/>
          </a:solidFill>
          <a:latin typeface="+mn-lt"/>
          <a:ea typeface="+mn-ea"/>
          <a:cs typeface="+mn-cs"/>
        </a:defRPr>
      </a:lvl2pPr>
      <a:lvl3pPr algn="l" defTabSz="685663" eaLnBrk="1" hangingPunct="1" latinLnBrk="0" marL="685663" rtl="0">
        <a:defRPr kern="1200" sz="1350">
          <a:solidFill>
            <a:schemeClr val="tx1"/>
          </a:solidFill>
          <a:latin typeface="+mn-lt"/>
          <a:ea typeface="+mn-ea"/>
          <a:cs typeface="+mn-cs"/>
        </a:defRPr>
      </a:lvl3pPr>
      <a:lvl4pPr algn="l" defTabSz="685663" eaLnBrk="1" hangingPunct="1" latinLnBrk="0" marL="1028494" rtl="0">
        <a:defRPr kern="1200" sz="1350">
          <a:solidFill>
            <a:schemeClr val="tx1"/>
          </a:solidFill>
          <a:latin typeface="+mn-lt"/>
          <a:ea typeface="+mn-ea"/>
          <a:cs typeface="+mn-cs"/>
        </a:defRPr>
      </a:lvl4pPr>
      <a:lvl5pPr algn="l" defTabSz="685663" eaLnBrk="1" hangingPunct="1" latinLnBrk="0" marL="1371326" rtl="0">
        <a:defRPr kern="1200" sz="1350">
          <a:solidFill>
            <a:schemeClr val="tx1"/>
          </a:solidFill>
          <a:latin typeface="+mn-lt"/>
          <a:ea typeface="+mn-ea"/>
          <a:cs typeface="+mn-cs"/>
        </a:defRPr>
      </a:lvl5pPr>
      <a:lvl6pPr algn="l" defTabSz="685663" eaLnBrk="1" hangingPunct="1" latinLnBrk="0" marL="1714157" rtl="0">
        <a:defRPr kern="1200" sz="1350">
          <a:solidFill>
            <a:schemeClr val="tx1"/>
          </a:solidFill>
          <a:latin typeface="+mn-lt"/>
          <a:ea typeface="+mn-ea"/>
          <a:cs typeface="+mn-cs"/>
        </a:defRPr>
      </a:lvl6pPr>
      <a:lvl7pPr algn="l" defTabSz="685663" eaLnBrk="1" hangingPunct="1" latinLnBrk="0" marL="2056989" rtl="0">
        <a:defRPr kern="1200" sz="1350">
          <a:solidFill>
            <a:schemeClr val="tx1"/>
          </a:solidFill>
          <a:latin typeface="+mn-lt"/>
          <a:ea typeface="+mn-ea"/>
          <a:cs typeface="+mn-cs"/>
        </a:defRPr>
      </a:lvl7pPr>
      <a:lvl8pPr algn="l" defTabSz="685663" eaLnBrk="1" hangingPunct="1" latinLnBrk="0" marL="2399820" rtl="0">
        <a:defRPr kern="1200" sz="1350">
          <a:solidFill>
            <a:schemeClr val="tx1"/>
          </a:solidFill>
          <a:latin typeface="+mn-lt"/>
          <a:ea typeface="+mn-ea"/>
          <a:cs typeface="+mn-cs"/>
        </a:defRPr>
      </a:lvl8pPr>
      <a:lvl9pPr algn="l" defTabSz="685663" eaLnBrk="1" hangingPunct="1" latinLnBrk="0" marL="2742651"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5465/19416520.2016.1153261" TargetMode="External" /><Relationship Id="rId3" Type="http://schemas.openxmlformats.org/officeDocument/2006/relationships/hyperlink" Target="https://doi.org/10.5465/amj.2018.0615" TargetMode="External" /><Relationship Id="rId4" Type="http://schemas.openxmlformats.org/officeDocument/2006/relationships/hyperlink" Target="https://doi.org/10.5465/amr.2012.0341" TargetMode="External" /><Relationship Id="rId5" Type="http://schemas.openxmlformats.org/officeDocument/2006/relationships/hyperlink" Target="https://doi.org/10.5465/amj.2009.36461993" TargetMode="External" /><Relationship Id="rId6" Type="http://schemas.openxmlformats.org/officeDocument/2006/relationships/hyperlink" Target="http://www.theguardian.com/commentisfree/2015/jan/06/obama-keystone-veto-climate-activism" TargetMode="External" /><Relationship Id="rId7" Type="http://schemas.openxmlformats.org/officeDocument/2006/relationships/hyperlink" Target="https://doi.org/10.5465/amj.2018.1063" TargetMode="External" /><Relationship Id="rId8" Type="http://schemas.openxmlformats.org/officeDocument/2006/relationships/hyperlink" Target="https://doi.org/10.5465/annals.2015.0101"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5.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58" y="1683883"/>
            <a:ext cx="5533000" cy="2116591"/>
          </a:xfrm>
        </p:spPr>
        <p:txBody>
          <a:bodyPr/>
          <a:lstStyle/>
          <a:p>
            <a:pPr lvl="0" indent="0" marL="0">
              <a:buNone/>
            </a:pPr>
            <a:r>
              <a:rPr/>
              <a:t>Power, Discourse, and Deinstitutionalization</a:t>
            </a:r>
          </a:p>
        </p:txBody>
      </p:sp>
      <p:sp>
        <p:nvSpPr>
          <p:cNvPr id="3" name="Subtitle 2"/>
          <p:cNvSpPr>
            <a:spLocks noGrp="1"/>
          </p:cNvSpPr>
          <p:nvPr>
            <p:ph idx="1" type="subTitle"/>
          </p:nvPr>
        </p:nvSpPr>
        <p:spPr>
          <a:xfrm>
            <a:off x="581858" y="2914650"/>
            <a:ext cx="5533000" cy="1629641"/>
          </a:xfrm>
        </p:spPr>
        <p:txBody>
          <a:bodyPr/>
          <a:lstStyle/>
          <a:p>
            <a:pPr lvl="0" indent="0" marL="0">
              <a:buNone/>
            </a:pPr>
            <a:br/>
            <a:br/>
            <a:r>
              <a:rPr/>
              <a:t>Julian Barg &amp; Mark J. Zbaracki</a:t>
            </a:r>
          </a:p>
        </p:txBody>
      </p:sp>
      <p:sp>
        <p:nvSpPr>
          <p:cNvPr id="25" name="Date Placeholder 3">
            <a:extLst>
              <a:ext uri="{FF2B5EF4-FFF2-40B4-BE49-F238E27FC236}">
                <a16:creationId xmlns:a16="http://schemas.microsoft.com/office/drawing/2014/main" id="{D9471016-103A-41A7-9536-57EE38F0C86F}"/>
              </a:ext>
            </a:extLst>
          </p:cNvPr>
          <p:cNvSpPr>
            <a:spLocks noGrp="1"/>
          </p:cNvSpPr>
          <p:nvPr>
            <p:ph idx="2" sz="half" type="dt"/>
          </p:nvPr>
        </p:nvSpPr>
        <p:spPr>
          <a:xfrm>
            <a:off x="628814" y="4767262"/>
            <a:ext cx="2057341" cy="273844"/>
          </a:xfrm>
          <a:prstGeom prst="rect">
            <a:avLst/>
          </a:prstGeom>
        </p:spPr>
        <p:txBody>
          <a:bodyPr/>
          <a:lstStyle/>
          <a:p>
            <a:pPr lvl="0" indent="0" marL="0">
              <a:buNone/>
            </a:pPr>
            <a:r>
              <a:rPr/>
              <a:t>July 8, 2022</a:t>
            </a:r>
          </a:p>
        </p:txBody>
      </p:sp>
      <p:sp>
        <p:nvSpPr>
          <p:cNvPr id="24" name="Slide Number Placeholder 4">
            <a:extLst>
              <a:ext uri="{FF2B5EF4-FFF2-40B4-BE49-F238E27FC236}">
                <a16:creationId xmlns:a16="http://schemas.microsoft.com/office/drawing/2014/main" id="{855AB65A-D288-48D2-88BE-C4C7ED4293BC}"/>
              </a:ext>
            </a:extLst>
          </p:cNvPr>
          <p:cNvSpPr>
            <a:spLocks noGrp="1"/>
          </p:cNvSpPr>
          <p:nvPr>
            <p:ph idx="12" sz="quarter" type="sldNum"/>
          </p:nvPr>
        </p:nvSpPr>
        <p:spPr>
          <a:xfrm>
            <a:off x="6457846" y="4767262"/>
            <a:ext cx="2057340" cy="273844"/>
          </a:xfrm>
        </p:spPr>
        <p:txBody>
          <a:bodyPr/>
          <a:lstStyle/>
          <a:p>
            <a:pPr defTabSz="685663">
              <a:defRPr/>
            </a:pPr>
            <a:fld id="{283AB939-5D9A-496A-8EC0-576A225894FA}" type="slidenum">
              <a:rPr lang="en-CA" smtClean="0">
                <a:solidFill>
                  <a:prstClr val="black">
                    <a:tint val="75000"/>
                  </a:prstClr>
                </a:solidFill>
              </a:rPr>
              <a:pPr defTabSz="685663">
                <a:defRPr/>
              </a:pPr>
              <a:t>‹#›</a:t>
            </a:fld>
            <a:endParaRPr lang="en-CA">
              <a:solidFill>
                <a:prstClr val="black">
                  <a:tint val="75000"/>
                </a:prstClr>
              </a:solidFill>
            </a:endParaRP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lstStyle/>
          <a:p>
            <a:pPr lvl="0" indent="0" marL="0">
              <a:buNone/>
            </a:pPr>
            <a:r>
              <a:rPr/>
              <a:t>Benzene in DilBit–information dearth</a:t>
            </a:r>
          </a:p>
        </p:txBody>
      </p:sp>
      <p:sp>
        <p:nvSpPr>
          <p:cNvPr id="14" name="Content Placeholder 2">
            <a:extLst>
              <a:ext uri="{FF2B5EF4-FFF2-40B4-BE49-F238E27FC236}">
                <a16:creationId xmlns:a16="http://schemas.microsoft.com/office/drawing/2014/main" id="{33F553A4-0732-436F-BB83-3B0243583AEC}"/>
              </a:ext>
            </a:extLst>
          </p:cNvPr>
          <p:cNvSpPr>
            <a:spLocks noGrp="1"/>
          </p:cNvSpPr>
          <p:nvPr>
            <p:ph hasCustomPrompt="1" idx="1" sz="half"/>
          </p:nvPr>
        </p:nvSpPr>
        <p:spPr/>
        <p:txBody>
          <a:bodyPr/>
          <a:lstStyle/>
          <a:p>
            <a:pPr lvl="0" indent="0" marL="0">
              <a:spcBef>
                <a:spcPts val="3000"/>
              </a:spcBef>
              <a:buNone/>
            </a:pPr>
            <a:r>
              <a:rPr b="1"/>
              <a:t>On benzene in DilBit</a:t>
            </a:r>
          </a:p>
          <a:p>
            <a:pPr lvl="0" indent="0" marL="0">
              <a:buNone/>
            </a:pPr>
            <a:r>
              <a:rPr/>
              <a:t>Sen. Haar: Now TransCanada really sort of pooh-poohed the idea of benzene, that benzene could enter groundwater. Is benzene a problem in groundwater or?</a:t>
            </a:r>
          </a:p>
          <a:p>
            <a:pPr lvl="0" indent="0" marL="0">
              <a:buNone/>
            </a:pPr>
            <a:r>
              <a:rPr/>
              <a:t>Dr. Woldt: Well, I don’t know what the constituents are in the fluid that TransCanada is talking about pumping, so I don’t know if benzene is in there if that would be a problem or not.</a:t>
            </a:r>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hasCustomPrompt="1" idx="2" sz="half"/>
          </p:nvPr>
        </p:nvSpPr>
        <p:spPr/>
        <p:txBody>
          <a:bodyPr/>
          <a:lstStyle/>
          <a:p>
            <a:pPr lvl="0" indent="0" marL="0">
              <a:spcBef>
                <a:spcPts val="3000"/>
              </a:spcBef>
              <a:buNone/>
            </a:pPr>
            <a:r>
              <a:rPr b="1"/>
              <a:t>On eminent domain</a:t>
            </a:r>
          </a:p>
          <a:p>
            <a:pPr lvl="0" indent="0" marL="0">
              <a:buNone/>
            </a:pPr>
            <a:r>
              <a:rPr/>
              <a:t>Sen. Haar: Since you’re a landowner and the pipeline is slated to go through there, as I stated earlier, part of LB1 is that the Public Service Commission would take into account how landowners are treated. And when TransCanada said, “We also treat our 60,000 landowners with respect and fairness,” how would you react to that?</a:t>
            </a:r>
          </a:p>
          <a:p>
            <a:pPr lvl="0" indent="0" marL="0">
              <a:buNone/>
            </a:pPr>
            <a:r>
              <a:rPr/>
              <a:t>Connie Weichman: Probably that we weren’t treated fairly. But we have signed a nondisclosure statement, and so I don’t really feel I can elaborate too much.</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lstStyle/>
          <a:p>
            <a:pPr lvl="0" indent="0" marL="0">
              <a:buNone/>
            </a:pPr>
            <a:r>
              <a:rPr/>
              <a:t>Jobs claims–counter coalitions</a:t>
            </a:r>
          </a:p>
        </p:txBody>
      </p:sp>
      <p:sp>
        <p:nvSpPr>
          <p:cNvPr id="14" name="Content Placeholder 2">
            <a:extLst>
              <a:ext uri="{FF2B5EF4-FFF2-40B4-BE49-F238E27FC236}">
                <a16:creationId xmlns:a16="http://schemas.microsoft.com/office/drawing/2014/main" id="{33F553A4-0732-436F-BB83-3B0243583AEC}"/>
              </a:ext>
            </a:extLst>
          </p:cNvPr>
          <p:cNvSpPr>
            <a:spLocks noGrp="1"/>
          </p:cNvSpPr>
          <p:nvPr>
            <p:ph hasCustomPrompt="1" idx="1" sz="half"/>
          </p:nvPr>
        </p:nvSpPr>
        <p:spPr/>
        <p:txBody>
          <a:bodyPr/>
          <a:lstStyle/>
          <a:p>
            <a:pPr lvl="0" indent="0" marL="0">
              <a:spcBef>
                <a:spcPts val="3000"/>
              </a:spcBef>
              <a:buNone/>
            </a:pPr>
            <a:r>
              <a:rPr b="1"/>
              <a:t>On jobs problematizations</a:t>
            </a:r>
          </a:p>
          <a:p>
            <a:pPr lvl="0" indent="0" marL="0">
              <a:buNone/>
            </a:pPr>
            <a:r>
              <a:rPr/>
              <a:t>[W]e’ve had lengthy testimonies and contact and information provided to us by a number of the labor organizations in Nebraska that seem quite knowledgeable of what impact this pipeline is going to have on their union members in Nebraska. And I’m struggling here not…I mean, I welcome you to come and testify and I appreciate your testimony. But these are folks, these are jobs that are located in Nebraska that are talking about firsthand the impact this pipeline is going to have in Nebraska.</a:t>
            </a:r>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hasCustomPrompt="1" idx="2" sz="half"/>
          </p:nvPr>
        </p:nvSpPr>
        <p:spPr/>
        <p:txBody>
          <a:bodyPr/>
          <a:lstStyle/>
          <a:p>
            <a:pPr lvl="0" indent="0" marL="0">
              <a:spcBef>
                <a:spcPts val="3000"/>
              </a:spcBef>
              <a:buNone/>
            </a:pPr>
            <a:r>
              <a:rPr b="1"/>
              <a:t>On eminent domain</a:t>
            </a:r>
          </a:p>
          <a:p>
            <a:pPr lvl="0" indent="0" marL="0">
              <a:buNone/>
            </a:pPr>
            <a:r>
              <a:rPr/>
              <a:t>Sen. Haar: [C]ould we in any sense be held responsible for the easements that are purchased before the permit in your opinion?</a:t>
            </a:r>
          </a:p>
          <a:p>
            <a:pPr lvl="0" indent="0" marL="0">
              <a:buNone/>
            </a:pPr>
            <a:r>
              <a:rPr/>
              <a:t>Alan Peterson: TransCanada has 1,800 lawyers or so, as near as I can tell. They’ll present [their case] very well I’m sure.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is the last slide before the Q&amp;A</a:t>
            </a:r>
          </a:p>
        </p:txBody>
      </p:sp>
      <p:sp>
        <p:nvSpPr>
          <p:cNvPr id="3" name="Content Placeholder 2"/>
          <p:cNvSpPr>
            <a:spLocks noGrp="1"/>
          </p:cNvSpPr>
          <p:nvPr>
            <p:ph idx="1"/>
          </p:nvPr>
        </p:nvSpPr>
        <p:spPr/>
        <p:txBody>
          <a:bodyPr/>
          <a:lstStyle/>
          <a:p>
            <a:pPr lvl="0"/>
            <a:r>
              <a:rPr/>
              <a:t>Epilogue: the story turns on eminent domain and three landowners who were “bullheaded” and would not settle for any price.</a:t>
            </a:r>
          </a:p>
          <a:p>
            <a:pPr lvl="0"/>
            <a:r>
              <a:rPr/>
              <a:t>Three points:</a:t>
            </a:r>
          </a:p>
          <a:p>
            <a:pPr lvl="1"/>
            <a:r>
              <a:rPr/>
              <a:t>Interactional nature of framing processes</a:t>
            </a:r>
          </a:p>
          <a:p>
            <a:pPr lvl="1"/>
            <a:r>
              <a:rPr/>
              <a:t>Highly contingent process–e.g., three landowners doing the final lawsuit</a:t>
            </a:r>
          </a:p>
          <a:p>
            <a:pPr lvl="1"/>
            <a:r>
              <a:rPr/>
              <a:t>Reliability and validity</a:t>
            </a:r>
          </a:p>
          <a:p>
            <a:pPr lvl="0" indent="0" marL="0">
              <a:buNone/>
            </a:pPr>
            <a:r>
              <a:rPr/>
              <a:t>Thank you!</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Briscoe, F., &amp; Gupta, A. (2016). Social Activism in and Around Organizations. </a:t>
            </a:r>
            <a:r>
              <a:rPr i="1"/>
              <a:t>Academy of Management Annals</a:t>
            </a:r>
            <a:r>
              <a:rPr/>
              <a:t>, </a:t>
            </a:r>
            <a:r>
              <a:rPr i="1"/>
              <a:t>10</a:t>
            </a:r>
            <a:r>
              <a:rPr/>
              <a:t>(1), 671–727. </a:t>
            </a:r>
            <a:r>
              <a:rPr>
                <a:hlinkClick r:id="rId2"/>
              </a:rPr>
              <a:t>https://doi.org/10.5465/19416520.2016.1153261</a:t>
            </a:r>
          </a:p>
          <a:p>
            <a:pPr lvl="0" indent="0" marL="0">
              <a:buNone/>
            </a:pPr>
            <a:r>
              <a:rPr/>
              <a:t>Ferns, G., Lambert, A., &amp; Gunther, M. (2021). The Analogical Construction of Stigma as a Moral Dualism: The Case of the Fossil Fuel Divestment Movement. </a:t>
            </a:r>
            <a:r>
              <a:rPr i="1"/>
              <a:t>Academy of Management Journal</a:t>
            </a:r>
            <a:r>
              <a:rPr/>
              <a:t>. </a:t>
            </a:r>
            <a:r>
              <a:rPr>
                <a:hlinkClick r:id="rId3"/>
              </a:rPr>
              <a:t>https://doi.org/10.5465/amj.2018.0615</a:t>
            </a:r>
          </a:p>
          <a:p>
            <a:pPr lvl="0" indent="0" marL="0">
              <a:buNone/>
            </a:pPr>
            <a:r>
              <a:rPr/>
              <a:t>Goffman, E. (1974). </a:t>
            </a:r>
            <a:r>
              <a:rPr i="1"/>
              <a:t>Frame Analysis: An Essay on the Organization of Experience</a:t>
            </a:r>
            <a:r>
              <a:rPr/>
              <a:t> (Northeastern University Press ed). Boston: Northeastern University Press.</a:t>
            </a:r>
          </a:p>
          <a:p>
            <a:pPr lvl="0" indent="0" marL="0">
              <a:buNone/>
            </a:pPr>
            <a:r>
              <a:rPr/>
              <a:t>Hahn, T., Preuss, L., Pinkse, J., &amp; Figge, F. (2014). Cognitive Frames in Corporate Sustainability: Managerial Sensemaking with Paradoxical and Business Case Frames. </a:t>
            </a:r>
            <a:r>
              <a:rPr i="1"/>
              <a:t>Academy of Management Review</a:t>
            </a:r>
            <a:r>
              <a:rPr/>
              <a:t>, </a:t>
            </a:r>
            <a:r>
              <a:rPr i="1"/>
              <a:t>39</a:t>
            </a:r>
            <a:r>
              <a:rPr/>
              <a:t>(4), 463–487. </a:t>
            </a:r>
            <a:r>
              <a:rPr>
                <a:hlinkClick r:id="rId4"/>
              </a:rPr>
              <a:t>https://doi.org/10.5465/amr.2012.0341</a:t>
            </a:r>
          </a:p>
          <a:p>
            <a:pPr lvl="0" indent="0" marL="0">
              <a:buNone/>
            </a:pPr>
            <a:r>
              <a:rPr/>
              <a:t>Maguire, S., &amp; Hardy, C. (2009). Discourse and Deinstitutionalization: The Decline of DDT. </a:t>
            </a:r>
            <a:r>
              <a:rPr i="1"/>
              <a:t>Academy of Management Journal</a:t>
            </a:r>
            <a:r>
              <a:rPr/>
              <a:t>, </a:t>
            </a:r>
            <a:r>
              <a:rPr i="1"/>
              <a:t>52</a:t>
            </a:r>
            <a:r>
              <a:rPr/>
              <a:t>(1), 148–178. </a:t>
            </a:r>
            <a:r>
              <a:rPr>
                <a:hlinkClick r:id="rId5"/>
              </a:rPr>
              <a:t>https://doi.org/10.5465/amj.2009.36461993</a:t>
            </a:r>
          </a:p>
          <a:p>
            <a:pPr lvl="0" indent="0" marL="0">
              <a:buNone/>
            </a:pPr>
            <a:r>
              <a:rPr/>
              <a:t>McKibben, B. (2015, January 6). Obama’s Keystone veto threat is proof that climate activism works, no matter what the ’insiders’ say. Retrieved July 5, 2021, from </a:t>
            </a:r>
            <a:r>
              <a:rPr>
                <a:hlinkClick r:id="rId6"/>
              </a:rPr>
              <a:t>http://www.theguardian.com/commentisfree/2015/jan/06/obama-keystone-veto-climate-activism</a:t>
            </a:r>
          </a:p>
          <a:p>
            <a:pPr lvl="0" indent="0" marL="0">
              <a:buNone/>
            </a:pPr>
            <a:r>
              <a:rPr/>
              <a:t>Reinecke, J., &amp; Ansari, S. (Shaz). (2021). Microfoundations of Framing: The Interactional Production of Collective Action Frames in the Occupy Movement. </a:t>
            </a:r>
            <a:r>
              <a:rPr i="1"/>
              <a:t>Academy of Management Journal</a:t>
            </a:r>
            <a:r>
              <a:rPr/>
              <a:t>, </a:t>
            </a:r>
            <a:r>
              <a:rPr i="1"/>
              <a:t>64</a:t>
            </a:r>
            <a:r>
              <a:rPr/>
              <a:t>(2), 378–408. </a:t>
            </a:r>
            <a:r>
              <a:rPr>
                <a:hlinkClick r:id="rId7"/>
              </a:rPr>
              <a:t>https://doi.org/10.5465/amj.2018.1063</a:t>
            </a:r>
          </a:p>
          <a:p>
            <a:pPr lvl="0" indent="0" marL="0">
              <a:buNone/>
            </a:pPr>
            <a:r>
              <a:rPr/>
              <a:t>Suddaby, R., Bitektine, A., &amp; Haack, P. (2017). Legitimacy. </a:t>
            </a:r>
            <a:r>
              <a:rPr i="1"/>
              <a:t>Academy of Management Annals</a:t>
            </a:r>
            <a:r>
              <a:rPr/>
              <a:t>, </a:t>
            </a:r>
            <a:r>
              <a:rPr i="1"/>
              <a:t>11</a:t>
            </a:r>
            <a:r>
              <a:rPr/>
              <a:t>(1), 451–478. </a:t>
            </a:r>
            <a:r>
              <a:rPr>
                <a:hlinkClick r:id="rId8"/>
              </a:rPr>
              <a:t>https://doi.org/10.5465/annals.2015.0101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Discourse</a:t>
            </a:r>
          </a:p>
        </p:txBody>
      </p:sp>
      <p:sp>
        <p:nvSpPr>
          <p:cNvPr id="3" name="Content Placeholder 2"/>
          <p:cNvSpPr>
            <a:spLocks noGrp="1"/>
          </p:cNvSpPr>
          <p:nvPr>
            <p:ph idx="1"/>
          </p:nvPr>
        </p:nvSpPr>
        <p:spPr/>
        <p:txBody>
          <a:bodyPr/>
          <a:lstStyle/>
          <a:p>
            <a:pPr lvl="0" indent="0" marL="0">
              <a:spcBef>
                <a:spcPts val="3000"/>
              </a:spcBef>
              <a:buNone/>
            </a:pPr>
            <a:r>
              <a:rPr b="1"/>
              <a:t>Deinstitutionalization</a:t>
            </a:r>
          </a:p>
          <a:p>
            <a:pPr lvl="0"/>
            <a:r>
              <a:rPr/>
              <a:t>Discourse and deinstitutionalization (Ferns, Lambert, &amp; Gunther, 2021; see also Maguire &amp; Hardy, 2009; Suddaby, Bitektine, &amp; Haack, 2017)</a:t>
            </a:r>
          </a:p>
          <a:p>
            <a:pPr lvl="1" indent="-342832" marL="685663">
              <a:buAutoNum type="arabicPeriod"/>
            </a:pPr>
            <a:r>
              <a:rPr/>
              <a:t>Taken-for-grantedness–stable institution</a:t>
            </a:r>
          </a:p>
          <a:p>
            <a:pPr lvl="1" indent="-342832" marL="685663">
              <a:buAutoNum type="arabicPeriod"/>
            </a:pPr>
            <a:r>
              <a:rPr/>
              <a:t>Problematization–actors raise issues to disrupt</a:t>
            </a:r>
          </a:p>
          <a:p>
            <a:pPr lvl="1" indent="-342832" marL="685663">
              <a:buAutoNum type="arabicPeriod"/>
            </a:pPr>
            <a:r>
              <a:rPr/>
              <a:t>Translation–audience disseminate, adopt problematizations into their own practices and projects</a:t>
            </a:r>
          </a:p>
          <a:p>
            <a:pPr lvl="1" indent="-342832" marL="685663">
              <a:buAutoNum type="arabicPeriod"/>
            </a:pPr>
            <a:r>
              <a:rPr/>
              <a:t>Deinstitutionalization–institution no longer taken for granted</a:t>
            </a:r>
          </a:p>
          <a:p>
            <a:pPr lvl="0"/>
            <a:r>
              <a:rPr/>
              <a:t>Translation</a:t>
            </a:r>
          </a:p>
          <a:p>
            <a:pPr lvl="1"/>
            <a:r>
              <a:rPr/>
              <a:t>A social process–not cognitive</a:t>
            </a:r>
          </a:p>
          <a:p>
            <a:pPr lvl="0"/>
            <a:r>
              <a:rPr/>
              <a:t>Institutional defense</a:t>
            </a:r>
          </a:p>
          <a:p>
            <a:pPr lvl="1"/>
            <a:r>
              <a:rPr/>
              <a:t>The process of preempting problematization, translation</a:t>
            </a:r>
          </a:p>
          <a:p>
            <a:pPr lvl="1"/>
            <a:r>
              <a:rPr/>
              <a:t>But how do institutional insiders or fields preempt a social process that others are engaged in?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Discourse</a:t>
            </a:r>
          </a:p>
        </p:txBody>
      </p:sp>
      <p:sp>
        <p:nvSpPr>
          <p:cNvPr id="3" name="Content Placeholder 2"/>
          <p:cNvSpPr>
            <a:spLocks noGrp="1"/>
          </p:cNvSpPr>
          <p:nvPr>
            <p:ph idx="1"/>
          </p:nvPr>
        </p:nvSpPr>
        <p:spPr/>
        <p:txBody>
          <a:bodyPr/>
          <a:lstStyle/>
          <a:p>
            <a:pPr lvl="0" indent="0" marL="0">
              <a:spcBef>
                <a:spcPts val="3000"/>
              </a:spcBef>
              <a:buNone/>
            </a:pPr>
            <a:r>
              <a:rPr b="1"/>
              <a:t>Framing</a:t>
            </a:r>
          </a:p>
          <a:p>
            <a:pPr lvl="0"/>
            <a:r>
              <a:rPr/>
              <a:t>Borrowing from framing literature to study discourse as a social process</a:t>
            </a:r>
          </a:p>
          <a:p>
            <a:pPr lvl="0"/>
            <a:r>
              <a:rPr/>
              <a:t>Three different takes on frames to highlight our approach:</a:t>
            </a:r>
          </a:p>
          <a:p>
            <a:pPr lvl="1" indent="-342832" marL="685663">
              <a:buAutoNum type="arabicPeriod"/>
            </a:pPr>
            <a:r>
              <a:rPr/>
              <a:t>❌ Cognitive–using heuristics to make sense of the world and respond accordingly (Hahn, Preuss, Pinkse, &amp; Figge, 2014)</a:t>
            </a:r>
          </a:p>
          <a:p>
            <a:pPr lvl="1" indent="-342832" marL="685663">
              <a:buAutoNum type="arabicPeriod"/>
            </a:pPr>
            <a:r>
              <a:rPr/>
              <a:t>❌ Strategic–what frames lead to desired outcomes (Briscoe &amp; Gupta, 2016)?</a:t>
            </a:r>
          </a:p>
          <a:p>
            <a:pPr lvl="1" indent="-342832" marL="685663">
              <a:buAutoNum type="arabicPeriod"/>
            </a:pPr>
            <a:r>
              <a:rPr/>
              <a:t>✔️ </a:t>
            </a:r>
            <a:r>
              <a:rPr b="1"/>
              <a:t>Interactional</a:t>
            </a:r>
            <a:r>
              <a:rPr/>
              <a:t>–how are frames developed within a social system (Reinecke &amp; Ansari, 2021)?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lstStyle/>
          <a:p>
            <a:pPr lvl="0" indent="0" marL="0">
              <a:buNone/>
            </a:pPr>
            <a:r>
              <a:rPr/>
              <a:t>Context–climate change</a:t>
            </a:r>
          </a:p>
        </p:txBody>
      </p:sp>
      <p:pic>
        <p:nvPicPr>
          <p:cNvPr descr="fig:  http://ens-newswire.com/wp-content/uploads/2011/08/20110829_hansenarrest.jpg" id="0" name="Picture 1"/>
          <p:cNvPicPr>
            <a:picLocks noGrp="1" noChangeAspect="1"/>
          </p:cNvPicPr>
          <p:nvPr/>
        </p:nvPicPr>
        <p:blipFill>
          <a:blip r:embed="rId2"/>
          <a:stretch>
            <a:fillRect/>
          </a:stretch>
        </p:blipFill>
        <p:spPr bwMode="auto">
          <a:xfrm>
            <a:off x="825500" y="1193800"/>
            <a:ext cx="3060700" cy="2882900"/>
          </a:xfrm>
          <a:prstGeom prst="rect">
            <a:avLst/>
          </a:prstGeom>
          <a:noFill/>
          <a:ln w="9525">
            <a:noFill/>
            <a:headEnd/>
            <a:tailEnd/>
          </a:ln>
        </p:spPr>
      </p:pic>
      <p:sp>
        <p:nvSpPr>
          <p:cNvPr id="1" name="TextBox 3"/>
          <p:cNvSpPr txBox="1"/>
          <p:nvPr/>
        </p:nvSpPr>
        <p:spPr>
          <a:xfrm>
            <a:off x="76200" y="4076700"/>
            <a:ext cx="4559300" cy="508000"/>
          </a:xfrm>
          <a:prstGeom prst="rect">
            <a:avLst/>
          </a:prstGeom>
          <a:noFill/>
        </p:spPr>
        <p:txBody>
          <a:bodyPr/>
          <a:lstStyle/>
          <a:p>
            <a:pPr lvl="0" indent="0" marL="0" algn="ctr">
              <a:buNone/>
            </a:pPr>
            <a:r>
              <a:rPr/>
              <a:t>NASA Goddard Institute director Dr. Hansen arrested at KXL protest outside White House, Aug. 2011</a:t>
            </a:r>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hasCustomPrompt="1" idx="2" sz="half"/>
          </p:nvPr>
        </p:nvSpPr>
        <p:spPr/>
        <p:txBody>
          <a:bodyPr/>
          <a:lstStyle/>
          <a:p>
            <a:pPr lvl="0"/>
            <a:r>
              <a:rPr/>
              <a:t>Scientists are turning activist</a:t>
            </a:r>
          </a:p>
          <a:p>
            <a:pPr lvl="0"/>
            <a:r>
              <a:rPr/>
              <a:t>Typically view world through natural framework (Goffman, 1974)</a:t>
            </a:r>
          </a:p>
          <a:p>
            <a:pPr lvl="1"/>
            <a:r>
              <a:rPr/>
              <a:t>Measuring concentration of particles in atmosphere</a:t>
            </a:r>
          </a:p>
          <a:p>
            <a:pPr lvl="1"/>
            <a:r>
              <a:rPr/>
              <a:t>Observing warming from satellites</a:t>
            </a:r>
          </a:p>
          <a:p>
            <a:pPr lvl="1"/>
            <a:r>
              <a:rPr/>
              <a:t>Largely bypass social systems when studying climate change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lstStyle/>
          <a:p>
            <a:pPr lvl="0" indent="0" marL="0">
              <a:buNone/>
            </a:pPr>
            <a:r>
              <a:rPr/>
              <a:t>Context–Keystone XL (KXL)</a:t>
            </a:r>
          </a:p>
        </p:txBody>
      </p:sp>
      <p:pic>
        <p:nvPicPr>
          <p:cNvPr descr="fig:  ./kxl_demo_2011-01-05.jpg" id="0" name="Picture 1"/>
          <p:cNvPicPr>
            <a:picLocks noGrp="1" noChangeAspect="1"/>
          </p:cNvPicPr>
          <p:nvPr/>
        </p:nvPicPr>
        <p:blipFill>
          <a:blip r:embed="rId3"/>
          <a:stretch>
            <a:fillRect/>
          </a:stretch>
        </p:blipFill>
        <p:spPr bwMode="auto">
          <a:xfrm>
            <a:off x="1270000" y="1193800"/>
            <a:ext cx="2159000" cy="2882900"/>
          </a:xfrm>
          <a:prstGeom prst="rect">
            <a:avLst/>
          </a:prstGeom>
          <a:noFill/>
          <a:ln w="9525">
            <a:noFill/>
            <a:headEnd/>
            <a:tailEnd/>
          </a:ln>
        </p:spPr>
      </p:pic>
      <p:sp>
        <p:nvSpPr>
          <p:cNvPr id="1" name="TextBox 3"/>
          <p:cNvSpPr txBox="1"/>
          <p:nvPr/>
        </p:nvSpPr>
        <p:spPr>
          <a:xfrm>
            <a:off x="76200" y="4076700"/>
            <a:ext cx="4559300" cy="508000"/>
          </a:xfrm>
          <a:prstGeom prst="rect">
            <a:avLst/>
          </a:prstGeom>
          <a:noFill/>
        </p:spPr>
        <p:txBody>
          <a:bodyPr/>
          <a:lstStyle/>
          <a:p>
            <a:pPr lvl="0" indent="0" marL="0" algn="ctr">
              <a:buNone/>
            </a:pPr>
            <a:r>
              <a:rPr/>
              <a:t>Protest at the Nebraska Legislature, Jan. 2011</a:t>
            </a:r>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hasCustomPrompt="1" idx="2" sz="half"/>
          </p:nvPr>
        </p:nvSpPr>
        <p:spPr/>
        <p:txBody>
          <a:bodyPr/>
          <a:lstStyle/>
          <a:p>
            <a:pPr lvl="0"/>
            <a:r>
              <a:rPr/>
              <a:t>1,897 km pipeline to transport oil sands from Canada to the US</a:t>
            </a:r>
          </a:p>
          <a:p>
            <a:pPr lvl="1"/>
            <a:r>
              <a:rPr/>
              <a:t>Crosses three states, triggering permitting processes, academic discourse, local and federal legislative initiatives</a:t>
            </a:r>
          </a:p>
          <a:p>
            <a:pPr lvl="0"/>
            <a:r>
              <a:rPr/>
              <a:t>On the signs: subject positions, rooted in specific social system</a:t>
            </a:r>
          </a:p>
          <a:p>
            <a:pPr lvl="0" indent="0" marL="0">
              <a:buNone/>
            </a:pPr>
            <a:r>
              <a:rPr b="1"/>
              <a:t>Literature focused on natural, not this social framework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a:t>
            </a:r>
          </a:p>
        </p:txBody>
      </p:sp>
      <p:sp>
        <p:nvSpPr>
          <p:cNvPr id="3" name="Content Placeholder 2"/>
          <p:cNvSpPr>
            <a:spLocks noGrp="1"/>
          </p:cNvSpPr>
          <p:nvPr>
            <p:ph idx="1"/>
          </p:nvPr>
        </p:nvSpPr>
        <p:spPr/>
        <p:txBody>
          <a:bodyPr/>
          <a:lstStyle/>
          <a:p>
            <a:pPr lvl="0" indent="0" marL="0">
              <a:buNone/>
            </a:pPr>
            <a:r>
              <a:rPr/>
              <a:t>“The fossil-fuel industry’s aura of invincibility is gone. They’ve got all the money on the planet, but they no longer have unencumbered political power.”</a:t>
            </a:r>
          </a:p>
          <a:p>
            <a:pPr lvl="0" indent="0" marL="0">
              <a:buNone/>
            </a:pPr>
            <a:r>
              <a:rPr/>
              <a:t>–Bill McKibben in The Guardian (2015)</a:t>
            </a:r>
          </a:p>
          <a:p>
            <a:pPr lvl="0"/>
            <a:r>
              <a:rPr/>
              <a:t>Keystone XL as celebrated victory for environmentalists–how did it </a:t>
            </a:r>
            <a:r>
              <a:rPr i="1"/>
              <a:t>really</a:t>
            </a:r>
            <a:r>
              <a:rPr/>
              <a:t> go down?</a:t>
            </a:r>
          </a:p>
          <a:p>
            <a:pPr lvl="0"/>
            <a:r>
              <a:rPr/>
              <a:t>Approach–where is the action? What does this turn on?</a:t>
            </a:r>
          </a:p>
          <a:p>
            <a:pPr lvl="1"/>
            <a:r>
              <a:rPr/>
              <a:t>Enter into key battleground–Nebraska</a:t>
            </a:r>
          </a:p>
          <a:p>
            <a:pPr lvl="1"/>
            <a:r>
              <a:rPr/>
              <a:t>Pick up five issues that were raised</a:t>
            </a:r>
          </a:p>
          <a:p>
            <a:pPr lvl="2"/>
            <a:r>
              <a:rPr/>
              <a:t>One successful, four without success</a:t>
            </a:r>
          </a:p>
          <a:p>
            <a:pPr lvl="1"/>
            <a:r>
              <a:rPr/>
              <a:t>Four dynamics</a:t>
            </a:r>
          </a:p>
          <a:p>
            <a:pPr lvl="2"/>
            <a:r>
              <a:rPr/>
              <a:t>We show the dynamics operating on successful and unsuccessful issues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issues &amp; dynamics</a:t>
            </a:r>
          </a:p>
        </p:txBody>
      </p:sp>
      <p:sp>
        <p:nvSpPr>
          <p:cNvPr id="3" name="Content Placeholder 2"/>
          <p:cNvSpPr>
            <a:spLocks noGrp="1"/>
          </p:cNvSpPr>
          <p:nvPr>
            <p:ph idx="1"/>
          </p:nvPr>
        </p:nvSpPr>
        <p:spPr/>
        <p:txBody>
          <a:bodyPr/>
          <a:lstStyle/>
          <a:p>
            <a:pPr lvl="0" indent="-342831" marL="342831">
              <a:buAutoNum type="arabicPeriod"/>
            </a:pPr>
            <a:r>
              <a:rPr/>
              <a:t>Climate change</a:t>
            </a:r>
          </a:p>
          <a:p>
            <a:pPr lvl="1"/>
            <a:r>
              <a:rPr/>
              <a:t>Oil sand climate emissions between 30-300% higher than other fossil fuels</a:t>
            </a:r>
          </a:p>
          <a:p>
            <a:pPr lvl="1"/>
            <a:r>
              <a:rPr/>
              <a:t>Dynamic: dismissal</a:t>
            </a:r>
          </a:p>
          <a:p>
            <a:pPr lvl="0" indent="-342831" marL="342831">
              <a:buAutoNum type="arabicPeriod"/>
            </a:pPr>
            <a:r>
              <a:rPr/>
              <a:t>Spill risk</a:t>
            </a:r>
          </a:p>
          <a:p>
            <a:pPr lvl="1"/>
            <a:r>
              <a:rPr/>
              <a:t>KXL could spill crude oil into the Ogallala aquifer–source of drinking water for 30% of Americans, 85% of Nebraskans</a:t>
            </a:r>
          </a:p>
          <a:p>
            <a:pPr lvl="1"/>
            <a:r>
              <a:rPr/>
              <a:t>Dynamic: rules of the game</a:t>
            </a:r>
          </a:p>
          <a:p>
            <a:pPr lvl="0" indent="-342831" marL="342831">
              <a:buAutoNum type="arabicPeriod"/>
            </a:pPr>
            <a:r>
              <a:rPr/>
              <a:t>Benzene in oil sands</a:t>
            </a:r>
          </a:p>
          <a:p>
            <a:pPr lvl="1"/>
            <a:r>
              <a:rPr/>
              <a:t>Oil sands are a health concerns because they are diluted with lighter petroleum products, including the toxic benzene</a:t>
            </a:r>
          </a:p>
          <a:p>
            <a:pPr lvl="1"/>
            <a:r>
              <a:rPr/>
              <a:t>Dynamic: information dearth</a:t>
            </a:r>
          </a:p>
          <a:p>
            <a:pPr lvl="0" indent="-342831" marL="342831">
              <a:buAutoNum type="arabicPeriod"/>
            </a:pPr>
            <a:r>
              <a:rPr/>
              <a:t>Jobs</a:t>
            </a:r>
          </a:p>
          <a:p>
            <a:pPr lvl="1"/>
            <a:r>
              <a:rPr/>
              <a:t>Cornell University study contests number of jobs to be created–2,500 rather than 20,000 or even 120,000 jobs?</a:t>
            </a:r>
          </a:p>
          <a:p>
            <a:pPr lvl="1"/>
            <a:r>
              <a:rPr/>
              <a:t>Dynamic: counter coalition</a:t>
            </a:r>
          </a:p>
          <a:p>
            <a:pPr lvl="0" indent="-342831" marL="342831">
              <a:buAutoNum type="arabicPeriod"/>
            </a:pPr>
            <a:r>
              <a:rPr b="1"/>
              <a:t>Eminent domain</a:t>
            </a:r>
          </a:p>
          <a:p>
            <a:pPr lvl="1"/>
            <a:r>
              <a:rPr/>
              <a:t>Although KXL has no federal or state permit, TransCanada uses eminent domain to “bully” Nebraska landowners, acquire easements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lstStyle/>
          <a:p>
            <a:pPr lvl="0" indent="0" marL="0">
              <a:buNone/>
            </a:pPr>
            <a:r>
              <a:rPr/>
              <a:t>Climate change–example of dismissal</a:t>
            </a:r>
          </a:p>
        </p:txBody>
      </p:sp>
      <p:sp>
        <p:nvSpPr>
          <p:cNvPr id="14" name="Content Placeholder 2">
            <a:extLst>
              <a:ext uri="{FF2B5EF4-FFF2-40B4-BE49-F238E27FC236}">
                <a16:creationId xmlns:a16="http://schemas.microsoft.com/office/drawing/2014/main" id="{33F553A4-0732-436F-BB83-3B0243583AEC}"/>
              </a:ext>
            </a:extLst>
          </p:cNvPr>
          <p:cNvSpPr>
            <a:spLocks noGrp="1"/>
          </p:cNvSpPr>
          <p:nvPr>
            <p:ph hasCustomPrompt="1" idx="1" sz="half"/>
          </p:nvPr>
        </p:nvSpPr>
        <p:spPr/>
        <p:txBody>
          <a:bodyPr/>
          <a:lstStyle/>
          <a:p>
            <a:pPr lvl="0" indent="0" marL="0">
              <a:spcBef>
                <a:spcPts val="3000"/>
              </a:spcBef>
              <a:buNone/>
            </a:pPr>
            <a:r>
              <a:rPr b="1"/>
              <a:t>Climate change (forestalled)</a:t>
            </a:r>
          </a:p>
          <a:p>
            <a:pPr lvl="0" indent="0" marL="0">
              <a:buNone/>
            </a:pPr>
            <a:r>
              <a:rPr i="1"/>
              <a:t>Sen. Carlson</a:t>
            </a:r>
            <a:r>
              <a:rPr/>
              <a:t>: Are you–do you believe in global warming? (Laughter)</a:t>
            </a:r>
          </a:p>
          <a:p>
            <a:pPr lvl="0" indent="0" marL="0">
              <a:buNone/>
            </a:pPr>
            <a:r>
              <a:rPr i="1"/>
              <a:t>Tim Taylor (landowner)</a:t>
            </a:r>
            <a:r>
              <a:rPr/>
              <a:t>: I’m–honestly, I’m not sure. I’m not trying to be cute or…I’m not sure.</a:t>
            </a:r>
          </a:p>
          <a:p>
            <a:pPr lvl="0" indent="0" marL="0">
              <a:buNone/>
            </a:pPr>
            <a:r>
              <a:rPr i="1"/>
              <a:t>Sen. Carlson</a:t>
            </a:r>
            <a:r>
              <a:rPr/>
              <a:t>: I’m asking you these–I think your reservations and your resistance [against KXL] is for pure reasons. And I appreciate that. Thank you.</a:t>
            </a:r>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hasCustomPrompt="1" idx="2" sz="half"/>
          </p:nvPr>
        </p:nvSpPr>
        <p:spPr/>
        <p:txBody>
          <a:bodyPr/>
          <a:lstStyle/>
          <a:p>
            <a:pPr lvl="0" indent="0" marL="0">
              <a:spcBef>
                <a:spcPts val="3000"/>
              </a:spcBef>
              <a:buNone/>
            </a:pPr>
            <a:r>
              <a:rPr b="1"/>
              <a:t>Eminent domain (disrupted)</a:t>
            </a:r>
          </a:p>
          <a:p>
            <a:pPr lvl="0" indent="0" marL="0">
              <a:buNone/>
            </a:pPr>
            <a:r>
              <a:rPr i="1"/>
              <a:t>Sen. Adams</a:t>
            </a:r>
            <a:r>
              <a:rPr/>
              <a:t>: With the number of constituents that I have that feel as though, right or wrong, that they have in effect been pushed to the edge and said, sign the easement agreement or we’re going to court, all right, that is how eminent domain works. But you haven’t been permitted yet. I struggle with that.</a:t>
            </a:r>
          </a:p>
          <a:p>
            <a:pPr lvl="0" indent="0" marL="0">
              <a:buNone/>
            </a:pPr>
            <a:r>
              <a:rPr i="1"/>
              <a:t>Sen. Carlson</a:t>
            </a:r>
            <a:r>
              <a:rPr/>
              <a:t>: Time.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C56CC8-B39E-4F1E-857E-D694429B0B61}"/>
              </a:ext>
            </a:extLst>
          </p:cNvPr>
          <p:cNvSpPr>
            <a:spLocks noGrp="1"/>
          </p:cNvSpPr>
          <p:nvPr>
            <p:ph type="title"/>
          </p:nvPr>
        </p:nvSpPr>
        <p:spPr>
          <a:xfrm>
            <a:off x="628650" y="273847"/>
            <a:ext cx="7886700" cy="994172"/>
          </a:xfrm>
        </p:spPr>
        <p:txBody>
          <a:bodyPr/>
          <a:lstStyle/>
          <a:p>
            <a:pPr lvl="0" indent="0" marL="0">
              <a:buNone/>
            </a:pPr>
            <a:r>
              <a:rPr/>
              <a:t>Pipeline spill risk–example of rules of the game</a:t>
            </a:r>
          </a:p>
        </p:txBody>
      </p:sp>
      <p:sp>
        <p:nvSpPr>
          <p:cNvPr id="14" name="Content Placeholder 2">
            <a:extLst>
              <a:ext uri="{FF2B5EF4-FFF2-40B4-BE49-F238E27FC236}">
                <a16:creationId xmlns:a16="http://schemas.microsoft.com/office/drawing/2014/main" id="{33F553A4-0732-436F-BB83-3B0243583AEC}"/>
              </a:ext>
            </a:extLst>
          </p:cNvPr>
          <p:cNvSpPr>
            <a:spLocks noGrp="1"/>
          </p:cNvSpPr>
          <p:nvPr>
            <p:ph hasCustomPrompt="1" idx="1" sz="half"/>
          </p:nvPr>
        </p:nvSpPr>
        <p:spPr/>
        <p:txBody>
          <a:bodyPr/>
          <a:lstStyle/>
          <a:p>
            <a:pPr lvl="0" indent="0" marL="0">
              <a:spcBef>
                <a:spcPts val="3000"/>
              </a:spcBef>
              <a:buNone/>
            </a:pPr>
            <a:r>
              <a:rPr b="1"/>
              <a:t>Pipeline spill risk (informal rules, excerpt)</a:t>
            </a:r>
          </a:p>
          <a:p>
            <a:pPr lvl="0" indent="0" marL="0">
              <a:buNone/>
            </a:pPr>
            <a:r>
              <a:rPr/>
              <a:t>Sen. Haar: So, you know, the question will come up so I’ll just ask it. Well, how does the fact that you’re with NRDC color your testimony here today?</a:t>
            </a:r>
          </a:p>
          <a:p>
            <a:pPr lvl="0" indent="0" marL="0">
              <a:buNone/>
            </a:pPr>
            <a:r>
              <a:rPr/>
              <a:t>Anthony Swift: Well, my testimony has been fact based. […]</a:t>
            </a:r>
          </a:p>
          <a:p>
            <a:pPr lvl="0" indent="0" marL="0">
              <a:buNone/>
            </a:pPr>
            <a:r>
              <a:rPr/>
              <a:t>Sen. Haar: So I get, you know, just extending that further, I mean, what…so what business do you have in Nebraska?</a:t>
            </a:r>
          </a:p>
        </p:txBody>
      </p:sp>
      <p:sp>
        <p:nvSpPr>
          <p:cNvPr id="15" name="Content Placeholder 3">
            <a:extLst>
              <a:ext uri="{FF2B5EF4-FFF2-40B4-BE49-F238E27FC236}">
                <a16:creationId xmlns:a16="http://schemas.microsoft.com/office/drawing/2014/main" id="{85B61897-3440-46EF-891E-6B3E1D8F5246}"/>
              </a:ext>
            </a:extLst>
          </p:cNvPr>
          <p:cNvSpPr>
            <a:spLocks noGrp="1"/>
          </p:cNvSpPr>
          <p:nvPr>
            <p:ph hasCustomPrompt="1" idx="2" sz="half"/>
          </p:nvPr>
        </p:nvSpPr>
        <p:spPr/>
        <p:txBody>
          <a:bodyPr/>
          <a:lstStyle/>
          <a:p>
            <a:pPr lvl="0" indent="0" marL="0">
              <a:spcBef>
                <a:spcPts val="3000"/>
              </a:spcBef>
              <a:buNone/>
            </a:pPr>
            <a:r>
              <a:rPr b="1"/>
              <a:t>Eminent domain (informal roles)</a:t>
            </a:r>
          </a:p>
          <a:p>
            <a:pPr lvl="0" indent="0" marL="0">
              <a:buNone/>
            </a:pPr>
            <a:r>
              <a:rPr/>
              <a:t>(During Alan Peterson testimony on legal issues related to pipeline siting law)</a:t>
            </a:r>
          </a:p>
          <a:p>
            <a:pPr lvl="0" indent="0" marL="0">
              <a:buNone/>
            </a:pPr>
            <a:r>
              <a:rPr/>
              <a:t>Sen. Christensen: Okay. What is Sierra Club’s stance on fossil fuels versus renewables?</a:t>
            </a:r>
          </a:p>
          <a:p>
            <a:pPr lvl="0" indent="0" marL="0">
              <a:buNone/>
            </a:pPr>
            <a:r>
              <a:rPr/>
              <a:t>Alan Peterson: I don’t know.</a:t>
            </a:r>
          </a:p>
          <a:p>
            <a:pPr lvl="0" indent="0" marL="0">
              <a:buNone/>
            </a:pPr>
            <a:r>
              <a:rPr/>
              <a:t>Audience: Oh, oh, oh. (Laughter)</a:t>
            </a:r>
          </a:p>
          <a:p>
            <a:pPr lvl="0" indent="0" marL="0">
              <a:buNone/>
            </a:pPr>
            <a:r>
              <a:rPr/>
              <a:t>Sen. Christensen: I’m done.</a:t>
            </a:r>
          </a:p>
        </p:txBody>
      </p:sp>
    </p:spTree>
  </p:cSld>
</p:sld>
</file>

<file path=ppt/theme/theme1.xml><?xml version="1.0" encoding="utf-8"?>
<a:theme xmlns:a="http://schemas.openxmlformats.org/drawingml/2006/main" name="Office Theme">
  <a:themeElements>
    <a:clrScheme name="motagua light prueba">
      <a:dk1>
        <a:srgbClr val="63666A"/>
      </a:dk1>
      <a:lt1>
        <a:sysClr val="window" lastClr="FFFFFF"/>
      </a:lt1>
      <a:dk2>
        <a:srgbClr val="63666A"/>
      </a:dk2>
      <a:lt2>
        <a:srgbClr val="FFFFFF"/>
      </a:lt2>
      <a:accent1>
        <a:srgbClr val="034638"/>
      </a:accent1>
      <a:accent2>
        <a:srgbClr val="C5B783"/>
      </a:accent2>
      <a:accent3>
        <a:srgbClr val="582C83"/>
      </a:accent3>
      <a:accent4>
        <a:srgbClr val="000000"/>
      </a:accent4>
      <a:accent5>
        <a:srgbClr val="63666A"/>
      </a:accent5>
      <a:accent6>
        <a:srgbClr val="63666A"/>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49</Words>
  <Application>Microsoft Office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Black</vt:lpstr>
      <vt:lpstr>Arial Bold</vt:lpstr>
      <vt:lpstr>Arial Regular</vt:lpstr>
      <vt:lpstr>Calibri</vt:lpstr>
      <vt:lpstr>Lato Light</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Discourse, and Deinstitutionalization</dc:title>
  <dc:creator>Julian Barg &amp; Mark J. Zbaracki</dc:creator>
  <cp:keywords/>
  <dcterms:created xsi:type="dcterms:W3CDTF">2022-07-08T08:16:52Z</dcterms:created>
  <dcterms:modified xsi:type="dcterms:W3CDTF">2022-07-08T08:16:52Z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/home/julian/bibliography.bib</vt:lpwstr>
  </property>
  <property fmtid="{D5CDD505-2E9C-101B-9397-08002B2CF9AE}" pid="3" name="csl">
    <vt:lpwstr>/home/julian/apa-6th-edition.csl</vt:lpwstr>
  </property>
  <property fmtid="{D5CDD505-2E9C-101B-9397-08002B2CF9AE}" pid="4" name="date">
    <vt:lpwstr>July 8, 2022</vt:lpwstr>
  </property>
</Properties>
</file>