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4.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handoutMasterIdLst>
    <p:handoutMasterId r:id="rId12"/>
  </p:handoutMasterIdLst>
  <p:sldIdLst>
    <p:sldId id="347" r:id="rId2"/>
    <p:sldId id="399" r:id="rId3"/>
    <p:sldId id="397" r:id="rId4"/>
    <p:sldId id="404" r:id="rId5"/>
    <p:sldId id="403" r:id="rId6"/>
    <p:sldId id="351" r:id="rId7"/>
    <p:sldId id="385" r:id="rId8"/>
    <p:sldId id="310" r:id="rId9"/>
    <p:sldId id="265" r:id="rId10"/>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CCFF"/>
    <a:srgbClr val="FFFFCC"/>
    <a:srgbClr val="C9C900"/>
    <a:srgbClr val="999999"/>
    <a:srgbClr val="003283"/>
    <a:srgbClr val="FF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56" autoAdjust="0"/>
    <p:restoredTop sz="95082" autoAdjust="0"/>
  </p:normalViewPr>
  <p:slideViewPr>
    <p:cSldViewPr snapToGrid="0">
      <p:cViewPr varScale="1">
        <p:scale>
          <a:sx n="125" d="100"/>
          <a:sy n="125" d="100"/>
        </p:scale>
        <p:origin x="1806"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5EADDD2D-8FA7-4F1C-AE5B-CA2D8CD23693}" type="slidenum">
              <a:rPr lang="de-DE" altLang="en-US"/>
              <a:pPr>
                <a:defRPr/>
              </a:pPr>
              <a:t>‹#›</a:t>
            </a:fld>
            <a:endParaRPr lang="de-DE" altLang="en-US"/>
          </a:p>
        </p:txBody>
      </p:sp>
    </p:spTree>
    <p:extLst>
      <p:ext uri="{BB962C8B-B14F-4D97-AF65-F5344CB8AC3E}">
        <p14:creationId xmlns:p14="http://schemas.microsoft.com/office/powerpoint/2010/main" val="508587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89ADA93E-43D4-4206-9C71-2BBED498FA46}" type="slidenum">
              <a:rPr lang="de-DE" altLang="en-US"/>
              <a:pPr>
                <a:defRPr/>
              </a:pPr>
              <a:t>‹#›</a:t>
            </a:fld>
            <a:endParaRPr lang="de-DE" altLang="en-US"/>
          </a:p>
        </p:txBody>
      </p:sp>
    </p:spTree>
    <p:extLst>
      <p:ext uri="{BB962C8B-B14F-4D97-AF65-F5344CB8AC3E}">
        <p14:creationId xmlns:p14="http://schemas.microsoft.com/office/powerpoint/2010/main" val="1589925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35C629-87CF-4DCB-B4B9-27AFE1AEF500}"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49625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E91A84-11E6-48C9-BA22-F7A92E17965D}"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892017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E91A84-11E6-48C9-BA22-F7A92E17965D}"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39373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1A55A7-1068-4B33-8834-584720289207}" type="slidenum">
              <a:rPr lang="de-DE" altLang="en-US" sz="1000" smtClean="0"/>
              <a:pPr>
                <a:spcBef>
                  <a:spcPct val="0"/>
                </a:spcBef>
              </a:pPr>
              <a:t>7</a:t>
            </a:fld>
            <a:endParaRPr lang="de-DE" altLang="en-US" sz="1000"/>
          </a:p>
        </p:txBody>
      </p:sp>
    </p:spTree>
    <p:extLst>
      <p:ext uri="{BB962C8B-B14F-4D97-AF65-F5344CB8AC3E}">
        <p14:creationId xmlns:p14="http://schemas.microsoft.com/office/powerpoint/2010/main" val="311307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67E822-A6D1-4637-9669-8CBBE683FA19}" type="slidenum">
              <a:rPr lang="de-DE" altLang="en-US" sz="1000" smtClean="0"/>
              <a:pPr>
                <a:spcBef>
                  <a:spcPct val="0"/>
                </a:spcBef>
              </a:pPr>
              <a:t>8</a:t>
            </a:fld>
            <a:endParaRPr lang="de-DE" altLang="en-US" sz="1000"/>
          </a:p>
        </p:txBody>
      </p:sp>
    </p:spTree>
    <p:extLst>
      <p:ext uri="{BB962C8B-B14F-4D97-AF65-F5344CB8AC3E}">
        <p14:creationId xmlns:p14="http://schemas.microsoft.com/office/powerpoint/2010/main" val="271664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ABE52F-0CAD-4563-A1CE-3695F66E5798}" type="slidenum">
              <a:rPr lang="de-DE" altLang="en-US" sz="1000" smtClean="0"/>
              <a:pPr>
                <a:spcBef>
                  <a:spcPct val="0"/>
                </a:spcBef>
              </a:pPr>
              <a:t>9</a:t>
            </a:fld>
            <a:endParaRPr lang="de-DE" altLang="en-US" sz="1000"/>
          </a:p>
        </p:txBody>
      </p:sp>
      <p:sp>
        <p:nvSpPr>
          <p:cNvPr id="25603"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639460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4506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0987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48478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501666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4480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77994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01123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83480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420829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3680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35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79786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4201502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2277109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90437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5315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86821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3663030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96281925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61277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88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286733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18ACD6D2-5A5A-47C3-97E1-3FAF1D57B8F1}"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528" r:id="rId1"/>
    <p:sldLayoutId id="2147488529" r:id="rId2"/>
    <p:sldLayoutId id="2147488530" r:id="rId3"/>
    <p:sldLayoutId id="2147488531" r:id="rId4"/>
    <p:sldLayoutId id="2147488532" r:id="rId5"/>
    <p:sldLayoutId id="2147488533" r:id="rId6"/>
    <p:sldLayoutId id="2147488534" r:id="rId7"/>
    <p:sldLayoutId id="2147488516" r:id="rId8"/>
    <p:sldLayoutId id="2147488517" r:id="rId9"/>
    <p:sldLayoutId id="2147488518" r:id="rId10"/>
    <p:sldLayoutId id="2147488519" r:id="rId11"/>
    <p:sldLayoutId id="2147488520" r:id="rId12"/>
    <p:sldLayoutId id="2147488521" r:id="rId13"/>
    <p:sldLayoutId id="2147488522" r:id="rId14"/>
    <p:sldLayoutId id="2147488523" r:id="rId15"/>
    <p:sldLayoutId id="2147488524" r:id="rId16"/>
    <p:sldLayoutId id="2147488525" r:id="rId17"/>
    <p:sldLayoutId id="2147488526" r:id="rId18"/>
    <p:sldLayoutId id="2147488535" r:id="rId19"/>
    <p:sldLayoutId id="2147488536" r:id="rId20"/>
    <p:sldLayoutId id="2147488537" r:id="rId21"/>
    <p:sldLayoutId id="2147488527"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15O (United States) – Integration with SAP </a:t>
            </a:r>
            <a:r>
              <a:rPr lang="en-US" altLang="en-US" dirty="0" err="1">
                <a:solidFill>
                  <a:srgbClr val="000000"/>
                </a:solidFill>
              </a:rPr>
              <a:t>SuccessFactors</a:t>
            </a:r>
            <a:r>
              <a:rPr lang="en-US" altLang="en-US" dirty="0">
                <a:solidFill>
                  <a:srgbClr val="000000"/>
                </a:solidFill>
              </a:rPr>
              <a:t> Employee Central Payroll</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z="2000" dirty="0"/>
              <a:t>15O – Integration with SAP SuccessFactors Employee Central Payroll </a:t>
            </a:r>
            <a:br>
              <a:rPr lang="en-US" altLang="en-US" dirty="0"/>
            </a:br>
            <a:r>
              <a:rPr lang="en-US" altLang="en-US" sz="1800" dirty="0"/>
              <a:t>- Employee Master Data Replication and Maintenance of Payroll-Relevant Employee Data (1/2) -</a:t>
            </a:r>
            <a:endParaRPr lang="de-DE" altLang="en-US" sz="1800" dirty="0">
              <a:solidFill>
                <a:srgbClr val="FF0000"/>
              </a:solidFill>
            </a:endParaRPr>
          </a:p>
        </p:txBody>
      </p:sp>
      <p:sp>
        <p:nvSpPr>
          <p:cNvPr id="4" name="Rectangle 15"/>
          <p:cNvSpPr>
            <a:spLocks noChangeArrowheads="1"/>
          </p:cNvSpPr>
          <p:nvPr/>
        </p:nvSpPr>
        <p:spPr bwMode="auto">
          <a:xfrm>
            <a:off x="90006" y="1270564"/>
            <a:ext cx="5993167"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64" name="Rectangle 263"/>
          <p:cNvSpPr>
            <a:spLocks noChangeArrowheads="1"/>
          </p:cNvSpPr>
          <p:nvPr/>
        </p:nvSpPr>
        <p:spPr bwMode="auto">
          <a:xfrm>
            <a:off x="2011962" y="1844675"/>
            <a:ext cx="4071211" cy="46640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5" name="Rectangle 15"/>
          <p:cNvSpPr>
            <a:spLocks noChangeArrowheads="1"/>
          </p:cNvSpPr>
          <p:nvPr/>
        </p:nvSpPr>
        <p:spPr bwMode="auto">
          <a:xfrm>
            <a:off x="1971825" y="1556314"/>
            <a:ext cx="4111364"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5366" name="Rectangle 263"/>
          <p:cNvSpPr>
            <a:spLocks noChangeArrowheads="1"/>
          </p:cNvSpPr>
          <p:nvPr/>
        </p:nvSpPr>
        <p:spPr bwMode="auto">
          <a:xfrm>
            <a:off x="6145213" y="1844675"/>
            <a:ext cx="2914650" cy="46640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7" name="Rectangle 15"/>
          <p:cNvSpPr>
            <a:spLocks noChangeArrowheads="1"/>
          </p:cNvSpPr>
          <p:nvPr/>
        </p:nvSpPr>
        <p:spPr bwMode="auto">
          <a:xfrm>
            <a:off x="6145213" y="1556314"/>
            <a:ext cx="291465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HR Administrator</a:t>
            </a:r>
          </a:p>
        </p:txBody>
      </p:sp>
      <p:sp>
        <p:nvSpPr>
          <p:cNvPr id="245" name="Rectangle 15"/>
          <p:cNvSpPr>
            <a:spLocks noChangeArrowheads="1"/>
          </p:cNvSpPr>
          <p:nvPr/>
        </p:nvSpPr>
        <p:spPr bwMode="auto">
          <a:xfrm>
            <a:off x="6145213" y="1270564"/>
            <a:ext cx="2914650"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 Payroll</a:t>
            </a:r>
          </a:p>
        </p:txBody>
      </p:sp>
      <p:grpSp>
        <p:nvGrpSpPr>
          <p:cNvPr id="15369" name="Group 20"/>
          <p:cNvGrpSpPr>
            <a:grpSpLocks/>
          </p:cNvGrpSpPr>
          <p:nvPr/>
        </p:nvGrpSpPr>
        <p:grpSpPr bwMode="auto">
          <a:xfrm>
            <a:off x="7156450" y="5948363"/>
            <a:ext cx="873125" cy="528637"/>
            <a:chOff x="963613" y="5656263"/>
            <a:chExt cx="873125" cy="530225"/>
          </a:xfrm>
        </p:grpSpPr>
        <p:grpSp>
          <p:nvGrpSpPr>
            <p:cNvPr id="15829" name="Group 445"/>
            <p:cNvGrpSpPr>
              <a:grpSpLocks/>
            </p:cNvGrpSpPr>
            <p:nvPr/>
          </p:nvGrpSpPr>
          <p:grpSpPr bwMode="auto">
            <a:xfrm>
              <a:off x="963613" y="5667135"/>
              <a:ext cx="863600" cy="510155"/>
              <a:chOff x="-1836997" y="5152244"/>
              <a:chExt cx="864381" cy="509004"/>
            </a:xfrm>
          </p:grpSpPr>
          <p:sp>
            <p:nvSpPr>
              <p:cNvPr id="15845" name="Rounded Rectangle 492"/>
              <p:cNvSpPr>
                <a:spLocks noChangeArrowheads="1"/>
              </p:cNvSpPr>
              <p:nvPr/>
            </p:nvSpPr>
            <p:spPr bwMode="auto">
              <a:xfrm>
                <a:off x="-1836997" y="5152483"/>
                <a:ext cx="864381" cy="508438"/>
              </a:xfrm>
              <a:prstGeom prst="roundRect">
                <a:avLst>
                  <a:gd name="adj" fmla="val 5593"/>
                </a:avLst>
              </a:prstGeom>
              <a:solidFill>
                <a:schemeClr val="bg1">
                  <a:lumMod val="75000"/>
                </a:schemeClr>
              </a:soli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5846"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847"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848" name="TextBox 449"/>
              <p:cNvSpPr txBox="1">
                <a:spLocks noChangeArrowheads="1"/>
              </p:cNvSpPr>
              <p:nvPr/>
            </p:nvSpPr>
            <p:spPr bwMode="auto">
              <a:xfrm>
                <a:off x="-1781385" y="5238321"/>
                <a:ext cx="756333" cy="35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Payroll and Post Payroll Processing</a:t>
                </a:r>
              </a:p>
            </p:txBody>
          </p:sp>
        </p:grpSp>
        <p:grpSp>
          <p:nvGrpSpPr>
            <p:cNvPr id="15830" name="Group 408"/>
            <p:cNvGrpSpPr>
              <a:grpSpLocks/>
            </p:cNvGrpSpPr>
            <p:nvPr/>
          </p:nvGrpSpPr>
          <p:grpSpPr bwMode="auto">
            <a:xfrm>
              <a:off x="963613" y="5656263"/>
              <a:ext cx="873125" cy="530225"/>
              <a:chOff x="8489732" y="4403217"/>
              <a:chExt cx="1079512" cy="294200"/>
            </a:xfrm>
          </p:grpSpPr>
          <p:sp>
            <p:nvSpPr>
              <p:cNvPr id="15831"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2"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3"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4"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5"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6"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7"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8"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39"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40"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41"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42"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43"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44"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0" name="Straight Arrow Connector 420"/>
          <p:cNvCxnSpPr>
            <a:cxnSpLocks noChangeShapeType="1"/>
            <a:stCxn id="409" idx="5"/>
            <a:endCxn id="15809" idx="1"/>
          </p:cNvCxnSpPr>
          <p:nvPr/>
        </p:nvCxnSpPr>
        <p:spPr bwMode="auto">
          <a:xfrm flipV="1">
            <a:off x="854561" y="5506244"/>
            <a:ext cx="6160602" cy="5453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1" name="Straight Arrow Connector 426"/>
          <p:cNvCxnSpPr>
            <a:cxnSpLocks noChangeShapeType="1"/>
            <a:stCxn id="312" idx="11"/>
            <a:endCxn id="15777" idx="1"/>
          </p:cNvCxnSpPr>
          <p:nvPr/>
        </p:nvCxnSpPr>
        <p:spPr bwMode="auto">
          <a:xfrm flipV="1">
            <a:off x="7728711" y="3322548"/>
            <a:ext cx="162752" cy="42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72" name="Group 17"/>
          <p:cNvGrpSpPr>
            <a:grpSpLocks/>
          </p:cNvGrpSpPr>
          <p:nvPr/>
        </p:nvGrpSpPr>
        <p:grpSpPr bwMode="auto">
          <a:xfrm>
            <a:off x="6392164" y="3544316"/>
            <a:ext cx="1079500" cy="293688"/>
            <a:chOff x="3894138" y="2792080"/>
            <a:chExt cx="1079500" cy="294020"/>
          </a:xfrm>
        </p:grpSpPr>
        <p:sp>
          <p:nvSpPr>
            <p:cNvPr id="15813"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Master Data Record</a:t>
              </a:r>
            </a:p>
          </p:txBody>
        </p:sp>
        <p:grpSp>
          <p:nvGrpSpPr>
            <p:cNvPr id="15814" name="Group 253"/>
            <p:cNvGrpSpPr>
              <a:grpSpLocks/>
            </p:cNvGrpSpPr>
            <p:nvPr/>
          </p:nvGrpSpPr>
          <p:grpSpPr bwMode="auto">
            <a:xfrm>
              <a:off x="3894138" y="2792080"/>
              <a:ext cx="1079477" cy="294020"/>
              <a:chOff x="8489732" y="4403217"/>
              <a:chExt cx="1079512" cy="294200"/>
            </a:xfrm>
          </p:grpSpPr>
          <p:sp>
            <p:nvSpPr>
              <p:cNvPr id="15815"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1"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2"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3"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4"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5"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6"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7"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8"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3" name="Group 11"/>
          <p:cNvGrpSpPr>
            <a:grpSpLocks/>
          </p:cNvGrpSpPr>
          <p:nvPr/>
        </p:nvGrpSpPr>
        <p:grpSpPr bwMode="auto">
          <a:xfrm>
            <a:off x="7015163" y="5251450"/>
            <a:ext cx="1079500" cy="404813"/>
            <a:chOff x="3894138" y="1628775"/>
            <a:chExt cx="1079500" cy="404813"/>
          </a:xfrm>
        </p:grpSpPr>
        <p:grpSp>
          <p:nvGrpSpPr>
            <p:cNvPr id="15793" name="Group 303"/>
            <p:cNvGrpSpPr>
              <a:grpSpLocks/>
            </p:cNvGrpSpPr>
            <p:nvPr/>
          </p:nvGrpSpPr>
          <p:grpSpPr bwMode="auto">
            <a:xfrm>
              <a:off x="3894138" y="1628775"/>
              <a:ext cx="1079488" cy="397961"/>
              <a:chOff x="3893684" y="1628800"/>
              <a:chExt cx="1080000" cy="398421"/>
            </a:xfrm>
          </p:grpSpPr>
          <p:sp>
            <p:nvSpPr>
              <p:cNvPr id="15809"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a:t>
                </a:r>
              </a:p>
              <a:p>
                <a:pPr algn="ctr" eaLnBrk="1" hangingPunct="1">
                  <a:spcBef>
                    <a:spcPct val="0"/>
                  </a:spcBef>
                  <a:buClrTx/>
                  <a:buSzTx/>
                </a:pPr>
                <a:r>
                  <a:rPr lang="en-US" altLang="en-US" sz="700" b="0">
                    <a:solidFill>
                      <a:srgbClr val="000000"/>
                    </a:solidFill>
                    <a:latin typeface="Calibri" panose="020F0502020204030204" pitchFamily="34" charset="0"/>
                  </a:rPr>
                  <a:t>Personnel Master Data</a:t>
                </a:r>
              </a:p>
            </p:txBody>
          </p:sp>
          <p:grpSp>
            <p:nvGrpSpPr>
              <p:cNvPr id="15810" name="Group 305"/>
              <p:cNvGrpSpPr>
                <a:grpSpLocks/>
              </p:cNvGrpSpPr>
              <p:nvPr/>
            </p:nvGrpSpPr>
            <p:grpSpPr bwMode="auto">
              <a:xfrm>
                <a:off x="3965692" y="1628800"/>
                <a:ext cx="186692" cy="163835"/>
                <a:chOff x="-1499789" y="3692879"/>
                <a:chExt cx="186692" cy="163835"/>
              </a:xfrm>
            </p:grpSpPr>
            <p:sp>
              <p:nvSpPr>
                <p:cNvPr id="15811"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12"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D</a:t>
                  </a:r>
                  <a:endParaRPr lang="en-US" altLang="en-US" sz="700" b="0">
                    <a:solidFill>
                      <a:srgbClr val="000000"/>
                    </a:solidFill>
                    <a:latin typeface="Calibri" panose="020F0502020204030204" pitchFamily="34" charset="0"/>
                  </a:endParaRPr>
                </a:p>
              </p:txBody>
            </p:sp>
          </p:grpSp>
        </p:grpSp>
        <p:grpSp>
          <p:nvGrpSpPr>
            <p:cNvPr id="15794" name="Group 339"/>
            <p:cNvGrpSpPr>
              <a:grpSpLocks/>
            </p:cNvGrpSpPr>
            <p:nvPr/>
          </p:nvGrpSpPr>
          <p:grpSpPr bwMode="auto">
            <a:xfrm>
              <a:off x="3894138" y="1739760"/>
              <a:ext cx="1079500" cy="293828"/>
              <a:chOff x="8489724" y="4403367"/>
              <a:chExt cx="1079521" cy="294067"/>
            </a:xfrm>
          </p:grpSpPr>
          <p:sp>
            <p:nvSpPr>
              <p:cNvPr id="15795"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6"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7"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8"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9"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0"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1"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2"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3"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4"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5"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6"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7"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4" name="Group 28"/>
          <p:cNvGrpSpPr>
            <a:grpSpLocks/>
          </p:cNvGrpSpPr>
          <p:nvPr/>
        </p:nvGrpSpPr>
        <p:grpSpPr bwMode="auto">
          <a:xfrm>
            <a:off x="7891463" y="3177032"/>
            <a:ext cx="1090612" cy="293688"/>
            <a:chOff x="2555875" y="2793484"/>
            <a:chExt cx="1090422" cy="294200"/>
          </a:xfrm>
        </p:grpSpPr>
        <p:sp>
          <p:nvSpPr>
            <p:cNvPr id="15777"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Initiate Employee </a:t>
              </a:r>
            </a:p>
            <a:p>
              <a:pPr algn="ctr" eaLnBrk="1" hangingPunct="1">
                <a:spcBef>
                  <a:spcPct val="0"/>
                </a:spcBef>
                <a:buClrTx/>
                <a:buSzTx/>
              </a:pPr>
              <a:r>
                <a:rPr lang="en-US" altLang="en-US" sz="700" b="0">
                  <a:solidFill>
                    <a:srgbClr val="FFFFFF"/>
                  </a:solidFill>
                  <a:latin typeface="Calibri" panose="020F0502020204030204" pitchFamily="34" charset="0"/>
                </a:rPr>
                <a:t>Master </a:t>
              </a:r>
              <a:r>
                <a:rPr lang="en-US" altLang="en-US" sz="700" b="0">
                  <a:solidFill>
                    <a:schemeClr val="bg1"/>
                  </a:solidFill>
                  <a:latin typeface="Calibri" panose="020F0502020204030204" pitchFamily="34" charset="0"/>
                </a:rPr>
                <a:t>Data Replication </a:t>
              </a:r>
              <a:r>
                <a:rPr lang="en-US" altLang="en-US" sz="700" b="0">
                  <a:solidFill>
                    <a:srgbClr val="FFFFFF"/>
                  </a:solidFill>
                  <a:latin typeface="Calibri" panose="020F0502020204030204" pitchFamily="34" charset="0"/>
                </a:rPr>
                <a:t>Confirmation Message</a:t>
              </a:r>
            </a:p>
          </p:txBody>
        </p:sp>
        <p:grpSp>
          <p:nvGrpSpPr>
            <p:cNvPr id="15778" name="Group 268"/>
            <p:cNvGrpSpPr>
              <a:grpSpLocks/>
            </p:cNvGrpSpPr>
            <p:nvPr/>
          </p:nvGrpSpPr>
          <p:grpSpPr bwMode="auto">
            <a:xfrm>
              <a:off x="2566785" y="2793484"/>
              <a:ext cx="1079512" cy="294200"/>
              <a:chOff x="8489732" y="4403217"/>
              <a:chExt cx="1079512" cy="294200"/>
            </a:xfrm>
          </p:grpSpPr>
          <p:sp>
            <p:nvSpPr>
              <p:cNvPr id="15779"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0"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1"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2"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3"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4"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5"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6"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7"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8"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89"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0"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1"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92"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5" name="Group 28"/>
          <p:cNvGrpSpPr>
            <a:grpSpLocks/>
          </p:cNvGrpSpPr>
          <p:nvPr/>
        </p:nvGrpSpPr>
        <p:grpSpPr bwMode="auto">
          <a:xfrm>
            <a:off x="3098800" y="3970338"/>
            <a:ext cx="1090613" cy="293687"/>
            <a:chOff x="2555875" y="2793484"/>
            <a:chExt cx="1090422" cy="294200"/>
          </a:xfrm>
        </p:grpSpPr>
        <p:sp>
          <p:nvSpPr>
            <p:cNvPr id="15761"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000" r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Employee Master </a:t>
              </a:r>
              <a:r>
                <a:rPr lang="en-US" altLang="en-US" sz="700" b="0" dirty="0">
                  <a:solidFill>
                    <a:schemeClr val="bg1"/>
                  </a:solidFill>
                  <a:latin typeface="Calibri" panose="020F0502020204030204" pitchFamily="34" charset="0"/>
                </a:rPr>
                <a:t>Data Replication </a:t>
              </a:r>
              <a:r>
                <a:rPr lang="en-US" altLang="en-US" sz="700" b="0" dirty="0">
                  <a:solidFill>
                    <a:srgbClr val="FFFFFF"/>
                  </a:solidFill>
                  <a:latin typeface="Calibri" panose="020F0502020204030204" pitchFamily="34" charset="0"/>
                </a:rPr>
                <a:t>Confirmation Message</a:t>
              </a:r>
            </a:p>
          </p:txBody>
        </p:sp>
        <p:grpSp>
          <p:nvGrpSpPr>
            <p:cNvPr id="15762" name="Group 268"/>
            <p:cNvGrpSpPr>
              <a:grpSpLocks/>
            </p:cNvGrpSpPr>
            <p:nvPr/>
          </p:nvGrpSpPr>
          <p:grpSpPr bwMode="auto">
            <a:xfrm>
              <a:off x="2566785" y="2793484"/>
              <a:ext cx="1079512" cy="294200"/>
              <a:chOff x="8489732" y="4403217"/>
              <a:chExt cx="1079512" cy="294200"/>
            </a:xfrm>
          </p:grpSpPr>
          <p:sp>
            <p:nvSpPr>
              <p:cNvPr id="15763"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4"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5"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6"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7"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8"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69"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0"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1"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2"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3"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4"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5"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76"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6" name="Group 14"/>
          <p:cNvGrpSpPr>
            <a:grpSpLocks/>
          </p:cNvGrpSpPr>
          <p:nvPr/>
        </p:nvGrpSpPr>
        <p:grpSpPr bwMode="auto">
          <a:xfrm>
            <a:off x="3098800" y="2311400"/>
            <a:ext cx="1090613" cy="420688"/>
            <a:chOff x="2555875" y="2667000"/>
            <a:chExt cx="1090613" cy="420688"/>
          </a:xfrm>
        </p:grpSpPr>
        <p:grpSp>
          <p:nvGrpSpPr>
            <p:cNvPr id="15743" name="Group 299"/>
            <p:cNvGrpSpPr>
              <a:grpSpLocks/>
            </p:cNvGrpSpPr>
            <p:nvPr/>
          </p:nvGrpSpPr>
          <p:grpSpPr bwMode="auto">
            <a:xfrm>
              <a:off x="2555875" y="2667000"/>
              <a:ext cx="1079689" cy="415929"/>
              <a:chOff x="2555776" y="2667000"/>
              <a:chExt cx="1080000" cy="415925"/>
            </a:xfrm>
          </p:grpSpPr>
          <p:sp>
            <p:nvSpPr>
              <p:cNvPr id="15759"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Trigger Employee Master Data Replication</a:t>
                </a:r>
              </a:p>
            </p:txBody>
          </p:sp>
          <p:sp>
            <p:nvSpPr>
              <p:cNvPr id="1576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5744" name="Group 268"/>
            <p:cNvGrpSpPr>
              <a:grpSpLocks/>
            </p:cNvGrpSpPr>
            <p:nvPr/>
          </p:nvGrpSpPr>
          <p:grpSpPr bwMode="auto">
            <a:xfrm>
              <a:off x="2566787" y="2793485"/>
              <a:ext cx="1079701" cy="294203"/>
              <a:chOff x="8489732" y="4403217"/>
              <a:chExt cx="1079512" cy="294200"/>
            </a:xfrm>
          </p:grpSpPr>
          <p:sp>
            <p:nvSpPr>
              <p:cNvPr id="1574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5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7" name="Straight Arrow Connector 10"/>
          <p:cNvCxnSpPr>
            <a:cxnSpLocks noChangeShapeType="1"/>
            <a:stCxn id="527" idx="4"/>
            <a:endCxn id="15759" idx="0"/>
          </p:cNvCxnSpPr>
          <p:nvPr/>
        </p:nvCxnSpPr>
        <p:spPr bwMode="auto">
          <a:xfrm>
            <a:off x="3631711" y="2220406"/>
            <a:ext cx="6839" cy="21958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8" name="Elbow Connector 16"/>
          <p:cNvCxnSpPr>
            <a:cxnSpLocks noChangeShapeType="1"/>
            <a:stCxn id="15707" idx="1"/>
            <a:endCxn id="15813" idx="1"/>
          </p:cNvCxnSpPr>
          <p:nvPr/>
        </p:nvCxnSpPr>
        <p:spPr bwMode="auto">
          <a:xfrm rot="16200000" flipH="1">
            <a:off x="5046724" y="2345882"/>
            <a:ext cx="245241" cy="244563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9" name="Elbow Connector 21"/>
          <p:cNvCxnSpPr>
            <a:cxnSpLocks noChangeShapeType="1"/>
            <a:stCxn id="15777" idx="2"/>
            <a:endCxn id="15761" idx="3"/>
          </p:cNvCxnSpPr>
          <p:nvPr/>
        </p:nvCxnSpPr>
        <p:spPr bwMode="auto">
          <a:xfrm rot="5400000">
            <a:off x="5979813" y="1664453"/>
            <a:ext cx="649889" cy="42529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80" name="Group 450"/>
          <p:cNvGrpSpPr>
            <a:grpSpLocks/>
          </p:cNvGrpSpPr>
          <p:nvPr/>
        </p:nvGrpSpPr>
        <p:grpSpPr bwMode="auto">
          <a:xfrm>
            <a:off x="5940997" y="3902075"/>
            <a:ext cx="1190625" cy="357188"/>
            <a:chOff x="6818121" y="1883569"/>
            <a:chExt cx="1191467" cy="358197"/>
          </a:xfrm>
        </p:grpSpPr>
        <p:grpSp>
          <p:nvGrpSpPr>
            <p:cNvPr id="15732" name="Group 451"/>
            <p:cNvGrpSpPr>
              <a:grpSpLocks/>
            </p:cNvGrpSpPr>
            <p:nvPr/>
          </p:nvGrpSpPr>
          <p:grpSpPr bwMode="auto">
            <a:xfrm>
              <a:off x="6818121" y="1969536"/>
              <a:ext cx="271654" cy="272230"/>
              <a:chOff x="514868" y="5661164"/>
              <a:chExt cx="271830" cy="272098"/>
            </a:xfrm>
          </p:grpSpPr>
          <p:sp>
            <p:nvSpPr>
              <p:cNvPr id="15737"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738"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5739" name="Group 460"/>
              <p:cNvGrpSpPr>
                <a:grpSpLocks/>
              </p:cNvGrpSpPr>
              <p:nvPr/>
            </p:nvGrpSpPr>
            <p:grpSpPr bwMode="auto">
              <a:xfrm>
                <a:off x="572095" y="5743888"/>
                <a:ext cx="158076" cy="106612"/>
                <a:chOff x="558628" y="5400418"/>
                <a:chExt cx="189878" cy="128061"/>
              </a:xfrm>
            </p:grpSpPr>
            <p:sp>
              <p:nvSpPr>
                <p:cNvPr id="15740"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5741"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742"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5733" name="Group 452"/>
            <p:cNvGrpSpPr>
              <a:grpSpLocks/>
            </p:cNvGrpSpPr>
            <p:nvPr/>
          </p:nvGrpSpPr>
          <p:grpSpPr bwMode="auto">
            <a:xfrm>
              <a:off x="7077066" y="1883569"/>
              <a:ext cx="932522" cy="206375"/>
              <a:chOff x="10092451" y="3846399"/>
              <a:chExt cx="931146" cy="206393"/>
            </a:xfrm>
          </p:grpSpPr>
          <p:sp>
            <p:nvSpPr>
              <p:cNvPr id="1573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2</a:t>
                </a:r>
              </a:p>
            </p:txBody>
          </p:sp>
          <p:sp>
            <p:nvSpPr>
              <p:cNvPr id="275"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76" name="Gerade Verbindung 491"/>
              <p:cNvCxnSpPr>
                <a:cxnSpLocks noChangeShapeType="1"/>
                <a:endCxn id="275"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5381" name="Group 11"/>
          <p:cNvGrpSpPr>
            <a:grpSpLocks/>
          </p:cNvGrpSpPr>
          <p:nvPr/>
        </p:nvGrpSpPr>
        <p:grpSpPr bwMode="auto">
          <a:xfrm>
            <a:off x="319469" y="4108450"/>
            <a:ext cx="1079500" cy="404813"/>
            <a:chOff x="3894138" y="1628775"/>
            <a:chExt cx="1079500" cy="404813"/>
          </a:xfrm>
        </p:grpSpPr>
        <p:grpSp>
          <p:nvGrpSpPr>
            <p:cNvPr id="15712" name="Group 303"/>
            <p:cNvGrpSpPr>
              <a:grpSpLocks/>
            </p:cNvGrpSpPr>
            <p:nvPr/>
          </p:nvGrpSpPr>
          <p:grpSpPr bwMode="auto">
            <a:xfrm>
              <a:off x="3894138" y="1628775"/>
              <a:ext cx="1079488" cy="397961"/>
              <a:chOff x="3893684" y="1628800"/>
              <a:chExt cx="1080000" cy="398421"/>
            </a:xfrm>
          </p:grpSpPr>
          <p:sp>
            <p:nvSpPr>
              <p:cNvPr id="15728"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Monitor Employee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Master Data Replication</a:t>
                </a:r>
              </a:p>
            </p:txBody>
          </p:sp>
          <p:grpSp>
            <p:nvGrpSpPr>
              <p:cNvPr id="15729" name="Group 305"/>
              <p:cNvGrpSpPr>
                <a:grpSpLocks/>
              </p:cNvGrpSpPr>
              <p:nvPr/>
            </p:nvGrpSpPr>
            <p:grpSpPr bwMode="auto">
              <a:xfrm>
                <a:off x="3965692" y="1628800"/>
                <a:ext cx="186692" cy="163835"/>
                <a:chOff x="-1499789" y="3692879"/>
                <a:chExt cx="186692" cy="163835"/>
              </a:xfrm>
            </p:grpSpPr>
            <p:sp>
              <p:nvSpPr>
                <p:cNvPr id="15730"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731"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A</a:t>
                  </a:r>
                </a:p>
              </p:txBody>
            </p:sp>
          </p:grpSp>
        </p:grpSp>
        <p:grpSp>
          <p:nvGrpSpPr>
            <p:cNvPr id="15713" name="Group 339"/>
            <p:cNvGrpSpPr>
              <a:grpSpLocks/>
            </p:cNvGrpSpPr>
            <p:nvPr/>
          </p:nvGrpSpPr>
          <p:grpSpPr bwMode="auto">
            <a:xfrm>
              <a:off x="3894138" y="1739760"/>
              <a:ext cx="1079500" cy="293828"/>
              <a:chOff x="8489724" y="4403367"/>
              <a:chExt cx="1079521" cy="294067"/>
            </a:xfrm>
          </p:grpSpPr>
          <p:sp>
            <p:nvSpPr>
              <p:cNvPr id="15714"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5"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6"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7"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8"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9"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0"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1"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2"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3"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4"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5"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6"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7"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82" name="Group 689"/>
          <p:cNvGrpSpPr>
            <a:grpSpLocks/>
          </p:cNvGrpSpPr>
          <p:nvPr/>
        </p:nvGrpSpPr>
        <p:grpSpPr bwMode="auto">
          <a:xfrm rot="-5400000">
            <a:off x="3756819" y="3238913"/>
            <a:ext cx="276225" cy="150813"/>
            <a:chOff x="7020496" y="4784785"/>
            <a:chExt cx="275109" cy="150745"/>
          </a:xfrm>
        </p:grpSpPr>
        <p:grpSp>
          <p:nvGrpSpPr>
            <p:cNvPr id="15697" name="Group 118"/>
            <p:cNvGrpSpPr>
              <a:grpSpLocks/>
            </p:cNvGrpSpPr>
            <p:nvPr/>
          </p:nvGrpSpPr>
          <p:grpSpPr bwMode="auto">
            <a:xfrm>
              <a:off x="7020496" y="4784785"/>
              <a:ext cx="275109" cy="150745"/>
              <a:chOff x="7022877" y="4789547"/>
              <a:chExt cx="275109" cy="150745"/>
            </a:xfrm>
          </p:grpSpPr>
          <p:grpSp>
            <p:nvGrpSpPr>
              <p:cNvPr id="15705" name="Group 132"/>
              <p:cNvGrpSpPr>
                <a:grpSpLocks/>
              </p:cNvGrpSpPr>
              <p:nvPr/>
            </p:nvGrpSpPr>
            <p:grpSpPr bwMode="auto">
              <a:xfrm>
                <a:off x="7022877" y="4789547"/>
                <a:ext cx="275109" cy="146939"/>
                <a:chOff x="3014456" y="6923053"/>
                <a:chExt cx="1242639" cy="663709"/>
              </a:xfrm>
            </p:grpSpPr>
            <p:sp>
              <p:nvSpPr>
                <p:cNvPr id="273" name="Freeform 272"/>
                <p:cNvSpPr/>
                <p:nvPr/>
              </p:nvSpPr>
              <p:spPr bwMode="gray">
                <a:xfrm>
                  <a:off x="3014454" y="6923051"/>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71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706" name="Group 541"/>
              <p:cNvGrpSpPr>
                <a:grpSpLocks/>
              </p:cNvGrpSpPr>
              <p:nvPr/>
            </p:nvGrpSpPr>
            <p:grpSpPr bwMode="auto">
              <a:xfrm>
                <a:off x="7029450" y="4894573"/>
                <a:ext cx="268536" cy="45719"/>
                <a:chOff x="7588635" y="4913826"/>
                <a:chExt cx="495416" cy="33609"/>
              </a:xfrm>
            </p:grpSpPr>
            <p:sp>
              <p:nvSpPr>
                <p:cNvPr id="1570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698" name="Group 654"/>
            <p:cNvGrpSpPr>
              <a:grpSpLocks/>
            </p:cNvGrpSpPr>
            <p:nvPr/>
          </p:nvGrpSpPr>
          <p:grpSpPr bwMode="auto">
            <a:xfrm>
              <a:off x="7035027" y="4886004"/>
              <a:ext cx="249169" cy="45720"/>
              <a:chOff x="1171328" y="3126737"/>
              <a:chExt cx="413886" cy="45739"/>
            </a:xfrm>
          </p:grpSpPr>
          <p:sp>
            <p:nvSpPr>
              <p:cNvPr id="1570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0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69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383" name="Group 17"/>
          <p:cNvGrpSpPr>
            <a:grpSpLocks/>
          </p:cNvGrpSpPr>
          <p:nvPr/>
        </p:nvGrpSpPr>
        <p:grpSpPr bwMode="auto">
          <a:xfrm>
            <a:off x="6389370" y="2808415"/>
            <a:ext cx="1079500" cy="293687"/>
            <a:chOff x="3894138" y="2792080"/>
            <a:chExt cx="1079500" cy="294020"/>
          </a:xfrm>
        </p:grpSpPr>
        <p:sp>
          <p:nvSpPr>
            <p:cNvPr id="15681"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Create Employee Master Data Record</a:t>
              </a:r>
            </a:p>
          </p:txBody>
        </p:sp>
        <p:grpSp>
          <p:nvGrpSpPr>
            <p:cNvPr id="15682" name="Group 253"/>
            <p:cNvGrpSpPr>
              <a:grpSpLocks/>
            </p:cNvGrpSpPr>
            <p:nvPr/>
          </p:nvGrpSpPr>
          <p:grpSpPr bwMode="auto">
            <a:xfrm>
              <a:off x="3894138" y="2792080"/>
              <a:ext cx="1079477" cy="294020"/>
              <a:chOff x="8489732" y="4403217"/>
              <a:chExt cx="1079512" cy="294200"/>
            </a:xfrm>
          </p:grpSpPr>
          <p:sp>
            <p:nvSpPr>
              <p:cNvPr id="15683"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4"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5"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6"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7"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8"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9"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0"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1"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2"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3"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4"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5"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6"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85" name="Group 689"/>
          <p:cNvGrpSpPr>
            <a:grpSpLocks/>
          </p:cNvGrpSpPr>
          <p:nvPr/>
        </p:nvGrpSpPr>
        <p:grpSpPr bwMode="auto">
          <a:xfrm rot="5400000">
            <a:off x="7519194" y="3257201"/>
            <a:ext cx="276225" cy="150813"/>
            <a:chOff x="7020496" y="4784785"/>
            <a:chExt cx="275109" cy="150745"/>
          </a:xfrm>
        </p:grpSpPr>
        <p:grpSp>
          <p:nvGrpSpPr>
            <p:cNvPr id="15666" name="Group 118"/>
            <p:cNvGrpSpPr>
              <a:grpSpLocks/>
            </p:cNvGrpSpPr>
            <p:nvPr/>
          </p:nvGrpSpPr>
          <p:grpSpPr bwMode="auto">
            <a:xfrm>
              <a:off x="7020496" y="4784785"/>
              <a:ext cx="275109" cy="150745"/>
              <a:chOff x="7022877" y="4789547"/>
              <a:chExt cx="275109" cy="150745"/>
            </a:xfrm>
          </p:grpSpPr>
          <p:grpSp>
            <p:nvGrpSpPr>
              <p:cNvPr id="15674" name="Group 132"/>
              <p:cNvGrpSpPr>
                <a:grpSpLocks/>
              </p:cNvGrpSpPr>
              <p:nvPr/>
            </p:nvGrpSpPr>
            <p:grpSpPr bwMode="auto">
              <a:xfrm>
                <a:off x="7022877" y="4789547"/>
                <a:ext cx="275109" cy="146939"/>
                <a:chOff x="3014456" y="6923053"/>
                <a:chExt cx="1242639" cy="663709"/>
              </a:xfrm>
            </p:grpSpPr>
            <p:sp>
              <p:nvSpPr>
                <p:cNvPr id="312" name="Freeform 311"/>
                <p:cNvSpPr/>
                <p:nvPr/>
              </p:nvSpPr>
              <p:spPr bwMode="gray">
                <a:xfrm>
                  <a:off x="3014458" y="6923055"/>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68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675" name="Group 541"/>
              <p:cNvGrpSpPr>
                <a:grpSpLocks/>
              </p:cNvGrpSpPr>
              <p:nvPr/>
            </p:nvGrpSpPr>
            <p:grpSpPr bwMode="auto">
              <a:xfrm>
                <a:off x="7029450" y="4894573"/>
                <a:ext cx="268536" cy="45719"/>
                <a:chOff x="7588635" y="4913826"/>
                <a:chExt cx="495416" cy="33609"/>
              </a:xfrm>
            </p:grpSpPr>
            <p:sp>
              <p:nvSpPr>
                <p:cNvPr id="1567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667" name="Group 654"/>
            <p:cNvGrpSpPr>
              <a:grpSpLocks/>
            </p:cNvGrpSpPr>
            <p:nvPr/>
          </p:nvGrpSpPr>
          <p:grpSpPr bwMode="auto">
            <a:xfrm>
              <a:off x="7035027" y="4886004"/>
              <a:ext cx="249169" cy="45720"/>
              <a:chOff x="1171328" y="3126737"/>
              <a:chExt cx="413886" cy="45739"/>
            </a:xfrm>
          </p:grpSpPr>
          <p:sp>
            <p:nvSpPr>
              <p:cNvPr id="1566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7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66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386" name="Elbow Connector 8"/>
          <p:cNvCxnSpPr>
            <a:cxnSpLocks noChangeShapeType="1"/>
            <a:stCxn id="15681" idx="3"/>
            <a:endCxn id="15676" idx="1"/>
          </p:cNvCxnSpPr>
          <p:nvPr/>
        </p:nvCxnSpPr>
        <p:spPr bwMode="auto">
          <a:xfrm>
            <a:off x="7468870" y="2955421"/>
            <a:ext cx="136843" cy="24542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7" name="Elbow Connector 10"/>
          <p:cNvCxnSpPr>
            <a:cxnSpLocks noChangeShapeType="1"/>
            <a:stCxn id="15813" idx="3"/>
            <a:endCxn id="312" idx="42"/>
          </p:cNvCxnSpPr>
          <p:nvPr/>
        </p:nvCxnSpPr>
        <p:spPr bwMode="auto">
          <a:xfrm flipV="1">
            <a:off x="7471664" y="3468368"/>
            <a:ext cx="130152" cy="22295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88" name="Group 689"/>
          <p:cNvGrpSpPr>
            <a:grpSpLocks/>
          </p:cNvGrpSpPr>
          <p:nvPr/>
        </p:nvGrpSpPr>
        <p:grpSpPr bwMode="auto">
          <a:xfrm>
            <a:off x="713169" y="4662488"/>
            <a:ext cx="276225" cy="150812"/>
            <a:chOff x="7020496" y="4784785"/>
            <a:chExt cx="275109" cy="150745"/>
          </a:xfrm>
        </p:grpSpPr>
        <p:grpSp>
          <p:nvGrpSpPr>
            <p:cNvPr id="15651" name="Group 118"/>
            <p:cNvGrpSpPr>
              <a:grpSpLocks/>
            </p:cNvGrpSpPr>
            <p:nvPr/>
          </p:nvGrpSpPr>
          <p:grpSpPr bwMode="auto">
            <a:xfrm>
              <a:off x="7020496" y="4784785"/>
              <a:ext cx="275109" cy="150745"/>
              <a:chOff x="7022877" y="4789547"/>
              <a:chExt cx="275109" cy="150745"/>
            </a:xfrm>
          </p:grpSpPr>
          <p:grpSp>
            <p:nvGrpSpPr>
              <p:cNvPr id="15659" name="Group 132"/>
              <p:cNvGrpSpPr>
                <a:grpSpLocks/>
              </p:cNvGrpSpPr>
              <p:nvPr/>
            </p:nvGrpSpPr>
            <p:grpSpPr bwMode="auto">
              <a:xfrm>
                <a:off x="7022877" y="4789547"/>
                <a:ext cx="275109" cy="146939"/>
                <a:chOff x="3014456" y="6923053"/>
                <a:chExt cx="1242639" cy="663709"/>
              </a:xfrm>
            </p:grpSpPr>
            <p:sp>
              <p:nvSpPr>
                <p:cNvPr id="351" name="Freeform 350"/>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66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660" name="Group 541"/>
              <p:cNvGrpSpPr>
                <a:grpSpLocks/>
              </p:cNvGrpSpPr>
              <p:nvPr/>
            </p:nvGrpSpPr>
            <p:grpSpPr bwMode="auto">
              <a:xfrm>
                <a:off x="7029450" y="4894573"/>
                <a:ext cx="268536" cy="45719"/>
                <a:chOff x="7588635" y="4913826"/>
                <a:chExt cx="495416" cy="33609"/>
              </a:xfrm>
            </p:grpSpPr>
            <p:sp>
              <p:nvSpPr>
                <p:cNvPr id="1566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6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6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652" name="Group 654"/>
            <p:cNvGrpSpPr>
              <a:grpSpLocks/>
            </p:cNvGrpSpPr>
            <p:nvPr/>
          </p:nvGrpSpPr>
          <p:grpSpPr bwMode="auto">
            <a:xfrm>
              <a:off x="7035027" y="4886004"/>
              <a:ext cx="249169" cy="45720"/>
              <a:chOff x="1171328" y="3126737"/>
              <a:chExt cx="413886" cy="45739"/>
            </a:xfrm>
          </p:grpSpPr>
          <p:sp>
            <p:nvSpPr>
              <p:cNvPr id="1565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5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5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5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5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65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389" name="Group 11"/>
          <p:cNvGrpSpPr>
            <a:grpSpLocks/>
          </p:cNvGrpSpPr>
          <p:nvPr/>
        </p:nvGrpSpPr>
        <p:grpSpPr bwMode="auto">
          <a:xfrm>
            <a:off x="3098800" y="4554538"/>
            <a:ext cx="1079500" cy="404812"/>
            <a:chOff x="3894138" y="1628775"/>
            <a:chExt cx="1079500" cy="404813"/>
          </a:xfrm>
        </p:grpSpPr>
        <p:grpSp>
          <p:nvGrpSpPr>
            <p:cNvPr id="15631" name="Group 303"/>
            <p:cNvGrpSpPr>
              <a:grpSpLocks/>
            </p:cNvGrpSpPr>
            <p:nvPr/>
          </p:nvGrpSpPr>
          <p:grpSpPr bwMode="auto">
            <a:xfrm>
              <a:off x="3894138" y="1628775"/>
              <a:ext cx="1079488" cy="397961"/>
              <a:chOff x="3893684" y="1628800"/>
              <a:chExt cx="1080000" cy="398421"/>
            </a:xfrm>
          </p:grpSpPr>
          <p:sp>
            <p:nvSpPr>
              <p:cNvPr id="1564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Maintain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Employee Master Data</a:t>
                </a:r>
              </a:p>
            </p:txBody>
          </p:sp>
          <p:grpSp>
            <p:nvGrpSpPr>
              <p:cNvPr id="15648" name="Group 305"/>
              <p:cNvGrpSpPr>
                <a:grpSpLocks/>
              </p:cNvGrpSpPr>
              <p:nvPr/>
            </p:nvGrpSpPr>
            <p:grpSpPr bwMode="auto">
              <a:xfrm>
                <a:off x="3965692" y="1628800"/>
                <a:ext cx="186692" cy="163835"/>
                <a:chOff x="-1499789" y="3692879"/>
                <a:chExt cx="186692" cy="163835"/>
              </a:xfrm>
            </p:grpSpPr>
            <p:sp>
              <p:nvSpPr>
                <p:cNvPr id="1564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5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B</a:t>
                  </a:r>
                </a:p>
              </p:txBody>
            </p:sp>
          </p:grpSp>
        </p:grpSp>
        <p:grpSp>
          <p:nvGrpSpPr>
            <p:cNvPr id="15632" name="Group 339"/>
            <p:cNvGrpSpPr>
              <a:grpSpLocks/>
            </p:cNvGrpSpPr>
            <p:nvPr/>
          </p:nvGrpSpPr>
          <p:grpSpPr bwMode="auto">
            <a:xfrm>
              <a:off x="3894138" y="1739760"/>
              <a:ext cx="1079500" cy="293828"/>
              <a:chOff x="8489724" y="4403367"/>
              <a:chExt cx="1079521" cy="294067"/>
            </a:xfrm>
          </p:grpSpPr>
          <p:sp>
            <p:nvSpPr>
              <p:cNvPr id="1563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90" name="Group 11"/>
          <p:cNvGrpSpPr>
            <a:grpSpLocks/>
          </p:cNvGrpSpPr>
          <p:nvPr/>
        </p:nvGrpSpPr>
        <p:grpSpPr bwMode="auto">
          <a:xfrm>
            <a:off x="807974" y="4889500"/>
            <a:ext cx="1079500" cy="404813"/>
            <a:chOff x="3894138" y="1628775"/>
            <a:chExt cx="1079500" cy="404813"/>
          </a:xfrm>
        </p:grpSpPr>
        <p:grpSp>
          <p:nvGrpSpPr>
            <p:cNvPr id="15611" name="Group 303"/>
            <p:cNvGrpSpPr>
              <a:grpSpLocks/>
            </p:cNvGrpSpPr>
            <p:nvPr/>
          </p:nvGrpSpPr>
          <p:grpSpPr bwMode="auto">
            <a:xfrm>
              <a:off x="3894138" y="1628775"/>
              <a:ext cx="1079488" cy="397961"/>
              <a:chOff x="3893684" y="1628800"/>
              <a:chExt cx="1080000" cy="398421"/>
            </a:xfrm>
          </p:grpSpPr>
          <p:sp>
            <p:nvSpPr>
              <p:cNvPr id="1562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Replicate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Employee Master Data</a:t>
                </a:r>
              </a:p>
            </p:txBody>
          </p:sp>
          <p:grpSp>
            <p:nvGrpSpPr>
              <p:cNvPr id="15628" name="Group 305"/>
              <p:cNvGrpSpPr>
                <a:grpSpLocks/>
              </p:cNvGrpSpPr>
              <p:nvPr/>
            </p:nvGrpSpPr>
            <p:grpSpPr bwMode="auto">
              <a:xfrm>
                <a:off x="3965692" y="1628800"/>
                <a:ext cx="186692" cy="163835"/>
                <a:chOff x="-1499789" y="3692879"/>
                <a:chExt cx="186692" cy="163835"/>
              </a:xfrm>
            </p:grpSpPr>
            <p:sp>
              <p:nvSpPr>
                <p:cNvPr id="1562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3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grpSp>
          <p:nvGrpSpPr>
            <p:cNvPr id="15612" name="Group 339"/>
            <p:cNvGrpSpPr>
              <a:grpSpLocks/>
            </p:cNvGrpSpPr>
            <p:nvPr/>
          </p:nvGrpSpPr>
          <p:grpSpPr bwMode="auto">
            <a:xfrm>
              <a:off x="3894138" y="1739760"/>
              <a:ext cx="1079500" cy="293828"/>
              <a:chOff x="8489724" y="4403367"/>
              <a:chExt cx="1079521" cy="294067"/>
            </a:xfrm>
          </p:grpSpPr>
          <p:sp>
            <p:nvSpPr>
              <p:cNvPr id="1561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91" name="Group 689"/>
          <p:cNvGrpSpPr>
            <a:grpSpLocks/>
          </p:cNvGrpSpPr>
          <p:nvPr/>
        </p:nvGrpSpPr>
        <p:grpSpPr bwMode="auto">
          <a:xfrm rot="10800000">
            <a:off x="713169" y="5410200"/>
            <a:ext cx="276225" cy="150813"/>
            <a:chOff x="7020496" y="4784785"/>
            <a:chExt cx="275109" cy="150745"/>
          </a:xfrm>
        </p:grpSpPr>
        <p:grpSp>
          <p:nvGrpSpPr>
            <p:cNvPr id="15596" name="Group 118"/>
            <p:cNvGrpSpPr>
              <a:grpSpLocks/>
            </p:cNvGrpSpPr>
            <p:nvPr/>
          </p:nvGrpSpPr>
          <p:grpSpPr bwMode="auto">
            <a:xfrm>
              <a:off x="7020496" y="4784785"/>
              <a:ext cx="275109" cy="150745"/>
              <a:chOff x="7022877" y="4789547"/>
              <a:chExt cx="275109" cy="150745"/>
            </a:xfrm>
          </p:grpSpPr>
          <p:grpSp>
            <p:nvGrpSpPr>
              <p:cNvPr id="15604" name="Group 132"/>
              <p:cNvGrpSpPr>
                <a:grpSpLocks/>
              </p:cNvGrpSpPr>
              <p:nvPr/>
            </p:nvGrpSpPr>
            <p:grpSpPr bwMode="auto">
              <a:xfrm>
                <a:off x="7022877" y="4789547"/>
                <a:ext cx="275109" cy="146939"/>
                <a:chOff x="3014456" y="6923053"/>
                <a:chExt cx="1242639" cy="663709"/>
              </a:xfrm>
            </p:grpSpPr>
            <p:sp>
              <p:nvSpPr>
                <p:cNvPr id="409" name="Freeform 40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61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605" name="Group 541"/>
              <p:cNvGrpSpPr>
                <a:grpSpLocks/>
              </p:cNvGrpSpPr>
              <p:nvPr/>
            </p:nvGrpSpPr>
            <p:grpSpPr bwMode="auto">
              <a:xfrm>
                <a:off x="7029450" y="4894573"/>
                <a:ext cx="268536" cy="45719"/>
                <a:chOff x="7588635" y="4913826"/>
                <a:chExt cx="495416" cy="33609"/>
              </a:xfrm>
            </p:grpSpPr>
            <p:sp>
              <p:nvSpPr>
                <p:cNvPr id="1560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597" name="Group 654"/>
            <p:cNvGrpSpPr>
              <a:grpSpLocks/>
            </p:cNvGrpSpPr>
            <p:nvPr/>
          </p:nvGrpSpPr>
          <p:grpSpPr bwMode="auto">
            <a:xfrm>
              <a:off x="7035027" y="4886004"/>
              <a:ext cx="249169" cy="45720"/>
              <a:chOff x="1171328" y="3126737"/>
              <a:chExt cx="413886" cy="45739"/>
            </a:xfrm>
          </p:grpSpPr>
          <p:sp>
            <p:nvSpPr>
              <p:cNvPr id="1559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0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59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392" name="Elbow Connector 29"/>
          <p:cNvCxnSpPr>
            <a:cxnSpLocks noChangeShapeType="1"/>
            <a:stCxn id="15627" idx="2"/>
            <a:endCxn id="15606" idx="1"/>
          </p:cNvCxnSpPr>
          <p:nvPr/>
        </p:nvCxnSpPr>
        <p:spPr bwMode="auto">
          <a:xfrm rot="5400000">
            <a:off x="1092359" y="5178648"/>
            <a:ext cx="146050" cy="36468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93" name="Group 11"/>
          <p:cNvGrpSpPr>
            <a:grpSpLocks/>
          </p:cNvGrpSpPr>
          <p:nvPr/>
        </p:nvGrpSpPr>
        <p:grpSpPr bwMode="auto">
          <a:xfrm>
            <a:off x="3098800" y="5738813"/>
            <a:ext cx="1079500" cy="404812"/>
            <a:chOff x="3894138" y="1628775"/>
            <a:chExt cx="1079500" cy="404813"/>
          </a:xfrm>
        </p:grpSpPr>
        <p:grpSp>
          <p:nvGrpSpPr>
            <p:cNvPr id="15576" name="Group 303"/>
            <p:cNvGrpSpPr>
              <a:grpSpLocks/>
            </p:cNvGrpSpPr>
            <p:nvPr/>
          </p:nvGrpSpPr>
          <p:grpSpPr bwMode="auto">
            <a:xfrm>
              <a:off x="3894138" y="1628775"/>
              <a:ext cx="1079488" cy="397961"/>
              <a:chOff x="3893684" y="1628800"/>
              <a:chExt cx="1080000" cy="398421"/>
            </a:xfrm>
          </p:grpSpPr>
          <p:sp>
            <p:nvSpPr>
              <p:cNvPr id="15592"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Maintain Payroll-</a:t>
                </a:r>
              </a:p>
              <a:p>
                <a:pPr algn="ctr" eaLnBrk="1" hangingPunct="1">
                  <a:spcBef>
                    <a:spcPct val="0"/>
                  </a:spcBef>
                  <a:buClrTx/>
                  <a:buSzTx/>
                </a:pPr>
                <a:r>
                  <a:rPr lang="en-US" altLang="en-US" sz="700" b="0">
                    <a:solidFill>
                      <a:srgbClr val="000000"/>
                    </a:solidFill>
                    <a:latin typeface="Calibri" panose="020F0502020204030204" pitchFamily="34" charset="0"/>
                  </a:rPr>
                  <a:t>Relevant Employee Data</a:t>
                </a:r>
              </a:p>
            </p:txBody>
          </p:sp>
          <p:grpSp>
            <p:nvGrpSpPr>
              <p:cNvPr id="15593" name="Group 305"/>
              <p:cNvGrpSpPr>
                <a:grpSpLocks/>
              </p:cNvGrpSpPr>
              <p:nvPr/>
            </p:nvGrpSpPr>
            <p:grpSpPr bwMode="auto">
              <a:xfrm>
                <a:off x="3965692" y="1628800"/>
                <a:ext cx="186692" cy="163835"/>
                <a:chOff x="-1499789" y="3692879"/>
                <a:chExt cx="186692" cy="163835"/>
              </a:xfrm>
            </p:grpSpPr>
            <p:sp>
              <p:nvSpPr>
                <p:cNvPr id="15594"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95"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E</a:t>
                  </a:r>
                </a:p>
              </p:txBody>
            </p:sp>
          </p:grpSp>
        </p:grpSp>
        <p:grpSp>
          <p:nvGrpSpPr>
            <p:cNvPr id="15577" name="Group 339"/>
            <p:cNvGrpSpPr>
              <a:grpSpLocks/>
            </p:cNvGrpSpPr>
            <p:nvPr/>
          </p:nvGrpSpPr>
          <p:grpSpPr bwMode="auto">
            <a:xfrm>
              <a:off x="3894138" y="1739760"/>
              <a:ext cx="1079500" cy="293828"/>
              <a:chOff x="8489724" y="4403367"/>
              <a:chExt cx="1079521" cy="294067"/>
            </a:xfrm>
          </p:grpSpPr>
          <p:sp>
            <p:nvSpPr>
              <p:cNvPr id="15578"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79"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0"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1"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2"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3"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4"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5"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6"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7"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8"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9"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90"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91"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94" name="Straight Arrow Connector 162"/>
          <p:cNvCxnSpPr>
            <a:cxnSpLocks noChangeShapeType="1"/>
            <a:stCxn id="15728" idx="2"/>
            <a:endCxn id="351" idx="0"/>
          </p:cNvCxnSpPr>
          <p:nvPr/>
        </p:nvCxnSpPr>
        <p:spPr bwMode="auto">
          <a:xfrm>
            <a:off x="859219" y="4506913"/>
            <a:ext cx="2663" cy="15863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5" name="Elbow Connector 169"/>
          <p:cNvCxnSpPr>
            <a:cxnSpLocks noChangeShapeType="1"/>
            <a:stCxn id="15661" idx="1"/>
            <a:endCxn id="409" idx="45"/>
          </p:cNvCxnSpPr>
          <p:nvPr/>
        </p:nvCxnSpPr>
        <p:spPr bwMode="auto">
          <a:xfrm rot="10800000" flipV="1">
            <a:off x="717639" y="4789487"/>
            <a:ext cx="1880" cy="643689"/>
          </a:xfrm>
          <a:prstGeom prst="bentConnector3">
            <a:avLst>
              <a:gd name="adj1" fmla="val 1249734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6" name="Elbow Connector 176"/>
          <p:cNvCxnSpPr>
            <a:cxnSpLocks noChangeShapeType="1"/>
            <a:stCxn id="273" idx="44"/>
            <a:endCxn id="15681" idx="1"/>
          </p:cNvCxnSpPr>
          <p:nvPr/>
        </p:nvCxnSpPr>
        <p:spPr bwMode="auto">
          <a:xfrm rot="5400000" flipH="1" flipV="1">
            <a:off x="5056561" y="1847164"/>
            <a:ext cx="224551" cy="244106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7" name="Elbow Connector 183"/>
          <p:cNvCxnSpPr>
            <a:cxnSpLocks noChangeShapeType="1"/>
            <a:stCxn id="15809" idx="2"/>
            <a:endCxn id="15592" idx="0"/>
          </p:cNvCxnSpPr>
          <p:nvPr/>
        </p:nvCxnSpPr>
        <p:spPr bwMode="auto">
          <a:xfrm rot="5400000">
            <a:off x="5496720" y="3791744"/>
            <a:ext cx="200024" cy="3916363"/>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8" name="Elbow Connector 185"/>
          <p:cNvCxnSpPr>
            <a:cxnSpLocks noChangeShapeType="1"/>
            <a:stCxn id="15592" idx="2"/>
            <a:endCxn id="15845" idx="1"/>
          </p:cNvCxnSpPr>
          <p:nvPr/>
        </p:nvCxnSpPr>
        <p:spPr bwMode="auto">
          <a:xfrm rot="16200000" flipH="1">
            <a:off x="5359401" y="4416423"/>
            <a:ext cx="76198" cy="351790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58" name="TextBox 457"/>
          <p:cNvSpPr txBox="1"/>
          <p:nvPr/>
        </p:nvSpPr>
        <p:spPr>
          <a:xfrm>
            <a:off x="1028076" y="4665663"/>
            <a:ext cx="817562" cy="107950"/>
          </a:xfrm>
          <a:prstGeom prst="rect">
            <a:avLst/>
          </a:prstGeom>
          <a:solidFill>
            <a:srgbClr val="FFFF99"/>
          </a:solidFill>
          <a:ln w="3175">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Errors in replication</a:t>
            </a:r>
            <a:endParaRPr lang="en-US" sz="600" kern="0" dirty="0">
              <a:latin typeface="Calibri" panose="020F0502020204030204" pitchFamily="34" charset="0"/>
              <a:ea typeface="Arial Unicode MS" pitchFamily="34" charset="-128"/>
              <a:cs typeface="Arial Unicode MS" pitchFamily="34" charset="-128"/>
            </a:endParaRPr>
          </a:p>
        </p:txBody>
      </p:sp>
      <p:sp>
        <p:nvSpPr>
          <p:cNvPr id="459" name="TextBox 458"/>
          <p:cNvSpPr txBox="1"/>
          <p:nvPr/>
        </p:nvSpPr>
        <p:spPr>
          <a:xfrm>
            <a:off x="135319" y="4548188"/>
            <a:ext cx="550862" cy="215900"/>
          </a:xfrm>
          <a:prstGeom prst="rect">
            <a:avLst/>
          </a:prstGeom>
          <a:solidFill>
            <a:srgbClr val="FFFF99"/>
          </a:solidFill>
          <a:ln w="3175">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No Errors in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replication</a:t>
            </a:r>
            <a:endParaRPr lang="en-US" sz="600" kern="0" dirty="0">
              <a:latin typeface="Calibri" panose="020F0502020204030204" pitchFamily="34" charset="0"/>
              <a:ea typeface="Arial Unicode MS" pitchFamily="34" charset="-128"/>
              <a:cs typeface="Arial Unicode MS" pitchFamily="34" charset="-128"/>
            </a:endParaRPr>
          </a:p>
        </p:txBody>
      </p:sp>
      <p:grpSp>
        <p:nvGrpSpPr>
          <p:cNvPr id="15401" name="Group 450"/>
          <p:cNvGrpSpPr>
            <a:grpSpLocks/>
          </p:cNvGrpSpPr>
          <p:nvPr/>
        </p:nvGrpSpPr>
        <p:grpSpPr bwMode="auto">
          <a:xfrm>
            <a:off x="5940997" y="2743835"/>
            <a:ext cx="1190625" cy="357188"/>
            <a:chOff x="6818121" y="1883569"/>
            <a:chExt cx="1191467" cy="358197"/>
          </a:xfrm>
        </p:grpSpPr>
        <p:grpSp>
          <p:nvGrpSpPr>
            <p:cNvPr id="15565" name="Group 451"/>
            <p:cNvGrpSpPr>
              <a:grpSpLocks/>
            </p:cNvGrpSpPr>
            <p:nvPr/>
          </p:nvGrpSpPr>
          <p:grpSpPr bwMode="auto">
            <a:xfrm>
              <a:off x="6818121" y="1969536"/>
              <a:ext cx="271654" cy="272230"/>
              <a:chOff x="514868" y="5661164"/>
              <a:chExt cx="271830" cy="272098"/>
            </a:xfrm>
          </p:grpSpPr>
          <p:sp>
            <p:nvSpPr>
              <p:cNvPr id="155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5572" name="Group 460"/>
              <p:cNvGrpSpPr>
                <a:grpSpLocks/>
              </p:cNvGrpSpPr>
              <p:nvPr/>
            </p:nvGrpSpPr>
            <p:grpSpPr bwMode="auto">
              <a:xfrm>
                <a:off x="572095" y="5743950"/>
                <a:ext cx="158076" cy="106613"/>
                <a:chOff x="558628" y="5400441"/>
                <a:chExt cx="189878" cy="128061"/>
              </a:xfrm>
            </p:grpSpPr>
            <p:sp>
              <p:nvSpPr>
                <p:cNvPr id="155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55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575" name="Straight Connector 463"/>
                <p:cNvCxnSpPr>
                  <a:cxnSpLocks noChangeShapeType="1"/>
                </p:cNvCxnSpPr>
                <p:nvPr/>
              </p:nvCxnSpPr>
              <p:spPr bwMode="auto">
                <a:xfrm flipV="1">
                  <a:off x="650081" y="5400947"/>
                  <a:ext cx="98425"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5566" name="Group 452"/>
            <p:cNvGrpSpPr>
              <a:grpSpLocks/>
            </p:cNvGrpSpPr>
            <p:nvPr/>
          </p:nvGrpSpPr>
          <p:grpSpPr bwMode="auto">
            <a:xfrm>
              <a:off x="7077066" y="1883569"/>
              <a:ext cx="932522" cy="206375"/>
              <a:chOff x="10092451" y="3846399"/>
              <a:chExt cx="931146" cy="206393"/>
            </a:xfrm>
          </p:grpSpPr>
          <p:sp>
            <p:nvSpPr>
              <p:cNvPr id="155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165"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166" name="Gerade Verbindung 491"/>
              <p:cNvCxnSpPr>
                <a:cxnSpLocks noChangeShapeType="1"/>
                <a:endCxn id="165"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5402" name="Rectangle 263"/>
          <p:cNvSpPr>
            <a:spLocks noChangeArrowheads="1"/>
          </p:cNvSpPr>
          <p:nvPr/>
        </p:nvSpPr>
        <p:spPr bwMode="auto">
          <a:xfrm>
            <a:off x="90007" y="1844675"/>
            <a:ext cx="1924050" cy="46640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403" name="Rectangle 15"/>
          <p:cNvSpPr>
            <a:spLocks noChangeArrowheads="1"/>
          </p:cNvSpPr>
          <p:nvPr/>
        </p:nvSpPr>
        <p:spPr bwMode="auto">
          <a:xfrm>
            <a:off x="90007" y="1556314"/>
            <a:ext cx="192405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Administrative Super User</a:t>
            </a:r>
          </a:p>
        </p:txBody>
      </p:sp>
      <p:cxnSp>
        <p:nvCxnSpPr>
          <p:cNvPr id="15404" name="Elbow Connector 2"/>
          <p:cNvCxnSpPr>
            <a:cxnSpLocks noChangeShapeType="1"/>
            <a:stCxn id="15761" idx="2"/>
            <a:endCxn id="15728" idx="3"/>
          </p:cNvCxnSpPr>
          <p:nvPr/>
        </p:nvCxnSpPr>
        <p:spPr bwMode="auto">
          <a:xfrm rot="5400000">
            <a:off x="2466773" y="3191466"/>
            <a:ext cx="103974" cy="223958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5" name="Elbow Connector 9"/>
          <p:cNvCxnSpPr>
            <a:cxnSpLocks noChangeShapeType="1"/>
            <a:stCxn id="15647" idx="2"/>
            <a:endCxn id="15627" idx="3"/>
          </p:cNvCxnSpPr>
          <p:nvPr/>
        </p:nvCxnSpPr>
        <p:spPr bwMode="auto">
          <a:xfrm rot="5400000">
            <a:off x="2667365" y="4173108"/>
            <a:ext cx="191295" cy="175107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07" name="Group 450"/>
          <p:cNvGrpSpPr>
            <a:grpSpLocks/>
          </p:cNvGrpSpPr>
          <p:nvPr/>
        </p:nvGrpSpPr>
        <p:grpSpPr bwMode="auto">
          <a:xfrm>
            <a:off x="5940997" y="3463354"/>
            <a:ext cx="1190625" cy="357187"/>
            <a:chOff x="6818121" y="1883569"/>
            <a:chExt cx="1191467" cy="358197"/>
          </a:xfrm>
        </p:grpSpPr>
        <p:grpSp>
          <p:nvGrpSpPr>
            <p:cNvPr id="15534" name="Group 451"/>
            <p:cNvGrpSpPr>
              <a:grpSpLocks/>
            </p:cNvGrpSpPr>
            <p:nvPr/>
          </p:nvGrpSpPr>
          <p:grpSpPr bwMode="auto">
            <a:xfrm>
              <a:off x="6818121" y="1969536"/>
              <a:ext cx="271654" cy="272230"/>
              <a:chOff x="514868" y="5661164"/>
              <a:chExt cx="271830" cy="272098"/>
            </a:xfrm>
          </p:grpSpPr>
          <p:sp>
            <p:nvSpPr>
              <p:cNvPr id="15539"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40"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5541" name="Group 460"/>
              <p:cNvGrpSpPr>
                <a:grpSpLocks/>
              </p:cNvGrpSpPr>
              <p:nvPr/>
            </p:nvGrpSpPr>
            <p:grpSpPr bwMode="auto">
              <a:xfrm>
                <a:off x="572095" y="5743888"/>
                <a:ext cx="158076" cy="106612"/>
                <a:chOff x="558628" y="5400418"/>
                <a:chExt cx="189878" cy="128061"/>
              </a:xfrm>
            </p:grpSpPr>
            <p:sp>
              <p:nvSpPr>
                <p:cNvPr id="15542"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5543"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544"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5535" name="Group 452"/>
            <p:cNvGrpSpPr>
              <a:grpSpLocks/>
            </p:cNvGrpSpPr>
            <p:nvPr/>
          </p:nvGrpSpPr>
          <p:grpSpPr bwMode="auto">
            <a:xfrm>
              <a:off x="7077066" y="1883569"/>
              <a:ext cx="932522" cy="206375"/>
              <a:chOff x="10092451" y="3846399"/>
              <a:chExt cx="931146" cy="206393"/>
            </a:xfrm>
          </p:grpSpPr>
          <p:sp>
            <p:nvSpPr>
              <p:cNvPr id="1553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67"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68" name="Gerade Verbindung 491"/>
              <p:cNvCxnSpPr>
                <a:cxnSpLocks noChangeShapeType="1"/>
                <a:endCxn id="467"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cxnSp>
        <p:nvCxnSpPr>
          <p:cNvPr id="15409" name="Straight Arrow Connector 4"/>
          <p:cNvCxnSpPr>
            <a:cxnSpLocks noChangeShapeType="1"/>
            <a:stCxn id="351" idx="32"/>
            <a:endCxn id="15647" idx="1"/>
          </p:cNvCxnSpPr>
          <p:nvPr/>
        </p:nvCxnSpPr>
        <p:spPr bwMode="auto">
          <a:xfrm>
            <a:off x="986100" y="4807745"/>
            <a:ext cx="2112700" cy="158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21" name="Elbow Connector 17780"/>
          <p:cNvCxnSpPr>
            <a:cxnSpLocks noChangeShapeType="1"/>
            <a:stCxn id="15759" idx="2"/>
            <a:endCxn id="15699" idx="0"/>
          </p:cNvCxnSpPr>
          <p:nvPr/>
        </p:nvCxnSpPr>
        <p:spPr bwMode="auto">
          <a:xfrm rot="16200000" flipH="1">
            <a:off x="3436334" y="2929540"/>
            <a:ext cx="585406" cy="18097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529" name="TextBox 367"/>
          <p:cNvSpPr txBox="1">
            <a:spLocks noChangeArrowheads="1"/>
          </p:cNvSpPr>
          <p:nvPr/>
        </p:nvSpPr>
        <p:spPr bwMode="auto">
          <a:xfrm>
            <a:off x="4382088" y="3331553"/>
            <a:ext cx="1079783" cy="323165"/>
          </a:xfrm>
          <a:prstGeom prst="rect">
            <a:avLst/>
          </a:prstGeom>
          <a:solidFill>
            <a:srgbClr val="FFFF99"/>
          </a:solidFill>
          <a:ln w="3175">
            <a:solidFill>
              <a:schemeClr val="tx1"/>
            </a:solidFill>
            <a:miter lim="800000"/>
            <a:headEnd/>
            <a:tailEnd/>
          </a:ln>
        </p:spPr>
        <p:txBody>
          <a:bodyPr wrap="none" lIns="45720" tIns="0" rIns="4572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buClr>
                <a:srgbClr val="F0AB00"/>
              </a:buClr>
              <a:buSzPct val="80000"/>
              <a:defRPr/>
            </a:pPr>
            <a:r>
              <a:rPr lang="en-US" sz="700" dirty="0">
                <a:latin typeface="Calibri" panose="020F0502020204030204" pitchFamily="34" charset="0"/>
                <a:cs typeface="Arial" charset="0"/>
              </a:rPr>
              <a:t>Employee exists already in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SAP </a:t>
            </a:r>
            <a:r>
              <a:rPr lang="en-US" sz="700" dirty="0" err="1">
                <a:latin typeface="Calibri" panose="020F0502020204030204" pitchFamily="34" charset="0"/>
                <a:cs typeface="Arial" charset="0"/>
              </a:rPr>
              <a:t>SuccessFactors</a:t>
            </a:r>
            <a:r>
              <a:rPr lang="en-US" sz="700" dirty="0">
                <a:latin typeface="Calibri" panose="020F0502020204030204" pitchFamily="34" charset="0"/>
                <a:cs typeface="Arial" charset="0"/>
              </a:rPr>
              <a:t>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Employee Central Payroll </a:t>
            </a:r>
            <a:endParaRPr lang="en-US" sz="600" kern="0" dirty="0">
              <a:latin typeface="Calibri" panose="020F0502020204030204" pitchFamily="34" charset="0"/>
              <a:ea typeface="Arial Unicode MS" pitchFamily="34" charset="-128"/>
              <a:cs typeface="Arial Unicode MS" pitchFamily="34" charset="-128"/>
            </a:endParaRPr>
          </a:p>
        </p:txBody>
      </p:sp>
      <p:sp>
        <p:nvSpPr>
          <p:cNvPr id="530" name="TextBox 488"/>
          <p:cNvSpPr txBox="1"/>
          <p:nvPr/>
        </p:nvSpPr>
        <p:spPr>
          <a:xfrm>
            <a:off x="4373046" y="2578776"/>
            <a:ext cx="1173975" cy="323165"/>
          </a:xfrm>
          <a:prstGeom prst="rect">
            <a:avLst/>
          </a:prstGeom>
          <a:solidFill>
            <a:srgbClr val="FFFF99"/>
          </a:solidFill>
          <a:ln w="3175">
            <a:solidFill>
              <a:schemeClr val="tx1"/>
            </a:solidFill>
          </a:ln>
        </p:spPr>
        <p:txBody>
          <a:bodyPr wrap="square" lIns="45720" tIns="0" rIns="4572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buClr>
                <a:srgbClr val="F0AB00"/>
              </a:buClr>
              <a:buSzPct val="80000"/>
              <a:defRPr/>
            </a:pPr>
            <a:r>
              <a:rPr lang="en-US" sz="700" dirty="0">
                <a:latin typeface="Calibri" panose="020F0502020204030204" pitchFamily="34" charset="0"/>
                <a:cs typeface="Arial" charset="0"/>
              </a:rPr>
              <a:t>Employee does not exist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in SAP </a:t>
            </a:r>
            <a:r>
              <a:rPr lang="en-US" sz="700" dirty="0" err="1">
                <a:latin typeface="Calibri" panose="020F0502020204030204" pitchFamily="34" charset="0"/>
                <a:cs typeface="Arial" charset="0"/>
              </a:rPr>
              <a:t>SuccessFactors</a:t>
            </a:r>
            <a:r>
              <a:rPr lang="en-US" sz="700" dirty="0">
                <a:latin typeface="Calibri" panose="020F0502020204030204" pitchFamily="34" charset="0"/>
                <a:cs typeface="Arial" charset="0"/>
              </a:rPr>
              <a:t>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Employee Central Payroll yet</a:t>
            </a:r>
            <a:endParaRPr lang="en-US" sz="600" kern="0" dirty="0">
              <a:latin typeface="Calibri" panose="020F0502020204030204" pitchFamily="34" charset="0"/>
              <a:ea typeface="Arial Unicode MS" pitchFamily="34" charset="-128"/>
              <a:cs typeface="Arial Unicode MS" pitchFamily="34" charset="-128"/>
            </a:endParaRPr>
          </a:p>
        </p:txBody>
      </p:sp>
      <p:sp>
        <p:nvSpPr>
          <p:cNvPr id="527" name="Oval 720">
            <a:extLst>
              <a:ext uri="{FF2B5EF4-FFF2-40B4-BE49-F238E27FC236}">
                <a16:creationId xmlns:a16="http://schemas.microsoft.com/office/drawing/2014/main" id="{7DD67714-0278-484B-8593-BD4B21930D31}"/>
              </a:ext>
            </a:extLst>
          </p:cNvPr>
          <p:cNvSpPr>
            <a:spLocks noChangeArrowheads="1"/>
          </p:cNvSpPr>
          <p:nvPr/>
        </p:nvSpPr>
        <p:spPr bwMode="auto">
          <a:xfrm>
            <a:off x="3516312" y="198640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28" name="TextBox 1">
            <a:extLst>
              <a:ext uri="{FF2B5EF4-FFF2-40B4-BE49-F238E27FC236}">
                <a16:creationId xmlns:a16="http://schemas.microsoft.com/office/drawing/2014/main" id="{00358EDC-2BD0-4BD3-8C56-E0799B212986}"/>
              </a:ext>
            </a:extLst>
          </p:cNvPr>
          <p:cNvSpPr txBox="1">
            <a:spLocks noChangeArrowheads="1"/>
          </p:cNvSpPr>
          <p:nvPr/>
        </p:nvSpPr>
        <p:spPr bwMode="auto">
          <a:xfrm>
            <a:off x="1921665" y="1994150"/>
            <a:ext cx="153503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Changes to employee master data record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performed in Employee Central</a:t>
            </a:r>
            <a:endParaRPr lang="en-US" altLang="en-US" sz="600" b="0" dirty="0">
              <a:ea typeface="Arial Unicode MS" panose="020B0604020202020204" pitchFamily="34" charset="-128"/>
              <a:cs typeface="Arial Unicode MS" panose="020B060402020202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46459594"/>
              </p:ext>
            </p:extLst>
          </p:nvPr>
        </p:nvGraphicFramePr>
        <p:xfrm>
          <a:off x="705803" y="1743075"/>
          <a:ext cx="7832687" cy="1505177"/>
        </p:xfrm>
        <a:graphic>
          <a:graphicData uri="http://schemas.openxmlformats.org/drawingml/2006/table">
            <a:tbl>
              <a:tblPr/>
              <a:tblGrid>
                <a:gridCol w="426952">
                  <a:extLst>
                    <a:ext uri="{9D8B030D-6E8A-4147-A177-3AD203B41FA5}">
                      <a16:colId xmlns:a16="http://schemas.microsoft.com/office/drawing/2014/main" val="20000"/>
                    </a:ext>
                  </a:extLst>
                </a:gridCol>
                <a:gridCol w="6837022">
                  <a:extLst>
                    <a:ext uri="{9D8B030D-6E8A-4147-A177-3AD203B41FA5}">
                      <a16:colId xmlns:a16="http://schemas.microsoft.com/office/drawing/2014/main" val="20001"/>
                    </a:ext>
                  </a:extLst>
                </a:gridCol>
                <a:gridCol w="568713">
                  <a:extLst>
                    <a:ext uri="{9D8B030D-6E8A-4147-A177-3AD203B41FA5}">
                      <a16:colId xmlns:a16="http://schemas.microsoft.com/office/drawing/2014/main" val="20002"/>
                    </a:ext>
                  </a:extLst>
                </a:gridCol>
              </a:tblGrid>
              <a:tr h="25592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36" marR="91436" marT="45641" marB="45641"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T-code</a:t>
                      </a:r>
                    </a:p>
                  </a:txBody>
                  <a:tcPr marL="91436" marR="91436" marT="45641" marB="4564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3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 Processes &amp; Cycles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Payroll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Data Replication Monitor</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3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error-dependent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 Processes &amp; Cycles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Payroll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Data Replication Monitor</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 </a:t>
                      </a:r>
                      <a:r>
                        <a:rPr kumimoji="0" lang="en-US" altLang="en-US" sz="800" b="1" i="0" u="none" strike="noStrike" cap="none" normalizeH="0" baseline="0" dirty="0">
                          <a:ln>
                            <a:noFill/>
                          </a:ln>
                          <a:solidFill>
                            <a:schemeClr val="tx1"/>
                          </a:solidFill>
                          <a:effectLst/>
                          <a:latin typeface="Arial" charset="0"/>
                          <a:cs typeface="Arial" charset="0"/>
                        </a:rPr>
                        <a:t>Payroll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Human Resources</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Personnel Management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Administration</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HR Master Data</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Display</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88" marR="91488" marT="45549" marB="45549"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de-DE" altLang="en-US" sz="800" b="0" i="0" u="none" strike="noStrike" cap="none" normalizeH="0" baseline="0" dirty="0">
                          <a:ln>
                            <a:noFill/>
                          </a:ln>
                          <a:solidFill>
                            <a:schemeClr val="tx1"/>
                          </a:solidFill>
                          <a:effectLst/>
                          <a:latin typeface="Arial" charset="0"/>
                          <a:cs typeface="Arial" charset="0"/>
                        </a:rPr>
                        <a:t>PA20</a:t>
                      </a:r>
                    </a:p>
                  </a:txBody>
                  <a:tcPr marL="91496" marR="91496" marT="45550" marB="4555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6" marR="91436" marT="45641" marB="4564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&lt;</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Search Employee&gt;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Employment Information</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section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Payroll Information</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subsection  different</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blocks</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36" marR="91436" marT="45641" marB="4564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439" name="Rectangle 368"/>
          <p:cNvSpPr>
            <a:spLocks noChangeArrowheads="1"/>
          </p:cNvSpPr>
          <p:nvPr/>
        </p:nvSpPr>
        <p:spPr bwMode="auto">
          <a:xfrm>
            <a:off x="605790" y="1465263"/>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17440" name="Group 245"/>
          <p:cNvGrpSpPr>
            <a:grpSpLocks/>
          </p:cNvGrpSpPr>
          <p:nvPr/>
        </p:nvGrpSpPr>
        <p:grpSpPr bwMode="auto">
          <a:xfrm>
            <a:off x="794703" y="2725738"/>
            <a:ext cx="187325" cy="163512"/>
            <a:chOff x="-1500351" y="3692879"/>
            <a:chExt cx="187346" cy="163380"/>
          </a:xfrm>
        </p:grpSpPr>
        <p:sp>
          <p:nvSpPr>
            <p:cNvPr id="1749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9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D</a:t>
              </a:r>
            </a:p>
          </p:txBody>
        </p:sp>
      </p:grpSp>
      <p:grpSp>
        <p:nvGrpSpPr>
          <p:cNvPr id="17441" name="Group 253"/>
          <p:cNvGrpSpPr>
            <a:grpSpLocks/>
          </p:cNvGrpSpPr>
          <p:nvPr/>
        </p:nvGrpSpPr>
        <p:grpSpPr bwMode="auto">
          <a:xfrm>
            <a:off x="794703" y="2973832"/>
            <a:ext cx="187325" cy="163513"/>
            <a:chOff x="-1500351" y="3692879"/>
            <a:chExt cx="187346" cy="163380"/>
          </a:xfrm>
        </p:grpSpPr>
        <p:sp>
          <p:nvSpPr>
            <p:cNvPr id="17492"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93"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E</a:t>
              </a:r>
            </a:p>
          </p:txBody>
        </p:sp>
      </p:grpSp>
      <p:grpSp>
        <p:nvGrpSpPr>
          <p:cNvPr id="17442" name="Group 245"/>
          <p:cNvGrpSpPr>
            <a:grpSpLocks/>
          </p:cNvGrpSpPr>
          <p:nvPr/>
        </p:nvGrpSpPr>
        <p:grpSpPr bwMode="auto">
          <a:xfrm>
            <a:off x="794703" y="2030413"/>
            <a:ext cx="187325" cy="163512"/>
            <a:chOff x="-1500351" y="3692879"/>
            <a:chExt cx="187346" cy="163380"/>
          </a:xfrm>
        </p:grpSpPr>
        <p:sp>
          <p:nvSpPr>
            <p:cNvPr id="1749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9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17443" name="Group 253"/>
          <p:cNvGrpSpPr>
            <a:grpSpLocks/>
          </p:cNvGrpSpPr>
          <p:nvPr/>
        </p:nvGrpSpPr>
        <p:grpSpPr bwMode="auto">
          <a:xfrm>
            <a:off x="794703" y="2259013"/>
            <a:ext cx="187325" cy="163512"/>
            <a:chOff x="-1500351" y="3692879"/>
            <a:chExt cx="187346" cy="163380"/>
          </a:xfrm>
        </p:grpSpPr>
        <p:sp>
          <p:nvSpPr>
            <p:cNvPr id="17488"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89"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17444" name="Group 258"/>
          <p:cNvGrpSpPr>
            <a:grpSpLocks/>
          </p:cNvGrpSpPr>
          <p:nvPr/>
        </p:nvGrpSpPr>
        <p:grpSpPr bwMode="auto">
          <a:xfrm>
            <a:off x="794703" y="2490788"/>
            <a:ext cx="187325" cy="163512"/>
            <a:chOff x="-1500351" y="3692879"/>
            <a:chExt cx="187346" cy="163380"/>
          </a:xfrm>
        </p:grpSpPr>
        <p:sp>
          <p:nvSpPr>
            <p:cNvPr id="17486" name="Rounded Rectangle 26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87" name="Rounded Rectangle 261"/>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aphicFrame>
        <p:nvGraphicFramePr>
          <p:cNvPr id="39" name="Table 38"/>
          <p:cNvGraphicFramePr>
            <a:graphicFrameLocks noGrp="1"/>
          </p:cNvGraphicFramePr>
          <p:nvPr>
            <p:extLst>
              <p:ext uri="{D42A27DB-BD31-4B8C-83A1-F6EECF244321}">
                <p14:modId xmlns:p14="http://schemas.microsoft.com/office/powerpoint/2010/main" val="2337926653"/>
              </p:ext>
            </p:extLst>
          </p:nvPr>
        </p:nvGraphicFramePr>
        <p:xfrm>
          <a:off x="705803" y="3365727"/>
          <a:ext cx="3985515" cy="1725729"/>
        </p:xfrm>
        <a:graphic>
          <a:graphicData uri="http://schemas.openxmlformats.org/drawingml/2006/table">
            <a:tbl>
              <a:tblPr/>
              <a:tblGrid>
                <a:gridCol w="517486">
                  <a:extLst>
                    <a:ext uri="{9D8B030D-6E8A-4147-A177-3AD203B41FA5}">
                      <a16:colId xmlns:a16="http://schemas.microsoft.com/office/drawing/2014/main" val="20000"/>
                    </a:ext>
                  </a:extLst>
                </a:gridCol>
                <a:gridCol w="3468029">
                  <a:extLst>
                    <a:ext uri="{9D8B030D-6E8A-4147-A177-3AD203B41FA5}">
                      <a16:colId xmlns:a16="http://schemas.microsoft.com/office/drawing/2014/main" val="20001"/>
                    </a:ext>
                  </a:extLst>
                </a:gridCol>
              </a:tblGrid>
              <a:tr h="255559">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04" marR="9140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marL="91404" marR="91404" marT="45620" marB="45620"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07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Process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start</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0151659"/>
                  </a:ext>
                </a:extLst>
              </a:tr>
              <a:tr h="335079">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Batch Job scheduled in SAP </a:t>
                      </a:r>
                      <a:r>
                        <a:rPr kumimoji="0" lang="en-US"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SuccessFactors</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Central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Payroll</a:t>
                      </a:r>
                      <a:endParaRPr kumimoji="0" lang="en-US" altLang="en-US" sz="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06">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t>SOAP message: </a:t>
                      </a:r>
                      <a:r>
                        <a:rPr kumimoji="0" lang="de-DE"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t>EmployeeMasterDataReplicationRequest</a:t>
                      </a:r>
                      <a:endPar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06">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SOAP message: E</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mployeeMasterDataReplicationConfirmation</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461" name="Isosceles Triangle 437"/>
          <p:cNvSpPr>
            <a:spLocks noChangeArrowheads="1"/>
          </p:cNvSpPr>
          <p:nvPr/>
        </p:nvSpPr>
        <p:spPr bwMode="auto">
          <a:xfrm>
            <a:off x="807403" y="4024349"/>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FFFFFF"/>
                </a:solidFill>
                <a:latin typeface="Calibri" panose="020F0502020204030204" pitchFamily="34" charset="0"/>
              </a:rPr>
              <a:t>1</a:t>
            </a:r>
            <a:endParaRPr lang="en-US" altLang="en-US" sz="700" b="0" dirty="0">
              <a:solidFill>
                <a:srgbClr val="FFFFFF"/>
              </a:solidFill>
              <a:latin typeface="Calibri" panose="020F0502020204030204" pitchFamily="34" charset="0"/>
            </a:endParaRPr>
          </a:p>
        </p:txBody>
      </p:sp>
      <p:grpSp>
        <p:nvGrpSpPr>
          <p:cNvPr id="17462" name="Group 450"/>
          <p:cNvGrpSpPr>
            <a:grpSpLocks/>
          </p:cNvGrpSpPr>
          <p:nvPr/>
        </p:nvGrpSpPr>
        <p:grpSpPr bwMode="auto">
          <a:xfrm>
            <a:off x="759778" y="4280698"/>
            <a:ext cx="1190625" cy="357188"/>
            <a:chOff x="6818121" y="1883569"/>
            <a:chExt cx="1191467" cy="358197"/>
          </a:xfrm>
        </p:grpSpPr>
        <p:grpSp>
          <p:nvGrpSpPr>
            <p:cNvPr id="17475" name="Group 451"/>
            <p:cNvGrpSpPr>
              <a:grpSpLocks/>
            </p:cNvGrpSpPr>
            <p:nvPr/>
          </p:nvGrpSpPr>
          <p:grpSpPr bwMode="auto">
            <a:xfrm>
              <a:off x="6818121" y="1969536"/>
              <a:ext cx="271654" cy="272230"/>
              <a:chOff x="514868" y="5661164"/>
              <a:chExt cx="271830" cy="272098"/>
            </a:xfrm>
          </p:grpSpPr>
          <p:sp>
            <p:nvSpPr>
              <p:cNvPr id="1748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8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7482" name="Group 460"/>
              <p:cNvGrpSpPr>
                <a:grpSpLocks/>
              </p:cNvGrpSpPr>
              <p:nvPr/>
            </p:nvGrpSpPr>
            <p:grpSpPr bwMode="auto">
              <a:xfrm>
                <a:off x="572095" y="5743888"/>
                <a:ext cx="158076" cy="106612"/>
                <a:chOff x="558628" y="5400418"/>
                <a:chExt cx="189878" cy="128061"/>
              </a:xfrm>
            </p:grpSpPr>
            <p:sp>
              <p:nvSpPr>
                <p:cNvPr id="1748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748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48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7476" name="Group 452"/>
            <p:cNvGrpSpPr>
              <a:grpSpLocks/>
            </p:cNvGrpSpPr>
            <p:nvPr/>
          </p:nvGrpSpPr>
          <p:grpSpPr bwMode="auto">
            <a:xfrm>
              <a:off x="7077066" y="1883569"/>
              <a:ext cx="932522" cy="206375"/>
              <a:chOff x="10092451" y="3846399"/>
              <a:chExt cx="931146" cy="206393"/>
            </a:xfrm>
          </p:grpSpPr>
          <p:sp>
            <p:nvSpPr>
              <p:cNvPr id="1747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5"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6" name="Gerade Verbindung 491"/>
              <p:cNvCxnSpPr>
                <a:cxnSpLocks noChangeShapeType="1"/>
                <a:endCxn id="45"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7463" name="Group 450"/>
          <p:cNvGrpSpPr>
            <a:grpSpLocks/>
          </p:cNvGrpSpPr>
          <p:nvPr/>
        </p:nvGrpSpPr>
        <p:grpSpPr bwMode="auto">
          <a:xfrm>
            <a:off x="759778" y="4688686"/>
            <a:ext cx="1190625" cy="357187"/>
            <a:chOff x="6818121" y="1883569"/>
            <a:chExt cx="1191467" cy="358197"/>
          </a:xfrm>
        </p:grpSpPr>
        <p:grpSp>
          <p:nvGrpSpPr>
            <p:cNvPr id="17464" name="Group 451"/>
            <p:cNvGrpSpPr>
              <a:grpSpLocks/>
            </p:cNvGrpSpPr>
            <p:nvPr/>
          </p:nvGrpSpPr>
          <p:grpSpPr bwMode="auto">
            <a:xfrm>
              <a:off x="6818121" y="1969536"/>
              <a:ext cx="271654" cy="272230"/>
              <a:chOff x="514868" y="5661164"/>
              <a:chExt cx="271830" cy="272098"/>
            </a:xfrm>
          </p:grpSpPr>
          <p:sp>
            <p:nvSpPr>
              <p:cNvPr id="17469"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0"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7471" name="Group 460"/>
              <p:cNvGrpSpPr>
                <a:grpSpLocks/>
              </p:cNvGrpSpPr>
              <p:nvPr/>
            </p:nvGrpSpPr>
            <p:grpSpPr bwMode="auto">
              <a:xfrm>
                <a:off x="572095" y="5743888"/>
                <a:ext cx="158076" cy="106612"/>
                <a:chOff x="558628" y="5400418"/>
                <a:chExt cx="189878" cy="128061"/>
              </a:xfrm>
            </p:grpSpPr>
            <p:sp>
              <p:nvSpPr>
                <p:cNvPr id="17472"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7473"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474"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7465" name="Group 452"/>
            <p:cNvGrpSpPr>
              <a:grpSpLocks/>
            </p:cNvGrpSpPr>
            <p:nvPr/>
          </p:nvGrpSpPr>
          <p:grpSpPr bwMode="auto">
            <a:xfrm>
              <a:off x="7077066" y="1883569"/>
              <a:ext cx="932522" cy="206375"/>
              <a:chOff x="10092451" y="3846399"/>
              <a:chExt cx="931146" cy="206393"/>
            </a:xfrm>
          </p:grpSpPr>
          <p:sp>
            <p:nvSpPr>
              <p:cNvPr id="1746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2</a:t>
                </a:r>
              </a:p>
            </p:txBody>
          </p:sp>
          <p:sp>
            <p:nvSpPr>
              <p:cNvPr id="57"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58" name="Gerade Verbindung 491"/>
              <p:cNvCxnSpPr>
                <a:cxnSpLocks noChangeShapeType="1"/>
                <a:endCxn id="57"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47" name="Title 1"/>
          <p:cNvSpPr>
            <a:spLocks noGrp="1"/>
          </p:cNvSpPr>
          <p:nvPr>
            <p:ph type="title"/>
          </p:nvPr>
        </p:nvSpPr>
        <p:spPr>
          <a:xfrm>
            <a:off x="323850" y="323850"/>
            <a:ext cx="8496300" cy="755650"/>
          </a:xfrm>
        </p:spPr>
        <p:txBody>
          <a:bodyPr/>
          <a:lstStyle/>
          <a:p>
            <a:pPr eaLnBrk="1" hangingPunct="1"/>
            <a:r>
              <a:rPr lang="en-US" altLang="en-US" sz="2000" dirty="0"/>
              <a:t>15O – Integration with SAP SuccessFactors Employee Central Payroll </a:t>
            </a:r>
            <a:br>
              <a:rPr lang="en-US" altLang="en-US" dirty="0"/>
            </a:br>
            <a:r>
              <a:rPr lang="en-US" altLang="en-US" sz="1800" dirty="0"/>
              <a:t>- Employee Master Data Replication and Maintenance of Payroll-Relevant Employee Data (2/2) -</a:t>
            </a:r>
            <a:endParaRPr lang="de-DE" altLang="en-US" sz="1800" dirty="0">
              <a:solidFill>
                <a:srgbClr val="FF0000"/>
              </a:solidFill>
            </a:endParaRPr>
          </a:p>
        </p:txBody>
      </p:sp>
      <p:sp>
        <p:nvSpPr>
          <p:cNvPr id="48" name="Oval 720">
            <a:extLst>
              <a:ext uri="{FF2B5EF4-FFF2-40B4-BE49-F238E27FC236}">
                <a16:creationId xmlns:a16="http://schemas.microsoft.com/office/drawing/2014/main" id="{DDACB0D8-F19A-46BA-9B17-599E79253781}"/>
              </a:ext>
            </a:extLst>
          </p:cNvPr>
          <p:cNvSpPr>
            <a:spLocks noChangeArrowheads="1"/>
          </p:cNvSpPr>
          <p:nvPr/>
        </p:nvSpPr>
        <p:spPr bwMode="auto">
          <a:xfrm>
            <a:off x="787742" y="367230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000" dirty="0"/>
              <a:t>15O – Integration with SAP SuccessFactors Employee Central Payroll</a:t>
            </a:r>
            <a:br>
              <a:rPr lang="en-US" altLang="en-US" dirty="0"/>
            </a:br>
            <a:r>
              <a:rPr lang="en-US" altLang="en-US" sz="1800" dirty="0"/>
              <a:t>- Employee Time Off Replication -</a:t>
            </a:r>
            <a:br>
              <a:rPr lang="en-US" altLang="en-US" sz="1800" dirty="0"/>
            </a:br>
            <a:r>
              <a:rPr lang="en-US" altLang="en-US" sz="1600" dirty="0"/>
              <a:t>- valid only if Time Off module implemented in the instance -</a:t>
            </a:r>
            <a:endParaRPr lang="de-DE" altLang="en-US" sz="2000" dirty="0">
              <a:solidFill>
                <a:srgbClr val="FF0000"/>
              </a:solidFill>
            </a:endParaRPr>
          </a:p>
        </p:txBody>
      </p:sp>
      <p:sp>
        <p:nvSpPr>
          <p:cNvPr id="4" name="Rectangle 15"/>
          <p:cNvSpPr>
            <a:spLocks noChangeArrowheads="1"/>
          </p:cNvSpPr>
          <p:nvPr/>
        </p:nvSpPr>
        <p:spPr bwMode="auto">
          <a:xfrm>
            <a:off x="220934" y="1306249"/>
            <a:ext cx="2839561"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8436" name="Rectangle 263"/>
          <p:cNvSpPr>
            <a:spLocks noChangeArrowheads="1"/>
          </p:cNvSpPr>
          <p:nvPr/>
        </p:nvSpPr>
        <p:spPr bwMode="auto">
          <a:xfrm>
            <a:off x="1643175" y="1881696"/>
            <a:ext cx="1417320"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8437" name="Rectangle 15"/>
          <p:cNvSpPr>
            <a:spLocks noChangeArrowheads="1"/>
          </p:cNvSpPr>
          <p:nvPr/>
        </p:nvSpPr>
        <p:spPr bwMode="auto">
          <a:xfrm>
            <a:off x="1643175" y="1591999"/>
            <a:ext cx="141732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8438" name="Rectangle 263"/>
          <p:cNvSpPr>
            <a:spLocks noChangeArrowheads="1"/>
          </p:cNvSpPr>
          <p:nvPr/>
        </p:nvSpPr>
        <p:spPr bwMode="auto">
          <a:xfrm>
            <a:off x="3316018" y="1881696"/>
            <a:ext cx="1419225"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8439" name="Rectangle 15"/>
          <p:cNvSpPr>
            <a:spLocks noChangeArrowheads="1"/>
          </p:cNvSpPr>
          <p:nvPr/>
        </p:nvSpPr>
        <p:spPr bwMode="auto">
          <a:xfrm>
            <a:off x="3316018" y="1591999"/>
            <a:ext cx="1419225"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HR Administrator</a:t>
            </a:r>
          </a:p>
        </p:txBody>
      </p:sp>
      <p:sp>
        <p:nvSpPr>
          <p:cNvPr id="245" name="Rectangle 15"/>
          <p:cNvSpPr>
            <a:spLocks noChangeArrowheads="1"/>
          </p:cNvSpPr>
          <p:nvPr/>
        </p:nvSpPr>
        <p:spPr bwMode="auto">
          <a:xfrm>
            <a:off x="3316018" y="1306249"/>
            <a:ext cx="1419225"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a:t>
            </a:r>
            <a:br>
              <a:rPr lang="en-US" sz="800" dirty="0">
                <a:solidFill>
                  <a:srgbClr val="FFFFFF">
                    <a:lumMod val="65000"/>
                  </a:srgbClr>
                </a:solidFill>
                <a:latin typeface="Arial"/>
                <a:cs typeface="Arial" charset="0"/>
              </a:rPr>
            </a:br>
            <a:r>
              <a:rPr lang="en-US" sz="800" dirty="0">
                <a:solidFill>
                  <a:srgbClr val="FFFFFF">
                    <a:lumMod val="65000"/>
                  </a:srgbClr>
                </a:solidFill>
                <a:latin typeface="Arial"/>
                <a:cs typeface="Arial" charset="0"/>
              </a:rPr>
              <a:t>Employee Central Payroll</a:t>
            </a:r>
          </a:p>
        </p:txBody>
      </p:sp>
      <p:grpSp>
        <p:nvGrpSpPr>
          <p:cNvPr id="18442" name="Group 17"/>
          <p:cNvGrpSpPr>
            <a:grpSpLocks/>
          </p:cNvGrpSpPr>
          <p:nvPr/>
        </p:nvGrpSpPr>
        <p:grpSpPr bwMode="auto">
          <a:xfrm>
            <a:off x="3501755" y="3623864"/>
            <a:ext cx="1079500" cy="293687"/>
            <a:chOff x="3894138" y="2792080"/>
            <a:chExt cx="1079500" cy="294020"/>
          </a:xfrm>
        </p:grpSpPr>
        <p:sp>
          <p:nvSpPr>
            <p:cNvPr id="18584"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Employee Absence Record</a:t>
              </a:r>
            </a:p>
          </p:txBody>
        </p:sp>
        <p:grpSp>
          <p:nvGrpSpPr>
            <p:cNvPr id="18585" name="Group 253"/>
            <p:cNvGrpSpPr>
              <a:grpSpLocks/>
            </p:cNvGrpSpPr>
            <p:nvPr/>
          </p:nvGrpSpPr>
          <p:grpSpPr bwMode="auto">
            <a:xfrm>
              <a:off x="3894138" y="2792080"/>
              <a:ext cx="1079477" cy="294020"/>
              <a:chOff x="8489732" y="4403217"/>
              <a:chExt cx="1079512" cy="294200"/>
            </a:xfrm>
          </p:grpSpPr>
          <p:sp>
            <p:nvSpPr>
              <p:cNvPr id="18586"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8"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9"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43" name="Group 11"/>
          <p:cNvGrpSpPr>
            <a:grpSpLocks/>
          </p:cNvGrpSpPr>
          <p:nvPr/>
        </p:nvGrpSpPr>
        <p:grpSpPr bwMode="auto">
          <a:xfrm>
            <a:off x="3501756" y="5307654"/>
            <a:ext cx="1079500" cy="404813"/>
            <a:chOff x="3894138" y="1628775"/>
            <a:chExt cx="1079500" cy="404813"/>
          </a:xfrm>
        </p:grpSpPr>
        <p:grpSp>
          <p:nvGrpSpPr>
            <p:cNvPr id="18564" name="Group 303"/>
            <p:cNvGrpSpPr>
              <a:grpSpLocks/>
            </p:cNvGrpSpPr>
            <p:nvPr/>
          </p:nvGrpSpPr>
          <p:grpSpPr bwMode="auto">
            <a:xfrm>
              <a:off x="3894138" y="1628775"/>
              <a:ext cx="1079488" cy="397961"/>
              <a:chOff x="3893684" y="1628800"/>
              <a:chExt cx="1080000" cy="398421"/>
            </a:xfrm>
          </p:grpSpPr>
          <p:sp>
            <p:nvSpPr>
              <p:cNvPr id="18580"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a:t>
                </a:r>
              </a:p>
              <a:p>
                <a:pPr algn="ctr" eaLnBrk="1" hangingPunct="1">
                  <a:spcBef>
                    <a:spcPct val="0"/>
                  </a:spcBef>
                  <a:buClrTx/>
                  <a:buSzTx/>
                </a:pPr>
                <a:r>
                  <a:rPr lang="en-US" altLang="en-US" sz="700" b="0" dirty="0">
                    <a:solidFill>
                      <a:srgbClr val="000000"/>
                    </a:solidFill>
                    <a:latin typeface="Calibri" panose="020F0502020204030204" pitchFamily="34" charset="0"/>
                  </a:rPr>
                  <a:t>Employee Absence Data</a:t>
                </a:r>
              </a:p>
            </p:txBody>
          </p:sp>
          <p:grpSp>
            <p:nvGrpSpPr>
              <p:cNvPr id="18581" name="Group 305"/>
              <p:cNvGrpSpPr>
                <a:grpSpLocks/>
              </p:cNvGrpSpPr>
              <p:nvPr/>
            </p:nvGrpSpPr>
            <p:grpSpPr bwMode="auto">
              <a:xfrm>
                <a:off x="3965692" y="1628800"/>
                <a:ext cx="186692" cy="163835"/>
                <a:chOff x="-1499789" y="3692879"/>
                <a:chExt cx="186692" cy="163835"/>
              </a:xfrm>
            </p:grpSpPr>
            <p:sp>
              <p:nvSpPr>
                <p:cNvPr id="18582"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3"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18565" name="Group 339"/>
            <p:cNvGrpSpPr>
              <a:grpSpLocks/>
            </p:cNvGrpSpPr>
            <p:nvPr/>
          </p:nvGrpSpPr>
          <p:grpSpPr bwMode="auto">
            <a:xfrm>
              <a:off x="3894138" y="1739760"/>
              <a:ext cx="1079500" cy="293828"/>
              <a:chOff x="8489724" y="4403367"/>
              <a:chExt cx="1079521" cy="294067"/>
            </a:xfrm>
          </p:grpSpPr>
          <p:sp>
            <p:nvSpPr>
              <p:cNvPr id="18566"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7"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8"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9"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8444" name="Straight Arrow Connector 10"/>
          <p:cNvCxnSpPr>
            <a:cxnSpLocks noChangeShapeType="1"/>
            <a:stCxn id="286" idx="4"/>
            <a:endCxn id="18522" idx="0"/>
          </p:cNvCxnSpPr>
          <p:nvPr/>
        </p:nvCxnSpPr>
        <p:spPr bwMode="auto">
          <a:xfrm flipH="1">
            <a:off x="2357233" y="2898604"/>
            <a:ext cx="294" cy="19833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5" name="Elbow Connector 17780"/>
          <p:cNvCxnSpPr>
            <a:cxnSpLocks noChangeShapeType="1"/>
            <a:stCxn id="18522" idx="2"/>
            <a:endCxn id="18584" idx="0"/>
          </p:cNvCxnSpPr>
          <p:nvPr/>
        </p:nvCxnSpPr>
        <p:spPr bwMode="auto">
          <a:xfrm rot="16200000" flipH="1">
            <a:off x="3077826" y="2663685"/>
            <a:ext cx="243086" cy="1684272"/>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7" name="Straight Arrow Connector 6"/>
          <p:cNvCxnSpPr>
            <a:cxnSpLocks noChangeShapeType="1"/>
            <a:stCxn id="18580" idx="2"/>
            <a:endCxn id="282" idx="0"/>
          </p:cNvCxnSpPr>
          <p:nvPr/>
        </p:nvCxnSpPr>
        <p:spPr bwMode="auto">
          <a:xfrm flipH="1">
            <a:off x="4041505" y="5706117"/>
            <a:ext cx="1" cy="17936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8" name="Straight Arrow Connector 12"/>
          <p:cNvCxnSpPr>
            <a:cxnSpLocks noChangeShapeType="1"/>
            <a:stCxn id="308" idx="2"/>
            <a:endCxn id="286" idx="0"/>
          </p:cNvCxnSpPr>
          <p:nvPr/>
        </p:nvCxnSpPr>
        <p:spPr bwMode="auto">
          <a:xfrm>
            <a:off x="2348775" y="2485645"/>
            <a:ext cx="8752" cy="17895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8451" name="Group 14"/>
          <p:cNvGrpSpPr>
            <a:grpSpLocks/>
          </p:cNvGrpSpPr>
          <p:nvPr/>
        </p:nvGrpSpPr>
        <p:grpSpPr bwMode="auto">
          <a:xfrm>
            <a:off x="1817483" y="2968353"/>
            <a:ext cx="1090612" cy="420688"/>
            <a:chOff x="2555875" y="2667000"/>
            <a:chExt cx="1090613" cy="420688"/>
          </a:xfrm>
        </p:grpSpPr>
        <p:grpSp>
          <p:nvGrpSpPr>
            <p:cNvPr id="18506" name="Group 299"/>
            <p:cNvGrpSpPr>
              <a:grpSpLocks/>
            </p:cNvGrpSpPr>
            <p:nvPr/>
          </p:nvGrpSpPr>
          <p:grpSpPr bwMode="auto">
            <a:xfrm>
              <a:off x="2555875" y="2667000"/>
              <a:ext cx="1079689" cy="415929"/>
              <a:chOff x="2555776" y="2667000"/>
              <a:chExt cx="1080000" cy="415925"/>
            </a:xfrm>
          </p:grpSpPr>
          <p:sp>
            <p:nvSpPr>
              <p:cNvPr id="18522"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Trigger Employee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Time Off Replication</a:t>
                </a:r>
              </a:p>
            </p:txBody>
          </p:sp>
          <p:sp>
            <p:nvSpPr>
              <p:cNvPr id="18523"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2</a:t>
                </a:r>
              </a:p>
            </p:txBody>
          </p:sp>
        </p:grpSp>
        <p:grpSp>
          <p:nvGrpSpPr>
            <p:cNvPr id="18507" name="Group 268"/>
            <p:cNvGrpSpPr>
              <a:grpSpLocks/>
            </p:cNvGrpSpPr>
            <p:nvPr/>
          </p:nvGrpSpPr>
          <p:grpSpPr bwMode="auto">
            <a:xfrm>
              <a:off x="2566787" y="2793485"/>
              <a:ext cx="1079701" cy="294203"/>
              <a:chOff x="8489732" y="4403217"/>
              <a:chExt cx="1079512" cy="294200"/>
            </a:xfrm>
          </p:grpSpPr>
          <p:sp>
            <p:nvSpPr>
              <p:cNvPr id="18508"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52" name="Group 450"/>
          <p:cNvGrpSpPr>
            <a:grpSpLocks/>
          </p:cNvGrpSpPr>
          <p:nvPr/>
        </p:nvGrpSpPr>
        <p:grpSpPr bwMode="auto">
          <a:xfrm>
            <a:off x="3053810" y="3282381"/>
            <a:ext cx="1190625" cy="357188"/>
            <a:chOff x="6818121" y="1883569"/>
            <a:chExt cx="1191467" cy="358197"/>
          </a:xfrm>
        </p:grpSpPr>
        <p:grpSp>
          <p:nvGrpSpPr>
            <p:cNvPr id="18495" name="Group 451"/>
            <p:cNvGrpSpPr>
              <a:grpSpLocks/>
            </p:cNvGrpSpPr>
            <p:nvPr/>
          </p:nvGrpSpPr>
          <p:grpSpPr bwMode="auto">
            <a:xfrm>
              <a:off x="6818121" y="1969536"/>
              <a:ext cx="271654" cy="272230"/>
              <a:chOff x="514868" y="5661164"/>
              <a:chExt cx="271830" cy="272098"/>
            </a:xfrm>
          </p:grpSpPr>
          <p:sp>
            <p:nvSpPr>
              <p:cNvPr id="1850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0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502" name="Group 460"/>
              <p:cNvGrpSpPr>
                <a:grpSpLocks/>
              </p:cNvGrpSpPr>
              <p:nvPr/>
            </p:nvGrpSpPr>
            <p:grpSpPr bwMode="auto">
              <a:xfrm>
                <a:off x="572095" y="5743888"/>
                <a:ext cx="158076" cy="106612"/>
                <a:chOff x="558628" y="5400418"/>
                <a:chExt cx="189878" cy="128061"/>
              </a:xfrm>
            </p:grpSpPr>
            <p:sp>
              <p:nvSpPr>
                <p:cNvPr id="1850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50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50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496" name="Group 452"/>
            <p:cNvGrpSpPr>
              <a:grpSpLocks/>
            </p:cNvGrpSpPr>
            <p:nvPr/>
          </p:nvGrpSpPr>
          <p:grpSpPr bwMode="auto">
            <a:xfrm>
              <a:off x="7077066" y="1883569"/>
              <a:ext cx="932522" cy="206375"/>
              <a:chOff x="10092451" y="3846399"/>
              <a:chExt cx="931146" cy="206393"/>
            </a:xfrm>
          </p:grpSpPr>
          <p:sp>
            <p:nvSpPr>
              <p:cNvPr id="1849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3</a:t>
                </a:r>
              </a:p>
            </p:txBody>
          </p:sp>
          <p:sp>
            <p:nvSpPr>
              <p:cNvPr id="467"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68" name="Gerade Verbindung 491"/>
              <p:cNvCxnSpPr>
                <a:cxnSpLocks noChangeShapeType="1"/>
                <a:endCxn id="467"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aphicFrame>
        <p:nvGraphicFramePr>
          <p:cNvPr id="215" name="Table 214"/>
          <p:cNvGraphicFramePr>
            <a:graphicFrameLocks noGrp="1"/>
          </p:cNvGraphicFramePr>
          <p:nvPr>
            <p:extLst>
              <p:ext uri="{D42A27DB-BD31-4B8C-83A1-F6EECF244321}">
                <p14:modId xmlns:p14="http://schemas.microsoft.com/office/powerpoint/2010/main" val="1384906682"/>
              </p:ext>
            </p:extLst>
          </p:nvPr>
        </p:nvGraphicFramePr>
        <p:xfrm>
          <a:off x="4892928" y="3465937"/>
          <a:ext cx="3992880" cy="1170584"/>
        </p:xfrm>
        <a:graphic>
          <a:graphicData uri="http://schemas.openxmlformats.org/drawingml/2006/table">
            <a:tbl>
              <a:tblPr/>
              <a:tblGrid>
                <a:gridCol w="420642">
                  <a:extLst>
                    <a:ext uri="{9D8B030D-6E8A-4147-A177-3AD203B41FA5}">
                      <a16:colId xmlns:a16="http://schemas.microsoft.com/office/drawing/2014/main" val="20000"/>
                    </a:ext>
                  </a:extLst>
                </a:gridCol>
                <a:gridCol w="3005309">
                  <a:extLst>
                    <a:ext uri="{9D8B030D-6E8A-4147-A177-3AD203B41FA5}">
                      <a16:colId xmlns:a16="http://schemas.microsoft.com/office/drawing/2014/main" val="20001"/>
                    </a:ext>
                  </a:extLst>
                </a:gridCol>
                <a:gridCol w="566929">
                  <a:extLst>
                    <a:ext uri="{9D8B030D-6E8A-4147-A177-3AD203B41FA5}">
                      <a16:colId xmlns:a16="http://schemas.microsoft.com/office/drawing/2014/main" val="20002"/>
                    </a:ext>
                  </a:extLst>
                </a:gridCol>
              </a:tblGrid>
              <a:tr h="25647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39" marR="91439" marT="45740" marB="45740"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T-code</a:t>
                      </a:r>
                    </a:p>
                  </a:txBody>
                  <a:tcPr marL="91439" marR="91439" marT="45740" marB="4574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66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 Processes &amp; Cycles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Payroll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Data Replication Monitor</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91" marR="91491" marT="45647" marB="45647"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endParaRPr kumimoji="0" lang="de-DE" altLang="en-US" sz="800" b="0" i="0" u="none" strike="noStrike" cap="none" normalizeH="0" baseline="0" dirty="0">
                        <a:ln>
                          <a:noFill/>
                        </a:ln>
                        <a:solidFill>
                          <a:schemeClr val="tx1"/>
                        </a:solidFill>
                        <a:effectLst/>
                        <a:latin typeface="Arial" charset="0"/>
                        <a:cs typeface="Arial" charset="0"/>
                      </a:endParaRPr>
                    </a:p>
                  </a:txBody>
                  <a:tcPr marL="91499" marR="914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66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 </a:t>
                      </a:r>
                      <a:r>
                        <a:rPr kumimoji="0" lang="en-US" altLang="en-US" sz="800" b="1" i="0" u="none" strike="noStrike" cap="none" normalizeH="0" baseline="0" dirty="0">
                          <a:ln>
                            <a:noFill/>
                          </a:ln>
                          <a:solidFill>
                            <a:schemeClr val="tx1"/>
                          </a:solidFill>
                          <a:effectLst/>
                          <a:latin typeface="Arial" charset="0"/>
                          <a:cs typeface="Arial" charset="0"/>
                        </a:rPr>
                        <a:t>Payroll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Human Resources</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Personnel Management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Administration</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HR Master Data</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Display</a:t>
                      </a:r>
                      <a:endParaRPr kumimoji="0" lang="de-DE"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1491" marR="91491" marT="45647" marB="45647"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de-DE" altLang="en-US" sz="800" b="0" i="0" u="none" strike="noStrike" cap="none" normalizeH="0" baseline="0" dirty="0">
                          <a:ln>
                            <a:noFill/>
                          </a:ln>
                          <a:solidFill>
                            <a:schemeClr val="tx1"/>
                          </a:solidFill>
                          <a:effectLst/>
                          <a:latin typeface="Arial" charset="0"/>
                          <a:cs typeface="Arial" charset="0"/>
                        </a:rPr>
                        <a:t>PA20</a:t>
                      </a:r>
                    </a:p>
                  </a:txBody>
                  <a:tcPr marL="91499" marR="914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65" name="Rectangle 368"/>
          <p:cNvSpPr>
            <a:spLocks noChangeArrowheads="1"/>
          </p:cNvSpPr>
          <p:nvPr/>
        </p:nvSpPr>
        <p:spPr bwMode="auto">
          <a:xfrm>
            <a:off x="4792915" y="3188125"/>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18466" name="Group 245"/>
          <p:cNvGrpSpPr>
            <a:grpSpLocks/>
          </p:cNvGrpSpPr>
          <p:nvPr/>
        </p:nvGrpSpPr>
        <p:grpSpPr bwMode="auto">
          <a:xfrm>
            <a:off x="4999290" y="3798931"/>
            <a:ext cx="187325" cy="163513"/>
            <a:chOff x="-1500351" y="3692879"/>
            <a:chExt cx="187346" cy="163380"/>
          </a:xfrm>
        </p:grpSpPr>
        <p:sp>
          <p:nvSpPr>
            <p:cNvPr id="1849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49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F</a:t>
              </a:r>
              <a:endParaRPr lang="en-US" altLang="en-US" sz="700" b="0">
                <a:solidFill>
                  <a:srgbClr val="000000"/>
                </a:solidFill>
                <a:latin typeface="Calibri" panose="020F0502020204030204" pitchFamily="34" charset="0"/>
              </a:endParaRPr>
            </a:p>
          </p:txBody>
        </p:sp>
      </p:grpSp>
      <p:graphicFrame>
        <p:nvGraphicFramePr>
          <p:cNvPr id="220" name="Table 219"/>
          <p:cNvGraphicFramePr>
            <a:graphicFrameLocks noGrp="1"/>
          </p:cNvGraphicFramePr>
          <p:nvPr>
            <p:extLst>
              <p:ext uri="{D42A27DB-BD31-4B8C-83A1-F6EECF244321}">
                <p14:modId xmlns:p14="http://schemas.microsoft.com/office/powerpoint/2010/main" val="1497239430"/>
              </p:ext>
            </p:extLst>
          </p:nvPr>
        </p:nvGraphicFramePr>
        <p:xfrm>
          <a:off x="4892929" y="4750295"/>
          <a:ext cx="3992880" cy="1725667"/>
        </p:xfrm>
        <a:graphic>
          <a:graphicData uri="http://schemas.openxmlformats.org/drawingml/2006/table">
            <a:tbl>
              <a:tblPr/>
              <a:tblGrid>
                <a:gridCol w="517911">
                  <a:extLst>
                    <a:ext uri="{9D8B030D-6E8A-4147-A177-3AD203B41FA5}">
                      <a16:colId xmlns:a16="http://schemas.microsoft.com/office/drawing/2014/main" val="20000"/>
                    </a:ext>
                  </a:extLst>
                </a:gridCol>
                <a:gridCol w="3474969">
                  <a:extLst>
                    <a:ext uri="{9D8B030D-6E8A-4147-A177-3AD203B41FA5}">
                      <a16:colId xmlns:a16="http://schemas.microsoft.com/office/drawing/2014/main" val="20001"/>
                    </a:ext>
                  </a:extLst>
                </a:gridCol>
              </a:tblGrid>
              <a:tr h="255533">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marL="91404" marR="91404" marT="45633" marB="45633"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1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de-DE" altLang="en-US" sz="800" b="0" i="0" u="none" strike="noStrike" kern="1200" cap="none" normalizeH="0" baseline="0" dirty="0" err="1">
                          <a:ln>
                            <a:noFill/>
                          </a:ln>
                          <a:solidFill>
                            <a:schemeClr val="tx1"/>
                          </a:solidFill>
                          <a:effectLst/>
                          <a:latin typeface="Arial" panose="020B0604020202020204" pitchFamily="34" charset="0"/>
                          <a:ea typeface="+mn-ea"/>
                          <a:cs typeface="Arial" panose="020B0604020202020204" pitchFamily="34" charset="0"/>
                        </a:rPr>
                        <a:t>Process</a:t>
                      </a:r>
                      <a:r>
                        <a:rPr kumimoji="0" lang="de-DE"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 </a:t>
                      </a:r>
                      <a:r>
                        <a:rPr kumimoji="0" lang="de-DE" altLang="en-US" sz="800" b="0" i="0" u="none" strike="noStrike" kern="1200" cap="none" normalizeH="0" baseline="0" dirty="0" err="1">
                          <a:ln>
                            <a:noFill/>
                          </a:ln>
                          <a:solidFill>
                            <a:schemeClr val="tx1"/>
                          </a:solidFill>
                          <a:effectLst/>
                          <a:latin typeface="Arial" panose="020B0604020202020204" pitchFamily="34" charset="0"/>
                          <a:ea typeface="+mn-ea"/>
                          <a:cs typeface="Arial" panose="020B0604020202020204" pitchFamily="34" charset="0"/>
                        </a:rPr>
                        <a:t>start</a:t>
                      </a:r>
                      <a:endParaRPr kumimoji="0" lang="en-US"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8833475"/>
                  </a:ext>
                </a:extLst>
              </a:tr>
              <a:tr h="335103">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Batch Job scheduled in </a:t>
                      </a:r>
                      <a:r>
                        <a:rPr kumimoji="0" lang="de-DE" altLang="en-US" sz="800" b="0" i="0" u="none" strike="noStrike" cap="none" normalizeH="0" baseline="0" dirty="0">
                          <a:ln>
                            <a:noFill/>
                          </a:ln>
                          <a:solidFill>
                            <a:schemeClr val="tx1"/>
                          </a:solidFill>
                          <a:effectLst/>
                          <a:latin typeface="Arial" charset="0"/>
                          <a:cs typeface="Arial" charset="0"/>
                        </a:rPr>
                        <a:t>SAP </a:t>
                      </a:r>
                      <a:r>
                        <a:rPr kumimoji="0" lang="de-DE" altLang="en-US" sz="800" b="0" i="0" u="none" strike="noStrike" cap="none" normalizeH="0" baseline="0" dirty="0" err="1">
                          <a:ln>
                            <a:noFill/>
                          </a:ln>
                          <a:solidFill>
                            <a:schemeClr val="tx1"/>
                          </a:solidFill>
                          <a:effectLst/>
                          <a:latin typeface="Arial" charset="0"/>
                          <a:cs typeface="Arial" charset="0"/>
                        </a:rPr>
                        <a:t>SuccessFactors</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Central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Payroll</a:t>
                      </a:r>
                      <a:endParaRPr kumimoji="0" lang="en-US" altLang="en-US" sz="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964">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SOAP message: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EmployeeTimeDataECToERPRequest</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SOAP message: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EmployeeTimeDataECToERPConfirmation</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480" name="Isosceles Triangle 437"/>
          <p:cNvSpPr>
            <a:spLocks noChangeArrowheads="1"/>
          </p:cNvSpPr>
          <p:nvPr/>
        </p:nvSpPr>
        <p:spPr bwMode="auto">
          <a:xfrm>
            <a:off x="4994528" y="5425346"/>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2</a:t>
            </a:r>
          </a:p>
        </p:txBody>
      </p:sp>
      <p:grpSp>
        <p:nvGrpSpPr>
          <p:cNvPr id="18481" name="Group 450"/>
          <p:cNvGrpSpPr>
            <a:grpSpLocks/>
          </p:cNvGrpSpPr>
          <p:nvPr/>
        </p:nvGrpSpPr>
        <p:grpSpPr bwMode="auto">
          <a:xfrm>
            <a:off x="4946903" y="5680122"/>
            <a:ext cx="1190625" cy="357188"/>
            <a:chOff x="6818121" y="1883569"/>
            <a:chExt cx="1191467" cy="358197"/>
          </a:xfrm>
        </p:grpSpPr>
        <p:grpSp>
          <p:nvGrpSpPr>
            <p:cNvPr id="18482" name="Group 451"/>
            <p:cNvGrpSpPr>
              <a:grpSpLocks/>
            </p:cNvGrpSpPr>
            <p:nvPr/>
          </p:nvGrpSpPr>
          <p:grpSpPr bwMode="auto">
            <a:xfrm>
              <a:off x="6818121" y="1969536"/>
              <a:ext cx="271654" cy="272230"/>
              <a:chOff x="514868" y="5661164"/>
              <a:chExt cx="271830" cy="272098"/>
            </a:xfrm>
          </p:grpSpPr>
          <p:sp>
            <p:nvSpPr>
              <p:cNvPr id="18487"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488"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489" name="Group 460"/>
              <p:cNvGrpSpPr>
                <a:grpSpLocks/>
              </p:cNvGrpSpPr>
              <p:nvPr/>
            </p:nvGrpSpPr>
            <p:grpSpPr bwMode="auto">
              <a:xfrm>
                <a:off x="572095" y="5743888"/>
                <a:ext cx="158076" cy="106612"/>
                <a:chOff x="558628" y="5400418"/>
                <a:chExt cx="189878" cy="128061"/>
              </a:xfrm>
            </p:grpSpPr>
            <p:sp>
              <p:nvSpPr>
                <p:cNvPr id="18490"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491"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492"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483" name="Group 452"/>
            <p:cNvGrpSpPr>
              <a:grpSpLocks/>
            </p:cNvGrpSpPr>
            <p:nvPr/>
          </p:nvGrpSpPr>
          <p:grpSpPr bwMode="auto">
            <a:xfrm>
              <a:off x="7077066" y="1883569"/>
              <a:ext cx="932522" cy="206375"/>
              <a:chOff x="10092451" y="3846399"/>
              <a:chExt cx="931146" cy="206393"/>
            </a:xfrm>
          </p:grpSpPr>
          <p:sp>
            <p:nvSpPr>
              <p:cNvPr id="1848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3</a:t>
                </a:r>
              </a:p>
            </p:txBody>
          </p:sp>
          <p:sp>
            <p:nvSpPr>
              <p:cNvPr id="226" name="Eckige Klammer links 490"/>
              <p:cNvSpPr>
                <a:spLocks/>
              </p:cNvSpPr>
              <p:nvPr/>
            </p:nvSpPr>
            <p:spPr bwMode="auto">
              <a:xfrm>
                <a:off x="10170179" y="3868689"/>
                <a:ext cx="46003"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27" name="Gerade Verbindung 491"/>
              <p:cNvCxnSpPr>
                <a:cxnSpLocks noChangeShapeType="1"/>
                <a:endCxn id="226" idx="1"/>
              </p:cNvCxnSpPr>
              <p:nvPr/>
            </p:nvCxnSpPr>
            <p:spPr bwMode="auto">
              <a:xfrm flipV="1">
                <a:off x="10092452" y="3938742"/>
                <a:ext cx="77727"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66" name="Group 28"/>
          <p:cNvGrpSpPr>
            <a:grpSpLocks/>
          </p:cNvGrpSpPr>
          <p:nvPr/>
        </p:nvGrpSpPr>
        <p:grpSpPr bwMode="auto">
          <a:xfrm>
            <a:off x="3500168" y="4088687"/>
            <a:ext cx="1090612" cy="293688"/>
            <a:chOff x="2555875" y="2793484"/>
            <a:chExt cx="1090422" cy="294200"/>
          </a:xfrm>
        </p:grpSpPr>
        <p:sp>
          <p:nvSpPr>
            <p:cNvPr id="167"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Initiate Employee </a:t>
              </a:r>
            </a:p>
            <a:p>
              <a:pPr algn="ctr" eaLnBrk="1" hangingPunct="1">
                <a:spcBef>
                  <a:spcPct val="0"/>
                </a:spcBef>
                <a:buClrTx/>
                <a:buSzTx/>
              </a:pPr>
              <a:r>
                <a:rPr lang="en-US" altLang="en-US" sz="700" b="0" dirty="0">
                  <a:solidFill>
                    <a:srgbClr val="FFFFFF"/>
                  </a:solidFill>
                  <a:latin typeface="Calibri" panose="020F0502020204030204" pitchFamily="34" charset="0"/>
                </a:rPr>
                <a:t>Absence </a:t>
              </a:r>
              <a:r>
                <a:rPr lang="en-US" altLang="en-US" sz="700" b="0" dirty="0">
                  <a:solidFill>
                    <a:schemeClr val="bg1"/>
                  </a:solidFill>
                  <a:latin typeface="Calibri" panose="020F0502020204030204" pitchFamily="34" charset="0"/>
                </a:rPr>
                <a:t>Record Replication </a:t>
              </a:r>
              <a:r>
                <a:rPr lang="en-US" altLang="en-US" sz="700" b="0" dirty="0">
                  <a:solidFill>
                    <a:srgbClr val="FFFFFF"/>
                  </a:solidFill>
                  <a:latin typeface="Calibri" panose="020F0502020204030204" pitchFamily="34" charset="0"/>
                </a:rPr>
                <a:t>Confirmation Message</a:t>
              </a:r>
            </a:p>
          </p:txBody>
        </p:sp>
        <p:grpSp>
          <p:nvGrpSpPr>
            <p:cNvPr id="168" name="Group 268"/>
            <p:cNvGrpSpPr>
              <a:grpSpLocks/>
            </p:cNvGrpSpPr>
            <p:nvPr/>
          </p:nvGrpSpPr>
          <p:grpSpPr bwMode="auto">
            <a:xfrm>
              <a:off x="2566785" y="2793484"/>
              <a:ext cx="1079512" cy="294200"/>
              <a:chOff x="8489732" y="4403217"/>
              <a:chExt cx="1079512" cy="294200"/>
            </a:xfrm>
          </p:grpSpPr>
          <p:sp>
            <p:nvSpPr>
              <p:cNvPr id="169"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0"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1"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2"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3" name="Group 28"/>
          <p:cNvGrpSpPr>
            <a:grpSpLocks/>
          </p:cNvGrpSpPr>
          <p:nvPr/>
        </p:nvGrpSpPr>
        <p:grpSpPr bwMode="auto">
          <a:xfrm>
            <a:off x="394130" y="4636007"/>
            <a:ext cx="1090613" cy="293687"/>
            <a:chOff x="2555875" y="2793484"/>
            <a:chExt cx="1090422" cy="294200"/>
          </a:xfrm>
        </p:grpSpPr>
        <p:sp>
          <p:nvSpPr>
            <p:cNvPr id="184"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000" r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Employee Time Off</a:t>
              </a:r>
              <a:r>
                <a:rPr lang="en-US" altLang="en-US" sz="700" b="0" dirty="0">
                  <a:solidFill>
                    <a:schemeClr val="bg1"/>
                  </a:solidFill>
                  <a:latin typeface="Calibri" panose="020F0502020204030204" pitchFamily="34" charset="0"/>
                </a:rPr>
                <a:t> Replication </a:t>
              </a:r>
              <a:r>
                <a:rPr lang="en-US" altLang="en-US" sz="700" b="0" dirty="0">
                  <a:solidFill>
                    <a:srgbClr val="FFFFFF"/>
                  </a:solidFill>
                  <a:latin typeface="Calibri" panose="020F0502020204030204" pitchFamily="34" charset="0"/>
                </a:rPr>
                <a:t>Confirmation Message</a:t>
              </a:r>
            </a:p>
          </p:txBody>
        </p:sp>
        <p:grpSp>
          <p:nvGrpSpPr>
            <p:cNvPr id="185" name="Group 268"/>
            <p:cNvGrpSpPr>
              <a:grpSpLocks/>
            </p:cNvGrpSpPr>
            <p:nvPr/>
          </p:nvGrpSpPr>
          <p:grpSpPr bwMode="auto">
            <a:xfrm>
              <a:off x="2566785" y="2793484"/>
              <a:ext cx="1079512" cy="294200"/>
              <a:chOff x="8489732" y="4403217"/>
              <a:chExt cx="1079512" cy="294200"/>
            </a:xfrm>
          </p:grpSpPr>
          <p:sp>
            <p:nvSpPr>
              <p:cNvPr id="186"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8"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0" name="Group 11"/>
          <p:cNvGrpSpPr>
            <a:grpSpLocks/>
          </p:cNvGrpSpPr>
          <p:nvPr/>
        </p:nvGrpSpPr>
        <p:grpSpPr bwMode="auto">
          <a:xfrm>
            <a:off x="405243" y="4999290"/>
            <a:ext cx="1079500" cy="404813"/>
            <a:chOff x="3894138" y="1628775"/>
            <a:chExt cx="1079500" cy="404813"/>
          </a:xfrm>
        </p:grpSpPr>
        <p:grpSp>
          <p:nvGrpSpPr>
            <p:cNvPr id="201" name="Group 303"/>
            <p:cNvGrpSpPr>
              <a:grpSpLocks/>
            </p:cNvGrpSpPr>
            <p:nvPr/>
          </p:nvGrpSpPr>
          <p:grpSpPr bwMode="auto">
            <a:xfrm>
              <a:off x="3894138" y="1628775"/>
              <a:ext cx="1079488" cy="397961"/>
              <a:chOff x="3893684" y="1628800"/>
              <a:chExt cx="1080000" cy="398421"/>
            </a:xfrm>
          </p:grpSpPr>
          <p:sp>
            <p:nvSpPr>
              <p:cNvPr id="218"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Monitor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Time Off Replication</a:t>
                </a:r>
              </a:p>
            </p:txBody>
          </p:sp>
          <p:grpSp>
            <p:nvGrpSpPr>
              <p:cNvPr id="219" name="Group 305"/>
              <p:cNvGrpSpPr>
                <a:grpSpLocks/>
              </p:cNvGrpSpPr>
              <p:nvPr/>
            </p:nvGrpSpPr>
            <p:grpSpPr bwMode="auto">
              <a:xfrm>
                <a:off x="3965692" y="1628800"/>
                <a:ext cx="186692" cy="163835"/>
                <a:chOff x="-1499789" y="3692879"/>
                <a:chExt cx="186692" cy="163835"/>
              </a:xfrm>
            </p:grpSpPr>
            <p:sp>
              <p:nvSpPr>
                <p:cNvPr id="221"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2"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F</a:t>
                  </a:r>
                </a:p>
              </p:txBody>
            </p:sp>
          </p:grpSp>
        </p:grpSp>
        <p:grpSp>
          <p:nvGrpSpPr>
            <p:cNvPr id="202" name="Group 339"/>
            <p:cNvGrpSpPr>
              <a:grpSpLocks/>
            </p:cNvGrpSpPr>
            <p:nvPr/>
          </p:nvGrpSpPr>
          <p:grpSpPr bwMode="auto">
            <a:xfrm>
              <a:off x="3894138" y="1739760"/>
              <a:ext cx="1079500" cy="293828"/>
              <a:chOff x="8489724" y="4403367"/>
              <a:chExt cx="1079521" cy="294067"/>
            </a:xfrm>
          </p:grpSpPr>
          <p:sp>
            <p:nvSpPr>
              <p:cNvPr id="20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23" name="Rectangle 263"/>
          <p:cNvSpPr>
            <a:spLocks noChangeArrowheads="1"/>
          </p:cNvSpPr>
          <p:nvPr/>
        </p:nvSpPr>
        <p:spPr bwMode="auto">
          <a:xfrm>
            <a:off x="220934" y="1881696"/>
            <a:ext cx="1417320"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224" name="Rectangle 15"/>
          <p:cNvSpPr>
            <a:spLocks noChangeArrowheads="1"/>
          </p:cNvSpPr>
          <p:nvPr/>
        </p:nvSpPr>
        <p:spPr bwMode="auto">
          <a:xfrm>
            <a:off x="220934" y="1591999"/>
            <a:ext cx="141732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Administrative Super User</a:t>
            </a:r>
          </a:p>
        </p:txBody>
      </p:sp>
      <p:cxnSp>
        <p:nvCxnSpPr>
          <p:cNvPr id="6" name="Straight Arrow Connector 5"/>
          <p:cNvCxnSpPr>
            <a:stCxn id="18584" idx="2"/>
            <a:endCxn id="167" idx="0"/>
          </p:cNvCxnSpPr>
          <p:nvPr/>
        </p:nvCxnSpPr>
        <p:spPr>
          <a:xfrm flipH="1">
            <a:off x="4039918" y="3914376"/>
            <a:ext cx="1587" cy="17641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 name="Elbow Connector 7"/>
          <p:cNvCxnSpPr>
            <a:cxnSpLocks/>
            <a:stCxn id="167" idx="2"/>
            <a:endCxn id="184" idx="0"/>
          </p:cNvCxnSpPr>
          <p:nvPr/>
        </p:nvCxnSpPr>
        <p:spPr>
          <a:xfrm rot="5400000">
            <a:off x="2356657" y="2954845"/>
            <a:ext cx="260486" cy="3106037"/>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193" idx="2"/>
            <a:endCxn id="218" idx="0"/>
          </p:cNvCxnSpPr>
          <p:nvPr/>
        </p:nvCxnSpPr>
        <p:spPr>
          <a:xfrm>
            <a:off x="944992" y="4929694"/>
            <a:ext cx="1" cy="18072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Elbow Connector 11"/>
          <p:cNvCxnSpPr>
            <a:stCxn id="218" idx="2"/>
            <a:endCxn id="18580" idx="1"/>
          </p:cNvCxnSpPr>
          <p:nvPr/>
        </p:nvCxnSpPr>
        <p:spPr>
          <a:xfrm rot="16200000" flipH="1">
            <a:off x="2141027" y="4201718"/>
            <a:ext cx="164695" cy="255676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37" name="Group 450"/>
          <p:cNvGrpSpPr>
            <a:grpSpLocks/>
          </p:cNvGrpSpPr>
          <p:nvPr/>
        </p:nvGrpSpPr>
        <p:grpSpPr bwMode="auto">
          <a:xfrm>
            <a:off x="3053810" y="4262187"/>
            <a:ext cx="1190625" cy="357188"/>
            <a:chOff x="6818121" y="1883569"/>
            <a:chExt cx="1191467" cy="358197"/>
          </a:xfrm>
        </p:grpSpPr>
        <p:grpSp>
          <p:nvGrpSpPr>
            <p:cNvPr id="238" name="Group 451"/>
            <p:cNvGrpSpPr>
              <a:grpSpLocks/>
            </p:cNvGrpSpPr>
            <p:nvPr/>
          </p:nvGrpSpPr>
          <p:grpSpPr bwMode="auto">
            <a:xfrm>
              <a:off x="6818121" y="1969536"/>
              <a:ext cx="271654" cy="272230"/>
              <a:chOff x="514868" y="5661164"/>
              <a:chExt cx="271830" cy="272098"/>
            </a:xfrm>
          </p:grpSpPr>
          <p:sp>
            <p:nvSpPr>
              <p:cNvPr id="243"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4"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46" name="Group 460"/>
              <p:cNvGrpSpPr>
                <a:grpSpLocks/>
              </p:cNvGrpSpPr>
              <p:nvPr/>
            </p:nvGrpSpPr>
            <p:grpSpPr bwMode="auto">
              <a:xfrm>
                <a:off x="572095" y="5743888"/>
                <a:ext cx="158076" cy="106612"/>
                <a:chOff x="558628" y="5400418"/>
                <a:chExt cx="189878" cy="128061"/>
              </a:xfrm>
            </p:grpSpPr>
            <p:sp>
              <p:nvSpPr>
                <p:cNvPr id="247"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48"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9"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39" name="Group 452"/>
            <p:cNvGrpSpPr>
              <a:grpSpLocks/>
            </p:cNvGrpSpPr>
            <p:nvPr/>
          </p:nvGrpSpPr>
          <p:grpSpPr bwMode="auto">
            <a:xfrm>
              <a:off x="7077066" y="1883569"/>
              <a:ext cx="932522" cy="206375"/>
              <a:chOff x="10092451" y="3846399"/>
              <a:chExt cx="931146" cy="206393"/>
            </a:xfrm>
          </p:grpSpPr>
          <p:sp>
            <p:nvSpPr>
              <p:cNvPr id="24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4</a:t>
                </a:r>
              </a:p>
            </p:txBody>
          </p:sp>
          <p:sp>
            <p:nvSpPr>
              <p:cNvPr id="24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42" name="Gerade Verbindung 491"/>
              <p:cNvCxnSpPr>
                <a:cxnSpLocks noChangeShapeType="1"/>
                <a:endCxn id="24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50" name="Group 245"/>
          <p:cNvGrpSpPr>
            <a:grpSpLocks/>
          </p:cNvGrpSpPr>
          <p:nvPr/>
        </p:nvGrpSpPr>
        <p:grpSpPr bwMode="auto">
          <a:xfrm>
            <a:off x="4999289" y="4253884"/>
            <a:ext cx="187325" cy="163513"/>
            <a:chOff x="-1500351" y="3692879"/>
            <a:chExt cx="187346" cy="163380"/>
          </a:xfrm>
        </p:grpSpPr>
        <p:sp>
          <p:nvSpPr>
            <p:cNvPr id="25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G</a:t>
              </a:r>
            </a:p>
          </p:txBody>
        </p:sp>
      </p:grpSp>
      <p:grpSp>
        <p:nvGrpSpPr>
          <p:cNvPr id="253" name="Group 450"/>
          <p:cNvGrpSpPr>
            <a:grpSpLocks/>
          </p:cNvGrpSpPr>
          <p:nvPr/>
        </p:nvGrpSpPr>
        <p:grpSpPr bwMode="auto">
          <a:xfrm>
            <a:off x="4952999" y="6070266"/>
            <a:ext cx="1190625" cy="357188"/>
            <a:chOff x="6818121" y="1883569"/>
            <a:chExt cx="1191467" cy="358197"/>
          </a:xfrm>
        </p:grpSpPr>
        <p:grpSp>
          <p:nvGrpSpPr>
            <p:cNvPr id="254" name="Group 451"/>
            <p:cNvGrpSpPr>
              <a:grpSpLocks/>
            </p:cNvGrpSpPr>
            <p:nvPr/>
          </p:nvGrpSpPr>
          <p:grpSpPr bwMode="auto">
            <a:xfrm>
              <a:off x="6818121" y="1969536"/>
              <a:ext cx="271654" cy="272230"/>
              <a:chOff x="514868" y="5661164"/>
              <a:chExt cx="271830" cy="272098"/>
            </a:xfrm>
          </p:grpSpPr>
          <p:sp>
            <p:nvSpPr>
              <p:cNvPr id="259"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60"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61" name="Group 460"/>
              <p:cNvGrpSpPr>
                <a:grpSpLocks/>
              </p:cNvGrpSpPr>
              <p:nvPr/>
            </p:nvGrpSpPr>
            <p:grpSpPr bwMode="auto">
              <a:xfrm>
                <a:off x="572095" y="5743888"/>
                <a:ext cx="158076" cy="106612"/>
                <a:chOff x="558628" y="5400418"/>
                <a:chExt cx="189878" cy="128061"/>
              </a:xfrm>
            </p:grpSpPr>
            <p:sp>
              <p:nvSpPr>
                <p:cNvPr id="262"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63"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4"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55" name="Group 452"/>
            <p:cNvGrpSpPr>
              <a:grpSpLocks/>
            </p:cNvGrpSpPr>
            <p:nvPr/>
          </p:nvGrpSpPr>
          <p:grpSpPr bwMode="auto">
            <a:xfrm>
              <a:off x="7077066" y="1883569"/>
              <a:ext cx="932522" cy="206375"/>
              <a:chOff x="10092451" y="3846399"/>
              <a:chExt cx="931146" cy="206393"/>
            </a:xfrm>
          </p:grpSpPr>
          <p:sp>
            <p:nvSpPr>
              <p:cNvPr id="25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4</a:t>
                </a:r>
              </a:p>
            </p:txBody>
          </p:sp>
          <p:sp>
            <p:nvSpPr>
              <p:cNvPr id="257" name="Eckige Klammer links 490"/>
              <p:cNvSpPr>
                <a:spLocks/>
              </p:cNvSpPr>
              <p:nvPr/>
            </p:nvSpPr>
            <p:spPr bwMode="auto">
              <a:xfrm>
                <a:off x="10170179" y="3868689"/>
                <a:ext cx="46003"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58" name="Gerade Verbindung 491"/>
              <p:cNvCxnSpPr>
                <a:cxnSpLocks noChangeShapeType="1"/>
                <a:endCxn id="257" idx="1"/>
              </p:cNvCxnSpPr>
              <p:nvPr/>
            </p:nvCxnSpPr>
            <p:spPr bwMode="auto">
              <a:xfrm flipV="1">
                <a:off x="10092452" y="3938742"/>
                <a:ext cx="77727"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65" name="Group 20"/>
          <p:cNvGrpSpPr>
            <a:grpSpLocks/>
          </p:cNvGrpSpPr>
          <p:nvPr/>
        </p:nvGrpSpPr>
        <p:grpSpPr bwMode="auto">
          <a:xfrm>
            <a:off x="3609705" y="5874399"/>
            <a:ext cx="873125" cy="528637"/>
            <a:chOff x="963613" y="5656263"/>
            <a:chExt cx="873125" cy="530225"/>
          </a:xfrm>
        </p:grpSpPr>
        <p:grpSp>
          <p:nvGrpSpPr>
            <p:cNvPr id="266" name="Group 445"/>
            <p:cNvGrpSpPr>
              <a:grpSpLocks/>
            </p:cNvGrpSpPr>
            <p:nvPr/>
          </p:nvGrpSpPr>
          <p:grpSpPr bwMode="auto">
            <a:xfrm>
              <a:off x="963613" y="5667135"/>
              <a:ext cx="863600" cy="510155"/>
              <a:chOff x="-1836997" y="5152244"/>
              <a:chExt cx="864381" cy="509004"/>
            </a:xfrm>
          </p:grpSpPr>
          <p:sp>
            <p:nvSpPr>
              <p:cNvPr id="282" name="Rounded Rectangle 492"/>
              <p:cNvSpPr>
                <a:spLocks noChangeArrowheads="1"/>
              </p:cNvSpPr>
              <p:nvPr/>
            </p:nvSpPr>
            <p:spPr bwMode="auto">
              <a:xfrm>
                <a:off x="-1836997" y="5152483"/>
                <a:ext cx="864381" cy="508438"/>
              </a:xfrm>
              <a:prstGeom prst="roundRect">
                <a:avLst>
                  <a:gd name="adj" fmla="val 5593"/>
                </a:avLst>
              </a:prstGeom>
              <a:solidFill>
                <a:schemeClr val="bg1">
                  <a:lumMod val="75000"/>
                </a:schemeClr>
              </a:soli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83"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84"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85" name="TextBox 449"/>
              <p:cNvSpPr txBox="1">
                <a:spLocks noChangeArrowheads="1"/>
              </p:cNvSpPr>
              <p:nvPr/>
            </p:nvSpPr>
            <p:spPr bwMode="auto">
              <a:xfrm>
                <a:off x="-1781385" y="5238321"/>
                <a:ext cx="756333" cy="35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Payroll and Post Payroll Processing</a:t>
                </a:r>
              </a:p>
            </p:txBody>
          </p:sp>
        </p:grpSp>
        <p:grpSp>
          <p:nvGrpSpPr>
            <p:cNvPr id="267" name="Group 408"/>
            <p:cNvGrpSpPr>
              <a:grpSpLocks/>
            </p:cNvGrpSpPr>
            <p:nvPr/>
          </p:nvGrpSpPr>
          <p:grpSpPr bwMode="auto">
            <a:xfrm>
              <a:off x="963613" y="5656263"/>
              <a:ext cx="873125" cy="530225"/>
              <a:chOff x="8489732" y="4403217"/>
              <a:chExt cx="1079512" cy="294200"/>
            </a:xfrm>
          </p:grpSpPr>
          <p:sp>
            <p:nvSpPr>
              <p:cNvPr id="268"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0"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6"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7"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8"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1"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86" name="Oval 720">
            <a:extLst>
              <a:ext uri="{FF2B5EF4-FFF2-40B4-BE49-F238E27FC236}">
                <a16:creationId xmlns:a16="http://schemas.microsoft.com/office/drawing/2014/main" id="{4C4B6958-A5B8-4BFA-BDD9-107D98BDD3CA}"/>
              </a:ext>
            </a:extLst>
          </p:cNvPr>
          <p:cNvSpPr>
            <a:spLocks noChangeArrowheads="1"/>
          </p:cNvSpPr>
          <p:nvPr/>
        </p:nvSpPr>
        <p:spPr bwMode="auto">
          <a:xfrm>
            <a:off x="2242128" y="266460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7" name="TextBox 1">
            <a:extLst>
              <a:ext uri="{FF2B5EF4-FFF2-40B4-BE49-F238E27FC236}">
                <a16:creationId xmlns:a16="http://schemas.microsoft.com/office/drawing/2014/main" id="{7D0924C0-B29C-4A6B-A47B-BC54125709E1}"/>
              </a:ext>
            </a:extLst>
          </p:cNvPr>
          <p:cNvSpPr txBox="1">
            <a:spLocks noChangeArrowheads="1"/>
          </p:cNvSpPr>
          <p:nvPr/>
        </p:nvSpPr>
        <p:spPr bwMode="auto">
          <a:xfrm>
            <a:off x="1069972" y="2691077"/>
            <a:ext cx="111344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Short-term absence of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employee has been approved</a:t>
            </a:r>
            <a:endParaRPr lang="en-US" altLang="en-US" sz="600" b="0" dirty="0">
              <a:ea typeface="Arial Unicode MS" panose="020B0604020202020204" pitchFamily="34" charset="-128"/>
              <a:cs typeface="Arial Unicode MS" panose="020B0604020202020204" pitchFamily="34" charset="-128"/>
            </a:endParaRPr>
          </a:p>
        </p:txBody>
      </p:sp>
      <p:grpSp>
        <p:nvGrpSpPr>
          <p:cNvPr id="288" name="Group 20">
            <a:extLst>
              <a:ext uri="{FF2B5EF4-FFF2-40B4-BE49-F238E27FC236}">
                <a16:creationId xmlns:a16="http://schemas.microsoft.com/office/drawing/2014/main" id="{616B023C-C3C6-49FC-991D-F794D2F2FA4E}"/>
              </a:ext>
            </a:extLst>
          </p:cNvPr>
          <p:cNvGrpSpPr>
            <a:grpSpLocks/>
          </p:cNvGrpSpPr>
          <p:nvPr/>
        </p:nvGrpSpPr>
        <p:grpSpPr bwMode="auto">
          <a:xfrm>
            <a:off x="1915388" y="1945845"/>
            <a:ext cx="873125" cy="539800"/>
            <a:chOff x="963613" y="5656263"/>
            <a:chExt cx="873125" cy="541924"/>
          </a:xfrm>
        </p:grpSpPr>
        <p:grpSp>
          <p:nvGrpSpPr>
            <p:cNvPr id="289" name="Group 445">
              <a:extLst>
                <a:ext uri="{FF2B5EF4-FFF2-40B4-BE49-F238E27FC236}">
                  <a16:creationId xmlns:a16="http://schemas.microsoft.com/office/drawing/2014/main" id="{6008DBDF-AF52-4F40-9B32-87D4C3D22251}"/>
                </a:ext>
              </a:extLst>
            </p:cNvPr>
            <p:cNvGrpSpPr>
              <a:grpSpLocks/>
            </p:cNvGrpSpPr>
            <p:nvPr/>
          </p:nvGrpSpPr>
          <p:grpSpPr bwMode="auto">
            <a:xfrm>
              <a:off x="963613" y="5660548"/>
              <a:ext cx="863600" cy="537639"/>
              <a:chOff x="-1836997" y="5145671"/>
              <a:chExt cx="864381" cy="536426"/>
            </a:xfrm>
          </p:grpSpPr>
          <p:sp>
            <p:nvSpPr>
              <p:cNvPr id="305" name="Rounded Rectangle 492">
                <a:extLst>
                  <a:ext uri="{FF2B5EF4-FFF2-40B4-BE49-F238E27FC236}">
                    <a16:creationId xmlns:a16="http://schemas.microsoft.com/office/drawing/2014/main" id="{CC3A8F34-B218-4465-AC1D-9526AFD478B3}"/>
                  </a:ext>
                </a:extLst>
              </p:cNvPr>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06" name="Straight Connector 447">
                <a:extLst>
                  <a:ext uri="{FF2B5EF4-FFF2-40B4-BE49-F238E27FC236}">
                    <a16:creationId xmlns:a16="http://schemas.microsoft.com/office/drawing/2014/main" id="{D3E06F09-7807-445F-B8D3-A4F5CCF050CF}"/>
                  </a:ext>
                </a:extLst>
              </p:cNvPr>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07" name="Straight Connector 448">
                <a:extLst>
                  <a:ext uri="{FF2B5EF4-FFF2-40B4-BE49-F238E27FC236}">
                    <a16:creationId xmlns:a16="http://schemas.microsoft.com/office/drawing/2014/main" id="{4B56213B-B0CE-4296-82F7-1D5052648601}"/>
                  </a:ext>
                </a:extLst>
              </p:cNvPr>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08" name="TextBox 449">
                <a:extLst>
                  <a:ext uri="{FF2B5EF4-FFF2-40B4-BE49-F238E27FC236}">
                    <a16:creationId xmlns:a16="http://schemas.microsoft.com/office/drawing/2014/main" id="{AFE186F0-16D0-4AAF-B5AC-AEFAD7B34443}"/>
                  </a:ext>
                </a:extLst>
              </p:cNvPr>
              <p:cNvSpPr txBox="1">
                <a:spLocks noChangeArrowheads="1"/>
              </p:cNvSpPr>
              <p:nvPr/>
            </p:nvSpPr>
            <p:spPr bwMode="auto">
              <a:xfrm>
                <a:off x="-1781385" y="5145671"/>
                <a:ext cx="756333" cy="53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600" b="0" dirty="0">
                    <a:solidFill>
                      <a:srgbClr val="000000"/>
                    </a:solidFill>
                    <a:latin typeface="Calibri" panose="020F0502020204030204" pitchFamily="34" charset="0"/>
                  </a:rPr>
                  <a:t>15O) Integration with SAP SuccessFactors Employee Central Payroll </a:t>
                </a:r>
              </a:p>
              <a:p>
                <a:pPr algn="ctr">
                  <a:lnSpc>
                    <a:spcPct val="80000"/>
                  </a:lnSpc>
                  <a:spcBef>
                    <a:spcPct val="0"/>
                  </a:spcBef>
                  <a:buClr>
                    <a:srgbClr val="F0AB00"/>
                  </a:buClr>
                  <a:buSzTx/>
                </a:pPr>
                <a:r>
                  <a:rPr lang="en-US" altLang="en-US" sz="600" b="0" dirty="0">
                    <a:solidFill>
                      <a:srgbClr val="000000"/>
                    </a:solidFill>
                    <a:latin typeface="Calibri" panose="020F0502020204030204" pitchFamily="34" charset="0"/>
                  </a:rPr>
                  <a:t>- Employee Master Data Replication -</a:t>
                </a:r>
              </a:p>
            </p:txBody>
          </p:sp>
        </p:grpSp>
        <p:grpSp>
          <p:nvGrpSpPr>
            <p:cNvPr id="290" name="Group 408">
              <a:extLst>
                <a:ext uri="{FF2B5EF4-FFF2-40B4-BE49-F238E27FC236}">
                  <a16:creationId xmlns:a16="http://schemas.microsoft.com/office/drawing/2014/main" id="{B14315EA-9661-41D8-96EE-C14CD8E0B53A}"/>
                </a:ext>
              </a:extLst>
            </p:cNvPr>
            <p:cNvGrpSpPr>
              <a:grpSpLocks/>
            </p:cNvGrpSpPr>
            <p:nvPr/>
          </p:nvGrpSpPr>
          <p:grpSpPr bwMode="auto">
            <a:xfrm>
              <a:off x="963613" y="5656263"/>
              <a:ext cx="873125" cy="530225"/>
              <a:chOff x="8489732" y="4403217"/>
              <a:chExt cx="1079512" cy="294200"/>
            </a:xfrm>
          </p:grpSpPr>
          <p:sp>
            <p:nvSpPr>
              <p:cNvPr id="291" name="Rectangle 409">
                <a:extLst>
                  <a:ext uri="{FF2B5EF4-FFF2-40B4-BE49-F238E27FC236}">
                    <a16:creationId xmlns:a16="http://schemas.microsoft.com/office/drawing/2014/main" id="{35CF7EF4-77AC-4CF9-A97F-04CAF5FB8884}"/>
                  </a:ext>
                </a:extLst>
              </p:cNvPr>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2" name="Rectangle 410">
                <a:extLst>
                  <a:ext uri="{FF2B5EF4-FFF2-40B4-BE49-F238E27FC236}">
                    <a16:creationId xmlns:a16="http://schemas.microsoft.com/office/drawing/2014/main" id="{0A2409A5-716F-48FF-A7F9-6D8E44ED8ECC}"/>
                  </a:ext>
                </a:extLst>
              </p:cNvPr>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3" name="Rectangle 411">
                <a:extLst>
                  <a:ext uri="{FF2B5EF4-FFF2-40B4-BE49-F238E27FC236}">
                    <a16:creationId xmlns:a16="http://schemas.microsoft.com/office/drawing/2014/main" id="{0B3BC852-9235-4FD1-B447-491F604268A2}"/>
                  </a:ext>
                </a:extLst>
              </p:cNvPr>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4" name="Rectangle 412">
                <a:extLst>
                  <a:ext uri="{FF2B5EF4-FFF2-40B4-BE49-F238E27FC236}">
                    <a16:creationId xmlns:a16="http://schemas.microsoft.com/office/drawing/2014/main" id="{324A73CD-740F-45FC-BFA6-62968233C282}"/>
                  </a:ext>
                </a:extLst>
              </p:cNvPr>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5" name="Rectangle 413">
                <a:extLst>
                  <a:ext uri="{FF2B5EF4-FFF2-40B4-BE49-F238E27FC236}">
                    <a16:creationId xmlns:a16="http://schemas.microsoft.com/office/drawing/2014/main" id="{31C8D356-459F-4A06-B9DC-48FC2BC3778C}"/>
                  </a:ext>
                </a:extLst>
              </p:cNvPr>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6" name="Rectangle 414">
                <a:extLst>
                  <a:ext uri="{FF2B5EF4-FFF2-40B4-BE49-F238E27FC236}">
                    <a16:creationId xmlns:a16="http://schemas.microsoft.com/office/drawing/2014/main" id="{88D118E6-9AC4-4AA3-902E-B8998F341D18}"/>
                  </a:ext>
                </a:extLst>
              </p:cNvPr>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7" name="Rectangle 415">
                <a:extLst>
                  <a:ext uri="{FF2B5EF4-FFF2-40B4-BE49-F238E27FC236}">
                    <a16:creationId xmlns:a16="http://schemas.microsoft.com/office/drawing/2014/main" id="{7477C4DC-2CB9-478A-B63D-0EE9781F5930}"/>
                  </a:ext>
                </a:extLst>
              </p:cNvPr>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8" name="Rectangle 416">
                <a:extLst>
                  <a:ext uri="{FF2B5EF4-FFF2-40B4-BE49-F238E27FC236}">
                    <a16:creationId xmlns:a16="http://schemas.microsoft.com/office/drawing/2014/main" id="{F843DBB4-2C3F-4402-B2CC-39385124A226}"/>
                  </a:ext>
                </a:extLst>
              </p:cNvPr>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9" name="Rectangle 417">
                <a:extLst>
                  <a:ext uri="{FF2B5EF4-FFF2-40B4-BE49-F238E27FC236}">
                    <a16:creationId xmlns:a16="http://schemas.microsoft.com/office/drawing/2014/main" id="{E40A4844-0FB9-418B-A953-9CA9AA49E08A}"/>
                  </a:ext>
                </a:extLst>
              </p:cNvPr>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0" name="Rectangle 418">
                <a:extLst>
                  <a:ext uri="{FF2B5EF4-FFF2-40B4-BE49-F238E27FC236}">
                    <a16:creationId xmlns:a16="http://schemas.microsoft.com/office/drawing/2014/main" id="{739084DA-2505-47D6-A70C-6BD9A48C8C42}"/>
                  </a:ext>
                </a:extLst>
              </p:cNvPr>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1" name="Rectangle 419">
                <a:extLst>
                  <a:ext uri="{FF2B5EF4-FFF2-40B4-BE49-F238E27FC236}">
                    <a16:creationId xmlns:a16="http://schemas.microsoft.com/office/drawing/2014/main" id="{6FA21CB2-EC38-4D64-9516-4FAAF3B8A3F3}"/>
                  </a:ext>
                </a:extLst>
              </p:cNvPr>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2" name="Rectangle 420">
                <a:extLst>
                  <a:ext uri="{FF2B5EF4-FFF2-40B4-BE49-F238E27FC236}">
                    <a16:creationId xmlns:a16="http://schemas.microsoft.com/office/drawing/2014/main" id="{E07C0822-CB41-45BA-B24F-BA0D57751290}"/>
                  </a:ext>
                </a:extLst>
              </p:cNvPr>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3" name="Rectangle 421">
                <a:extLst>
                  <a:ext uri="{FF2B5EF4-FFF2-40B4-BE49-F238E27FC236}">
                    <a16:creationId xmlns:a16="http://schemas.microsoft.com/office/drawing/2014/main" id="{942E0F09-691A-4849-A2B8-5763099866A9}"/>
                  </a:ext>
                </a:extLst>
              </p:cNvPr>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4" name="Rectangle 422">
                <a:extLst>
                  <a:ext uri="{FF2B5EF4-FFF2-40B4-BE49-F238E27FC236}">
                    <a16:creationId xmlns:a16="http://schemas.microsoft.com/office/drawing/2014/main" id="{E8DEE6FE-7215-4E11-B300-8B4BCD5714F8}"/>
                  </a:ext>
                </a:extLst>
              </p:cNvPr>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09" name="Oval 720">
            <a:extLst>
              <a:ext uri="{FF2B5EF4-FFF2-40B4-BE49-F238E27FC236}">
                <a16:creationId xmlns:a16="http://schemas.microsoft.com/office/drawing/2014/main" id="{5756AAEA-6D44-48B9-A918-1566CC3FCBA6}"/>
              </a:ext>
            </a:extLst>
          </p:cNvPr>
          <p:cNvSpPr>
            <a:spLocks noChangeArrowheads="1"/>
          </p:cNvSpPr>
          <p:nvPr/>
        </p:nvSpPr>
        <p:spPr bwMode="auto">
          <a:xfrm>
            <a:off x="4969488" y="505886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240447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000" dirty="0"/>
              <a:t>15O – Integration with SAP SuccessFactors Employee Central Payroll </a:t>
            </a:r>
            <a:br>
              <a:rPr lang="en-US" altLang="en-US" dirty="0"/>
            </a:br>
            <a:r>
              <a:rPr lang="en-US" altLang="en-US" sz="1800" dirty="0"/>
              <a:t>- Employee Time Sheet Replication -</a:t>
            </a:r>
            <a:br>
              <a:rPr lang="en-US" altLang="en-US" sz="2000" dirty="0"/>
            </a:br>
            <a:r>
              <a:rPr lang="en-US" altLang="en-US" sz="1600" dirty="0"/>
              <a:t>- valid only if Time Off and Payroll Time Sheet modules implemented in the instance -</a:t>
            </a:r>
            <a:endParaRPr lang="de-DE" altLang="en-US" dirty="0">
              <a:solidFill>
                <a:srgbClr val="FF0000"/>
              </a:solidFill>
            </a:endParaRPr>
          </a:p>
        </p:txBody>
      </p:sp>
      <p:sp>
        <p:nvSpPr>
          <p:cNvPr id="4" name="Rectangle 15"/>
          <p:cNvSpPr>
            <a:spLocks noChangeArrowheads="1"/>
          </p:cNvSpPr>
          <p:nvPr/>
        </p:nvSpPr>
        <p:spPr bwMode="auto">
          <a:xfrm>
            <a:off x="220934" y="1306249"/>
            <a:ext cx="2839561"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8436" name="Rectangle 263"/>
          <p:cNvSpPr>
            <a:spLocks noChangeArrowheads="1"/>
          </p:cNvSpPr>
          <p:nvPr/>
        </p:nvSpPr>
        <p:spPr bwMode="auto">
          <a:xfrm>
            <a:off x="1643175" y="1881696"/>
            <a:ext cx="1417320"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8437" name="Rectangle 15"/>
          <p:cNvSpPr>
            <a:spLocks noChangeArrowheads="1"/>
          </p:cNvSpPr>
          <p:nvPr/>
        </p:nvSpPr>
        <p:spPr bwMode="auto">
          <a:xfrm>
            <a:off x="1643175" y="1591999"/>
            <a:ext cx="141732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8438" name="Rectangle 263"/>
          <p:cNvSpPr>
            <a:spLocks noChangeArrowheads="1"/>
          </p:cNvSpPr>
          <p:nvPr/>
        </p:nvSpPr>
        <p:spPr bwMode="auto">
          <a:xfrm>
            <a:off x="3316018" y="1881696"/>
            <a:ext cx="1419225"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8439" name="Rectangle 15"/>
          <p:cNvSpPr>
            <a:spLocks noChangeArrowheads="1"/>
          </p:cNvSpPr>
          <p:nvPr/>
        </p:nvSpPr>
        <p:spPr bwMode="auto">
          <a:xfrm>
            <a:off x="3316018" y="1591999"/>
            <a:ext cx="1419225"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HR Administrator</a:t>
            </a:r>
          </a:p>
        </p:txBody>
      </p:sp>
      <p:sp>
        <p:nvSpPr>
          <p:cNvPr id="245" name="Rectangle 15"/>
          <p:cNvSpPr>
            <a:spLocks noChangeArrowheads="1"/>
          </p:cNvSpPr>
          <p:nvPr/>
        </p:nvSpPr>
        <p:spPr bwMode="auto">
          <a:xfrm>
            <a:off x="3316018" y="1306249"/>
            <a:ext cx="1419225"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a:t>
            </a:r>
            <a:br>
              <a:rPr lang="en-US" sz="800" dirty="0">
                <a:solidFill>
                  <a:srgbClr val="FFFFFF">
                    <a:lumMod val="65000"/>
                  </a:srgbClr>
                </a:solidFill>
                <a:latin typeface="Arial"/>
                <a:cs typeface="Arial" charset="0"/>
              </a:rPr>
            </a:br>
            <a:r>
              <a:rPr lang="en-US" sz="800" dirty="0">
                <a:solidFill>
                  <a:srgbClr val="FFFFFF">
                    <a:lumMod val="65000"/>
                  </a:srgbClr>
                </a:solidFill>
                <a:latin typeface="Arial"/>
                <a:cs typeface="Arial" charset="0"/>
              </a:rPr>
              <a:t>Employee Central Payroll</a:t>
            </a:r>
          </a:p>
        </p:txBody>
      </p:sp>
      <p:grpSp>
        <p:nvGrpSpPr>
          <p:cNvPr id="18442" name="Group 17"/>
          <p:cNvGrpSpPr>
            <a:grpSpLocks/>
          </p:cNvGrpSpPr>
          <p:nvPr/>
        </p:nvGrpSpPr>
        <p:grpSpPr bwMode="auto">
          <a:xfrm>
            <a:off x="3501755" y="3672015"/>
            <a:ext cx="1079500" cy="293687"/>
            <a:chOff x="3894138" y="2792080"/>
            <a:chExt cx="1079500" cy="294020"/>
          </a:xfrm>
        </p:grpSpPr>
        <p:sp>
          <p:nvSpPr>
            <p:cNvPr id="18584"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Remuneration Information</a:t>
              </a:r>
            </a:p>
          </p:txBody>
        </p:sp>
        <p:grpSp>
          <p:nvGrpSpPr>
            <p:cNvPr id="18585" name="Group 253"/>
            <p:cNvGrpSpPr>
              <a:grpSpLocks/>
            </p:cNvGrpSpPr>
            <p:nvPr/>
          </p:nvGrpSpPr>
          <p:grpSpPr bwMode="auto">
            <a:xfrm>
              <a:off x="3894138" y="2792080"/>
              <a:ext cx="1079477" cy="294020"/>
              <a:chOff x="8489732" y="4403217"/>
              <a:chExt cx="1079512" cy="294200"/>
            </a:xfrm>
          </p:grpSpPr>
          <p:sp>
            <p:nvSpPr>
              <p:cNvPr id="18586"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8"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9"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43" name="Group 11"/>
          <p:cNvGrpSpPr>
            <a:grpSpLocks/>
          </p:cNvGrpSpPr>
          <p:nvPr/>
        </p:nvGrpSpPr>
        <p:grpSpPr bwMode="auto">
          <a:xfrm>
            <a:off x="3501756" y="5307654"/>
            <a:ext cx="1079500" cy="404813"/>
            <a:chOff x="3894138" y="1628775"/>
            <a:chExt cx="1079500" cy="404813"/>
          </a:xfrm>
        </p:grpSpPr>
        <p:grpSp>
          <p:nvGrpSpPr>
            <p:cNvPr id="18564" name="Group 303"/>
            <p:cNvGrpSpPr>
              <a:grpSpLocks/>
            </p:cNvGrpSpPr>
            <p:nvPr/>
          </p:nvGrpSpPr>
          <p:grpSpPr bwMode="auto">
            <a:xfrm>
              <a:off x="3894138" y="1628775"/>
              <a:ext cx="1079488" cy="397961"/>
              <a:chOff x="3893684" y="1628800"/>
              <a:chExt cx="1080000" cy="398421"/>
            </a:xfrm>
          </p:grpSpPr>
          <p:sp>
            <p:nvSpPr>
              <p:cNvPr id="18580"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Remuneration Information</a:t>
                </a:r>
              </a:p>
            </p:txBody>
          </p:sp>
          <p:grpSp>
            <p:nvGrpSpPr>
              <p:cNvPr id="18581" name="Group 305"/>
              <p:cNvGrpSpPr>
                <a:grpSpLocks/>
              </p:cNvGrpSpPr>
              <p:nvPr/>
            </p:nvGrpSpPr>
            <p:grpSpPr bwMode="auto">
              <a:xfrm>
                <a:off x="3965692" y="1628800"/>
                <a:ext cx="186692" cy="163835"/>
                <a:chOff x="-1499789" y="3692879"/>
                <a:chExt cx="186692" cy="163835"/>
              </a:xfrm>
            </p:grpSpPr>
            <p:sp>
              <p:nvSpPr>
                <p:cNvPr id="18582"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3"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I</a:t>
                  </a:r>
                </a:p>
              </p:txBody>
            </p:sp>
          </p:grpSp>
        </p:grpSp>
        <p:grpSp>
          <p:nvGrpSpPr>
            <p:cNvPr id="18565" name="Group 339"/>
            <p:cNvGrpSpPr>
              <a:grpSpLocks/>
            </p:cNvGrpSpPr>
            <p:nvPr/>
          </p:nvGrpSpPr>
          <p:grpSpPr bwMode="auto">
            <a:xfrm>
              <a:off x="3894138" y="1739760"/>
              <a:ext cx="1079500" cy="293828"/>
              <a:chOff x="8489724" y="4403367"/>
              <a:chExt cx="1079521" cy="294067"/>
            </a:xfrm>
          </p:grpSpPr>
          <p:sp>
            <p:nvSpPr>
              <p:cNvPr id="18566"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7"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8"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9"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8444" name="Straight Arrow Connector 10"/>
          <p:cNvCxnSpPr>
            <a:cxnSpLocks noChangeShapeType="1"/>
            <a:stCxn id="300" idx="4"/>
            <a:endCxn id="18522" idx="0"/>
          </p:cNvCxnSpPr>
          <p:nvPr/>
        </p:nvCxnSpPr>
        <p:spPr bwMode="auto">
          <a:xfrm flipH="1">
            <a:off x="2357233" y="2898604"/>
            <a:ext cx="294" cy="21308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5" name="Elbow Connector 17780"/>
          <p:cNvCxnSpPr>
            <a:cxnSpLocks noChangeShapeType="1"/>
            <a:stCxn id="18522" idx="2"/>
            <a:endCxn id="18584" idx="0"/>
          </p:cNvCxnSpPr>
          <p:nvPr/>
        </p:nvCxnSpPr>
        <p:spPr bwMode="auto">
          <a:xfrm rot="16200000" flipH="1">
            <a:off x="3061127" y="2695136"/>
            <a:ext cx="276485" cy="1684272"/>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7" name="Straight Arrow Connector 6"/>
          <p:cNvCxnSpPr>
            <a:cxnSpLocks noChangeShapeType="1"/>
            <a:stCxn id="18580" idx="2"/>
            <a:endCxn id="296" idx="0"/>
          </p:cNvCxnSpPr>
          <p:nvPr/>
        </p:nvCxnSpPr>
        <p:spPr bwMode="auto">
          <a:xfrm flipH="1">
            <a:off x="4041505" y="5706117"/>
            <a:ext cx="1" cy="17936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448" name="Straight Arrow Connector 12"/>
          <p:cNvCxnSpPr>
            <a:cxnSpLocks noChangeShapeType="1"/>
          </p:cNvCxnSpPr>
          <p:nvPr/>
        </p:nvCxnSpPr>
        <p:spPr bwMode="auto">
          <a:xfrm>
            <a:off x="2360408" y="2359152"/>
            <a:ext cx="1" cy="30050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8449" name="Group 20"/>
          <p:cNvGrpSpPr>
            <a:grpSpLocks/>
          </p:cNvGrpSpPr>
          <p:nvPr/>
        </p:nvGrpSpPr>
        <p:grpSpPr bwMode="auto">
          <a:xfrm>
            <a:off x="1919464" y="1955779"/>
            <a:ext cx="873125" cy="572465"/>
            <a:chOff x="963613" y="5643652"/>
            <a:chExt cx="873125" cy="571448"/>
          </a:xfrm>
        </p:grpSpPr>
        <p:grpSp>
          <p:nvGrpSpPr>
            <p:cNvPr id="18544" name="Group 445"/>
            <p:cNvGrpSpPr>
              <a:grpSpLocks/>
            </p:cNvGrpSpPr>
            <p:nvPr/>
          </p:nvGrpSpPr>
          <p:grpSpPr bwMode="auto">
            <a:xfrm>
              <a:off x="963613" y="5643652"/>
              <a:ext cx="863600" cy="571448"/>
              <a:chOff x="-1836997" y="5128807"/>
              <a:chExt cx="864381" cy="570158"/>
            </a:xfrm>
          </p:grpSpPr>
          <p:sp>
            <p:nvSpPr>
              <p:cNvPr id="18560"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18561"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562"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563" name="TextBox 449"/>
              <p:cNvSpPr txBox="1">
                <a:spLocks noChangeArrowheads="1"/>
              </p:cNvSpPr>
              <p:nvPr/>
            </p:nvSpPr>
            <p:spPr bwMode="auto">
              <a:xfrm>
                <a:off x="-1781385" y="5128807"/>
                <a:ext cx="756333" cy="57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650" b="0" dirty="0">
                    <a:solidFill>
                      <a:srgbClr val="000000"/>
                    </a:solidFill>
                    <a:latin typeface="Calibri" panose="020F0502020204030204" pitchFamily="34" charset="0"/>
                  </a:rPr>
                  <a:t>(15O) Integration with SAP </a:t>
                </a:r>
                <a:r>
                  <a:rPr lang="en-US" altLang="en-US" sz="650" b="0" dirty="0" err="1">
                    <a:solidFill>
                      <a:srgbClr val="000000"/>
                    </a:solidFill>
                    <a:latin typeface="Calibri" panose="020F0502020204030204" pitchFamily="34" charset="0"/>
                  </a:rPr>
                  <a:t>SuccessFactors</a:t>
                </a:r>
                <a:r>
                  <a:rPr lang="en-US" altLang="en-US" sz="650" b="0" dirty="0">
                    <a:solidFill>
                      <a:srgbClr val="000000"/>
                    </a:solidFill>
                    <a:latin typeface="Calibri" panose="020F0502020204030204" pitchFamily="34" charset="0"/>
                  </a:rPr>
                  <a:t> Employee Central Payroll </a:t>
                </a:r>
              </a:p>
              <a:p>
                <a:pPr algn="ctr">
                  <a:lnSpc>
                    <a:spcPct val="80000"/>
                  </a:lnSpc>
                  <a:spcBef>
                    <a:spcPct val="0"/>
                  </a:spcBef>
                  <a:buClr>
                    <a:srgbClr val="F0AB00"/>
                  </a:buClr>
                  <a:buSzTx/>
                </a:pPr>
                <a:r>
                  <a:rPr lang="en-US" altLang="en-US" sz="650" b="0" dirty="0">
                    <a:solidFill>
                      <a:srgbClr val="000000"/>
                    </a:solidFill>
                    <a:latin typeface="Calibri" panose="020F0502020204030204" pitchFamily="34" charset="0"/>
                  </a:rPr>
                  <a:t>- Employee Master Data Replication -</a:t>
                </a:r>
              </a:p>
            </p:txBody>
          </p:sp>
        </p:grpSp>
        <p:grpSp>
          <p:nvGrpSpPr>
            <p:cNvPr id="18545" name="Group 408"/>
            <p:cNvGrpSpPr>
              <a:grpSpLocks/>
            </p:cNvGrpSpPr>
            <p:nvPr/>
          </p:nvGrpSpPr>
          <p:grpSpPr bwMode="auto">
            <a:xfrm>
              <a:off x="963613" y="5656263"/>
              <a:ext cx="873125" cy="530225"/>
              <a:chOff x="8489732" y="4403217"/>
              <a:chExt cx="1079512" cy="294200"/>
            </a:xfrm>
          </p:grpSpPr>
          <p:sp>
            <p:nvSpPr>
              <p:cNvPr id="18546"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47"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48"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49"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0"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1"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2"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3"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4"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5"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6"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7"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8"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8559"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grpSp>
        <p:nvGrpSpPr>
          <p:cNvPr id="18451" name="Group 14"/>
          <p:cNvGrpSpPr>
            <a:grpSpLocks/>
          </p:cNvGrpSpPr>
          <p:nvPr/>
        </p:nvGrpSpPr>
        <p:grpSpPr bwMode="auto">
          <a:xfrm>
            <a:off x="1817483" y="2983105"/>
            <a:ext cx="1090612" cy="420688"/>
            <a:chOff x="2555875" y="2667000"/>
            <a:chExt cx="1090613" cy="420688"/>
          </a:xfrm>
        </p:grpSpPr>
        <p:grpSp>
          <p:nvGrpSpPr>
            <p:cNvPr id="18506" name="Group 299"/>
            <p:cNvGrpSpPr>
              <a:grpSpLocks/>
            </p:cNvGrpSpPr>
            <p:nvPr/>
          </p:nvGrpSpPr>
          <p:grpSpPr bwMode="auto">
            <a:xfrm>
              <a:off x="2555875" y="2667000"/>
              <a:ext cx="1079689" cy="415929"/>
              <a:chOff x="2555776" y="2667000"/>
              <a:chExt cx="1080000" cy="415925"/>
            </a:xfrm>
          </p:grpSpPr>
          <p:sp>
            <p:nvSpPr>
              <p:cNvPr id="18522"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Trigger Employee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Time Sheet Replication</a:t>
                </a:r>
              </a:p>
            </p:txBody>
          </p:sp>
          <p:sp>
            <p:nvSpPr>
              <p:cNvPr id="18523"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3</a:t>
                </a:r>
              </a:p>
            </p:txBody>
          </p:sp>
        </p:grpSp>
        <p:grpSp>
          <p:nvGrpSpPr>
            <p:cNvPr id="18507" name="Group 268"/>
            <p:cNvGrpSpPr>
              <a:grpSpLocks/>
            </p:cNvGrpSpPr>
            <p:nvPr/>
          </p:nvGrpSpPr>
          <p:grpSpPr bwMode="auto">
            <a:xfrm>
              <a:off x="2566787" y="2793485"/>
              <a:ext cx="1079701" cy="294203"/>
              <a:chOff x="8489732" y="4403217"/>
              <a:chExt cx="1079512" cy="294200"/>
            </a:xfrm>
          </p:grpSpPr>
          <p:sp>
            <p:nvSpPr>
              <p:cNvPr id="18508"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52" name="Group 450"/>
          <p:cNvGrpSpPr>
            <a:grpSpLocks/>
          </p:cNvGrpSpPr>
          <p:nvPr/>
        </p:nvGrpSpPr>
        <p:grpSpPr bwMode="auto">
          <a:xfrm>
            <a:off x="3044556" y="3319947"/>
            <a:ext cx="1190625" cy="357188"/>
            <a:chOff x="6818121" y="1883569"/>
            <a:chExt cx="1191467" cy="358197"/>
          </a:xfrm>
        </p:grpSpPr>
        <p:grpSp>
          <p:nvGrpSpPr>
            <p:cNvPr id="18495" name="Group 451"/>
            <p:cNvGrpSpPr>
              <a:grpSpLocks/>
            </p:cNvGrpSpPr>
            <p:nvPr/>
          </p:nvGrpSpPr>
          <p:grpSpPr bwMode="auto">
            <a:xfrm>
              <a:off x="6818121" y="1969536"/>
              <a:ext cx="271654" cy="272230"/>
              <a:chOff x="514868" y="5661164"/>
              <a:chExt cx="271830" cy="272098"/>
            </a:xfrm>
          </p:grpSpPr>
          <p:sp>
            <p:nvSpPr>
              <p:cNvPr id="1850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0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502" name="Group 460"/>
              <p:cNvGrpSpPr>
                <a:grpSpLocks/>
              </p:cNvGrpSpPr>
              <p:nvPr/>
            </p:nvGrpSpPr>
            <p:grpSpPr bwMode="auto">
              <a:xfrm>
                <a:off x="572095" y="5743888"/>
                <a:ext cx="158076" cy="106612"/>
                <a:chOff x="558628" y="5400418"/>
                <a:chExt cx="189878" cy="128061"/>
              </a:xfrm>
            </p:grpSpPr>
            <p:sp>
              <p:nvSpPr>
                <p:cNvPr id="1850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50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50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496" name="Group 452"/>
            <p:cNvGrpSpPr>
              <a:grpSpLocks/>
            </p:cNvGrpSpPr>
            <p:nvPr/>
          </p:nvGrpSpPr>
          <p:grpSpPr bwMode="auto">
            <a:xfrm>
              <a:off x="7077066" y="1883569"/>
              <a:ext cx="932522" cy="206375"/>
              <a:chOff x="10092451" y="3846399"/>
              <a:chExt cx="931146" cy="206393"/>
            </a:xfrm>
          </p:grpSpPr>
          <p:sp>
            <p:nvSpPr>
              <p:cNvPr id="1849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5</a:t>
                </a:r>
              </a:p>
            </p:txBody>
          </p:sp>
          <p:sp>
            <p:nvSpPr>
              <p:cNvPr id="467"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68" name="Gerade Verbindung 491"/>
              <p:cNvCxnSpPr>
                <a:cxnSpLocks noChangeShapeType="1"/>
                <a:endCxn id="467"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aphicFrame>
        <p:nvGraphicFramePr>
          <p:cNvPr id="215" name="Table 214"/>
          <p:cNvGraphicFramePr>
            <a:graphicFrameLocks noGrp="1"/>
          </p:cNvGraphicFramePr>
          <p:nvPr>
            <p:extLst>
              <p:ext uri="{D42A27DB-BD31-4B8C-83A1-F6EECF244321}">
                <p14:modId xmlns:p14="http://schemas.microsoft.com/office/powerpoint/2010/main" val="2885604518"/>
              </p:ext>
            </p:extLst>
          </p:nvPr>
        </p:nvGraphicFramePr>
        <p:xfrm>
          <a:off x="4957493" y="3444365"/>
          <a:ext cx="3992880" cy="1170584"/>
        </p:xfrm>
        <a:graphic>
          <a:graphicData uri="http://schemas.openxmlformats.org/drawingml/2006/table">
            <a:tbl>
              <a:tblPr/>
              <a:tblGrid>
                <a:gridCol w="420642">
                  <a:extLst>
                    <a:ext uri="{9D8B030D-6E8A-4147-A177-3AD203B41FA5}">
                      <a16:colId xmlns:a16="http://schemas.microsoft.com/office/drawing/2014/main" val="20000"/>
                    </a:ext>
                  </a:extLst>
                </a:gridCol>
                <a:gridCol w="3005309">
                  <a:extLst>
                    <a:ext uri="{9D8B030D-6E8A-4147-A177-3AD203B41FA5}">
                      <a16:colId xmlns:a16="http://schemas.microsoft.com/office/drawing/2014/main" val="20001"/>
                    </a:ext>
                  </a:extLst>
                </a:gridCol>
                <a:gridCol w="566929">
                  <a:extLst>
                    <a:ext uri="{9D8B030D-6E8A-4147-A177-3AD203B41FA5}">
                      <a16:colId xmlns:a16="http://schemas.microsoft.com/office/drawing/2014/main" val="20002"/>
                    </a:ext>
                  </a:extLst>
                </a:gridCol>
              </a:tblGrid>
              <a:tr h="25647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39" marR="91439" marT="45740" marB="45740"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T-code</a:t>
                      </a:r>
                    </a:p>
                  </a:txBody>
                  <a:tcPr marL="91439" marR="91439" marT="45740" marB="4574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66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 Processes &amp; Cycles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Payroll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Data Replication Monitor</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91" marR="91491" marT="45647" marB="45647"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endParaRPr kumimoji="0" lang="de-DE" altLang="en-US" sz="800" b="0" i="0" u="none" strike="noStrike" cap="none" normalizeH="0" baseline="0" dirty="0">
                        <a:ln>
                          <a:noFill/>
                        </a:ln>
                        <a:solidFill>
                          <a:schemeClr val="tx1"/>
                        </a:solidFill>
                        <a:effectLst/>
                        <a:latin typeface="Arial" charset="0"/>
                        <a:cs typeface="Arial" charset="0"/>
                      </a:endParaRPr>
                    </a:p>
                  </a:txBody>
                  <a:tcPr marL="91499" marR="914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66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740" marB="4574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800" b="1" i="0" u="none" strike="noStrike" cap="none" normalizeH="0" baseline="0" noProof="0" dirty="0">
                          <a:ln>
                            <a:noFill/>
                          </a:ln>
                          <a:solidFill>
                            <a:schemeClr val="tx1"/>
                          </a:solidFill>
                          <a:effectLst/>
                          <a:latin typeface="Arial" charset="0"/>
                          <a:cs typeface="Arial" charset="0"/>
                        </a:rPr>
                        <a:t>SAP </a:t>
                      </a:r>
                      <a:r>
                        <a:rPr kumimoji="0" lang="de-DE" altLang="en-US" sz="800" b="1" i="0" u="none" strike="noStrike" cap="none" normalizeH="0" baseline="0" noProof="0" dirty="0" err="1">
                          <a:ln>
                            <a:noFill/>
                          </a:ln>
                          <a:solidFill>
                            <a:schemeClr val="tx1"/>
                          </a:solidFill>
                          <a:effectLst/>
                          <a:latin typeface="Arial" charset="0"/>
                          <a:cs typeface="Arial" charset="0"/>
                        </a:rPr>
                        <a:t>SuccessFactors</a:t>
                      </a:r>
                      <a:r>
                        <a:rPr kumimoji="0" lang="de-DE" altLang="en-US" sz="800" b="1" i="0" u="none" strike="noStrike" cap="none" normalizeH="0" baseline="0" noProof="0" dirty="0">
                          <a:ln>
                            <a:noFill/>
                          </a:ln>
                          <a:solidFill>
                            <a:schemeClr val="tx1"/>
                          </a:solidFill>
                          <a:effectLst/>
                          <a:latin typeface="Arial" charset="0"/>
                          <a:cs typeface="Arial" charset="0"/>
                        </a:rPr>
                        <a:t> </a:t>
                      </a:r>
                      <a:r>
                        <a:rPr kumimoji="0" lang="de-DE" altLang="en-US" sz="800" b="1" i="0" u="none" strike="noStrike" cap="none" normalizeH="0" baseline="0" noProof="0" dirty="0" err="1">
                          <a:ln>
                            <a:noFill/>
                          </a:ln>
                          <a:solidFill>
                            <a:schemeClr val="tx1"/>
                          </a:solidFill>
                          <a:effectLst/>
                          <a:latin typeface="Arial" charset="0"/>
                          <a:cs typeface="Arial" charset="0"/>
                        </a:rPr>
                        <a:t>Employee</a:t>
                      </a:r>
                      <a:r>
                        <a:rPr kumimoji="0" lang="de-DE" altLang="en-US" sz="800" b="1" i="0" u="none" strike="noStrike" cap="none" normalizeH="0" baseline="0" noProof="0" dirty="0">
                          <a:ln>
                            <a:noFill/>
                          </a:ln>
                          <a:solidFill>
                            <a:schemeClr val="tx1"/>
                          </a:solidFill>
                          <a:effectLst/>
                          <a:latin typeface="Arial" charset="0"/>
                          <a:cs typeface="Arial" charset="0"/>
                        </a:rPr>
                        <a:t> Central </a:t>
                      </a:r>
                      <a:r>
                        <a:rPr kumimoji="0" lang="en-US" altLang="en-US" sz="800" b="1" i="0" u="none" strike="noStrike" cap="none" normalizeH="0" baseline="0" dirty="0">
                          <a:ln>
                            <a:noFill/>
                          </a:ln>
                          <a:solidFill>
                            <a:schemeClr val="tx1"/>
                          </a:solidFill>
                          <a:effectLst/>
                          <a:latin typeface="Arial" charset="0"/>
                          <a:cs typeface="Arial" charset="0"/>
                        </a:rPr>
                        <a:t>Payroll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Human Resources</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Personnel Management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Administration</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HR Master Data</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Display</a:t>
                      </a:r>
                      <a:endParaRPr kumimoji="0" lang="de-DE"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1491" marR="91491" marT="45647" marB="45647" horzOverflow="overflow">
                    <a:lnL>
                      <a:noFill/>
                    </a:lnL>
                    <a:lnR w="10000" cap="flat" cmpd="sng" algn="ctr">
                      <a:no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de-DE" altLang="en-US" sz="800" b="0" i="0" u="none" strike="noStrike" cap="none" normalizeH="0" baseline="0" dirty="0">
                          <a:ln>
                            <a:noFill/>
                          </a:ln>
                          <a:solidFill>
                            <a:schemeClr val="tx1"/>
                          </a:solidFill>
                          <a:effectLst/>
                          <a:latin typeface="Arial" charset="0"/>
                          <a:cs typeface="Arial" charset="0"/>
                        </a:rPr>
                        <a:t>PA20</a:t>
                      </a:r>
                    </a:p>
                  </a:txBody>
                  <a:tcPr marL="91499" marR="914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65" name="Rectangle 368"/>
          <p:cNvSpPr>
            <a:spLocks noChangeArrowheads="1"/>
          </p:cNvSpPr>
          <p:nvPr/>
        </p:nvSpPr>
        <p:spPr bwMode="auto">
          <a:xfrm>
            <a:off x="4857480" y="3166553"/>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18466" name="Group 245"/>
          <p:cNvGrpSpPr>
            <a:grpSpLocks/>
          </p:cNvGrpSpPr>
          <p:nvPr/>
        </p:nvGrpSpPr>
        <p:grpSpPr bwMode="auto">
          <a:xfrm>
            <a:off x="5063855" y="3768215"/>
            <a:ext cx="187325" cy="163513"/>
            <a:chOff x="-1500351" y="3692879"/>
            <a:chExt cx="187346" cy="163380"/>
          </a:xfrm>
        </p:grpSpPr>
        <p:sp>
          <p:nvSpPr>
            <p:cNvPr id="1849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49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nvGrpSpPr>
          <p:cNvPr id="166" name="Group 28"/>
          <p:cNvGrpSpPr>
            <a:grpSpLocks/>
          </p:cNvGrpSpPr>
          <p:nvPr/>
        </p:nvGrpSpPr>
        <p:grpSpPr bwMode="auto">
          <a:xfrm>
            <a:off x="3500168" y="4127881"/>
            <a:ext cx="1090612" cy="293688"/>
            <a:chOff x="2555875" y="2793484"/>
            <a:chExt cx="1090422" cy="294200"/>
          </a:xfrm>
        </p:grpSpPr>
        <p:sp>
          <p:nvSpPr>
            <p:cNvPr id="167"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600" b="0" dirty="0">
                  <a:solidFill>
                    <a:srgbClr val="FFFFFF"/>
                  </a:solidFill>
                  <a:latin typeface="Calibri" panose="020F0502020204030204" pitchFamily="34" charset="0"/>
                </a:rPr>
                <a:t>Initiate Employee Remuneration Information </a:t>
              </a:r>
              <a:r>
                <a:rPr lang="en-US" altLang="en-US" sz="600" b="0" dirty="0">
                  <a:solidFill>
                    <a:schemeClr val="bg1"/>
                  </a:solidFill>
                  <a:latin typeface="Calibri" panose="020F0502020204030204" pitchFamily="34" charset="0"/>
                </a:rPr>
                <a:t>Replication </a:t>
              </a:r>
              <a:r>
                <a:rPr lang="en-US" altLang="en-US" sz="600" b="0" dirty="0">
                  <a:solidFill>
                    <a:srgbClr val="FFFFFF"/>
                  </a:solidFill>
                  <a:latin typeface="Calibri" panose="020F0502020204030204" pitchFamily="34" charset="0"/>
                </a:rPr>
                <a:t>Confirmation Message</a:t>
              </a:r>
            </a:p>
          </p:txBody>
        </p:sp>
        <p:grpSp>
          <p:nvGrpSpPr>
            <p:cNvPr id="168" name="Group 268"/>
            <p:cNvGrpSpPr>
              <a:grpSpLocks/>
            </p:cNvGrpSpPr>
            <p:nvPr/>
          </p:nvGrpSpPr>
          <p:grpSpPr bwMode="auto">
            <a:xfrm>
              <a:off x="2566785" y="2793484"/>
              <a:ext cx="1079512" cy="294200"/>
              <a:chOff x="8489732" y="4403217"/>
              <a:chExt cx="1079512" cy="294200"/>
            </a:xfrm>
          </p:grpSpPr>
          <p:sp>
            <p:nvSpPr>
              <p:cNvPr id="169"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0"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1"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2"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3" name="Group 28"/>
          <p:cNvGrpSpPr>
            <a:grpSpLocks/>
          </p:cNvGrpSpPr>
          <p:nvPr/>
        </p:nvGrpSpPr>
        <p:grpSpPr bwMode="auto">
          <a:xfrm>
            <a:off x="394130" y="4634137"/>
            <a:ext cx="1090613" cy="293687"/>
            <a:chOff x="2555875" y="2793484"/>
            <a:chExt cx="1090422" cy="294200"/>
          </a:xfrm>
        </p:grpSpPr>
        <p:sp>
          <p:nvSpPr>
            <p:cNvPr id="184" name="Rounded Rectangle 218"/>
            <p:cNvSpPr>
              <a:spLocks noChangeArrowheads="1"/>
            </p:cNvSpPr>
            <p:nvPr/>
          </p:nvSpPr>
          <p:spPr bwMode="auto">
            <a:xfrm>
              <a:off x="2555875" y="2795587"/>
              <a:ext cx="1079312"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000" r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Employee Time Sheet </a:t>
              </a:r>
              <a:r>
                <a:rPr lang="en-US" altLang="en-US" sz="700" b="0" dirty="0">
                  <a:solidFill>
                    <a:schemeClr val="bg1"/>
                  </a:solidFill>
                  <a:latin typeface="Calibri" panose="020F0502020204030204" pitchFamily="34" charset="0"/>
                </a:rPr>
                <a:t>Replication </a:t>
              </a:r>
              <a:r>
                <a:rPr lang="en-US" altLang="en-US" sz="700" b="0" dirty="0">
                  <a:solidFill>
                    <a:srgbClr val="FFFFFF"/>
                  </a:solidFill>
                  <a:latin typeface="Calibri" panose="020F0502020204030204" pitchFamily="34" charset="0"/>
                </a:rPr>
                <a:t>Confirmation Message</a:t>
              </a:r>
            </a:p>
          </p:txBody>
        </p:sp>
        <p:grpSp>
          <p:nvGrpSpPr>
            <p:cNvPr id="185" name="Group 268"/>
            <p:cNvGrpSpPr>
              <a:grpSpLocks/>
            </p:cNvGrpSpPr>
            <p:nvPr/>
          </p:nvGrpSpPr>
          <p:grpSpPr bwMode="auto">
            <a:xfrm>
              <a:off x="2566785" y="2793484"/>
              <a:ext cx="1079512" cy="294200"/>
              <a:chOff x="8489732" y="4403217"/>
              <a:chExt cx="1079512" cy="294200"/>
            </a:xfrm>
          </p:grpSpPr>
          <p:sp>
            <p:nvSpPr>
              <p:cNvPr id="186" name="Rectangle 204"/>
              <p:cNvSpPr>
                <a:spLocks noChangeArrowheads="1"/>
              </p:cNvSpPr>
              <p:nvPr/>
            </p:nvSpPr>
            <p:spPr bwMode="auto">
              <a:xfrm>
                <a:off x="8489932"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205"/>
              <p:cNvSpPr>
                <a:spLocks noChangeArrowheads="1"/>
              </p:cNvSpPr>
              <p:nvPr/>
            </p:nvSpPr>
            <p:spPr bwMode="auto">
              <a:xfrm>
                <a:off x="8710557"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8" name="Rectangle 206"/>
              <p:cNvSpPr>
                <a:spLocks noChangeArrowheads="1"/>
              </p:cNvSpPr>
              <p:nvPr/>
            </p:nvSpPr>
            <p:spPr bwMode="auto">
              <a:xfrm>
                <a:off x="8931180"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207"/>
              <p:cNvSpPr>
                <a:spLocks noChangeArrowheads="1"/>
              </p:cNvSpPr>
              <p:nvPr/>
            </p:nvSpPr>
            <p:spPr bwMode="auto">
              <a:xfrm>
                <a:off x="9151805"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208"/>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209"/>
              <p:cNvSpPr>
                <a:spLocks noChangeArrowheads="1"/>
              </p:cNvSpPr>
              <p:nvPr/>
            </p:nvSpPr>
            <p:spPr bwMode="auto">
              <a:xfrm>
                <a:off x="8489932"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210"/>
              <p:cNvSpPr>
                <a:spLocks noChangeArrowheads="1"/>
              </p:cNvSpPr>
              <p:nvPr/>
            </p:nvSpPr>
            <p:spPr bwMode="auto">
              <a:xfrm>
                <a:off x="8710557"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211"/>
              <p:cNvSpPr>
                <a:spLocks noChangeArrowheads="1"/>
              </p:cNvSpPr>
              <p:nvPr/>
            </p:nvSpPr>
            <p:spPr bwMode="auto">
              <a:xfrm>
                <a:off x="8931180"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212"/>
              <p:cNvSpPr>
                <a:spLocks noChangeArrowheads="1"/>
              </p:cNvSpPr>
              <p:nvPr/>
            </p:nvSpPr>
            <p:spPr bwMode="auto">
              <a:xfrm>
                <a:off x="9151805"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213"/>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214"/>
              <p:cNvSpPr>
                <a:spLocks noChangeArrowheads="1"/>
              </p:cNvSpPr>
              <p:nvPr/>
            </p:nvSpPr>
            <p:spPr bwMode="auto">
              <a:xfrm rot="5400000">
                <a:off x="8497862"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215"/>
              <p:cNvSpPr>
                <a:spLocks noChangeArrowheads="1"/>
              </p:cNvSpPr>
              <p:nvPr/>
            </p:nvSpPr>
            <p:spPr bwMode="auto">
              <a:xfrm rot="5400000">
                <a:off x="8497862"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216"/>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217"/>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0" name="Group 11"/>
          <p:cNvGrpSpPr>
            <a:grpSpLocks/>
          </p:cNvGrpSpPr>
          <p:nvPr/>
        </p:nvGrpSpPr>
        <p:grpSpPr bwMode="auto">
          <a:xfrm>
            <a:off x="405243" y="4999290"/>
            <a:ext cx="1079500" cy="404813"/>
            <a:chOff x="3894138" y="1628775"/>
            <a:chExt cx="1079500" cy="404813"/>
          </a:xfrm>
        </p:grpSpPr>
        <p:grpSp>
          <p:nvGrpSpPr>
            <p:cNvPr id="201" name="Group 303"/>
            <p:cNvGrpSpPr>
              <a:grpSpLocks/>
            </p:cNvGrpSpPr>
            <p:nvPr/>
          </p:nvGrpSpPr>
          <p:grpSpPr bwMode="auto">
            <a:xfrm>
              <a:off x="3894138" y="1628775"/>
              <a:ext cx="1079488" cy="397961"/>
              <a:chOff x="3893684" y="1628800"/>
              <a:chExt cx="1080000" cy="398421"/>
            </a:xfrm>
          </p:grpSpPr>
          <p:sp>
            <p:nvSpPr>
              <p:cNvPr id="218"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Monitor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Time Sheet Replication</a:t>
                </a:r>
              </a:p>
            </p:txBody>
          </p:sp>
          <p:grpSp>
            <p:nvGrpSpPr>
              <p:cNvPr id="219" name="Group 305"/>
              <p:cNvGrpSpPr>
                <a:grpSpLocks/>
              </p:cNvGrpSpPr>
              <p:nvPr/>
            </p:nvGrpSpPr>
            <p:grpSpPr bwMode="auto">
              <a:xfrm>
                <a:off x="3965692" y="1628800"/>
                <a:ext cx="186692" cy="163835"/>
                <a:chOff x="-1499789" y="3692879"/>
                <a:chExt cx="186692" cy="163835"/>
              </a:xfrm>
            </p:grpSpPr>
            <p:sp>
              <p:nvSpPr>
                <p:cNvPr id="221"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2"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H</a:t>
                  </a:r>
                </a:p>
              </p:txBody>
            </p:sp>
          </p:grpSp>
        </p:grpSp>
        <p:grpSp>
          <p:nvGrpSpPr>
            <p:cNvPr id="202" name="Group 339"/>
            <p:cNvGrpSpPr>
              <a:grpSpLocks/>
            </p:cNvGrpSpPr>
            <p:nvPr/>
          </p:nvGrpSpPr>
          <p:grpSpPr bwMode="auto">
            <a:xfrm>
              <a:off x="3894138" y="1739760"/>
              <a:ext cx="1079500" cy="293828"/>
              <a:chOff x="8489724" y="4403367"/>
              <a:chExt cx="1079521" cy="294067"/>
            </a:xfrm>
          </p:grpSpPr>
          <p:sp>
            <p:nvSpPr>
              <p:cNvPr id="20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23" name="Rectangle 263"/>
          <p:cNvSpPr>
            <a:spLocks noChangeArrowheads="1"/>
          </p:cNvSpPr>
          <p:nvPr/>
        </p:nvSpPr>
        <p:spPr bwMode="auto">
          <a:xfrm>
            <a:off x="220934" y="1881696"/>
            <a:ext cx="1417320" cy="4583112"/>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224" name="Rectangle 15"/>
          <p:cNvSpPr>
            <a:spLocks noChangeArrowheads="1"/>
          </p:cNvSpPr>
          <p:nvPr/>
        </p:nvSpPr>
        <p:spPr bwMode="auto">
          <a:xfrm>
            <a:off x="220934" y="1591999"/>
            <a:ext cx="141732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Administrative Super User</a:t>
            </a:r>
          </a:p>
        </p:txBody>
      </p:sp>
      <p:cxnSp>
        <p:nvCxnSpPr>
          <p:cNvPr id="6" name="Straight Arrow Connector 5"/>
          <p:cNvCxnSpPr>
            <a:stCxn id="18584" idx="2"/>
            <a:endCxn id="167" idx="0"/>
          </p:cNvCxnSpPr>
          <p:nvPr/>
        </p:nvCxnSpPr>
        <p:spPr>
          <a:xfrm flipH="1">
            <a:off x="4039918" y="3962527"/>
            <a:ext cx="1587" cy="16745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 name="Elbow Connector 7"/>
          <p:cNvCxnSpPr>
            <a:cxnSpLocks/>
            <a:stCxn id="167" idx="2"/>
            <a:endCxn id="184" idx="0"/>
          </p:cNvCxnSpPr>
          <p:nvPr/>
        </p:nvCxnSpPr>
        <p:spPr>
          <a:xfrm rot="5400000">
            <a:off x="2377189" y="2973507"/>
            <a:ext cx="219422" cy="3106037"/>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193" idx="2"/>
            <a:endCxn id="218" idx="0"/>
          </p:cNvCxnSpPr>
          <p:nvPr/>
        </p:nvCxnSpPr>
        <p:spPr>
          <a:xfrm>
            <a:off x="944992" y="4927824"/>
            <a:ext cx="1" cy="18259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Elbow Connector 11"/>
          <p:cNvCxnSpPr>
            <a:stCxn id="218" idx="2"/>
            <a:endCxn id="18580" idx="1"/>
          </p:cNvCxnSpPr>
          <p:nvPr/>
        </p:nvCxnSpPr>
        <p:spPr>
          <a:xfrm rot="16200000" flipH="1">
            <a:off x="2141027" y="4201718"/>
            <a:ext cx="164695" cy="255676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37" name="Group 450"/>
          <p:cNvGrpSpPr>
            <a:grpSpLocks/>
          </p:cNvGrpSpPr>
          <p:nvPr/>
        </p:nvGrpSpPr>
        <p:grpSpPr bwMode="auto">
          <a:xfrm>
            <a:off x="3044556" y="4300831"/>
            <a:ext cx="1190625" cy="357188"/>
            <a:chOff x="6818121" y="1883569"/>
            <a:chExt cx="1191467" cy="358197"/>
          </a:xfrm>
        </p:grpSpPr>
        <p:grpSp>
          <p:nvGrpSpPr>
            <p:cNvPr id="238" name="Group 451"/>
            <p:cNvGrpSpPr>
              <a:grpSpLocks/>
            </p:cNvGrpSpPr>
            <p:nvPr/>
          </p:nvGrpSpPr>
          <p:grpSpPr bwMode="auto">
            <a:xfrm>
              <a:off x="6818121" y="1969536"/>
              <a:ext cx="271654" cy="272230"/>
              <a:chOff x="514868" y="5661164"/>
              <a:chExt cx="271830" cy="272098"/>
            </a:xfrm>
          </p:grpSpPr>
          <p:sp>
            <p:nvSpPr>
              <p:cNvPr id="243"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4"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46" name="Group 460"/>
              <p:cNvGrpSpPr>
                <a:grpSpLocks/>
              </p:cNvGrpSpPr>
              <p:nvPr/>
            </p:nvGrpSpPr>
            <p:grpSpPr bwMode="auto">
              <a:xfrm>
                <a:off x="572095" y="5743888"/>
                <a:ext cx="158076" cy="106612"/>
                <a:chOff x="558628" y="5400418"/>
                <a:chExt cx="189878" cy="128061"/>
              </a:xfrm>
            </p:grpSpPr>
            <p:sp>
              <p:nvSpPr>
                <p:cNvPr id="247"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48"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9"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39" name="Group 452"/>
            <p:cNvGrpSpPr>
              <a:grpSpLocks/>
            </p:cNvGrpSpPr>
            <p:nvPr/>
          </p:nvGrpSpPr>
          <p:grpSpPr bwMode="auto">
            <a:xfrm>
              <a:off x="7077066" y="1883569"/>
              <a:ext cx="932522" cy="206375"/>
              <a:chOff x="10092451" y="3846399"/>
              <a:chExt cx="931146" cy="206393"/>
            </a:xfrm>
          </p:grpSpPr>
          <p:sp>
            <p:nvSpPr>
              <p:cNvPr id="24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6</a:t>
                </a:r>
              </a:p>
            </p:txBody>
          </p:sp>
          <p:sp>
            <p:nvSpPr>
              <p:cNvPr id="24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42" name="Gerade Verbindung 491"/>
              <p:cNvCxnSpPr>
                <a:cxnSpLocks noChangeShapeType="1"/>
                <a:endCxn id="24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50" name="Group 245"/>
          <p:cNvGrpSpPr>
            <a:grpSpLocks/>
          </p:cNvGrpSpPr>
          <p:nvPr/>
        </p:nvGrpSpPr>
        <p:grpSpPr bwMode="auto">
          <a:xfrm>
            <a:off x="5063854" y="4232312"/>
            <a:ext cx="187325" cy="163513"/>
            <a:chOff x="-1500351" y="3692879"/>
            <a:chExt cx="187346" cy="163380"/>
          </a:xfrm>
        </p:grpSpPr>
        <p:sp>
          <p:nvSpPr>
            <p:cNvPr id="25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I</a:t>
              </a:r>
            </a:p>
          </p:txBody>
        </p:sp>
      </p:grpSp>
      <p:grpSp>
        <p:nvGrpSpPr>
          <p:cNvPr id="279" name="Group 20"/>
          <p:cNvGrpSpPr>
            <a:grpSpLocks/>
          </p:cNvGrpSpPr>
          <p:nvPr/>
        </p:nvGrpSpPr>
        <p:grpSpPr bwMode="auto">
          <a:xfrm>
            <a:off x="3609705" y="5874399"/>
            <a:ext cx="873125" cy="528637"/>
            <a:chOff x="963613" y="5656263"/>
            <a:chExt cx="873125" cy="530225"/>
          </a:xfrm>
        </p:grpSpPr>
        <p:grpSp>
          <p:nvGrpSpPr>
            <p:cNvPr id="280" name="Group 445"/>
            <p:cNvGrpSpPr>
              <a:grpSpLocks/>
            </p:cNvGrpSpPr>
            <p:nvPr/>
          </p:nvGrpSpPr>
          <p:grpSpPr bwMode="auto">
            <a:xfrm>
              <a:off x="963613" y="5667135"/>
              <a:ext cx="863600" cy="510155"/>
              <a:chOff x="-1836997" y="5152244"/>
              <a:chExt cx="864381" cy="509004"/>
            </a:xfrm>
          </p:grpSpPr>
          <p:sp>
            <p:nvSpPr>
              <p:cNvPr id="296" name="Rounded Rectangle 492"/>
              <p:cNvSpPr>
                <a:spLocks noChangeArrowheads="1"/>
              </p:cNvSpPr>
              <p:nvPr/>
            </p:nvSpPr>
            <p:spPr bwMode="auto">
              <a:xfrm>
                <a:off x="-1836997" y="5152483"/>
                <a:ext cx="864381" cy="508438"/>
              </a:xfrm>
              <a:prstGeom prst="roundRect">
                <a:avLst>
                  <a:gd name="adj" fmla="val 5593"/>
                </a:avLst>
              </a:prstGeom>
              <a:solidFill>
                <a:schemeClr val="bg1">
                  <a:lumMod val="75000"/>
                </a:schemeClr>
              </a:soli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97"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98"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99" name="TextBox 449"/>
              <p:cNvSpPr txBox="1">
                <a:spLocks noChangeArrowheads="1"/>
              </p:cNvSpPr>
              <p:nvPr/>
            </p:nvSpPr>
            <p:spPr bwMode="auto">
              <a:xfrm>
                <a:off x="-1781385" y="5238321"/>
                <a:ext cx="756333" cy="35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Payroll and Post Payroll Processing</a:t>
                </a:r>
              </a:p>
            </p:txBody>
          </p:sp>
        </p:grpSp>
        <p:grpSp>
          <p:nvGrpSpPr>
            <p:cNvPr id="281" name="Group 408"/>
            <p:cNvGrpSpPr>
              <a:grpSpLocks/>
            </p:cNvGrpSpPr>
            <p:nvPr/>
          </p:nvGrpSpPr>
          <p:grpSpPr bwMode="auto">
            <a:xfrm>
              <a:off x="963613" y="5656263"/>
              <a:ext cx="873125" cy="530225"/>
              <a:chOff x="8489732" y="4403217"/>
              <a:chExt cx="1079512" cy="294200"/>
            </a:xfrm>
          </p:grpSpPr>
          <p:sp>
            <p:nvSpPr>
              <p:cNvPr id="282"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3"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4"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7"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8"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9"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0"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1"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2"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3"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4"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5"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00" name="Oval 720">
            <a:extLst>
              <a:ext uri="{FF2B5EF4-FFF2-40B4-BE49-F238E27FC236}">
                <a16:creationId xmlns:a16="http://schemas.microsoft.com/office/drawing/2014/main" id="{7FB75215-CC2E-43C8-A9A7-7FFBF2D15CE4}"/>
              </a:ext>
            </a:extLst>
          </p:cNvPr>
          <p:cNvSpPr>
            <a:spLocks noChangeArrowheads="1"/>
          </p:cNvSpPr>
          <p:nvPr/>
        </p:nvSpPr>
        <p:spPr bwMode="auto">
          <a:xfrm>
            <a:off x="2242128" y="266460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01" name="TextBox 1">
            <a:extLst>
              <a:ext uri="{FF2B5EF4-FFF2-40B4-BE49-F238E27FC236}">
                <a16:creationId xmlns:a16="http://schemas.microsoft.com/office/drawing/2014/main" id="{8D5709CF-231A-47AB-9477-7C2622288599}"/>
              </a:ext>
            </a:extLst>
          </p:cNvPr>
          <p:cNvSpPr txBox="1">
            <a:spLocks noChangeArrowheads="1"/>
          </p:cNvSpPr>
          <p:nvPr/>
        </p:nvSpPr>
        <p:spPr bwMode="auto">
          <a:xfrm>
            <a:off x="1069972" y="2691077"/>
            <a:ext cx="1087798"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de-DE" altLang="en-US" sz="600" b="0" dirty="0" err="1">
                <a:ea typeface="Arial Unicode MS" panose="020B0604020202020204" pitchFamily="34" charset="-128"/>
                <a:cs typeface="Arial Unicode MS" panose="020B0604020202020204" pitchFamily="34" charset="-128"/>
              </a:rPr>
              <a:t>Recorded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working</a:t>
            </a:r>
            <a:r>
              <a:rPr lang="de-DE" altLang="en-US" sz="600" b="0" dirty="0">
                <a:ea typeface="Arial Unicode MS" panose="020B0604020202020204" pitchFamily="34" charset="-128"/>
                <a:cs typeface="Arial Unicode MS" panose="020B0604020202020204" pitchFamily="34" charset="-128"/>
              </a:rPr>
              <a:t> time </a:t>
            </a:r>
            <a:r>
              <a:rPr lang="de-DE" altLang="en-US" sz="600" b="0" dirty="0" err="1">
                <a:ea typeface="Arial Unicode MS" panose="020B0604020202020204" pitchFamily="34" charset="-128"/>
                <a:cs typeface="Arial Unicode MS" panose="020B0604020202020204" pitchFamily="34" charset="-128"/>
              </a:rPr>
              <a:t>of</a:t>
            </a:r>
            <a:r>
              <a:rPr lang="de-DE" altLang="en-US" sz="600" b="0" dirty="0">
                <a:ea typeface="Arial Unicode MS" panose="020B0604020202020204" pitchFamily="34" charset="-128"/>
                <a:cs typeface="Arial Unicode MS" panose="020B0604020202020204" pitchFamily="34" charset="-128"/>
              </a:rPr>
              <a:t> </a:t>
            </a:r>
            <a:br>
              <a:rPr lang="de-DE" altLang="en-US" sz="600" b="0" dirty="0">
                <a:ea typeface="Arial Unicode MS" panose="020B0604020202020204" pitchFamily="34" charset="-128"/>
                <a:cs typeface="Arial Unicode MS" panose="020B0604020202020204" pitchFamily="34" charset="-128"/>
              </a:rPr>
            </a:br>
            <a:r>
              <a:rPr lang="de-DE" altLang="en-US" sz="600" b="0" dirty="0" err="1">
                <a:ea typeface="Arial Unicode MS" panose="020B0604020202020204" pitchFamily="34" charset="-128"/>
                <a:cs typeface="Arial Unicode MS" panose="020B0604020202020204" pitchFamily="34" charset="-128"/>
              </a:rPr>
              <a:t>employee</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has</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been</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appoved</a:t>
            </a:r>
            <a:endParaRPr lang="en-US" altLang="en-US" sz="600" b="0" dirty="0">
              <a:ea typeface="Arial Unicode MS" panose="020B0604020202020204" pitchFamily="34" charset="-128"/>
              <a:cs typeface="Arial Unicode MS" panose="020B0604020202020204" pitchFamily="34" charset="-128"/>
            </a:endParaRPr>
          </a:p>
        </p:txBody>
      </p:sp>
      <p:graphicFrame>
        <p:nvGraphicFramePr>
          <p:cNvPr id="302" name="Table 301">
            <a:extLst>
              <a:ext uri="{FF2B5EF4-FFF2-40B4-BE49-F238E27FC236}">
                <a16:creationId xmlns:a16="http://schemas.microsoft.com/office/drawing/2014/main" id="{842E3662-627E-466A-B86C-EFD7B8069B23}"/>
              </a:ext>
            </a:extLst>
          </p:cNvPr>
          <p:cNvGraphicFramePr>
            <a:graphicFrameLocks noGrp="1"/>
          </p:cNvGraphicFramePr>
          <p:nvPr>
            <p:extLst>
              <p:ext uri="{D42A27DB-BD31-4B8C-83A1-F6EECF244321}">
                <p14:modId xmlns:p14="http://schemas.microsoft.com/office/powerpoint/2010/main" val="591426431"/>
              </p:ext>
            </p:extLst>
          </p:nvPr>
        </p:nvGraphicFramePr>
        <p:xfrm>
          <a:off x="4965925" y="4732425"/>
          <a:ext cx="3992880" cy="1725667"/>
        </p:xfrm>
        <a:graphic>
          <a:graphicData uri="http://schemas.openxmlformats.org/drawingml/2006/table">
            <a:tbl>
              <a:tblPr/>
              <a:tblGrid>
                <a:gridCol w="517911">
                  <a:extLst>
                    <a:ext uri="{9D8B030D-6E8A-4147-A177-3AD203B41FA5}">
                      <a16:colId xmlns:a16="http://schemas.microsoft.com/office/drawing/2014/main" val="20000"/>
                    </a:ext>
                  </a:extLst>
                </a:gridCol>
                <a:gridCol w="3474969">
                  <a:extLst>
                    <a:ext uri="{9D8B030D-6E8A-4147-A177-3AD203B41FA5}">
                      <a16:colId xmlns:a16="http://schemas.microsoft.com/office/drawing/2014/main" val="20001"/>
                    </a:ext>
                  </a:extLst>
                </a:gridCol>
              </a:tblGrid>
              <a:tr h="255533">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marL="91404" marR="91404" marT="45633" marB="45633"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1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de-DE" altLang="en-US" sz="800" b="0" i="0" u="none" strike="noStrike" kern="1200" cap="none" normalizeH="0" baseline="0" dirty="0" err="1">
                          <a:ln>
                            <a:noFill/>
                          </a:ln>
                          <a:solidFill>
                            <a:schemeClr val="tx1"/>
                          </a:solidFill>
                          <a:effectLst/>
                          <a:latin typeface="Arial" panose="020B0604020202020204" pitchFamily="34" charset="0"/>
                          <a:ea typeface="+mn-ea"/>
                          <a:cs typeface="Arial" panose="020B0604020202020204" pitchFamily="34" charset="0"/>
                        </a:rPr>
                        <a:t>Process</a:t>
                      </a:r>
                      <a:r>
                        <a:rPr kumimoji="0" lang="de-DE"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 </a:t>
                      </a:r>
                      <a:r>
                        <a:rPr kumimoji="0" lang="de-DE" altLang="en-US" sz="800" b="0" i="0" u="none" strike="noStrike" kern="1200" cap="none" normalizeH="0" baseline="0" dirty="0" err="1">
                          <a:ln>
                            <a:noFill/>
                          </a:ln>
                          <a:solidFill>
                            <a:schemeClr val="tx1"/>
                          </a:solidFill>
                          <a:effectLst/>
                          <a:latin typeface="Arial" panose="020B0604020202020204" pitchFamily="34" charset="0"/>
                          <a:ea typeface="+mn-ea"/>
                          <a:cs typeface="Arial" panose="020B0604020202020204" pitchFamily="34" charset="0"/>
                        </a:rPr>
                        <a:t>start</a:t>
                      </a:r>
                      <a:endParaRPr kumimoji="0" lang="en-US" altLang="en-US" sz="8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8833475"/>
                  </a:ext>
                </a:extLst>
              </a:tr>
              <a:tr h="335103">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Batch Job scheduled in </a:t>
                      </a:r>
                      <a:r>
                        <a:rPr kumimoji="0" lang="de-DE" altLang="en-US" sz="800" b="0" i="0" u="none" strike="noStrike" cap="none" normalizeH="0" baseline="0" dirty="0">
                          <a:ln>
                            <a:noFill/>
                          </a:ln>
                          <a:solidFill>
                            <a:schemeClr val="tx1"/>
                          </a:solidFill>
                          <a:effectLst/>
                          <a:latin typeface="Arial" charset="0"/>
                          <a:cs typeface="Arial" charset="0"/>
                        </a:rPr>
                        <a:t>SAP </a:t>
                      </a:r>
                      <a:r>
                        <a:rPr kumimoji="0" lang="de-DE" altLang="en-US" sz="800" b="0" i="0" u="none" strike="noStrike" cap="none" normalizeH="0" baseline="0" dirty="0" err="1">
                          <a:ln>
                            <a:noFill/>
                          </a:ln>
                          <a:solidFill>
                            <a:schemeClr val="tx1"/>
                          </a:solidFill>
                          <a:effectLst/>
                          <a:latin typeface="Arial" charset="0"/>
                          <a:cs typeface="Arial" charset="0"/>
                        </a:rPr>
                        <a:t>SuccessFactors</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Central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Payroll</a:t>
                      </a:r>
                      <a:endParaRPr kumimoji="0" lang="en-US" altLang="en-US" sz="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964">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SOAP message: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EmployeeTimeDataECToERPRequest</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04" marR="91404" marT="45633" marB="4563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SOAP message: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EmployeeTimeDataECToERPConfirmation</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633" marB="4563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3" name="Isosceles Triangle 437">
            <a:extLst>
              <a:ext uri="{FF2B5EF4-FFF2-40B4-BE49-F238E27FC236}">
                <a16:creationId xmlns:a16="http://schemas.microsoft.com/office/drawing/2014/main" id="{6D8FF018-07A8-4446-A4CD-4833B20B944B}"/>
              </a:ext>
            </a:extLst>
          </p:cNvPr>
          <p:cNvSpPr>
            <a:spLocks noChangeArrowheads="1"/>
          </p:cNvSpPr>
          <p:nvPr/>
        </p:nvSpPr>
        <p:spPr bwMode="auto">
          <a:xfrm>
            <a:off x="5067524" y="5407476"/>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FFFFFF"/>
                </a:solidFill>
                <a:latin typeface="Calibri" panose="020F0502020204030204" pitchFamily="34" charset="0"/>
              </a:rPr>
              <a:t>3</a:t>
            </a:r>
            <a:endParaRPr lang="en-US" altLang="en-US" sz="700" b="0" dirty="0">
              <a:solidFill>
                <a:srgbClr val="FFFFFF"/>
              </a:solidFill>
              <a:latin typeface="Calibri" panose="020F0502020204030204" pitchFamily="34" charset="0"/>
            </a:endParaRPr>
          </a:p>
        </p:txBody>
      </p:sp>
      <p:grpSp>
        <p:nvGrpSpPr>
          <p:cNvPr id="304" name="Group 450">
            <a:extLst>
              <a:ext uri="{FF2B5EF4-FFF2-40B4-BE49-F238E27FC236}">
                <a16:creationId xmlns:a16="http://schemas.microsoft.com/office/drawing/2014/main" id="{1638439A-B236-4B8A-8A69-4A3108E742F9}"/>
              </a:ext>
            </a:extLst>
          </p:cNvPr>
          <p:cNvGrpSpPr>
            <a:grpSpLocks/>
          </p:cNvGrpSpPr>
          <p:nvPr/>
        </p:nvGrpSpPr>
        <p:grpSpPr bwMode="auto">
          <a:xfrm>
            <a:off x="5019899" y="5662252"/>
            <a:ext cx="1190625" cy="357188"/>
            <a:chOff x="6818121" y="1883569"/>
            <a:chExt cx="1191467" cy="358197"/>
          </a:xfrm>
        </p:grpSpPr>
        <p:grpSp>
          <p:nvGrpSpPr>
            <p:cNvPr id="305" name="Group 451">
              <a:extLst>
                <a:ext uri="{FF2B5EF4-FFF2-40B4-BE49-F238E27FC236}">
                  <a16:creationId xmlns:a16="http://schemas.microsoft.com/office/drawing/2014/main" id="{6FC24EC8-6610-48B1-AE8D-1173BB1C04C3}"/>
                </a:ext>
              </a:extLst>
            </p:cNvPr>
            <p:cNvGrpSpPr>
              <a:grpSpLocks/>
            </p:cNvGrpSpPr>
            <p:nvPr/>
          </p:nvGrpSpPr>
          <p:grpSpPr bwMode="auto">
            <a:xfrm>
              <a:off x="6818121" y="1969536"/>
              <a:ext cx="271654" cy="272230"/>
              <a:chOff x="514868" y="5661164"/>
              <a:chExt cx="271830" cy="272098"/>
            </a:xfrm>
          </p:grpSpPr>
          <p:sp>
            <p:nvSpPr>
              <p:cNvPr id="310" name="Oval 458">
                <a:extLst>
                  <a:ext uri="{FF2B5EF4-FFF2-40B4-BE49-F238E27FC236}">
                    <a16:creationId xmlns:a16="http://schemas.microsoft.com/office/drawing/2014/main" id="{0260D9E2-032A-4BEC-BB83-493BC0621818}"/>
                  </a:ext>
                </a:extLst>
              </p:cNvPr>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1" name="Oval 459">
                <a:extLst>
                  <a:ext uri="{FF2B5EF4-FFF2-40B4-BE49-F238E27FC236}">
                    <a16:creationId xmlns:a16="http://schemas.microsoft.com/office/drawing/2014/main" id="{379ECBA6-7C38-4BF7-923D-F912D4DBB52F}"/>
                  </a:ext>
                </a:extLst>
              </p:cNvPr>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2" name="Group 460">
                <a:extLst>
                  <a:ext uri="{FF2B5EF4-FFF2-40B4-BE49-F238E27FC236}">
                    <a16:creationId xmlns:a16="http://schemas.microsoft.com/office/drawing/2014/main" id="{3D1F13C2-E26A-41DF-ABCB-761CE3D77ABF}"/>
                  </a:ext>
                </a:extLst>
              </p:cNvPr>
              <p:cNvGrpSpPr>
                <a:grpSpLocks/>
              </p:cNvGrpSpPr>
              <p:nvPr/>
            </p:nvGrpSpPr>
            <p:grpSpPr bwMode="auto">
              <a:xfrm>
                <a:off x="572095" y="5743888"/>
                <a:ext cx="158076" cy="106612"/>
                <a:chOff x="558628" y="5400418"/>
                <a:chExt cx="189878" cy="128061"/>
              </a:xfrm>
            </p:grpSpPr>
            <p:sp>
              <p:nvSpPr>
                <p:cNvPr id="313" name="Rectangle 461">
                  <a:extLst>
                    <a:ext uri="{FF2B5EF4-FFF2-40B4-BE49-F238E27FC236}">
                      <a16:creationId xmlns:a16="http://schemas.microsoft.com/office/drawing/2014/main" id="{22DFD195-9D2D-423E-86F3-38193D8A8090}"/>
                    </a:ext>
                  </a:extLst>
                </p:cNvPr>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14" name="Straight Connector 462">
                  <a:extLst>
                    <a:ext uri="{FF2B5EF4-FFF2-40B4-BE49-F238E27FC236}">
                      <a16:creationId xmlns:a16="http://schemas.microsoft.com/office/drawing/2014/main" id="{C9CD34AD-327F-4D67-9007-88E1D1A339EC}"/>
                    </a:ext>
                  </a:extLst>
                </p:cNvPr>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5" name="Straight Connector 463">
                  <a:extLst>
                    <a:ext uri="{FF2B5EF4-FFF2-40B4-BE49-F238E27FC236}">
                      <a16:creationId xmlns:a16="http://schemas.microsoft.com/office/drawing/2014/main" id="{22E9463A-A70F-4933-9860-21D743084C60}"/>
                    </a:ext>
                  </a:extLst>
                </p:cNvPr>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06" name="Group 452">
              <a:extLst>
                <a:ext uri="{FF2B5EF4-FFF2-40B4-BE49-F238E27FC236}">
                  <a16:creationId xmlns:a16="http://schemas.microsoft.com/office/drawing/2014/main" id="{82170BAF-9D14-4A13-94F9-8B303BA99124}"/>
                </a:ext>
              </a:extLst>
            </p:cNvPr>
            <p:cNvGrpSpPr>
              <a:grpSpLocks/>
            </p:cNvGrpSpPr>
            <p:nvPr/>
          </p:nvGrpSpPr>
          <p:grpSpPr bwMode="auto">
            <a:xfrm>
              <a:off x="7077066" y="1883569"/>
              <a:ext cx="932522" cy="206375"/>
              <a:chOff x="10092451" y="3846399"/>
              <a:chExt cx="931146" cy="206393"/>
            </a:xfrm>
          </p:grpSpPr>
          <p:sp>
            <p:nvSpPr>
              <p:cNvPr id="307" name="Textfeld 492">
                <a:extLst>
                  <a:ext uri="{FF2B5EF4-FFF2-40B4-BE49-F238E27FC236}">
                    <a16:creationId xmlns:a16="http://schemas.microsoft.com/office/drawing/2014/main" id="{96188191-7DF2-40FB-BE43-140F5071E03B}"/>
                  </a:ext>
                </a:extLst>
              </p:cNvPr>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3</a:t>
                </a:r>
              </a:p>
            </p:txBody>
          </p:sp>
          <p:sp>
            <p:nvSpPr>
              <p:cNvPr id="308" name="Eckige Klammer links 490">
                <a:extLst>
                  <a:ext uri="{FF2B5EF4-FFF2-40B4-BE49-F238E27FC236}">
                    <a16:creationId xmlns:a16="http://schemas.microsoft.com/office/drawing/2014/main" id="{D27DB12D-609E-4F25-87C1-679B993369E6}"/>
                  </a:ext>
                </a:extLst>
              </p:cNvPr>
              <p:cNvSpPr>
                <a:spLocks/>
              </p:cNvSpPr>
              <p:nvPr/>
            </p:nvSpPr>
            <p:spPr bwMode="auto">
              <a:xfrm>
                <a:off x="10170179" y="3868689"/>
                <a:ext cx="46003"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09" name="Gerade Verbindung 491">
                <a:extLst>
                  <a:ext uri="{FF2B5EF4-FFF2-40B4-BE49-F238E27FC236}">
                    <a16:creationId xmlns:a16="http://schemas.microsoft.com/office/drawing/2014/main" id="{89FFF5BB-2CFF-4AA7-85F0-91EA41050289}"/>
                  </a:ext>
                </a:extLst>
              </p:cNvPr>
              <p:cNvCxnSpPr>
                <a:cxnSpLocks noChangeShapeType="1"/>
                <a:endCxn id="308" idx="1"/>
              </p:cNvCxnSpPr>
              <p:nvPr/>
            </p:nvCxnSpPr>
            <p:spPr bwMode="auto">
              <a:xfrm flipV="1">
                <a:off x="10092452" y="3938742"/>
                <a:ext cx="77727"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6" name="Group 450">
            <a:extLst>
              <a:ext uri="{FF2B5EF4-FFF2-40B4-BE49-F238E27FC236}">
                <a16:creationId xmlns:a16="http://schemas.microsoft.com/office/drawing/2014/main" id="{3F3400DC-DB4C-4D4F-8056-EA21794E675D}"/>
              </a:ext>
            </a:extLst>
          </p:cNvPr>
          <p:cNvGrpSpPr>
            <a:grpSpLocks/>
          </p:cNvGrpSpPr>
          <p:nvPr/>
        </p:nvGrpSpPr>
        <p:grpSpPr bwMode="auto">
          <a:xfrm>
            <a:off x="5025995" y="6052396"/>
            <a:ext cx="1190625" cy="357188"/>
            <a:chOff x="6818121" y="1883569"/>
            <a:chExt cx="1191467" cy="358197"/>
          </a:xfrm>
        </p:grpSpPr>
        <p:grpSp>
          <p:nvGrpSpPr>
            <p:cNvPr id="317" name="Group 451">
              <a:extLst>
                <a:ext uri="{FF2B5EF4-FFF2-40B4-BE49-F238E27FC236}">
                  <a16:creationId xmlns:a16="http://schemas.microsoft.com/office/drawing/2014/main" id="{16E94DFD-2220-4BCD-96F4-01638B0C8715}"/>
                </a:ext>
              </a:extLst>
            </p:cNvPr>
            <p:cNvGrpSpPr>
              <a:grpSpLocks/>
            </p:cNvGrpSpPr>
            <p:nvPr/>
          </p:nvGrpSpPr>
          <p:grpSpPr bwMode="auto">
            <a:xfrm>
              <a:off x="6818121" y="1969536"/>
              <a:ext cx="271654" cy="272230"/>
              <a:chOff x="514868" y="5661164"/>
              <a:chExt cx="271830" cy="272098"/>
            </a:xfrm>
          </p:grpSpPr>
          <p:sp>
            <p:nvSpPr>
              <p:cNvPr id="322" name="Oval 458">
                <a:extLst>
                  <a:ext uri="{FF2B5EF4-FFF2-40B4-BE49-F238E27FC236}">
                    <a16:creationId xmlns:a16="http://schemas.microsoft.com/office/drawing/2014/main" id="{C291443B-1288-43C2-AD92-0BAC3F2C9362}"/>
                  </a:ext>
                </a:extLst>
              </p:cNvPr>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3" name="Oval 459">
                <a:extLst>
                  <a:ext uri="{FF2B5EF4-FFF2-40B4-BE49-F238E27FC236}">
                    <a16:creationId xmlns:a16="http://schemas.microsoft.com/office/drawing/2014/main" id="{D36027AF-DD27-4B1E-B3B1-25191A25050C}"/>
                  </a:ext>
                </a:extLst>
              </p:cNvPr>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4" name="Group 460">
                <a:extLst>
                  <a:ext uri="{FF2B5EF4-FFF2-40B4-BE49-F238E27FC236}">
                    <a16:creationId xmlns:a16="http://schemas.microsoft.com/office/drawing/2014/main" id="{C43F0195-A8E7-4E15-924F-E26488CA8EE6}"/>
                  </a:ext>
                </a:extLst>
              </p:cNvPr>
              <p:cNvGrpSpPr>
                <a:grpSpLocks/>
              </p:cNvGrpSpPr>
              <p:nvPr/>
            </p:nvGrpSpPr>
            <p:grpSpPr bwMode="auto">
              <a:xfrm>
                <a:off x="572095" y="5743888"/>
                <a:ext cx="158076" cy="106612"/>
                <a:chOff x="558628" y="5400418"/>
                <a:chExt cx="189878" cy="128061"/>
              </a:xfrm>
            </p:grpSpPr>
            <p:sp>
              <p:nvSpPr>
                <p:cNvPr id="325" name="Rectangle 461">
                  <a:extLst>
                    <a:ext uri="{FF2B5EF4-FFF2-40B4-BE49-F238E27FC236}">
                      <a16:creationId xmlns:a16="http://schemas.microsoft.com/office/drawing/2014/main" id="{E7A827B1-E78C-4ADF-BAF9-39BC310530C4}"/>
                    </a:ext>
                  </a:extLst>
                </p:cNvPr>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6" name="Straight Connector 462">
                  <a:extLst>
                    <a:ext uri="{FF2B5EF4-FFF2-40B4-BE49-F238E27FC236}">
                      <a16:creationId xmlns:a16="http://schemas.microsoft.com/office/drawing/2014/main" id="{1108764F-DA85-4437-A9F7-66AF09EC66EA}"/>
                    </a:ext>
                  </a:extLst>
                </p:cNvPr>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7" name="Straight Connector 463">
                  <a:extLst>
                    <a:ext uri="{FF2B5EF4-FFF2-40B4-BE49-F238E27FC236}">
                      <a16:creationId xmlns:a16="http://schemas.microsoft.com/office/drawing/2014/main" id="{53BAA028-23CE-45F1-8F5C-9E1ACE045280}"/>
                    </a:ext>
                  </a:extLst>
                </p:cNvPr>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18" name="Group 452">
              <a:extLst>
                <a:ext uri="{FF2B5EF4-FFF2-40B4-BE49-F238E27FC236}">
                  <a16:creationId xmlns:a16="http://schemas.microsoft.com/office/drawing/2014/main" id="{D61091F9-11B1-4858-9855-49FAC0A38A37}"/>
                </a:ext>
              </a:extLst>
            </p:cNvPr>
            <p:cNvGrpSpPr>
              <a:grpSpLocks/>
            </p:cNvGrpSpPr>
            <p:nvPr/>
          </p:nvGrpSpPr>
          <p:grpSpPr bwMode="auto">
            <a:xfrm>
              <a:off x="7077066" y="1883569"/>
              <a:ext cx="932522" cy="206375"/>
              <a:chOff x="10092451" y="3846399"/>
              <a:chExt cx="931146" cy="206393"/>
            </a:xfrm>
          </p:grpSpPr>
          <p:sp>
            <p:nvSpPr>
              <p:cNvPr id="319" name="Textfeld 492">
                <a:extLst>
                  <a:ext uri="{FF2B5EF4-FFF2-40B4-BE49-F238E27FC236}">
                    <a16:creationId xmlns:a16="http://schemas.microsoft.com/office/drawing/2014/main" id="{2904013F-DD71-4661-ADE5-113390675E5C}"/>
                  </a:ext>
                </a:extLst>
              </p:cNvPr>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4</a:t>
                </a:r>
              </a:p>
            </p:txBody>
          </p:sp>
          <p:sp>
            <p:nvSpPr>
              <p:cNvPr id="320" name="Eckige Klammer links 490">
                <a:extLst>
                  <a:ext uri="{FF2B5EF4-FFF2-40B4-BE49-F238E27FC236}">
                    <a16:creationId xmlns:a16="http://schemas.microsoft.com/office/drawing/2014/main" id="{C60DBB31-863E-42EE-8A76-B763121E06B3}"/>
                  </a:ext>
                </a:extLst>
              </p:cNvPr>
              <p:cNvSpPr>
                <a:spLocks/>
              </p:cNvSpPr>
              <p:nvPr/>
            </p:nvSpPr>
            <p:spPr bwMode="auto">
              <a:xfrm>
                <a:off x="10170179" y="3868689"/>
                <a:ext cx="46003"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21" name="Gerade Verbindung 491">
                <a:extLst>
                  <a:ext uri="{FF2B5EF4-FFF2-40B4-BE49-F238E27FC236}">
                    <a16:creationId xmlns:a16="http://schemas.microsoft.com/office/drawing/2014/main" id="{EDBA2F8D-3077-4C52-8193-0399BCC4E4A7}"/>
                  </a:ext>
                </a:extLst>
              </p:cNvPr>
              <p:cNvCxnSpPr>
                <a:cxnSpLocks noChangeShapeType="1"/>
                <a:endCxn id="320" idx="1"/>
              </p:cNvCxnSpPr>
              <p:nvPr/>
            </p:nvCxnSpPr>
            <p:spPr bwMode="auto">
              <a:xfrm flipV="1">
                <a:off x="10092452" y="3938742"/>
                <a:ext cx="77727"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28" name="Oval 720">
            <a:extLst>
              <a:ext uri="{FF2B5EF4-FFF2-40B4-BE49-F238E27FC236}">
                <a16:creationId xmlns:a16="http://schemas.microsoft.com/office/drawing/2014/main" id="{8E6F7942-4596-4C28-8821-DF265436B3C6}"/>
              </a:ext>
            </a:extLst>
          </p:cNvPr>
          <p:cNvSpPr>
            <a:spLocks noChangeArrowheads="1"/>
          </p:cNvSpPr>
          <p:nvPr/>
        </p:nvSpPr>
        <p:spPr bwMode="auto">
          <a:xfrm>
            <a:off x="5042484" y="504099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43628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de-DE" altLang="en-US"/>
              <a:t>Process Diagram Legend </a:t>
            </a:r>
          </a:p>
        </p:txBody>
      </p:sp>
      <p:grpSp>
        <p:nvGrpSpPr>
          <p:cNvPr id="21507" name="Group 176"/>
          <p:cNvGrpSpPr>
            <a:grpSpLocks/>
          </p:cNvGrpSpPr>
          <p:nvPr/>
        </p:nvGrpSpPr>
        <p:grpSpPr bwMode="auto">
          <a:xfrm>
            <a:off x="736600" y="1779588"/>
            <a:ext cx="1306513" cy="1992312"/>
            <a:chOff x="169863" y="2541588"/>
            <a:chExt cx="1306512" cy="1101178"/>
          </a:xfrm>
        </p:grpSpPr>
        <p:sp>
          <p:nvSpPr>
            <p:cNvPr id="21938"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21940"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1941"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21942"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2150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1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2151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1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2151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2151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2151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2151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2151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1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2151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2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2152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2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2152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152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2152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2152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930"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1931" name="Group 614"/>
            <p:cNvGrpSpPr>
              <a:grpSpLocks/>
            </p:cNvGrpSpPr>
            <p:nvPr/>
          </p:nvGrpSpPr>
          <p:grpSpPr bwMode="auto">
            <a:xfrm>
              <a:off x="7623738" y="4902539"/>
              <a:ext cx="413887" cy="45719"/>
              <a:chOff x="1171327" y="3126737"/>
              <a:chExt cx="413887" cy="45738"/>
            </a:xfrm>
          </p:grpSpPr>
          <p:sp>
            <p:nvSpPr>
              <p:cNvPr id="21933"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34"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35"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36"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37"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932"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27" name="Group 94223"/>
          <p:cNvGrpSpPr>
            <a:grpSpLocks/>
          </p:cNvGrpSpPr>
          <p:nvPr/>
        </p:nvGrpSpPr>
        <p:grpSpPr bwMode="auto">
          <a:xfrm>
            <a:off x="7472363" y="5105400"/>
            <a:ext cx="496887" cy="266700"/>
            <a:chOff x="7582578" y="5076560"/>
            <a:chExt cx="496209" cy="267204"/>
          </a:xfrm>
        </p:grpSpPr>
        <p:grpSp>
          <p:nvGrpSpPr>
            <p:cNvPr id="21919"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1920" name="Group 629"/>
            <p:cNvGrpSpPr>
              <a:grpSpLocks/>
            </p:cNvGrpSpPr>
            <p:nvPr/>
          </p:nvGrpSpPr>
          <p:grpSpPr bwMode="auto">
            <a:xfrm>
              <a:off x="7629313" y="5298045"/>
              <a:ext cx="413887" cy="45719"/>
              <a:chOff x="1171327" y="3126737"/>
              <a:chExt cx="413887" cy="45738"/>
            </a:xfrm>
          </p:grpSpPr>
          <p:sp>
            <p:nvSpPr>
              <p:cNvPr id="21922"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23"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24"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25"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26"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921"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28" name="Group 94230"/>
          <p:cNvGrpSpPr>
            <a:grpSpLocks/>
          </p:cNvGrpSpPr>
          <p:nvPr/>
        </p:nvGrpSpPr>
        <p:grpSpPr bwMode="auto">
          <a:xfrm>
            <a:off x="7472363" y="5484813"/>
            <a:ext cx="496887" cy="268287"/>
            <a:chOff x="7582579" y="5431275"/>
            <a:chExt cx="496209" cy="267479"/>
          </a:xfrm>
        </p:grpSpPr>
        <p:grpSp>
          <p:nvGrpSpPr>
            <p:cNvPr id="21909"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918"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910" name="Group 636"/>
            <p:cNvGrpSpPr>
              <a:grpSpLocks/>
            </p:cNvGrpSpPr>
            <p:nvPr/>
          </p:nvGrpSpPr>
          <p:grpSpPr bwMode="auto">
            <a:xfrm>
              <a:off x="7624564" y="5653035"/>
              <a:ext cx="413887" cy="45719"/>
              <a:chOff x="1171327" y="3126737"/>
              <a:chExt cx="413887" cy="45738"/>
            </a:xfrm>
          </p:grpSpPr>
          <p:sp>
            <p:nvSpPr>
              <p:cNvPr id="21912"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13"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14"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15"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16"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911"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29" name="Group 94233"/>
          <p:cNvGrpSpPr>
            <a:grpSpLocks/>
          </p:cNvGrpSpPr>
          <p:nvPr/>
        </p:nvGrpSpPr>
        <p:grpSpPr bwMode="auto">
          <a:xfrm>
            <a:off x="7472363" y="5872163"/>
            <a:ext cx="496887" cy="265112"/>
            <a:chOff x="7582678" y="5826395"/>
            <a:chExt cx="496209" cy="265444"/>
          </a:xfrm>
        </p:grpSpPr>
        <p:grpSp>
          <p:nvGrpSpPr>
            <p:cNvPr id="21898"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907"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08"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899" name="Group 643"/>
            <p:cNvGrpSpPr>
              <a:grpSpLocks/>
            </p:cNvGrpSpPr>
            <p:nvPr/>
          </p:nvGrpSpPr>
          <p:grpSpPr bwMode="auto">
            <a:xfrm>
              <a:off x="7630139" y="6046120"/>
              <a:ext cx="413887" cy="45719"/>
              <a:chOff x="1171327" y="3126737"/>
              <a:chExt cx="413887" cy="45738"/>
            </a:xfrm>
          </p:grpSpPr>
          <p:sp>
            <p:nvSpPr>
              <p:cNvPr id="21901"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02"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03"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04"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905"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900"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30" name="Group 94288"/>
          <p:cNvGrpSpPr>
            <a:grpSpLocks/>
          </p:cNvGrpSpPr>
          <p:nvPr/>
        </p:nvGrpSpPr>
        <p:grpSpPr bwMode="auto">
          <a:xfrm>
            <a:off x="7032625" y="5994400"/>
            <a:ext cx="274638" cy="147638"/>
            <a:chOff x="7016784" y="5940756"/>
            <a:chExt cx="275109" cy="147859"/>
          </a:xfrm>
        </p:grpSpPr>
        <p:grpSp>
          <p:nvGrpSpPr>
            <p:cNvPr id="21887"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896"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97"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888" name="Group 683"/>
            <p:cNvGrpSpPr>
              <a:grpSpLocks/>
            </p:cNvGrpSpPr>
            <p:nvPr/>
          </p:nvGrpSpPr>
          <p:grpSpPr bwMode="auto">
            <a:xfrm>
              <a:off x="7029754" y="6042895"/>
              <a:ext cx="249169" cy="45720"/>
              <a:chOff x="1171328" y="3126737"/>
              <a:chExt cx="413886" cy="45739"/>
            </a:xfrm>
          </p:grpSpPr>
          <p:sp>
            <p:nvSpPr>
              <p:cNvPr id="21890"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91"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92"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93"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94"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889"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31" name="Group 94278"/>
          <p:cNvGrpSpPr>
            <a:grpSpLocks/>
          </p:cNvGrpSpPr>
          <p:nvPr/>
        </p:nvGrpSpPr>
        <p:grpSpPr bwMode="auto">
          <a:xfrm>
            <a:off x="7032625" y="5603875"/>
            <a:ext cx="274638" cy="147638"/>
            <a:chOff x="7021041" y="5549632"/>
            <a:chExt cx="275109" cy="148490"/>
          </a:xfrm>
        </p:grpSpPr>
        <p:grpSp>
          <p:nvGrpSpPr>
            <p:cNvPr id="21877"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886"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878" name="Group 676"/>
            <p:cNvGrpSpPr>
              <a:grpSpLocks/>
            </p:cNvGrpSpPr>
            <p:nvPr/>
          </p:nvGrpSpPr>
          <p:grpSpPr bwMode="auto">
            <a:xfrm>
              <a:off x="7034746" y="5652402"/>
              <a:ext cx="249169" cy="45720"/>
              <a:chOff x="1171328" y="3126737"/>
              <a:chExt cx="413886" cy="45739"/>
            </a:xfrm>
          </p:grpSpPr>
          <p:sp>
            <p:nvSpPr>
              <p:cNvPr id="21880"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81"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82"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83"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84"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879"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32" name="Group 94302"/>
          <p:cNvGrpSpPr>
            <a:grpSpLocks/>
          </p:cNvGrpSpPr>
          <p:nvPr/>
        </p:nvGrpSpPr>
        <p:grpSpPr bwMode="auto">
          <a:xfrm>
            <a:off x="7032625" y="5235575"/>
            <a:ext cx="274638" cy="136525"/>
            <a:chOff x="7009314" y="5206608"/>
            <a:chExt cx="273600" cy="136800"/>
          </a:xfrm>
        </p:grpSpPr>
        <p:grpSp>
          <p:nvGrpSpPr>
            <p:cNvPr id="21867"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1868" name="Group 669"/>
            <p:cNvGrpSpPr>
              <a:grpSpLocks/>
            </p:cNvGrpSpPr>
            <p:nvPr/>
          </p:nvGrpSpPr>
          <p:grpSpPr bwMode="auto">
            <a:xfrm>
              <a:off x="7022341" y="5297078"/>
              <a:ext cx="249169" cy="45720"/>
              <a:chOff x="1171328" y="3126737"/>
              <a:chExt cx="413886" cy="45739"/>
            </a:xfrm>
          </p:grpSpPr>
          <p:sp>
            <p:nvSpPr>
              <p:cNvPr id="21870"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71"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72"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73"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74"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869"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33" name="Group 689"/>
          <p:cNvGrpSpPr>
            <a:grpSpLocks/>
          </p:cNvGrpSpPr>
          <p:nvPr/>
        </p:nvGrpSpPr>
        <p:grpSpPr bwMode="auto">
          <a:xfrm>
            <a:off x="7032625" y="4838700"/>
            <a:ext cx="276225" cy="150813"/>
            <a:chOff x="7020496" y="4784785"/>
            <a:chExt cx="275109" cy="150745"/>
          </a:xfrm>
        </p:grpSpPr>
        <p:grpSp>
          <p:nvGrpSpPr>
            <p:cNvPr id="21852" name="Group 118"/>
            <p:cNvGrpSpPr>
              <a:grpSpLocks/>
            </p:cNvGrpSpPr>
            <p:nvPr/>
          </p:nvGrpSpPr>
          <p:grpSpPr bwMode="auto">
            <a:xfrm>
              <a:off x="7020496" y="4784785"/>
              <a:ext cx="275109" cy="150745"/>
              <a:chOff x="7022877" y="4789547"/>
              <a:chExt cx="275109" cy="150745"/>
            </a:xfrm>
          </p:grpSpPr>
          <p:grpSp>
            <p:nvGrpSpPr>
              <p:cNvPr id="21860"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86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861" name="Group 541"/>
              <p:cNvGrpSpPr>
                <a:grpSpLocks/>
              </p:cNvGrpSpPr>
              <p:nvPr/>
            </p:nvGrpSpPr>
            <p:grpSpPr bwMode="auto">
              <a:xfrm>
                <a:off x="7029450" y="4894573"/>
                <a:ext cx="268536" cy="45719"/>
                <a:chOff x="7588635" y="4913826"/>
                <a:chExt cx="495416" cy="33609"/>
              </a:xfrm>
            </p:grpSpPr>
            <p:sp>
              <p:nvSpPr>
                <p:cNvPr id="2186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6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6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1853" name="Group 654"/>
            <p:cNvGrpSpPr>
              <a:grpSpLocks/>
            </p:cNvGrpSpPr>
            <p:nvPr/>
          </p:nvGrpSpPr>
          <p:grpSpPr bwMode="auto">
            <a:xfrm>
              <a:off x="7035027" y="4886004"/>
              <a:ext cx="249169" cy="45720"/>
              <a:chOff x="1171328" y="3126737"/>
              <a:chExt cx="413886" cy="45739"/>
            </a:xfrm>
          </p:grpSpPr>
          <p:sp>
            <p:nvSpPr>
              <p:cNvPr id="2185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5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5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5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5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85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534" name="Group 24"/>
          <p:cNvGrpSpPr>
            <a:grpSpLocks/>
          </p:cNvGrpSpPr>
          <p:nvPr/>
        </p:nvGrpSpPr>
        <p:grpSpPr bwMode="auto">
          <a:xfrm>
            <a:off x="5181600" y="5692775"/>
            <a:ext cx="1192213" cy="358775"/>
            <a:chOff x="5099050" y="5647315"/>
            <a:chExt cx="1191466" cy="358198"/>
          </a:xfrm>
        </p:grpSpPr>
        <p:grpSp>
          <p:nvGrpSpPr>
            <p:cNvPr id="21841" name="Group 361"/>
            <p:cNvGrpSpPr>
              <a:grpSpLocks/>
            </p:cNvGrpSpPr>
            <p:nvPr/>
          </p:nvGrpSpPr>
          <p:grpSpPr bwMode="auto">
            <a:xfrm>
              <a:off x="5099050" y="5733367"/>
              <a:ext cx="271838" cy="272146"/>
              <a:chOff x="514868" y="5661248"/>
              <a:chExt cx="272014" cy="272014"/>
            </a:xfrm>
          </p:grpSpPr>
          <p:sp>
            <p:nvSpPr>
              <p:cNvPr id="21846"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47"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1848" name="Group 370"/>
              <p:cNvGrpSpPr>
                <a:grpSpLocks/>
              </p:cNvGrpSpPr>
              <p:nvPr/>
            </p:nvGrpSpPr>
            <p:grpSpPr bwMode="auto">
              <a:xfrm>
                <a:off x="571578" y="5744390"/>
                <a:ext cx="158594" cy="105730"/>
                <a:chOff x="558006" y="5400998"/>
                <a:chExt cx="190500" cy="127001"/>
              </a:xfrm>
            </p:grpSpPr>
            <p:sp>
              <p:nvSpPr>
                <p:cNvPr id="21849"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1850"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1851"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1842" name="Group 143"/>
            <p:cNvGrpSpPr>
              <a:grpSpLocks/>
            </p:cNvGrpSpPr>
            <p:nvPr/>
          </p:nvGrpSpPr>
          <p:grpSpPr bwMode="auto">
            <a:xfrm>
              <a:off x="5358591" y="5647315"/>
              <a:ext cx="931925" cy="206375"/>
              <a:chOff x="10093047" y="3846399"/>
              <a:chExt cx="930550" cy="206393"/>
            </a:xfrm>
          </p:grpSpPr>
          <p:sp>
            <p:nvSpPr>
              <p:cNvPr id="2184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1535" name="Group 23"/>
          <p:cNvGrpSpPr>
            <a:grpSpLocks/>
          </p:cNvGrpSpPr>
          <p:nvPr/>
        </p:nvGrpSpPr>
        <p:grpSpPr bwMode="auto">
          <a:xfrm>
            <a:off x="5183188" y="5284788"/>
            <a:ext cx="1195387" cy="344487"/>
            <a:chOff x="5095875" y="5238898"/>
            <a:chExt cx="1194641" cy="344340"/>
          </a:xfrm>
        </p:grpSpPr>
        <p:sp>
          <p:nvSpPr>
            <p:cNvPr id="21832"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33"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34"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35"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21836"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1981"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837" name="Group 143"/>
            <p:cNvGrpSpPr>
              <a:grpSpLocks/>
            </p:cNvGrpSpPr>
            <p:nvPr/>
          </p:nvGrpSpPr>
          <p:grpSpPr bwMode="auto">
            <a:xfrm>
              <a:off x="5358591" y="5238898"/>
              <a:ext cx="931925" cy="206375"/>
              <a:chOff x="10093047" y="3846399"/>
              <a:chExt cx="930550" cy="206393"/>
            </a:xfrm>
          </p:grpSpPr>
          <p:sp>
            <p:nvSpPr>
              <p:cNvPr id="2183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1536" name="Group 22"/>
          <p:cNvGrpSpPr>
            <a:grpSpLocks/>
          </p:cNvGrpSpPr>
          <p:nvPr/>
        </p:nvGrpSpPr>
        <p:grpSpPr bwMode="auto">
          <a:xfrm>
            <a:off x="5181600" y="4867275"/>
            <a:ext cx="1189038" cy="342900"/>
            <a:chOff x="5094288" y="4822031"/>
            <a:chExt cx="1189462" cy="342101"/>
          </a:xfrm>
        </p:grpSpPr>
        <p:grpSp>
          <p:nvGrpSpPr>
            <p:cNvPr id="21824" name="Group 436"/>
            <p:cNvGrpSpPr>
              <a:grpSpLocks/>
            </p:cNvGrpSpPr>
            <p:nvPr/>
          </p:nvGrpSpPr>
          <p:grpSpPr bwMode="auto">
            <a:xfrm>
              <a:off x="5094288" y="4892811"/>
              <a:ext cx="271870" cy="271321"/>
              <a:chOff x="1000126" y="5994320"/>
              <a:chExt cx="272014" cy="272014"/>
            </a:xfrm>
          </p:grpSpPr>
          <p:sp>
            <p:nvSpPr>
              <p:cNvPr id="21829"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30"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31"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825" name="Group 143"/>
            <p:cNvGrpSpPr>
              <a:grpSpLocks/>
            </p:cNvGrpSpPr>
            <p:nvPr/>
          </p:nvGrpSpPr>
          <p:grpSpPr bwMode="auto">
            <a:xfrm>
              <a:off x="5351825" y="4822031"/>
              <a:ext cx="931925" cy="206375"/>
              <a:chOff x="10093047" y="3846399"/>
              <a:chExt cx="930550" cy="206393"/>
            </a:xfrm>
          </p:grpSpPr>
          <p:sp>
            <p:nvSpPr>
              <p:cNvPr id="2182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1537" name="Group 21"/>
          <p:cNvGrpSpPr>
            <a:grpSpLocks/>
          </p:cNvGrpSpPr>
          <p:nvPr/>
        </p:nvGrpSpPr>
        <p:grpSpPr bwMode="auto">
          <a:xfrm>
            <a:off x="5183188" y="4452938"/>
            <a:ext cx="1190625" cy="333375"/>
            <a:chOff x="5105399" y="4406900"/>
            <a:chExt cx="1190604" cy="333378"/>
          </a:xfrm>
        </p:grpSpPr>
        <p:grpSp>
          <p:nvGrpSpPr>
            <p:cNvPr id="21816" name="Group 427"/>
            <p:cNvGrpSpPr>
              <a:grpSpLocks/>
            </p:cNvGrpSpPr>
            <p:nvPr/>
          </p:nvGrpSpPr>
          <p:grpSpPr bwMode="auto">
            <a:xfrm>
              <a:off x="5105399" y="4467596"/>
              <a:ext cx="271987" cy="272682"/>
              <a:chOff x="989807" y="5661248"/>
              <a:chExt cx="272014" cy="272014"/>
            </a:xfrm>
          </p:grpSpPr>
          <p:sp>
            <p:nvSpPr>
              <p:cNvPr id="21821"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22"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23"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1817" name="Group 143"/>
            <p:cNvGrpSpPr>
              <a:grpSpLocks/>
            </p:cNvGrpSpPr>
            <p:nvPr/>
          </p:nvGrpSpPr>
          <p:grpSpPr bwMode="auto">
            <a:xfrm>
              <a:off x="5364078" y="4406900"/>
              <a:ext cx="931925" cy="206375"/>
              <a:chOff x="10093047" y="3846399"/>
              <a:chExt cx="930550" cy="206393"/>
            </a:xfrm>
          </p:grpSpPr>
          <p:sp>
            <p:nvSpPr>
              <p:cNvPr id="2181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153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2153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2154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2154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2154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2154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2154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2154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2154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2154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2154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1550" name="Group 438"/>
          <p:cNvGrpSpPr>
            <a:grpSpLocks/>
          </p:cNvGrpSpPr>
          <p:nvPr/>
        </p:nvGrpSpPr>
        <p:grpSpPr bwMode="auto">
          <a:xfrm>
            <a:off x="7080250" y="1784350"/>
            <a:ext cx="187325" cy="163513"/>
            <a:chOff x="-1499789" y="3692879"/>
            <a:chExt cx="186692" cy="163835"/>
          </a:xfrm>
        </p:grpSpPr>
        <p:sp>
          <p:nvSpPr>
            <p:cNvPr id="21814"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15"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1551" name="Group 450"/>
          <p:cNvGrpSpPr>
            <a:grpSpLocks/>
          </p:cNvGrpSpPr>
          <p:nvPr/>
        </p:nvGrpSpPr>
        <p:grpSpPr bwMode="auto">
          <a:xfrm>
            <a:off x="7034213" y="2035175"/>
            <a:ext cx="1190625" cy="357188"/>
            <a:chOff x="6818121" y="1883569"/>
            <a:chExt cx="1191467" cy="358197"/>
          </a:xfrm>
        </p:grpSpPr>
        <p:grpSp>
          <p:nvGrpSpPr>
            <p:cNvPr id="21803" name="Group 451"/>
            <p:cNvGrpSpPr>
              <a:grpSpLocks/>
            </p:cNvGrpSpPr>
            <p:nvPr/>
          </p:nvGrpSpPr>
          <p:grpSpPr bwMode="auto">
            <a:xfrm>
              <a:off x="6818121" y="1969536"/>
              <a:ext cx="271654" cy="272230"/>
              <a:chOff x="514868" y="5661164"/>
              <a:chExt cx="271830" cy="272098"/>
            </a:xfrm>
          </p:grpSpPr>
          <p:sp>
            <p:nvSpPr>
              <p:cNvPr id="21808"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809"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1810" name="Group 460"/>
              <p:cNvGrpSpPr>
                <a:grpSpLocks/>
              </p:cNvGrpSpPr>
              <p:nvPr/>
            </p:nvGrpSpPr>
            <p:grpSpPr bwMode="auto">
              <a:xfrm>
                <a:off x="572095" y="5743888"/>
                <a:ext cx="158076" cy="106612"/>
                <a:chOff x="558628" y="5400418"/>
                <a:chExt cx="189878" cy="128061"/>
              </a:xfrm>
            </p:grpSpPr>
            <p:sp>
              <p:nvSpPr>
                <p:cNvPr id="21811"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1812"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1813"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1804" name="Group 452"/>
            <p:cNvGrpSpPr>
              <a:grpSpLocks/>
            </p:cNvGrpSpPr>
            <p:nvPr/>
          </p:nvGrpSpPr>
          <p:grpSpPr bwMode="auto">
            <a:xfrm>
              <a:off x="7077066" y="1883569"/>
              <a:ext cx="932522" cy="206375"/>
              <a:chOff x="10092451" y="3846399"/>
              <a:chExt cx="931146" cy="206393"/>
            </a:xfrm>
          </p:grpSpPr>
          <p:sp>
            <p:nvSpPr>
              <p:cNvPr id="218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155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2155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21554"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155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1786"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1787" name="Group 596"/>
            <p:cNvGrpSpPr>
              <a:grpSpLocks/>
            </p:cNvGrpSpPr>
            <p:nvPr/>
          </p:nvGrpSpPr>
          <p:grpSpPr bwMode="auto">
            <a:xfrm>
              <a:off x="3536950" y="4557713"/>
              <a:ext cx="671513" cy="546100"/>
              <a:chOff x="8489675" y="4403213"/>
              <a:chExt cx="1079568" cy="294203"/>
            </a:xfrm>
          </p:grpSpPr>
          <p:sp>
            <p:nvSpPr>
              <p:cNvPr id="21789"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0"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1"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2"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3"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4"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5"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6"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7"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8"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99"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00"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01"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02"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155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1768"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1769" name="Group 596"/>
            <p:cNvGrpSpPr>
              <a:grpSpLocks/>
            </p:cNvGrpSpPr>
            <p:nvPr/>
          </p:nvGrpSpPr>
          <p:grpSpPr bwMode="auto">
            <a:xfrm>
              <a:off x="3536950" y="4557713"/>
              <a:ext cx="671513" cy="546100"/>
              <a:chOff x="8489675" y="4403213"/>
              <a:chExt cx="1079568" cy="294203"/>
            </a:xfrm>
          </p:grpSpPr>
          <p:sp>
            <p:nvSpPr>
              <p:cNvPr id="21771"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2"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3"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4"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5"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6"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7"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8"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79"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80"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81"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82"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83"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84"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1557" name="Group 465"/>
          <p:cNvGrpSpPr>
            <a:grpSpLocks/>
          </p:cNvGrpSpPr>
          <p:nvPr/>
        </p:nvGrpSpPr>
        <p:grpSpPr bwMode="auto">
          <a:xfrm>
            <a:off x="3244850" y="5705475"/>
            <a:ext cx="193675" cy="177800"/>
            <a:chOff x="6415088" y="1826064"/>
            <a:chExt cx="193675" cy="178510"/>
          </a:xfrm>
        </p:grpSpPr>
        <p:sp>
          <p:nvSpPr>
            <p:cNvPr id="21763"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1764"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1765"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1766"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2155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2155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60"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21561" name="Group 20"/>
          <p:cNvGrpSpPr>
            <a:grpSpLocks/>
          </p:cNvGrpSpPr>
          <p:nvPr/>
        </p:nvGrpSpPr>
        <p:grpSpPr bwMode="auto">
          <a:xfrm>
            <a:off x="3416300" y="4930775"/>
            <a:ext cx="873125" cy="534988"/>
            <a:chOff x="963613" y="5656263"/>
            <a:chExt cx="873125" cy="534713"/>
          </a:xfrm>
        </p:grpSpPr>
        <p:grpSp>
          <p:nvGrpSpPr>
            <p:cNvPr id="21743" name="Group 445"/>
            <p:cNvGrpSpPr>
              <a:grpSpLocks/>
            </p:cNvGrpSpPr>
            <p:nvPr/>
          </p:nvGrpSpPr>
          <p:grpSpPr bwMode="auto">
            <a:xfrm>
              <a:off x="963613" y="5667136"/>
              <a:ext cx="863600" cy="523840"/>
              <a:chOff x="-1836997" y="5152244"/>
              <a:chExt cx="864381" cy="522658"/>
            </a:xfrm>
          </p:grpSpPr>
          <p:sp>
            <p:nvSpPr>
              <p:cNvPr id="21759"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1760"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1761"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1762"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21744" name="Group 408"/>
            <p:cNvGrpSpPr>
              <a:grpSpLocks/>
            </p:cNvGrpSpPr>
            <p:nvPr/>
          </p:nvGrpSpPr>
          <p:grpSpPr bwMode="auto">
            <a:xfrm>
              <a:off x="963613" y="5656263"/>
              <a:ext cx="873125" cy="530225"/>
              <a:chOff x="8489732" y="4403217"/>
              <a:chExt cx="1079512" cy="294200"/>
            </a:xfrm>
          </p:grpSpPr>
          <p:sp>
            <p:nvSpPr>
              <p:cNvPr id="21745"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6"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7"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8"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9"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0"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1"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2"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3"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4"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5"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6"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7"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58"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156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21563" name="Group 15"/>
          <p:cNvGrpSpPr>
            <a:grpSpLocks/>
          </p:cNvGrpSpPr>
          <p:nvPr/>
        </p:nvGrpSpPr>
        <p:grpSpPr bwMode="auto">
          <a:xfrm>
            <a:off x="2719388" y="3341688"/>
            <a:ext cx="1090612" cy="293687"/>
            <a:chOff x="2555875" y="3365500"/>
            <a:chExt cx="1090613" cy="293688"/>
          </a:xfrm>
        </p:grpSpPr>
        <p:sp>
          <p:nvSpPr>
            <p:cNvPr id="21727"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21728" name="Group 8"/>
            <p:cNvGrpSpPr>
              <a:grpSpLocks/>
            </p:cNvGrpSpPr>
            <p:nvPr/>
          </p:nvGrpSpPr>
          <p:grpSpPr bwMode="auto">
            <a:xfrm>
              <a:off x="2566787" y="3365500"/>
              <a:ext cx="1079701" cy="293688"/>
              <a:chOff x="8489732" y="4403217"/>
              <a:chExt cx="1079512" cy="294200"/>
            </a:xfrm>
          </p:grpSpPr>
          <p:sp>
            <p:nvSpPr>
              <p:cNvPr id="21729"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0"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1"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2"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3"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4"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5"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6"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7"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8"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39"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0"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1"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42"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4" name="Group 16"/>
          <p:cNvGrpSpPr>
            <a:grpSpLocks/>
          </p:cNvGrpSpPr>
          <p:nvPr/>
        </p:nvGrpSpPr>
        <p:grpSpPr bwMode="auto">
          <a:xfrm>
            <a:off x="4057650" y="3341688"/>
            <a:ext cx="1079500" cy="293687"/>
            <a:chOff x="3894138" y="3365500"/>
            <a:chExt cx="1079500" cy="293688"/>
          </a:xfrm>
        </p:grpSpPr>
        <p:sp>
          <p:nvSpPr>
            <p:cNvPr id="21711"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21712" name="Group 238"/>
            <p:cNvGrpSpPr>
              <a:grpSpLocks/>
            </p:cNvGrpSpPr>
            <p:nvPr/>
          </p:nvGrpSpPr>
          <p:grpSpPr bwMode="auto">
            <a:xfrm>
              <a:off x="3894138" y="3365500"/>
              <a:ext cx="1079500" cy="293688"/>
              <a:chOff x="8489732" y="4403217"/>
              <a:chExt cx="1079512" cy="294200"/>
            </a:xfrm>
          </p:grpSpPr>
          <p:sp>
            <p:nvSpPr>
              <p:cNvPr id="21713"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4"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5"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6"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7"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8"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19"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0"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1"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2"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3"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4"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5"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26"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5" name="Group 17"/>
          <p:cNvGrpSpPr>
            <a:grpSpLocks/>
          </p:cNvGrpSpPr>
          <p:nvPr/>
        </p:nvGrpSpPr>
        <p:grpSpPr bwMode="auto">
          <a:xfrm>
            <a:off x="4057650" y="2693988"/>
            <a:ext cx="1079500" cy="419100"/>
            <a:chOff x="3894138" y="2667000"/>
            <a:chExt cx="1079500" cy="419100"/>
          </a:xfrm>
        </p:grpSpPr>
        <p:grpSp>
          <p:nvGrpSpPr>
            <p:cNvPr id="21693" name="Group 314"/>
            <p:cNvGrpSpPr>
              <a:grpSpLocks/>
            </p:cNvGrpSpPr>
            <p:nvPr/>
          </p:nvGrpSpPr>
          <p:grpSpPr bwMode="auto">
            <a:xfrm>
              <a:off x="3894173" y="2667000"/>
              <a:ext cx="1079465" cy="415671"/>
              <a:chOff x="3893684" y="2667000"/>
              <a:chExt cx="1080000" cy="415925"/>
            </a:xfrm>
          </p:grpSpPr>
          <p:sp>
            <p:nvSpPr>
              <p:cNvPr id="21709"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21710"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1694" name="Group 253"/>
            <p:cNvGrpSpPr>
              <a:grpSpLocks/>
            </p:cNvGrpSpPr>
            <p:nvPr/>
          </p:nvGrpSpPr>
          <p:grpSpPr bwMode="auto">
            <a:xfrm>
              <a:off x="3894138" y="2792080"/>
              <a:ext cx="1079477" cy="294020"/>
              <a:chOff x="8489732" y="4403217"/>
              <a:chExt cx="1079512" cy="294200"/>
            </a:xfrm>
          </p:grpSpPr>
          <p:sp>
            <p:nvSpPr>
              <p:cNvPr id="21695"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96"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97"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98"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99"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0"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1"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2"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3"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4"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5"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6"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7"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08"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6" name="Group 14"/>
          <p:cNvGrpSpPr>
            <a:grpSpLocks/>
          </p:cNvGrpSpPr>
          <p:nvPr/>
        </p:nvGrpSpPr>
        <p:grpSpPr bwMode="auto">
          <a:xfrm>
            <a:off x="2719388" y="2693988"/>
            <a:ext cx="1090612" cy="420687"/>
            <a:chOff x="2555875" y="2667000"/>
            <a:chExt cx="1090613" cy="420688"/>
          </a:xfrm>
        </p:grpSpPr>
        <p:grpSp>
          <p:nvGrpSpPr>
            <p:cNvPr id="21675" name="Group 299"/>
            <p:cNvGrpSpPr>
              <a:grpSpLocks/>
            </p:cNvGrpSpPr>
            <p:nvPr/>
          </p:nvGrpSpPr>
          <p:grpSpPr bwMode="auto">
            <a:xfrm>
              <a:off x="2555875" y="2667000"/>
              <a:ext cx="1079689" cy="415929"/>
              <a:chOff x="2555776" y="2667000"/>
              <a:chExt cx="1080000" cy="415925"/>
            </a:xfrm>
          </p:grpSpPr>
          <p:sp>
            <p:nvSpPr>
              <p:cNvPr id="21691"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21692"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1676" name="Group 268"/>
            <p:cNvGrpSpPr>
              <a:grpSpLocks/>
            </p:cNvGrpSpPr>
            <p:nvPr/>
          </p:nvGrpSpPr>
          <p:grpSpPr bwMode="auto">
            <a:xfrm>
              <a:off x="2566787" y="2793485"/>
              <a:ext cx="1079701" cy="294203"/>
              <a:chOff x="8489732" y="4403217"/>
              <a:chExt cx="1079512" cy="294200"/>
            </a:xfrm>
          </p:grpSpPr>
          <p:sp>
            <p:nvSpPr>
              <p:cNvPr id="21677"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78"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79"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0"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8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9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7" name="Group 13"/>
          <p:cNvGrpSpPr>
            <a:grpSpLocks/>
          </p:cNvGrpSpPr>
          <p:nvPr/>
        </p:nvGrpSpPr>
        <p:grpSpPr bwMode="auto">
          <a:xfrm>
            <a:off x="2719388" y="2168525"/>
            <a:ext cx="1079500" cy="425450"/>
            <a:chOff x="2555875" y="2128838"/>
            <a:chExt cx="1079500" cy="425450"/>
          </a:xfrm>
        </p:grpSpPr>
        <p:grpSp>
          <p:nvGrpSpPr>
            <p:cNvPr id="21654" name="Group 290"/>
            <p:cNvGrpSpPr>
              <a:grpSpLocks/>
            </p:cNvGrpSpPr>
            <p:nvPr/>
          </p:nvGrpSpPr>
          <p:grpSpPr bwMode="auto">
            <a:xfrm>
              <a:off x="2555887" y="2128838"/>
              <a:ext cx="1079488" cy="424142"/>
              <a:chOff x="2555776" y="2128416"/>
              <a:chExt cx="1080000" cy="424352"/>
            </a:xfrm>
          </p:grpSpPr>
          <p:sp>
            <p:nvSpPr>
              <p:cNvPr id="21670"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21671"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1672" name="Group 296"/>
              <p:cNvGrpSpPr>
                <a:grpSpLocks/>
              </p:cNvGrpSpPr>
              <p:nvPr/>
            </p:nvGrpSpPr>
            <p:grpSpPr bwMode="auto">
              <a:xfrm>
                <a:off x="2627784" y="2132856"/>
                <a:ext cx="186692" cy="163835"/>
                <a:chOff x="-1499789" y="3692879"/>
                <a:chExt cx="186692" cy="163835"/>
              </a:xfrm>
            </p:grpSpPr>
            <p:sp>
              <p:nvSpPr>
                <p:cNvPr id="21673"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674"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1655" name="Group 290"/>
            <p:cNvGrpSpPr>
              <a:grpSpLocks/>
            </p:cNvGrpSpPr>
            <p:nvPr/>
          </p:nvGrpSpPr>
          <p:grpSpPr bwMode="auto">
            <a:xfrm>
              <a:off x="2555875" y="2259894"/>
              <a:ext cx="1079500" cy="294394"/>
              <a:chOff x="8489732" y="4403217"/>
              <a:chExt cx="1079512" cy="294200"/>
            </a:xfrm>
          </p:grpSpPr>
          <p:sp>
            <p:nvSpPr>
              <p:cNvPr id="21656"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57"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58"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59"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0"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1"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2"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3"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4"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5"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6"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7"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8"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69"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8" name="Group 12"/>
          <p:cNvGrpSpPr>
            <a:grpSpLocks/>
          </p:cNvGrpSpPr>
          <p:nvPr/>
        </p:nvGrpSpPr>
        <p:grpSpPr bwMode="auto">
          <a:xfrm>
            <a:off x="4057650" y="2168525"/>
            <a:ext cx="1079500" cy="438150"/>
            <a:chOff x="3894138" y="2128838"/>
            <a:chExt cx="1079500" cy="438150"/>
          </a:xfrm>
        </p:grpSpPr>
        <p:grpSp>
          <p:nvGrpSpPr>
            <p:cNvPr id="21633" name="Group 308"/>
            <p:cNvGrpSpPr>
              <a:grpSpLocks/>
            </p:cNvGrpSpPr>
            <p:nvPr/>
          </p:nvGrpSpPr>
          <p:grpSpPr bwMode="auto">
            <a:xfrm>
              <a:off x="3894196" y="2128838"/>
              <a:ext cx="1079442" cy="424134"/>
              <a:chOff x="3893684" y="2128416"/>
              <a:chExt cx="1080000" cy="424352"/>
            </a:xfrm>
          </p:grpSpPr>
          <p:sp>
            <p:nvSpPr>
              <p:cNvPr id="21649"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21650"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1651" name="Group 311"/>
              <p:cNvGrpSpPr>
                <a:grpSpLocks/>
              </p:cNvGrpSpPr>
              <p:nvPr/>
            </p:nvGrpSpPr>
            <p:grpSpPr bwMode="auto">
              <a:xfrm>
                <a:off x="3965692" y="2132856"/>
                <a:ext cx="186692" cy="163835"/>
                <a:chOff x="-1499789" y="3692879"/>
                <a:chExt cx="186692" cy="163835"/>
              </a:xfrm>
            </p:grpSpPr>
            <p:sp>
              <p:nvSpPr>
                <p:cNvPr id="21652"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653"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1634" name="Group 323"/>
            <p:cNvGrpSpPr>
              <a:grpSpLocks/>
            </p:cNvGrpSpPr>
            <p:nvPr/>
          </p:nvGrpSpPr>
          <p:grpSpPr bwMode="auto">
            <a:xfrm>
              <a:off x="3894138" y="2272599"/>
              <a:ext cx="1079454" cy="294389"/>
              <a:chOff x="8489732" y="4403217"/>
              <a:chExt cx="1079512" cy="294200"/>
            </a:xfrm>
          </p:grpSpPr>
          <p:sp>
            <p:nvSpPr>
              <p:cNvPr id="21635"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36"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37"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38"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39"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0"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1"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2"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3"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4"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5"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6"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7"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48"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69" name="Group 11"/>
          <p:cNvGrpSpPr>
            <a:grpSpLocks/>
          </p:cNvGrpSpPr>
          <p:nvPr/>
        </p:nvGrpSpPr>
        <p:grpSpPr bwMode="auto">
          <a:xfrm>
            <a:off x="4057650" y="1668463"/>
            <a:ext cx="1079500" cy="404812"/>
            <a:chOff x="3894138" y="1628775"/>
            <a:chExt cx="1079500" cy="404813"/>
          </a:xfrm>
        </p:grpSpPr>
        <p:grpSp>
          <p:nvGrpSpPr>
            <p:cNvPr id="21613" name="Group 303"/>
            <p:cNvGrpSpPr>
              <a:grpSpLocks/>
            </p:cNvGrpSpPr>
            <p:nvPr/>
          </p:nvGrpSpPr>
          <p:grpSpPr bwMode="auto">
            <a:xfrm>
              <a:off x="3894138" y="1628775"/>
              <a:ext cx="1079488" cy="397961"/>
              <a:chOff x="3893684" y="1628800"/>
              <a:chExt cx="1080000" cy="398421"/>
            </a:xfrm>
          </p:grpSpPr>
          <p:sp>
            <p:nvSpPr>
              <p:cNvPr id="21629"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21630" name="Group 305"/>
              <p:cNvGrpSpPr>
                <a:grpSpLocks/>
              </p:cNvGrpSpPr>
              <p:nvPr/>
            </p:nvGrpSpPr>
            <p:grpSpPr bwMode="auto">
              <a:xfrm>
                <a:off x="3965692" y="1628800"/>
                <a:ext cx="186692" cy="163835"/>
                <a:chOff x="-1499789" y="3692879"/>
                <a:chExt cx="186692" cy="163835"/>
              </a:xfrm>
            </p:grpSpPr>
            <p:sp>
              <p:nvSpPr>
                <p:cNvPr id="21631"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632"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1614" name="Group 339"/>
            <p:cNvGrpSpPr>
              <a:grpSpLocks/>
            </p:cNvGrpSpPr>
            <p:nvPr/>
          </p:nvGrpSpPr>
          <p:grpSpPr bwMode="auto">
            <a:xfrm>
              <a:off x="3894138" y="1739760"/>
              <a:ext cx="1079500" cy="293828"/>
              <a:chOff x="8489724" y="4403367"/>
              <a:chExt cx="1079521" cy="294067"/>
            </a:xfrm>
          </p:grpSpPr>
          <p:sp>
            <p:nvSpPr>
              <p:cNvPr id="21615"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16"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17"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18"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19"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0"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1"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2"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3"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4"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5"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6"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7"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28"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70" name="Group 10"/>
          <p:cNvGrpSpPr>
            <a:grpSpLocks/>
          </p:cNvGrpSpPr>
          <p:nvPr/>
        </p:nvGrpSpPr>
        <p:grpSpPr bwMode="auto">
          <a:xfrm>
            <a:off x="2719388" y="1668463"/>
            <a:ext cx="1081087" cy="404812"/>
            <a:chOff x="2555875" y="1628775"/>
            <a:chExt cx="1081088" cy="404813"/>
          </a:xfrm>
        </p:grpSpPr>
        <p:grpSp>
          <p:nvGrpSpPr>
            <p:cNvPr id="21593" name="Group 278"/>
            <p:cNvGrpSpPr>
              <a:grpSpLocks/>
            </p:cNvGrpSpPr>
            <p:nvPr/>
          </p:nvGrpSpPr>
          <p:grpSpPr bwMode="auto">
            <a:xfrm>
              <a:off x="2555875" y="1628775"/>
              <a:ext cx="1079500" cy="398463"/>
              <a:chOff x="2555776" y="1628800"/>
              <a:chExt cx="1079619" cy="398140"/>
            </a:xfrm>
          </p:grpSpPr>
          <p:sp>
            <p:nvSpPr>
              <p:cNvPr id="21609"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21610" name="Group 284"/>
              <p:cNvGrpSpPr>
                <a:grpSpLocks/>
              </p:cNvGrpSpPr>
              <p:nvPr/>
            </p:nvGrpSpPr>
            <p:grpSpPr bwMode="auto">
              <a:xfrm>
                <a:off x="2627222" y="1628800"/>
                <a:ext cx="187346" cy="163381"/>
                <a:chOff x="-1500351" y="3692879"/>
                <a:chExt cx="187346" cy="163381"/>
              </a:xfrm>
            </p:grpSpPr>
            <p:sp>
              <p:nvSpPr>
                <p:cNvPr id="21611"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612"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1594" name="Group 358"/>
            <p:cNvGrpSpPr>
              <a:grpSpLocks/>
            </p:cNvGrpSpPr>
            <p:nvPr/>
          </p:nvGrpSpPr>
          <p:grpSpPr bwMode="auto">
            <a:xfrm>
              <a:off x="2557070" y="1739181"/>
              <a:ext cx="1079893" cy="294407"/>
              <a:chOff x="8489732" y="4403217"/>
              <a:chExt cx="1079512" cy="294200"/>
            </a:xfrm>
          </p:grpSpPr>
          <p:sp>
            <p:nvSpPr>
              <p:cNvPr id="2159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0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571" name="Group 1"/>
          <p:cNvGrpSpPr>
            <a:grpSpLocks/>
          </p:cNvGrpSpPr>
          <p:nvPr/>
        </p:nvGrpSpPr>
        <p:grpSpPr bwMode="auto">
          <a:xfrm>
            <a:off x="5386388" y="1773238"/>
            <a:ext cx="1185862" cy="387350"/>
            <a:chOff x="5203825" y="1733550"/>
            <a:chExt cx="1185863" cy="387350"/>
          </a:xfrm>
        </p:grpSpPr>
        <p:sp>
          <p:nvSpPr>
            <p:cNvPr id="21572"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21573" name="Group 384"/>
            <p:cNvGrpSpPr>
              <a:grpSpLocks/>
            </p:cNvGrpSpPr>
            <p:nvPr/>
          </p:nvGrpSpPr>
          <p:grpSpPr bwMode="auto">
            <a:xfrm>
              <a:off x="5205413" y="1733550"/>
              <a:ext cx="1079500" cy="293688"/>
              <a:chOff x="8489732" y="4403217"/>
              <a:chExt cx="1079512" cy="294200"/>
            </a:xfrm>
          </p:grpSpPr>
          <p:sp>
            <p:nvSpPr>
              <p:cNvPr id="21579"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0"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1"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2"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3"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4"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5"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6"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7"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8"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89"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0"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1"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92"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21574" name="Group 642"/>
            <p:cNvGrpSpPr>
              <a:grpSpLocks/>
            </p:cNvGrpSpPr>
            <p:nvPr/>
          </p:nvGrpSpPr>
          <p:grpSpPr bwMode="auto">
            <a:xfrm>
              <a:off x="6196013" y="1941513"/>
              <a:ext cx="193675" cy="179387"/>
              <a:chOff x="6415088" y="1826064"/>
              <a:chExt cx="193675" cy="178510"/>
            </a:xfrm>
          </p:grpSpPr>
          <p:sp>
            <p:nvSpPr>
              <p:cNvPr id="21575"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1576"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1577"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157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439" name="Group 20"/>
          <p:cNvGrpSpPr>
            <a:grpSpLocks/>
          </p:cNvGrpSpPr>
          <p:nvPr/>
        </p:nvGrpSpPr>
        <p:grpSpPr bwMode="auto">
          <a:xfrm>
            <a:off x="5465306" y="2250881"/>
            <a:ext cx="873125" cy="528638"/>
            <a:chOff x="963613" y="5656263"/>
            <a:chExt cx="873125" cy="530225"/>
          </a:xfrm>
        </p:grpSpPr>
        <p:grpSp>
          <p:nvGrpSpPr>
            <p:cNvPr id="441" name="Group 445"/>
            <p:cNvGrpSpPr>
              <a:grpSpLocks/>
            </p:cNvGrpSpPr>
            <p:nvPr/>
          </p:nvGrpSpPr>
          <p:grpSpPr bwMode="auto">
            <a:xfrm>
              <a:off x="963613" y="5667135"/>
              <a:ext cx="863600" cy="510155"/>
              <a:chOff x="-1836997" y="5152244"/>
              <a:chExt cx="864381" cy="509004"/>
            </a:xfrm>
          </p:grpSpPr>
          <p:sp>
            <p:nvSpPr>
              <p:cNvPr id="459" name="Rounded Rectangle 492"/>
              <p:cNvSpPr>
                <a:spLocks noChangeArrowheads="1"/>
              </p:cNvSpPr>
              <p:nvPr/>
            </p:nvSpPr>
            <p:spPr bwMode="auto">
              <a:xfrm>
                <a:off x="-1836997" y="5152483"/>
                <a:ext cx="864381" cy="508438"/>
              </a:xfrm>
              <a:prstGeom prst="roundRect">
                <a:avLst>
                  <a:gd name="adj" fmla="val 5593"/>
                </a:avLst>
              </a:prstGeom>
              <a:solidFill>
                <a:schemeClr val="bg1">
                  <a:lumMod val="75000"/>
                </a:schemeClr>
              </a:solidFill>
              <a:ln w="3175" algn="ctr">
                <a:solidFill>
                  <a:srgbClr val="000000"/>
                </a:solidFill>
                <a:prstDash val="solid"/>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460"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461"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462" name="TextBox 449"/>
              <p:cNvSpPr txBox="1">
                <a:spLocks noChangeArrowheads="1"/>
              </p:cNvSpPr>
              <p:nvPr/>
            </p:nvSpPr>
            <p:spPr bwMode="auto">
              <a:xfrm>
                <a:off x="-1781385" y="5259880"/>
                <a:ext cx="756333" cy="30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Scope</a:t>
                </a:r>
                <a:r>
                  <a:rPr lang="de-DE" altLang="en-US" sz="700" b="0" dirty="0">
                    <a:solidFill>
                      <a:srgbClr val="000000"/>
                    </a:solidFill>
                    <a:latin typeface="Calibri" panose="020F0502020204030204" pitchFamily="34" charset="0"/>
                  </a:rPr>
                  <a:t> Item Outside </a:t>
                </a:r>
                <a:r>
                  <a:rPr lang="de-DE" altLang="en-US" sz="700" b="0" dirty="0" err="1">
                    <a:solidFill>
                      <a:srgbClr val="000000"/>
                    </a:solidFill>
                    <a:latin typeface="Calibri" panose="020F0502020204030204" pitchFamily="34" charset="0"/>
                  </a:rPr>
                  <a:t>Scope</a:t>
                </a:r>
                <a:endParaRPr lang="en-US" altLang="en-US" sz="700" b="0" dirty="0">
                  <a:solidFill>
                    <a:srgbClr val="000000"/>
                  </a:solidFill>
                  <a:latin typeface="Calibri" panose="020F0502020204030204" pitchFamily="34" charset="0"/>
                </a:endParaRPr>
              </a:p>
            </p:txBody>
          </p:sp>
        </p:grpSp>
        <p:grpSp>
          <p:nvGrpSpPr>
            <p:cNvPr id="442" name="Group 408"/>
            <p:cNvGrpSpPr>
              <a:grpSpLocks/>
            </p:cNvGrpSpPr>
            <p:nvPr/>
          </p:nvGrpSpPr>
          <p:grpSpPr bwMode="auto">
            <a:xfrm>
              <a:off x="963613" y="5656263"/>
              <a:ext cx="873125" cy="530225"/>
              <a:chOff x="8489732" y="4403217"/>
              <a:chExt cx="1079512" cy="294200"/>
            </a:xfrm>
          </p:grpSpPr>
          <p:sp>
            <p:nvSpPr>
              <p:cNvPr id="443"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5"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6"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8"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9"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0"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1"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2"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CF21B7-5FD0-467E-B22F-0E74135010D4}"/>
</file>

<file path=customXml/itemProps2.xml><?xml version="1.0" encoding="utf-8"?>
<ds:datastoreItem xmlns:ds="http://schemas.openxmlformats.org/officeDocument/2006/customXml" ds:itemID="{547F1FED-F995-4ABF-8FCC-1C3D65F704A8}"/>
</file>

<file path=customXml/itemProps3.xml><?xml version="1.0" encoding="utf-8"?>
<ds:datastoreItem xmlns:ds="http://schemas.openxmlformats.org/officeDocument/2006/customXml" ds:itemID="{31B2F822-AE2A-4E8F-A4B0-D4A3C75B3839}"/>
</file>

<file path=docProps/app.xml><?xml version="1.0" encoding="utf-8"?>
<Properties xmlns="http://schemas.openxmlformats.org/officeDocument/2006/extended-properties" xmlns:vt="http://schemas.openxmlformats.org/officeDocument/2006/docPropsVTypes">
  <Template/>
  <TotalTime>0</TotalTime>
  <Words>711</Words>
  <Application>Microsoft Office PowerPoint</Application>
  <PresentationFormat>On-screen Show (4:3)</PresentationFormat>
  <Paragraphs>210</Paragraphs>
  <Slides>9</Slides>
  <Notes>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MS PGothic</vt:lpstr>
      <vt:lpstr>Arial</vt:lpstr>
      <vt:lpstr>Arial Unicode MS</vt:lpstr>
      <vt:lpstr>Calibri</vt:lpstr>
      <vt:lpstr>Courier New</vt:lpstr>
      <vt:lpstr>Symbol</vt:lpstr>
      <vt:lpstr>wingdings</vt:lpstr>
      <vt:lpstr>wingdings</vt:lpstr>
      <vt:lpstr>SAP_2012_v1.1</vt:lpstr>
      <vt:lpstr>Visio</vt:lpstr>
      <vt:lpstr>  15O (United States) – Integration with SAP SuccessFactors Employee Central Payroll</vt:lpstr>
      <vt:lpstr>15O – Integration with SAP SuccessFactors Employee Central Payroll  - Employee Master Data Replication and Maintenance of Payroll-Relevant Employee Data (1/2) -</vt:lpstr>
      <vt:lpstr>15O – Integration with SAP SuccessFactors Employee Central Payroll  - Employee Master Data Replication and Maintenance of Payroll-Relevant Employee Data (2/2) -</vt:lpstr>
      <vt:lpstr>15O – Integration with SAP SuccessFactors Employee Central Payroll - Employee Time Off Replication - - valid only if Time Off module implemented in the instance -</vt:lpstr>
      <vt:lpstr>15O – Integration with SAP SuccessFactors Employee Central Payroll  - Employee Time Sheet Replication - - valid only if Time Off and Payroll Time Sheet modules implemented in the instance -</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273</cp:revision>
  <cp:lastPrinted>2013-10-23T13:12:04Z</cp:lastPrinted>
  <dcterms:created xsi:type="dcterms:W3CDTF">2012-01-25T11:08:33Z</dcterms:created>
  <dcterms:modified xsi:type="dcterms:W3CDTF">2018-03-26T07:45:04Z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