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2"/>
  </p:notesMasterIdLst>
  <p:handoutMasterIdLst>
    <p:handoutMasterId r:id="rId13"/>
  </p:handoutMasterIdLst>
  <p:sldIdLst>
    <p:sldId id="347" r:id="rId2"/>
    <p:sldId id="401" r:id="rId3"/>
    <p:sldId id="402" r:id="rId4"/>
    <p:sldId id="391" r:id="rId5"/>
    <p:sldId id="398" r:id="rId6"/>
    <p:sldId id="399" r:id="rId7"/>
    <p:sldId id="351" r:id="rId8"/>
    <p:sldId id="400" r:id="rId9"/>
    <p:sldId id="310" r:id="rId10"/>
    <p:sldId id="265" r:id="rId11"/>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C9C900"/>
    <a:srgbClr val="999999"/>
    <a:srgbClr val="003283"/>
    <a:srgbClr val="666666"/>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3" autoAdjust="0"/>
    <p:restoredTop sz="96433" autoAdjust="0"/>
  </p:normalViewPr>
  <p:slideViewPr>
    <p:cSldViewPr snapToGrid="0">
      <p:cViewPr varScale="1">
        <p:scale>
          <a:sx n="132" d="100"/>
          <a:sy n="132" d="100"/>
        </p:scale>
        <p:origin x="1386" y="13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9988143F-76B9-4814-AFAB-7DC23BE6C96D}" type="slidenum">
              <a:rPr lang="de-DE" altLang="en-US"/>
              <a:pPr>
                <a:defRPr/>
              </a:pPr>
              <a:t>‹#›</a:t>
            </a:fld>
            <a:endParaRPr lang="de-DE" altLang="en-US"/>
          </a:p>
        </p:txBody>
      </p:sp>
    </p:spTree>
    <p:extLst>
      <p:ext uri="{BB962C8B-B14F-4D97-AF65-F5344CB8AC3E}">
        <p14:creationId xmlns:p14="http://schemas.microsoft.com/office/powerpoint/2010/main" val="1882152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wrap="square" lIns="0" tIns="0" rIns="0" bIns="0" numCol="1" anchor="t" anchorCtr="0" compatLnSpc="1">
            <a:prstTxWarp prst="textNoShape">
              <a:avLst/>
            </a:prstTxWarp>
            <a:normAutofit/>
          </a:bodyPr>
          <a:lstStyle/>
          <a:p>
            <a:pPr lvl="0"/>
            <a:r>
              <a:rPr lang="en-US" altLang="de-DE" noProof="0"/>
              <a:t>Click to edit Master text styles</a:t>
            </a:r>
          </a:p>
          <a:p>
            <a:pPr lvl="1"/>
            <a:r>
              <a:rPr lang="en-US" altLang="de-DE" noProof="0"/>
              <a:t>Second level</a:t>
            </a:r>
          </a:p>
          <a:p>
            <a:pPr lvl="2"/>
            <a:r>
              <a:rPr lang="en-US" altLang="de-DE" noProof="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E4D593C1-B9AF-4147-BCBD-160098C15F29}" type="slidenum">
              <a:rPr lang="de-DE" altLang="en-US"/>
              <a:pPr>
                <a:defRPr/>
              </a:pPr>
              <a:t>‹#›</a:t>
            </a:fld>
            <a:endParaRPr lang="de-DE" altLang="en-US"/>
          </a:p>
        </p:txBody>
      </p:sp>
    </p:spTree>
    <p:extLst>
      <p:ext uri="{BB962C8B-B14F-4D97-AF65-F5344CB8AC3E}">
        <p14:creationId xmlns:p14="http://schemas.microsoft.com/office/powerpoint/2010/main" val="53990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nSpc>
                <a:spcPct val="90000"/>
              </a:lnSpc>
              <a:buFontTx/>
              <a:buChar char="•"/>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4C6EE7-3E64-4563-9BDD-9D7497E569BA}"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259235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3</a:t>
            </a:fld>
            <a:endParaRPr lang="de-DE" altLang="en-US" sz="1000"/>
          </a:p>
        </p:txBody>
      </p:sp>
    </p:spTree>
    <p:extLst>
      <p:ext uri="{BB962C8B-B14F-4D97-AF65-F5344CB8AC3E}">
        <p14:creationId xmlns:p14="http://schemas.microsoft.com/office/powerpoint/2010/main" val="45493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242617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6</a:t>
            </a:fld>
            <a:endParaRPr lang="de-DE" altLang="en-US" sz="1000"/>
          </a:p>
        </p:txBody>
      </p:sp>
    </p:spTree>
    <p:extLst>
      <p:ext uri="{BB962C8B-B14F-4D97-AF65-F5344CB8AC3E}">
        <p14:creationId xmlns:p14="http://schemas.microsoft.com/office/powerpoint/2010/main" val="404783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820984-9D4B-44DB-B4F9-590D2502CB77}" type="slidenum">
              <a:rPr lang="de-DE" altLang="en-US" sz="1000" smtClean="0"/>
              <a:pPr>
                <a:spcBef>
                  <a:spcPct val="0"/>
                </a:spcBef>
              </a:pPr>
              <a:t>8</a:t>
            </a:fld>
            <a:endParaRPr lang="de-DE" altLang="en-US" sz="1000"/>
          </a:p>
        </p:txBody>
      </p:sp>
    </p:spTree>
    <p:extLst>
      <p:ext uri="{BB962C8B-B14F-4D97-AF65-F5344CB8AC3E}">
        <p14:creationId xmlns:p14="http://schemas.microsoft.com/office/powerpoint/2010/main" val="335066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7A1966-E750-4D49-9ED6-4435F0A02907}" type="slidenum">
              <a:rPr lang="de-DE" altLang="en-US" sz="1000" smtClean="0"/>
              <a:pPr>
                <a:spcBef>
                  <a:spcPct val="0"/>
                </a:spcBef>
              </a:pPr>
              <a:t>9</a:t>
            </a:fld>
            <a:endParaRPr lang="de-DE" altLang="en-US" sz="1000"/>
          </a:p>
        </p:txBody>
      </p:sp>
    </p:spTree>
    <p:extLst>
      <p:ext uri="{BB962C8B-B14F-4D97-AF65-F5344CB8AC3E}">
        <p14:creationId xmlns:p14="http://schemas.microsoft.com/office/powerpoint/2010/main" val="2848786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1AE17C-DB27-4F02-89F3-7F543C1DAFA6}" type="slidenum">
              <a:rPr lang="de-DE" altLang="en-US" sz="1000" smtClean="0"/>
              <a:pPr>
                <a:spcBef>
                  <a:spcPct val="0"/>
                </a:spcBef>
              </a:pPr>
              <a:t>10</a:t>
            </a:fld>
            <a:endParaRPr lang="de-DE" altLang="en-US" sz="1000"/>
          </a:p>
        </p:txBody>
      </p:sp>
      <p:sp>
        <p:nvSpPr>
          <p:cNvPr id="24579"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3164732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409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93997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7654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71238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881494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28921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889984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1349312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3170142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7972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64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880103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209196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421484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9928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98036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22625705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271142821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12869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47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dirty="0"/>
              <a:t>Click to edit Master title style</a:t>
            </a:r>
            <a:endParaRPr lang="de-DE" dirty="0"/>
          </a:p>
        </p:txBody>
      </p:sp>
    </p:spTree>
    <p:extLst>
      <p:ext uri="{BB962C8B-B14F-4D97-AF65-F5344CB8AC3E}">
        <p14:creationId xmlns:p14="http://schemas.microsoft.com/office/powerpoint/2010/main" val="280899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8"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D60302BC-AF7A-46B6-BBD1-35AE06B68FF6}"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021" r:id="rId1"/>
    <p:sldLayoutId id="2147488022" r:id="rId2"/>
    <p:sldLayoutId id="2147488023" r:id="rId3"/>
    <p:sldLayoutId id="2147488024" r:id="rId4"/>
    <p:sldLayoutId id="2147488025" r:id="rId5"/>
    <p:sldLayoutId id="2147488026" r:id="rId6"/>
    <p:sldLayoutId id="2147488027" r:id="rId7"/>
    <p:sldLayoutId id="2147488010" r:id="rId8"/>
    <p:sldLayoutId id="2147488011" r:id="rId9"/>
    <p:sldLayoutId id="2147488012" r:id="rId10"/>
    <p:sldLayoutId id="2147488013" r:id="rId11"/>
    <p:sldLayoutId id="2147488014" r:id="rId12"/>
    <p:sldLayoutId id="2147488015" r:id="rId13"/>
    <p:sldLayoutId id="2147488016" r:id="rId14"/>
    <p:sldLayoutId id="2147488017" r:id="rId15"/>
    <p:sldLayoutId id="2147488018" r:id="rId16"/>
    <p:sldLayoutId id="2147488019" r:id="rId17"/>
    <p:sldLayoutId id="2147488020" r:id="rId18"/>
    <p:sldLayoutId id="2147488028" r:id="rId19"/>
    <p:sldLayoutId id="2147488029" r:id="rId20"/>
    <p:sldLayoutId id="2147488030"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a:solidFill>
                  <a:srgbClr val="000000"/>
                </a:solidFill>
              </a:rPr>
              <a:t>1Z8 – </a:t>
            </a:r>
            <a:r>
              <a:rPr lang="de-DE" altLang="en-US" dirty="0">
                <a:solidFill>
                  <a:srgbClr val="000000"/>
                </a:solidFill>
              </a:rPr>
              <a:t>Manage </a:t>
            </a:r>
            <a:r>
              <a:rPr lang="en-US" altLang="en-US" dirty="0">
                <a:solidFill>
                  <a:srgbClr val="000000"/>
                </a:solidFill>
              </a:rPr>
              <a:t>Concurrent</a:t>
            </a:r>
            <a:r>
              <a:rPr lang="de-DE" altLang="en-US" dirty="0">
                <a:solidFill>
                  <a:srgbClr val="000000"/>
                </a:solidFill>
              </a:rPr>
              <a:t> </a:t>
            </a:r>
            <a:r>
              <a:rPr lang="en-US" altLang="en-US" dirty="0">
                <a:solidFill>
                  <a:srgbClr val="000000"/>
                </a:solidFill>
              </a:rPr>
              <a:t>Employment</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23850" y="323850"/>
            <a:ext cx="8629650" cy="755650"/>
          </a:xfrm>
        </p:spPr>
        <p:txBody>
          <a:bodyPr/>
          <a:lstStyle/>
          <a:p>
            <a:r>
              <a:rPr lang="de-DE" altLang="en-US" dirty="0"/>
              <a:t>1Z8 - Manage </a:t>
            </a:r>
            <a:r>
              <a:rPr lang="en-US" dirty="0"/>
              <a:t>Concurrent Employment</a:t>
            </a:r>
            <a:endParaRPr lang="en-US" altLang="en-US" dirty="0">
              <a:solidFill>
                <a:srgbClr val="FF0000"/>
              </a:solidFill>
            </a:endParaRPr>
          </a:p>
        </p:txBody>
      </p:sp>
      <p:sp>
        <p:nvSpPr>
          <p:cNvPr id="157" name="Rectangle 15"/>
          <p:cNvSpPr>
            <a:spLocks noChangeArrowheads="1"/>
          </p:cNvSpPr>
          <p:nvPr/>
        </p:nvSpPr>
        <p:spPr bwMode="auto">
          <a:xfrm>
            <a:off x="1725286" y="1304925"/>
            <a:ext cx="3348395" cy="2762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6397" name="Group 1"/>
          <p:cNvGrpSpPr>
            <a:grpSpLocks/>
          </p:cNvGrpSpPr>
          <p:nvPr/>
        </p:nvGrpSpPr>
        <p:grpSpPr bwMode="auto">
          <a:xfrm>
            <a:off x="3113727" y="4544093"/>
            <a:ext cx="863600" cy="531813"/>
            <a:chOff x="1587500" y="5689958"/>
            <a:chExt cx="863600" cy="531474"/>
          </a:xfrm>
        </p:grpSpPr>
        <p:grpSp>
          <p:nvGrpSpPr>
            <p:cNvPr id="16508" name="Group 10"/>
            <p:cNvGrpSpPr>
              <a:grpSpLocks/>
            </p:cNvGrpSpPr>
            <p:nvPr/>
          </p:nvGrpSpPr>
          <p:grpSpPr bwMode="auto">
            <a:xfrm>
              <a:off x="1587500" y="5689958"/>
              <a:ext cx="863600" cy="531474"/>
              <a:chOff x="2555875" y="1727062"/>
              <a:chExt cx="1081088" cy="313016"/>
            </a:xfrm>
          </p:grpSpPr>
          <p:sp>
            <p:nvSpPr>
              <p:cNvPr id="16513"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Concurrent Employment Creation</a:t>
                </a:r>
              </a:p>
            </p:txBody>
          </p:sp>
          <p:grpSp>
            <p:nvGrpSpPr>
              <p:cNvPr id="16514" name="Group 358"/>
              <p:cNvGrpSpPr>
                <a:grpSpLocks/>
              </p:cNvGrpSpPr>
              <p:nvPr/>
            </p:nvGrpSpPr>
            <p:grpSpPr bwMode="auto">
              <a:xfrm>
                <a:off x="2557070" y="1739181"/>
                <a:ext cx="1079893" cy="294407"/>
                <a:chOff x="8489732" y="4403217"/>
                <a:chExt cx="1079512" cy="294200"/>
              </a:xfrm>
            </p:grpSpPr>
            <p:sp>
              <p:nvSpPr>
                <p:cNvPr id="1651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8"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19"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0"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1"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2"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3"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4"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5"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6"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7"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28"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6509" name="Group 371"/>
            <p:cNvGrpSpPr>
              <a:grpSpLocks/>
            </p:cNvGrpSpPr>
            <p:nvPr/>
          </p:nvGrpSpPr>
          <p:grpSpPr bwMode="auto">
            <a:xfrm>
              <a:off x="1970543" y="6112102"/>
              <a:ext cx="107950" cy="107950"/>
              <a:chOff x="2752" y="6609"/>
              <a:chExt cx="136" cy="136"/>
            </a:xfrm>
          </p:grpSpPr>
          <p:sp>
            <p:nvSpPr>
              <p:cNvPr id="16510"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6511"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2"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6398" name="Group 1"/>
          <p:cNvGrpSpPr>
            <a:grpSpLocks/>
          </p:cNvGrpSpPr>
          <p:nvPr/>
        </p:nvGrpSpPr>
        <p:grpSpPr bwMode="auto">
          <a:xfrm>
            <a:off x="2164051" y="5771977"/>
            <a:ext cx="863600" cy="531813"/>
            <a:chOff x="1587500" y="5689958"/>
            <a:chExt cx="863600" cy="531474"/>
          </a:xfrm>
        </p:grpSpPr>
        <p:grpSp>
          <p:nvGrpSpPr>
            <p:cNvPr id="16487" name="Group 10"/>
            <p:cNvGrpSpPr>
              <a:grpSpLocks/>
            </p:cNvGrpSpPr>
            <p:nvPr/>
          </p:nvGrpSpPr>
          <p:grpSpPr bwMode="auto">
            <a:xfrm>
              <a:off x="1587500" y="5689958"/>
              <a:ext cx="863600" cy="531474"/>
              <a:chOff x="2555875" y="1727062"/>
              <a:chExt cx="1081088" cy="313016"/>
            </a:xfrm>
          </p:grpSpPr>
          <p:sp>
            <p:nvSpPr>
              <p:cNvPr id="16492"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Concurrent Employment Maintenance</a:t>
                </a:r>
              </a:p>
            </p:txBody>
          </p:sp>
          <p:grpSp>
            <p:nvGrpSpPr>
              <p:cNvPr id="16493" name="Group 358"/>
              <p:cNvGrpSpPr>
                <a:grpSpLocks/>
              </p:cNvGrpSpPr>
              <p:nvPr/>
            </p:nvGrpSpPr>
            <p:grpSpPr bwMode="auto">
              <a:xfrm>
                <a:off x="2557070" y="1739181"/>
                <a:ext cx="1079893" cy="294407"/>
                <a:chOff x="8489732" y="4403217"/>
                <a:chExt cx="1079512" cy="294200"/>
              </a:xfrm>
            </p:grpSpPr>
            <p:sp>
              <p:nvSpPr>
                <p:cNvPr id="1649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9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2"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3"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4"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5"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6"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507"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6488" name="Group 371"/>
            <p:cNvGrpSpPr>
              <a:grpSpLocks/>
            </p:cNvGrpSpPr>
            <p:nvPr/>
          </p:nvGrpSpPr>
          <p:grpSpPr bwMode="auto">
            <a:xfrm>
              <a:off x="1970543" y="6112102"/>
              <a:ext cx="107950" cy="107950"/>
              <a:chOff x="2752" y="6609"/>
              <a:chExt cx="136" cy="136"/>
            </a:xfrm>
          </p:grpSpPr>
          <p:sp>
            <p:nvSpPr>
              <p:cNvPr id="16489"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6490"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91"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6399" name="Group 94302"/>
          <p:cNvGrpSpPr>
            <a:grpSpLocks/>
          </p:cNvGrpSpPr>
          <p:nvPr/>
        </p:nvGrpSpPr>
        <p:grpSpPr bwMode="auto">
          <a:xfrm>
            <a:off x="3403088" y="5369000"/>
            <a:ext cx="274637" cy="136525"/>
            <a:chOff x="7009314" y="5206608"/>
            <a:chExt cx="273600" cy="136800"/>
          </a:xfrm>
        </p:grpSpPr>
        <p:grpSp>
          <p:nvGrpSpPr>
            <p:cNvPr id="16477" name="Group 153"/>
            <p:cNvGrpSpPr>
              <a:grpSpLocks/>
            </p:cNvGrpSpPr>
            <p:nvPr/>
          </p:nvGrpSpPr>
          <p:grpSpPr bwMode="auto">
            <a:xfrm>
              <a:off x="7009314" y="5206608"/>
              <a:ext cx="273600" cy="136800"/>
              <a:chOff x="5840798" y="6923043"/>
              <a:chExt cx="1242638" cy="663708"/>
            </a:xfrm>
          </p:grpSpPr>
          <p:sp>
            <p:nvSpPr>
              <p:cNvPr id="317" name="Freeform 316"/>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18" name="Donut 317"/>
              <p:cNvSpPr/>
              <p:nvPr/>
            </p:nvSpPr>
            <p:spPr bwMode="gray">
              <a:xfrm>
                <a:off x="6264586" y="7115979"/>
                <a:ext cx="395061" cy="393597"/>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16478" name="Group 669"/>
            <p:cNvGrpSpPr>
              <a:grpSpLocks/>
            </p:cNvGrpSpPr>
            <p:nvPr/>
          </p:nvGrpSpPr>
          <p:grpSpPr bwMode="auto">
            <a:xfrm>
              <a:off x="7022341" y="5297078"/>
              <a:ext cx="249169" cy="45720"/>
              <a:chOff x="1171328" y="3126737"/>
              <a:chExt cx="413886" cy="45739"/>
            </a:xfrm>
          </p:grpSpPr>
          <p:sp>
            <p:nvSpPr>
              <p:cNvPr id="16480"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481"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482"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483"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6484"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6479"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6400" name="Elbow Connector 4"/>
          <p:cNvCxnSpPr>
            <a:cxnSpLocks noChangeShapeType="1"/>
            <a:stCxn id="16480" idx="1"/>
            <a:endCxn id="16492" idx="0"/>
          </p:cNvCxnSpPr>
          <p:nvPr/>
        </p:nvCxnSpPr>
        <p:spPr bwMode="auto">
          <a:xfrm rot="10800000" flipV="1">
            <a:off x="2595218" y="5482507"/>
            <a:ext cx="820571" cy="289470"/>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pSp>
        <p:nvGrpSpPr>
          <p:cNvPr id="16401" name="Group 1"/>
          <p:cNvGrpSpPr>
            <a:grpSpLocks/>
          </p:cNvGrpSpPr>
          <p:nvPr/>
        </p:nvGrpSpPr>
        <p:grpSpPr bwMode="auto">
          <a:xfrm>
            <a:off x="4042967" y="5771977"/>
            <a:ext cx="863600" cy="531813"/>
            <a:chOff x="1587500" y="5689958"/>
            <a:chExt cx="863600" cy="531474"/>
          </a:xfrm>
        </p:grpSpPr>
        <p:grpSp>
          <p:nvGrpSpPr>
            <p:cNvPr id="16456" name="Group 10"/>
            <p:cNvGrpSpPr>
              <a:grpSpLocks/>
            </p:cNvGrpSpPr>
            <p:nvPr/>
          </p:nvGrpSpPr>
          <p:grpSpPr bwMode="auto">
            <a:xfrm>
              <a:off x="1587500" y="5689958"/>
              <a:ext cx="863600" cy="531474"/>
              <a:chOff x="2555875" y="1727062"/>
              <a:chExt cx="1081088" cy="313016"/>
            </a:xfrm>
          </p:grpSpPr>
          <p:sp>
            <p:nvSpPr>
              <p:cNvPr id="16461"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000000"/>
                    </a:solidFill>
                    <a:latin typeface="Calibri" panose="020F0502020204030204" pitchFamily="34" charset="0"/>
                  </a:rPr>
                  <a:t>Concurrent Employment Termination</a:t>
                </a:r>
              </a:p>
            </p:txBody>
          </p:sp>
          <p:grpSp>
            <p:nvGrpSpPr>
              <p:cNvPr id="16462" name="Group 358"/>
              <p:cNvGrpSpPr>
                <a:grpSpLocks/>
              </p:cNvGrpSpPr>
              <p:nvPr/>
            </p:nvGrpSpPr>
            <p:grpSpPr bwMode="auto">
              <a:xfrm>
                <a:off x="2557070" y="1739181"/>
                <a:ext cx="1079893" cy="294407"/>
                <a:chOff x="8489732" y="4403217"/>
                <a:chExt cx="1079512" cy="294200"/>
              </a:xfrm>
            </p:grpSpPr>
            <p:sp>
              <p:nvSpPr>
                <p:cNvPr id="1646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6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1647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6457" name="Group 371"/>
            <p:cNvGrpSpPr>
              <a:grpSpLocks/>
            </p:cNvGrpSpPr>
            <p:nvPr/>
          </p:nvGrpSpPr>
          <p:grpSpPr bwMode="auto">
            <a:xfrm>
              <a:off x="1970543" y="6112102"/>
              <a:ext cx="107950" cy="107950"/>
              <a:chOff x="2752" y="6609"/>
              <a:chExt cx="136" cy="136"/>
            </a:xfrm>
          </p:grpSpPr>
          <p:sp>
            <p:nvSpPr>
              <p:cNvPr id="16458"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16459"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60"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6402" name="Elbow Connector 10"/>
          <p:cNvCxnSpPr>
            <a:cxnSpLocks noChangeShapeType="1"/>
            <a:stCxn id="317" idx="38"/>
            <a:endCxn id="16461" idx="0"/>
          </p:cNvCxnSpPr>
          <p:nvPr/>
        </p:nvCxnSpPr>
        <p:spPr bwMode="auto">
          <a:xfrm>
            <a:off x="3677257" y="5494616"/>
            <a:ext cx="796876" cy="277361"/>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6408" name="Straight Arrow Connector 2"/>
          <p:cNvCxnSpPr>
            <a:cxnSpLocks noChangeShapeType="1"/>
            <a:stCxn id="16513" idx="2"/>
            <a:endCxn id="317" idx="0"/>
          </p:cNvCxnSpPr>
          <p:nvPr/>
        </p:nvCxnSpPr>
        <p:spPr bwMode="auto">
          <a:xfrm>
            <a:off x="3544893" y="5075906"/>
            <a:ext cx="6053" cy="295924"/>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16409" name="Rectangle 15"/>
          <p:cNvSpPr>
            <a:spLocks noChangeArrowheads="1"/>
          </p:cNvSpPr>
          <p:nvPr/>
        </p:nvSpPr>
        <p:spPr bwMode="auto">
          <a:xfrm>
            <a:off x="1725286" y="1577975"/>
            <a:ext cx="3348395" cy="287338"/>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6410" name="Rectangle 98"/>
          <p:cNvSpPr>
            <a:spLocks noChangeArrowheads="1"/>
          </p:cNvSpPr>
          <p:nvPr/>
        </p:nvSpPr>
        <p:spPr bwMode="auto">
          <a:xfrm>
            <a:off x="1725286" y="1863725"/>
            <a:ext cx="3348395" cy="462438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cxnSp>
        <p:nvCxnSpPr>
          <p:cNvPr id="3" name="Straight Arrow Connector 2"/>
          <p:cNvCxnSpPr>
            <a:stCxn id="185" idx="2"/>
            <a:endCxn id="224" idx="11"/>
          </p:cNvCxnSpPr>
          <p:nvPr/>
        </p:nvCxnSpPr>
        <p:spPr>
          <a:xfrm>
            <a:off x="3524339" y="2846982"/>
            <a:ext cx="5767" cy="363888"/>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8" name="Straight Arrow Connector 7"/>
          <p:cNvCxnSpPr>
            <a:stCxn id="229" idx="0"/>
            <a:endCxn id="16513" idx="0"/>
          </p:cNvCxnSpPr>
          <p:nvPr/>
        </p:nvCxnSpPr>
        <p:spPr>
          <a:xfrm>
            <a:off x="3538149" y="4274688"/>
            <a:ext cx="6744" cy="269405"/>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144" name="Oval 720"/>
          <p:cNvSpPr>
            <a:spLocks noChangeArrowheads="1"/>
          </p:cNvSpPr>
          <p:nvPr/>
        </p:nvSpPr>
        <p:spPr bwMode="auto">
          <a:xfrm>
            <a:off x="3409468" y="1976297"/>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45" name="TextBox 1"/>
          <p:cNvSpPr txBox="1">
            <a:spLocks noChangeArrowheads="1"/>
          </p:cNvSpPr>
          <p:nvPr/>
        </p:nvSpPr>
        <p:spPr bwMode="auto">
          <a:xfrm>
            <a:off x="1870756" y="1978379"/>
            <a:ext cx="1445267"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wants to apply for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concurrent employment in the company</a:t>
            </a:r>
            <a:endParaRPr lang="en-US" altLang="en-US" sz="600" b="0" dirty="0">
              <a:ea typeface="Arial Unicode MS" panose="020B0604020202020204" pitchFamily="34" charset="-128"/>
              <a:cs typeface="Arial Unicode MS" panose="020B0604020202020204" pitchFamily="34" charset="-128"/>
            </a:endParaRPr>
          </a:p>
        </p:txBody>
      </p:sp>
      <p:grpSp>
        <p:nvGrpSpPr>
          <p:cNvPr id="146" name="Group 10"/>
          <p:cNvGrpSpPr>
            <a:grpSpLocks/>
          </p:cNvGrpSpPr>
          <p:nvPr/>
        </p:nvGrpSpPr>
        <p:grpSpPr bwMode="auto">
          <a:xfrm>
            <a:off x="3856233" y="3500647"/>
            <a:ext cx="1081088" cy="404812"/>
            <a:chOff x="2555875" y="1628775"/>
            <a:chExt cx="1081088" cy="404813"/>
          </a:xfrm>
        </p:grpSpPr>
        <p:grpSp>
          <p:nvGrpSpPr>
            <p:cNvPr id="147" name="Group 278"/>
            <p:cNvGrpSpPr>
              <a:grpSpLocks/>
            </p:cNvGrpSpPr>
            <p:nvPr/>
          </p:nvGrpSpPr>
          <p:grpSpPr bwMode="auto">
            <a:xfrm>
              <a:off x="2555875" y="1628775"/>
              <a:ext cx="1079500" cy="398463"/>
              <a:chOff x="2555776" y="1628800"/>
              <a:chExt cx="1079619" cy="398140"/>
            </a:xfrm>
          </p:grpSpPr>
          <p:sp>
            <p:nvSpPr>
              <p:cNvPr id="164"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Change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Employee Job Information</a:t>
                </a:r>
              </a:p>
            </p:txBody>
          </p:sp>
          <p:grpSp>
            <p:nvGrpSpPr>
              <p:cNvPr id="165" name="Group 284"/>
              <p:cNvGrpSpPr>
                <a:grpSpLocks/>
              </p:cNvGrpSpPr>
              <p:nvPr/>
            </p:nvGrpSpPr>
            <p:grpSpPr bwMode="auto">
              <a:xfrm>
                <a:off x="2627222" y="1628800"/>
                <a:ext cx="187346" cy="163381"/>
                <a:chOff x="-1500351" y="3692879"/>
                <a:chExt cx="187346" cy="163381"/>
              </a:xfrm>
            </p:grpSpPr>
            <p:sp>
              <p:nvSpPr>
                <p:cNvPr id="166"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67"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pSp>
        <p:grpSp>
          <p:nvGrpSpPr>
            <p:cNvPr id="148" name="Group 358"/>
            <p:cNvGrpSpPr>
              <a:grpSpLocks/>
            </p:cNvGrpSpPr>
            <p:nvPr/>
          </p:nvGrpSpPr>
          <p:grpSpPr bwMode="auto">
            <a:xfrm>
              <a:off x="2557070" y="1739181"/>
              <a:ext cx="1079893" cy="294407"/>
              <a:chOff x="8489732" y="4403217"/>
              <a:chExt cx="1079512" cy="294200"/>
            </a:xfrm>
          </p:grpSpPr>
          <p:sp>
            <p:nvSpPr>
              <p:cNvPr id="149"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0"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1"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2"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4"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5"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6"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68" name="Group 10"/>
          <p:cNvGrpSpPr>
            <a:grpSpLocks/>
          </p:cNvGrpSpPr>
          <p:nvPr/>
        </p:nvGrpSpPr>
        <p:grpSpPr bwMode="auto">
          <a:xfrm>
            <a:off x="2984589" y="2448520"/>
            <a:ext cx="1081088" cy="404812"/>
            <a:chOff x="2555875" y="1628775"/>
            <a:chExt cx="1081088" cy="404813"/>
          </a:xfrm>
        </p:grpSpPr>
        <p:grpSp>
          <p:nvGrpSpPr>
            <p:cNvPr id="169" name="Group 278"/>
            <p:cNvGrpSpPr>
              <a:grpSpLocks/>
            </p:cNvGrpSpPr>
            <p:nvPr/>
          </p:nvGrpSpPr>
          <p:grpSpPr bwMode="auto">
            <a:xfrm>
              <a:off x="2555875" y="1628775"/>
              <a:ext cx="1079500" cy="398463"/>
              <a:chOff x="2555776" y="1628800"/>
              <a:chExt cx="1079619" cy="398140"/>
            </a:xfrm>
          </p:grpSpPr>
          <p:sp>
            <p:nvSpPr>
              <p:cNvPr id="1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Check Employee </a:t>
                </a:r>
                <a:r>
                  <a:rPr lang="en-US" altLang="en-US" sz="700" i="1" dirty="0">
                    <a:solidFill>
                      <a:srgbClr val="000000"/>
                    </a:solidFill>
                    <a:latin typeface="Calibri" panose="020F0502020204030204" pitchFamily="34" charset="0"/>
                  </a:rPr>
                  <a:t>FTE</a:t>
                </a:r>
                <a:r>
                  <a:rPr lang="en-US" altLang="en-US" sz="700" dirty="0">
                    <a:solidFill>
                      <a:srgbClr val="000000"/>
                    </a:solidFill>
                    <a:latin typeface="Calibri" panose="020F0502020204030204" pitchFamily="34" charset="0"/>
                  </a:rPr>
                  <a:t> Value</a:t>
                </a:r>
              </a:p>
            </p:txBody>
          </p:sp>
          <p:grpSp>
            <p:nvGrpSpPr>
              <p:cNvPr id="186" name="Group 284"/>
              <p:cNvGrpSpPr>
                <a:grpSpLocks/>
              </p:cNvGrpSpPr>
              <p:nvPr/>
            </p:nvGrpSpPr>
            <p:grpSpPr bwMode="auto">
              <a:xfrm>
                <a:off x="2627222" y="1628800"/>
                <a:ext cx="187346" cy="163381"/>
                <a:chOff x="-1500351" y="3692879"/>
                <a:chExt cx="187346" cy="163381"/>
              </a:xfrm>
            </p:grpSpPr>
            <p:sp>
              <p:nvSpPr>
                <p:cNvPr id="1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9"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A</a:t>
                  </a:r>
                  <a:endParaRPr lang="en-US" altLang="en-US" sz="700" b="0" dirty="0">
                    <a:solidFill>
                      <a:srgbClr val="000000"/>
                    </a:solidFill>
                    <a:latin typeface="Calibri" panose="020F0502020204030204" pitchFamily="34" charset="0"/>
                  </a:endParaRPr>
                </a:p>
              </p:txBody>
            </p:sp>
          </p:grpSp>
        </p:grpSp>
        <p:grpSp>
          <p:nvGrpSpPr>
            <p:cNvPr id="170" name="Group 358"/>
            <p:cNvGrpSpPr>
              <a:grpSpLocks/>
            </p:cNvGrpSpPr>
            <p:nvPr/>
          </p:nvGrpSpPr>
          <p:grpSpPr bwMode="auto">
            <a:xfrm>
              <a:off x="2557070" y="1739181"/>
              <a:ext cx="1079893" cy="294407"/>
              <a:chOff x="8489732" y="4403217"/>
              <a:chExt cx="1079512" cy="294200"/>
            </a:xfrm>
          </p:grpSpPr>
          <p:sp>
            <p:nvSpPr>
              <p:cNvPr id="1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10" name="Group 689"/>
          <p:cNvGrpSpPr>
            <a:grpSpLocks/>
          </p:cNvGrpSpPr>
          <p:nvPr/>
        </p:nvGrpSpPr>
        <p:grpSpPr bwMode="auto">
          <a:xfrm>
            <a:off x="3401625" y="3206868"/>
            <a:ext cx="276225" cy="150813"/>
            <a:chOff x="7020496" y="4784785"/>
            <a:chExt cx="275109" cy="150745"/>
          </a:xfrm>
        </p:grpSpPr>
        <p:grpSp>
          <p:nvGrpSpPr>
            <p:cNvPr id="211" name="Group 118"/>
            <p:cNvGrpSpPr>
              <a:grpSpLocks/>
            </p:cNvGrpSpPr>
            <p:nvPr/>
          </p:nvGrpSpPr>
          <p:grpSpPr bwMode="auto">
            <a:xfrm>
              <a:off x="7020496" y="4784785"/>
              <a:ext cx="275109" cy="150745"/>
              <a:chOff x="7022877" y="4789547"/>
              <a:chExt cx="275109" cy="150745"/>
            </a:xfrm>
          </p:grpSpPr>
          <p:grpSp>
            <p:nvGrpSpPr>
              <p:cNvPr id="219" name="Group 132"/>
              <p:cNvGrpSpPr>
                <a:grpSpLocks/>
              </p:cNvGrpSpPr>
              <p:nvPr/>
            </p:nvGrpSpPr>
            <p:grpSpPr bwMode="auto">
              <a:xfrm>
                <a:off x="7022877" y="4789547"/>
                <a:ext cx="275109" cy="146939"/>
                <a:chOff x="3014456" y="6923053"/>
                <a:chExt cx="1242639" cy="663709"/>
              </a:xfrm>
            </p:grpSpPr>
            <p:sp>
              <p:nvSpPr>
                <p:cNvPr id="224"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2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20" name="Group 541"/>
              <p:cNvGrpSpPr>
                <a:grpSpLocks/>
              </p:cNvGrpSpPr>
              <p:nvPr/>
            </p:nvGrpSpPr>
            <p:grpSpPr bwMode="auto">
              <a:xfrm>
                <a:off x="7029450" y="4894573"/>
                <a:ext cx="268536" cy="45719"/>
                <a:chOff x="7588635" y="4913826"/>
                <a:chExt cx="495416" cy="33609"/>
              </a:xfrm>
            </p:grpSpPr>
            <p:sp>
              <p:nvSpPr>
                <p:cNvPr id="221"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22"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23"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12" name="Group 654"/>
            <p:cNvGrpSpPr>
              <a:grpSpLocks/>
            </p:cNvGrpSpPr>
            <p:nvPr/>
          </p:nvGrpSpPr>
          <p:grpSpPr bwMode="auto">
            <a:xfrm>
              <a:off x="7035027" y="4886004"/>
              <a:ext cx="249169" cy="45720"/>
              <a:chOff x="1171328" y="3126737"/>
              <a:chExt cx="413886" cy="45739"/>
            </a:xfrm>
          </p:grpSpPr>
          <p:sp>
            <p:nvSpPr>
              <p:cNvPr id="214"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5"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6"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1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3"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26" name="Group 689"/>
          <p:cNvGrpSpPr>
            <a:grpSpLocks/>
          </p:cNvGrpSpPr>
          <p:nvPr/>
        </p:nvGrpSpPr>
        <p:grpSpPr bwMode="auto">
          <a:xfrm rot="10800000">
            <a:off x="3401626" y="4123875"/>
            <a:ext cx="276225" cy="150813"/>
            <a:chOff x="7020496" y="4784785"/>
            <a:chExt cx="275109" cy="150745"/>
          </a:xfrm>
        </p:grpSpPr>
        <p:grpSp>
          <p:nvGrpSpPr>
            <p:cNvPr id="227" name="Group 118"/>
            <p:cNvGrpSpPr>
              <a:grpSpLocks/>
            </p:cNvGrpSpPr>
            <p:nvPr/>
          </p:nvGrpSpPr>
          <p:grpSpPr bwMode="auto">
            <a:xfrm>
              <a:off x="7020496" y="4784785"/>
              <a:ext cx="275109" cy="150745"/>
              <a:chOff x="7022877" y="4789547"/>
              <a:chExt cx="275109" cy="150745"/>
            </a:xfrm>
          </p:grpSpPr>
          <p:grpSp>
            <p:nvGrpSpPr>
              <p:cNvPr id="235" name="Group 132"/>
              <p:cNvGrpSpPr>
                <a:grpSpLocks/>
              </p:cNvGrpSpPr>
              <p:nvPr/>
            </p:nvGrpSpPr>
            <p:grpSpPr bwMode="auto">
              <a:xfrm>
                <a:off x="7022877" y="4789547"/>
                <a:ext cx="275109" cy="146939"/>
                <a:chOff x="3014456" y="6923053"/>
                <a:chExt cx="1242639" cy="663709"/>
              </a:xfrm>
            </p:grpSpPr>
            <p:sp>
              <p:nvSpPr>
                <p:cNvPr id="240"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41"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36" name="Group 541"/>
              <p:cNvGrpSpPr>
                <a:grpSpLocks/>
              </p:cNvGrpSpPr>
              <p:nvPr/>
            </p:nvGrpSpPr>
            <p:grpSpPr bwMode="auto">
              <a:xfrm>
                <a:off x="7029450" y="4894573"/>
                <a:ext cx="268536" cy="45719"/>
                <a:chOff x="7588635" y="4913826"/>
                <a:chExt cx="495416" cy="33609"/>
              </a:xfrm>
            </p:grpSpPr>
            <p:sp>
              <p:nvSpPr>
                <p:cNvPr id="23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3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3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28" name="Group 654"/>
            <p:cNvGrpSpPr>
              <a:grpSpLocks/>
            </p:cNvGrpSpPr>
            <p:nvPr/>
          </p:nvGrpSpPr>
          <p:grpSpPr bwMode="auto">
            <a:xfrm>
              <a:off x="7035027" y="4886004"/>
              <a:ext cx="249169" cy="45720"/>
              <a:chOff x="1171328" y="3126737"/>
              <a:chExt cx="413886" cy="45739"/>
            </a:xfrm>
          </p:grpSpPr>
          <p:sp>
            <p:nvSpPr>
              <p:cNvPr id="23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3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3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3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3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2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9" name="Connector: Elbow 8"/>
          <p:cNvCxnSpPr>
            <a:stCxn id="218" idx="3"/>
            <a:endCxn id="151" idx="0"/>
          </p:cNvCxnSpPr>
          <p:nvPr/>
        </p:nvCxnSpPr>
        <p:spPr>
          <a:xfrm>
            <a:off x="3666738" y="3331487"/>
            <a:ext cx="730833" cy="285048"/>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3" name="Connector: Elbow 12"/>
          <p:cNvCxnSpPr>
            <a:stCxn id="164" idx="2"/>
            <a:endCxn id="230" idx="1"/>
          </p:cNvCxnSpPr>
          <p:nvPr/>
        </p:nvCxnSpPr>
        <p:spPr>
          <a:xfrm rot="5400000">
            <a:off x="3904293" y="3658379"/>
            <a:ext cx="250961" cy="732420"/>
          </a:xfrm>
          <a:prstGeom prst="bentConnector2">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15" name="Connector: Elbow 14"/>
          <p:cNvCxnSpPr>
            <a:stCxn id="214" idx="1"/>
            <a:endCxn id="234" idx="3"/>
          </p:cNvCxnSpPr>
          <p:nvPr/>
        </p:nvCxnSpPr>
        <p:spPr>
          <a:xfrm rot="10800000" flipV="1">
            <a:off x="3412739" y="3331486"/>
            <a:ext cx="3175" cy="818583"/>
          </a:xfrm>
          <a:prstGeom prst="bentConnector3">
            <a:avLst>
              <a:gd name="adj1" fmla="val 23058488"/>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sp>
        <p:nvSpPr>
          <p:cNvPr id="242" name="TextBox 1"/>
          <p:cNvSpPr txBox="1">
            <a:spLocks noChangeArrowheads="1"/>
          </p:cNvSpPr>
          <p:nvPr/>
        </p:nvSpPr>
        <p:spPr bwMode="auto">
          <a:xfrm>
            <a:off x="2760890" y="3162542"/>
            <a:ext cx="630942" cy="129266"/>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i="1" dirty="0">
                <a:ea typeface="Arial Unicode MS" panose="020B0604020202020204" pitchFamily="34" charset="-128"/>
                <a:cs typeface="Arial Unicode MS" panose="020B0604020202020204" pitchFamily="34" charset="-128"/>
              </a:rPr>
              <a:t>FTE</a:t>
            </a:r>
            <a:r>
              <a:rPr lang="en-US" altLang="en-US" sz="600" dirty="0">
                <a:ea typeface="Arial Unicode MS" panose="020B0604020202020204" pitchFamily="34" charset="-128"/>
                <a:cs typeface="Arial Unicode MS" panose="020B0604020202020204" pitchFamily="34" charset="-128"/>
              </a:rPr>
              <a:t> less than 1</a:t>
            </a:r>
            <a:endParaRPr lang="en-US" altLang="en-US" sz="600" b="0" dirty="0">
              <a:ea typeface="Arial Unicode MS" panose="020B0604020202020204" pitchFamily="34" charset="-128"/>
              <a:cs typeface="Arial Unicode MS" panose="020B0604020202020204" pitchFamily="34" charset="-128"/>
            </a:endParaRPr>
          </a:p>
        </p:txBody>
      </p:sp>
      <p:sp>
        <p:nvSpPr>
          <p:cNvPr id="270" name="TextBox 1"/>
          <p:cNvSpPr txBox="1">
            <a:spLocks noChangeArrowheads="1"/>
          </p:cNvSpPr>
          <p:nvPr/>
        </p:nvSpPr>
        <p:spPr bwMode="auto">
          <a:xfrm>
            <a:off x="3680852" y="3162542"/>
            <a:ext cx="550792" cy="129266"/>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i="1" dirty="0">
                <a:ea typeface="Arial Unicode MS" panose="020B0604020202020204" pitchFamily="34" charset="-128"/>
                <a:cs typeface="Arial Unicode MS" panose="020B0604020202020204" pitchFamily="34" charset="-128"/>
              </a:rPr>
              <a:t>FTE</a:t>
            </a:r>
            <a:r>
              <a:rPr lang="en-US" altLang="en-US" sz="600" dirty="0">
                <a:ea typeface="Arial Unicode MS" panose="020B0604020202020204" pitchFamily="34" charset="-128"/>
                <a:cs typeface="Arial Unicode MS" panose="020B0604020202020204" pitchFamily="34" charset="-128"/>
              </a:rPr>
              <a:t> equals 1</a:t>
            </a:r>
            <a:endParaRPr lang="en-US" altLang="en-US" sz="600" b="0" dirty="0">
              <a:ea typeface="Arial Unicode MS" panose="020B0604020202020204" pitchFamily="34" charset="-128"/>
              <a:cs typeface="Arial Unicode MS" panose="020B0604020202020204" pitchFamily="34" charset="-128"/>
            </a:endParaRPr>
          </a:p>
        </p:txBody>
      </p:sp>
      <p:cxnSp>
        <p:nvCxnSpPr>
          <p:cNvPr id="17" name="Straight Arrow Connector 16"/>
          <p:cNvCxnSpPr>
            <a:stCxn id="144" idx="4"/>
            <a:endCxn id="185" idx="0"/>
          </p:cNvCxnSpPr>
          <p:nvPr/>
        </p:nvCxnSpPr>
        <p:spPr>
          <a:xfrm flipH="1">
            <a:off x="3524339" y="2210297"/>
            <a:ext cx="528" cy="349348"/>
          </a:xfrm>
          <a:prstGeom prst="straightConnector1">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271" name="Table 270"/>
          <p:cNvGraphicFramePr>
            <a:graphicFrameLocks noGrp="1"/>
          </p:cNvGraphicFramePr>
          <p:nvPr>
            <p:extLst>
              <p:ext uri="{D42A27DB-BD31-4B8C-83A1-F6EECF244321}">
                <p14:modId xmlns:p14="http://schemas.microsoft.com/office/powerpoint/2010/main" val="3540123968"/>
              </p:ext>
            </p:extLst>
          </p:nvPr>
        </p:nvGraphicFramePr>
        <p:xfrm>
          <a:off x="5310921" y="5589728"/>
          <a:ext cx="3496652" cy="898650"/>
        </p:xfrm>
        <a:graphic>
          <a:graphicData uri="http://schemas.openxmlformats.org/drawingml/2006/table">
            <a:tbl>
              <a:tblPr/>
              <a:tblGrid>
                <a:gridCol w="382516">
                  <a:extLst>
                    <a:ext uri="{9D8B030D-6E8A-4147-A177-3AD203B41FA5}">
                      <a16:colId xmlns:a16="http://schemas.microsoft.com/office/drawing/2014/main" val="20000"/>
                    </a:ext>
                  </a:extLst>
                </a:gridCol>
                <a:gridCol w="3114136">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Employment Information </a:t>
                      </a:r>
                      <a:r>
                        <a:rPr kumimoji="0" lang="en-US" altLang="en-US" sz="800" b="0" i="0" u="none" strike="noStrike" cap="none" normalizeH="0" baseline="0" dirty="0">
                          <a:ln>
                            <a:noFill/>
                          </a:ln>
                          <a:solidFill>
                            <a:schemeClr val="tx1"/>
                          </a:solidFill>
                          <a:effectLst/>
                          <a:latin typeface="Arial" charset="0"/>
                          <a:cs typeface="Arial" charset="0"/>
                        </a:rPr>
                        <a:t>section</a:t>
                      </a:r>
                      <a:r>
                        <a:rPr kumimoji="0" lang="en-US" altLang="en-US" sz="800" b="0" i="1"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Job Information </a:t>
                      </a:r>
                      <a:r>
                        <a:rPr kumimoji="0" lang="en-US" altLang="en-US" sz="800" b="0" i="0" u="none" strike="noStrike" cap="none" normalizeH="0" baseline="0" dirty="0">
                          <a:ln>
                            <a:noFill/>
                          </a:ln>
                          <a:solidFill>
                            <a:schemeClr val="tx1"/>
                          </a:solidFill>
                          <a:effectLst/>
                          <a:latin typeface="Arial" charset="0"/>
                          <a:cs typeface="Arial" charset="0"/>
                        </a:rPr>
                        <a:t>block</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Change Job and Compensation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Job Information</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72" name="Group 245"/>
          <p:cNvGrpSpPr>
            <a:grpSpLocks/>
          </p:cNvGrpSpPr>
          <p:nvPr/>
        </p:nvGrpSpPr>
        <p:grpSpPr bwMode="auto">
          <a:xfrm>
            <a:off x="5399821" y="5850078"/>
            <a:ext cx="187325" cy="163513"/>
            <a:chOff x="-1500351" y="3692879"/>
            <a:chExt cx="187346" cy="163380"/>
          </a:xfrm>
        </p:grpSpPr>
        <p:sp>
          <p:nvSpPr>
            <p:cNvPr id="273"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74"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275" name="Group 245"/>
          <p:cNvGrpSpPr>
            <a:grpSpLocks/>
          </p:cNvGrpSpPr>
          <p:nvPr/>
        </p:nvGrpSpPr>
        <p:grpSpPr bwMode="auto">
          <a:xfrm>
            <a:off x="5399821" y="6216331"/>
            <a:ext cx="187325" cy="163512"/>
            <a:chOff x="-1500351" y="3692879"/>
            <a:chExt cx="187346" cy="163380"/>
          </a:xfrm>
        </p:grpSpPr>
        <p:sp>
          <p:nvSpPr>
            <p:cNvPr id="282"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3"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sp>
        <p:nvSpPr>
          <p:cNvPr id="284" name="Rectangle 368"/>
          <p:cNvSpPr>
            <a:spLocks noChangeArrowheads="1"/>
          </p:cNvSpPr>
          <p:nvPr/>
        </p:nvSpPr>
        <p:spPr bwMode="auto">
          <a:xfrm>
            <a:off x="5206188" y="5354390"/>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spTree>
    <p:extLst>
      <p:ext uri="{BB962C8B-B14F-4D97-AF65-F5344CB8AC3E}">
        <p14:creationId xmlns:p14="http://schemas.microsoft.com/office/powerpoint/2010/main" val="167929199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Concurrent Employment Creation (Sub-Process) (1/2) </a:t>
            </a:r>
          </a:p>
        </p:txBody>
      </p:sp>
      <p:sp>
        <p:nvSpPr>
          <p:cNvPr id="15363" name="Rectangle 15"/>
          <p:cNvSpPr>
            <a:spLocks noChangeArrowheads="1"/>
          </p:cNvSpPr>
          <p:nvPr/>
        </p:nvSpPr>
        <p:spPr bwMode="auto">
          <a:xfrm>
            <a:off x="959087" y="1499649"/>
            <a:ext cx="2557238"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959087" y="1728249"/>
            <a:ext cx="2557238"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959087" y="1272630"/>
            <a:ext cx="7091846"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1995461" y="2108924"/>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Create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Concurrent Employment</a:t>
                </a: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73" name="Straight Arrow Connector 234"/>
          <p:cNvCxnSpPr>
            <a:cxnSpLocks noChangeShapeType="1"/>
            <a:stCxn id="308" idx="4"/>
            <a:endCxn id="15821" idx="0"/>
          </p:cNvCxnSpPr>
          <p:nvPr/>
        </p:nvCxnSpPr>
        <p:spPr bwMode="auto">
          <a:xfrm>
            <a:off x="2532210" y="2035625"/>
            <a:ext cx="3001" cy="18442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07" name="Group 14"/>
          <p:cNvGrpSpPr>
            <a:grpSpLocks/>
          </p:cNvGrpSpPr>
          <p:nvPr/>
        </p:nvGrpSpPr>
        <p:grpSpPr bwMode="auto">
          <a:xfrm>
            <a:off x="3772589" y="3769598"/>
            <a:ext cx="1091493" cy="294241"/>
            <a:chOff x="2555875" y="2793485"/>
            <a:chExt cx="1090613" cy="294203"/>
          </a:xfrm>
        </p:grpSpPr>
        <p:sp>
          <p:nvSpPr>
            <p:cNvPr id="53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E-mail Notification about Concurrent Employment Creation</a:t>
              </a:r>
            </a:p>
          </p:txBody>
        </p:sp>
        <p:grpSp>
          <p:nvGrpSpPr>
            <p:cNvPr id="514" name="Group 268"/>
            <p:cNvGrpSpPr>
              <a:grpSpLocks/>
            </p:cNvGrpSpPr>
            <p:nvPr/>
          </p:nvGrpSpPr>
          <p:grpSpPr bwMode="auto">
            <a:xfrm>
              <a:off x="2566787" y="2793485"/>
              <a:ext cx="1079701" cy="294203"/>
              <a:chOff x="8489732" y="4403217"/>
              <a:chExt cx="1079512" cy="294200"/>
            </a:xfrm>
          </p:grpSpPr>
          <p:sp>
            <p:nvSpPr>
              <p:cNvPr id="51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1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2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3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50" name="Group 14"/>
          <p:cNvGrpSpPr>
            <a:grpSpLocks/>
          </p:cNvGrpSpPr>
          <p:nvPr/>
        </p:nvGrpSpPr>
        <p:grpSpPr bwMode="auto">
          <a:xfrm>
            <a:off x="5336372" y="4323245"/>
            <a:ext cx="1091493" cy="294241"/>
            <a:chOff x="2555875" y="2793485"/>
            <a:chExt cx="1090613" cy="294203"/>
          </a:xfrm>
        </p:grpSpPr>
        <p:sp>
          <p:nvSpPr>
            <p:cNvPr id="551"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E-mail Notification about Concurrent Employment Creation</a:t>
              </a:r>
            </a:p>
          </p:txBody>
        </p:sp>
        <p:grpSp>
          <p:nvGrpSpPr>
            <p:cNvPr id="552" name="Group 268"/>
            <p:cNvGrpSpPr>
              <a:grpSpLocks/>
            </p:cNvGrpSpPr>
            <p:nvPr/>
          </p:nvGrpSpPr>
          <p:grpSpPr bwMode="auto">
            <a:xfrm>
              <a:off x="2566787" y="2793485"/>
              <a:ext cx="1079701" cy="294203"/>
              <a:chOff x="8489732" y="4403217"/>
              <a:chExt cx="1079512" cy="294200"/>
            </a:xfrm>
          </p:grpSpPr>
          <p:sp>
            <p:nvSpPr>
              <p:cNvPr id="553"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54"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0"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1"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2"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3"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4"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5"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6"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7"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8"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69"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0"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571"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572" name="Rectangle 15"/>
          <p:cNvSpPr>
            <a:spLocks noChangeArrowheads="1"/>
          </p:cNvSpPr>
          <p:nvPr/>
        </p:nvSpPr>
        <p:spPr bwMode="auto">
          <a:xfrm>
            <a:off x="3518487" y="1499649"/>
            <a:ext cx="1572996"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Line Manager </a:t>
            </a:r>
            <a:br>
              <a:rPr lang="en-US" altLang="en-US" sz="800" dirty="0">
                <a:solidFill>
                  <a:schemeClr val="accent2"/>
                </a:solidFill>
              </a:rPr>
            </a:br>
            <a:r>
              <a:rPr lang="en-US" altLang="en-US" sz="800" dirty="0">
                <a:solidFill>
                  <a:schemeClr val="accent2"/>
                </a:solidFill>
              </a:rPr>
              <a:t>(in concurrent employment)</a:t>
            </a:r>
          </a:p>
        </p:txBody>
      </p:sp>
      <p:sp>
        <p:nvSpPr>
          <p:cNvPr id="573" name="Rectangle 98"/>
          <p:cNvSpPr>
            <a:spLocks noChangeArrowheads="1"/>
          </p:cNvSpPr>
          <p:nvPr/>
        </p:nvSpPr>
        <p:spPr bwMode="auto">
          <a:xfrm>
            <a:off x="3518487" y="1728249"/>
            <a:ext cx="1572996"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574" name="Rectangle 15"/>
          <p:cNvSpPr>
            <a:spLocks noChangeArrowheads="1"/>
          </p:cNvSpPr>
          <p:nvPr/>
        </p:nvSpPr>
        <p:spPr bwMode="auto">
          <a:xfrm>
            <a:off x="5087360" y="1499649"/>
            <a:ext cx="1572768"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Line Manager </a:t>
            </a:r>
            <a:br>
              <a:rPr lang="en-US" altLang="en-US" sz="800" dirty="0">
                <a:solidFill>
                  <a:schemeClr val="accent2"/>
                </a:solidFill>
              </a:rPr>
            </a:br>
            <a:r>
              <a:rPr lang="en-US" altLang="en-US" sz="800" dirty="0">
                <a:solidFill>
                  <a:schemeClr val="accent2"/>
                </a:solidFill>
              </a:rPr>
              <a:t>(in primary employment)</a:t>
            </a:r>
          </a:p>
        </p:txBody>
      </p:sp>
      <p:sp>
        <p:nvSpPr>
          <p:cNvPr id="575" name="Rectangle 98"/>
          <p:cNvSpPr>
            <a:spLocks noChangeArrowheads="1"/>
          </p:cNvSpPr>
          <p:nvPr/>
        </p:nvSpPr>
        <p:spPr bwMode="auto">
          <a:xfrm>
            <a:off x="5087360" y="1728249"/>
            <a:ext cx="1572768"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cxnSp>
        <p:nvCxnSpPr>
          <p:cNvPr id="6" name="Elbow Connector 5"/>
          <p:cNvCxnSpPr>
            <a:stCxn id="531" idx="2"/>
            <a:endCxn id="551" idx="0"/>
          </p:cNvCxnSpPr>
          <p:nvPr/>
        </p:nvCxnSpPr>
        <p:spPr>
          <a:xfrm rot="16200000" flipH="1">
            <a:off x="4961530" y="3410321"/>
            <a:ext cx="266273" cy="1563783"/>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68" name="Group 10"/>
          <p:cNvGrpSpPr>
            <a:grpSpLocks/>
          </p:cNvGrpSpPr>
          <p:nvPr/>
        </p:nvGrpSpPr>
        <p:grpSpPr bwMode="auto">
          <a:xfrm>
            <a:off x="3772589" y="2863297"/>
            <a:ext cx="1081088"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Approve Concurrent Employment Creation</a:t>
                </a: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57" name="Group 10"/>
          <p:cNvGrpSpPr>
            <a:grpSpLocks/>
          </p:cNvGrpSpPr>
          <p:nvPr/>
        </p:nvGrpSpPr>
        <p:grpSpPr bwMode="auto">
          <a:xfrm>
            <a:off x="1995461" y="5283308"/>
            <a:ext cx="1081088" cy="404812"/>
            <a:chOff x="2555875" y="1628775"/>
            <a:chExt cx="1081088" cy="404813"/>
          </a:xfrm>
        </p:grpSpPr>
        <p:grpSp>
          <p:nvGrpSpPr>
            <p:cNvPr id="258" name="Group 278"/>
            <p:cNvGrpSpPr>
              <a:grpSpLocks/>
            </p:cNvGrpSpPr>
            <p:nvPr/>
          </p:nvGrpSpPr>
          <p:grpSpPr bwMode="auto">
            <a:xfrm>
              <a:off x="2555875" y="1628775"/>
              <a:ext cx="1079500" cy="398463"/>
              <a:chOff x="2555776" y="1628800"/>
              <a:chExt cx="1079619" cy="398140"/>
            </a:xfrm>
          </p:grpSpPr>
          <p:sp>
            <p:nvSpPr>
              <p:cNvPr id="27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Employee Concurrent Employment Details</a:t>
                </a:r>
              </a:p>
            </p:txBody>
          </p:sp>
          <p:grpSp>
            <p:nvGrpSpPr>
              <p:cNvPr id="276" name="Group 284"/>
              <p:cNvGrpSpPr>
                <a:grpSpLocks/>
              </p:cNvGrpSpPr>
              <p:nvPr/>
            </p:nvGrpSpPr>
            <p:grpSpPr bwMode="auto">
              <a:xfrm>
                <a:off x="2627222" y="1628800"/>
                <a:ext cx="187346" cy="163381"/>
                <a:chOff x="-1500351" y="3692879"/>
                <a:chExt cx="187346" cy="163381"/>
              </a:xfrm>
            </p:grpSpPr>
            <p:sp>
              <p:nvSpPr>
                <p:cNvPr id="27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7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grpSp>
          <p:nvGrpSpPr>
            <p:cNvPr id="259" name="Group 358"/>
            <p:cNvGrpSpPr>
              <a:grpSpLocks/>
            </p:cNvGrpSpPr>
            <p:nvPr/>
          </p:nvGrpSpPr>
          <p:grpSpPr bwMode="auto">
            <a:xfrm>
              <a:off x="2557070" y="1739181"/>
              <a:ext cx="1079893" cy="294407"/>
              <a:chOff x="8489732" y="4403217"/>
              <a:chExt cx="1079512" cy="294200"/>
            </a:xfrm>
          </p:grpSpPr>
          <p:sp>
            <p:nvSpPr>
              <p:cNvPr id="26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 name="Elbow Connector 4"/>
          <p:cNvCxnSpPr>
            <a:stCxn id="15821" idx="2"/>
            <a:endCxn id="294" idx="2"/>
          </p:cNvCxnSpPr>
          <p:nvPr/>
        </p:nvCxnSpPr>
        <p:spPr>
          <a:xfrm rot="16200000" flipH="1">
            <a:off x="3291419" y="1751178"/>
            <a:ext cx="131578" cy="164399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4" name="Elbow Connector 13"/>
          <p:cNvCxnSpPr>
            <a:stCxn id="385" idx="2"/>
            <a:endCxn id="556" idx="0"/>
          </p:cNvCxnSpPr>
          <p:nvPr/>
        </p:nvCxnSpPr>
        <p:spPr>
          <a:xfrm rot="5400000">
            <a:off x="3539122" y="2715118"/>
            <a:ext cx="226576" cy="1319859"/>
          </a:xfrm>
          <a:prstGeom prst="bentConnector3">
            <a:avLst>
              <a:gd name="adj1" fmla="val 50000"/>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8" name="TextBox 367"/>
          <p:cNvSpPr txBox="1">
            <a:spLocks noChangeArrowheads="1"/>
          </p:cNvSpPr>
          <p:nvPr/>
        </p:nvSpPr>
        <p:spPr bwMode="auto">
          <a:xfrm>
            <a:off x="2716552" y="3735654"/>
            <a:ext cx="861774"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altLang="de-DE" dirty="0"/>
              <a:t>Position Management </a:t>
            </a:r>
            <a:br>
              <a:rPr lang="en-US" altLang="de-DE" dirty="0"/>
            </a:br>
            <a:r>
              <a:rPr lang="en-US" altLang="de-DE" dirty="0"/>
              <a:t>not </a:t>
            </a:r>
            <a:r>
              <a:rPr lang="de-DE" altLang="en-US" dirty="0" err="1"/>
              <a:t>implemented</a:t>
            </a:r>
            <a:endParaRPr lang="en-US" altLang="de-DE" dirty="0"/>
          </a:p>
        </p:txBody>
      </p:sp>
      <p:cxnSp>
        <p:nvCxnSpPr>
          <p:cNvPr id="289" name="Elbow Connector 238"/>
          <p:cNvCxnSpPr>
            <a:cxnSpLocks noChangeShapeType="1"/>
            <a:stCxn id="600" idx="1"/>
            <a:endCxn id="709" idx="0"/>
          </p:cNvCxnSpPr>
          <p:nvPr/>
        </p:nvCxnSpPr>
        <p:spPr bwMode="auto">
          <a:xfrm rot="10800000" flipV="1">
            <a:off x="1751251" y="3986688"/>
            <a:ext cx="676380" cy="17104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91" name="Elbow Connector 241"/>
          <p:cNvCxnSpPr>
            <a:cxnSpLocks noChangeShapeType="1"/>
            <a:stCxn id="728" idx="2"/>
            <a:endCxn id="628" idx="26"/>
          </p:cNvCxnSpPr>
          <p:nvPr/>
        </p:nvCxnSpPr>
        <p:spPr bwMode="auto">
          <a:xfrm rot="16200000" flipH="1">
            <a:off x="2031017" y="4638544"/>
            <a:ext cx="103805" cy="66420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06" name="Elbow Connector 4"/>
          <p:cNvCxnSpPr>
            <a:cxnSpLocks noChangeShapeType="1"/>
            <a:stCxn id="604" idx="37"/>
            <a:endCxn id="617" idx="1"/>
          </p:cNvCxnSpPr>
          <p:nvPr/>
        </p:nvCxnSpPr>
        <p:spPr bwMode="auto">
          <a:xfrm flipH="1">
            <a:off x="2675017" y="4000473"/>
            <a:ext cx="22489" cy="1042455"/>
          </a:xfrm>
          <a:prstGeom prst="bentConnector3">
            <a:avLst>
              <a:gd name="adj1" fmla="val -2742625"/>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519" name="Straight Arrow Connector 518"/>
          <p:cNvCxnSpPr>
            <a:stCxn id="709" idx="2"/>
            <a:endCxn id="728" idx="0"/>
          </p:cNvCxnSpPr>
          <p:nvPr/>
        </p:nvCxnSpPr>
        <p:spPr>
          <a:xfrm flipH="1">
            <a:off x="1750815" y="4445106"/>
            <a:ext cx="436" cy="18630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20" name="Group 94278"/>
          <p:cNvGrpSpPr>
            <a:grpSpLocks/>
          </p:cNvGrpSpPr>
          <p:nvPr/>
        </p:nvGrpSpPr>
        <p:grpSpPr bwMode="auto">
          <a:xfrm>
            <a:off x="2854366" y="3488335"/>
            <a:ext cx="274638" cy="147638"/>
            <a:chOff x="7021041" y="5549632"/>
            <a:chExt cx="275109" cy="148490"/>
          </a:xfrm>
        </p:grpSpPr>
        <p:grpSp>
          <p:nvGrpSpPr>
            <p:cNvPr id="532" name="Group 129"/>
            <p:cNvGrpSpPr>
              <a:grpSpLocks/>
            </p:cNvGrpSpPr>
            <p:nvPr/>
          </p:nvGrpSpPr>
          <p:grpSpPr bwMode="auto">
            <a:xfrm>
              <a:off x="7021041" y="5550400"/>
              <a:ext cx="275109" cy="146939"/>
              <a:chOff x="4433684" y="6923053"/>
              <a:chExt cx="1242639" cy="663709"/>
            </a:xfrm>
          </p:grpSpPr>
          <p:sp>
            <p:nvSpPr>
              <p:cNvPr id="587" name="Freeform 586"/>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8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55" name="Group 676"/>
            <p:cNvGrpSpPr>
              <a:grpSpLocks/>
            </p:cNvGrpSpPr>
            <p:nvPr/>
          </p:nvGrpSpPr>
          <p:grpSpPr bwMode="auto">
            <a:xfrm>
              <a:off x="7034746" y="5652402"/>
              <a:ext cx="249169" cy="45720"/>
              <a:chOff x="1171328" y="3126737"/>
              <a:chExt cx="413886" cy="45739"/>
            </a:xfrm>
          </p:grpSpPr>
          <p:sp>
            <p:nvSpPr>
              <p:cNvPr id="557"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58"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59"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8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8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56"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89" name="Group 689"/>
          <p:cNvGrpSpPr>
            <a:grpSpLocks/>
          </p:cNvGrpSpPr>
          <p:nvPr/>
        </p:nvGrpSpPr>
        <p:grpSpPr bwMode="auto">
          <a:xfrm>
            <a:off x="2421281" y="3859688"/>
            <a:ext cx="276225" cy="150813"/>
            <a:chOff x="7020496" y="4784785"/>
            <a:chExt cx="275109" cy="150745"/>
          </a:xfrm>
        </p:grpSpPr>
        <p:grpSp>
          <p:nvGrpSpPr>
            <p:cNvPr id="590" name="Group 118"/>
            <p:cNvGrpSpPr>
              <a:grpSpLocks/>
            </p:cNvGrpSpPr>
            <p:nvPr/>
          </p:nvGrpSpPr>
          <p:grpSpPr bwMode="auto">
            <a:xfrm>
              <a:off x="7020496" y="4784785"/>
              <a:ext cx="275109" cy="150745"/>
              <a:chOff x="7022877" y="4789547"/>
              <a:chExt cx="275109" cy="150745"/>
            </a:xfrm>
          </p:grpSpPr>
          <p:grpSp>
            <p:nvGrpSpPr>
              <p:cNvPr id="598" name="Group 132"/>
              <p:cNvGrpSpPr>
                <a:grpSpLocks/>
              </p:cNvGrpSpPr>
              <p:nvPr/>
            </p:nvGrpSpPr>
            <p:grpSpPr bwMode="auto">
              <a:xfrm>
                <a:off x="7022877" y="4789547"/>
                <a:ext cx="275109" cy="146939"/>
                <a:chOff x="3014456" y="6923053"/>
                <a:chExt cx="1242639" cy="663709"/>
              </a:xfrm>
            </p:grpSpPr>
            <p:sp>
              <p:nvSpPr>
                <p:cNvPr id="604" name="Freeform 603"/>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0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99" name="Group 541"/>
              <p:cNvGrpSpPr>
                <a:grpSpLocks/>
              </p:cNvGrpSpPr>
              <p:nvPr/>
            </p:nvGrpSpPr>
            <p:grpSpPr bwMode="auto">
              <a:xfrm>
                <a:off x="7029450" y="4894573"/>
                <a:ext cx="268536" cy="45719"/>
                <a:chOff x="7588635" y="4913826"/>
                <a:chExt cx="495416" cy="33609"/>
              </a:xfrm>
            </p:grpSpPr>
            <p:sp>
              <p:nvSpPr>
                <p:cNvPr id="60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91" name="Group 654"/>
            <p:cNvGrpSpPr>
              <a:grpSpLocks/>
            </p:cNvGrpSpPr>
            <p:nvPr/>
          </p:nvGrpSpPr>
          <p:grpSpPr bwMode="auto">
            <a:xfrm>
              <a:off x="7035027" y="4886004"/>
              <a:ext cx="249169" cy="45720"/>
              <a:chOff x="1171328" y="3126737"/>
              <a:chExt cx="413886" cy="45739"/>
            </a:xfrm>
          </p:grpSpPr>
          <p:sp>
            <p:nvSpPr>
              <p:cNvPr id="59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9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06" name="Group 689"/>
          <p:cNvGrpSpPr>
            <a:grpSpLocks/>
          </p:cNvGrpSpPr>
          <p:nvPr/>
        </p:nvGrpSpPr>
        <p:grpSpPr bwMode="auto">
          <a:xfrm rot="10800000">
            <a:off x="2405142" y="5019115"/>
            <a:ext cx="276225" cy="150813"/>
            <a:chOff x="7020496" y="4784785"/>
            <a:chExt cx="275109" cy="150745"/>
          </a:xfrm>
        </p:grpSpPr>
        <p:grpSp>
          <p:nvGrpSpPr>
            <p:cNvPr id="607" name="Group 118"/>
            <p:cNvGrpSpPr>
              <a:grpSpLocks/>
            </p:cNvGrpSpPr>
            <p:nvPr/>
          </p:nvGrpSpPr>
          <p:grpSpPr bwMode="auto">
            <a:xfrm>
              <a:off x="7020496" y="4784785"/>
              <a:ext cx="275109" cy="150745"/>
              <a:chOff x="7022877" y="4789547"/>
              <a:chExt cx="275109" cy="150745"/>
            </a:xfrm>
          </p:grpSpPr>
          <p:grpSp>
            <p:nvGrpSpPr>
              <p:cNvPr id="615" name="Group 132"/>
              <p:cNvGrpSpPr>
                <a:grpSpLocks/>
              </p:cNvGrpSpPr>
              <p:nvPr/>
            </p:nvGrpSpPr>
            <p:grpSpPr bwMode="auto">
              <a:xfrm>
                <a:off x="7022877" y="4789547"/>
                <a:ext cx="275109" cy="146939"/>
                <a:chOff x="3014456" y="6923053"/>
                <a:chExt cx="1242639" cy="663709"/>
              </a:xfrm>
            </p:grpSpPr>
            <p:sp>
              <p:nvSpPr>
                <p:cNvPr id="628" name="Freeform 627"/>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16" name="Group 541"/>
              <p:cNvGrpSpPr>
                <a:grpSpLocks/>
              </p:cNvGrpSpPr>
              <p:nvPr/>
            </p:nvGrpSpPr>
            <p:grpSpPr bwMode="auto">
              <a:xfrm>
                <a:off x="7029450" y="4894573"/>
                <a:ext cx="268536" cy="45719"/>
                <a:chOff x="7588635" y="4913826"/>
                <a:chExt cx="495416" cy="33609"/>
              </a:xfrm>
            </p:grpSpPr>
            <p:sp>
              <p:nvSpPr>
                <p:cNvPr id="61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608" name="Group 654"/>
            <p:cNvGrpSpPr>
              <a:grpSpLocks/>
            </p:cNvGrpSpPr>
            <p:nvPr/>
          </p:nvGrpSpPr>
          <p:grpSpPr bwMode="auto">
            <a:xfrm>
              <a:off x="7035027" y="4886004"/>
              <a:ext cx="249169" cy="45720"/>
              <a:chOff x="1171328" y="3126737"/>
              <a:chExt cx="413886" cy="45739"/>
            </a:xfrm>
          </p:grpSpPr>
          <p:sp>
            <p:nvSpPr>
              <p:cNvPr id="61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60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87" name="Group 14"/>
          <p:cNvGrpSpPr>
            <a:grpSpLocks/>
          </p:cNvGrpSpPr>
          <p:nvPr/>
        </p:nvGrpSpPr>
        <p:grpSpPr bwMode="auto">
          <a:xfrm>
            <a:off x="1211065" y="4029128"/>
            <a:ext cx="1091493" cy="420743"/>
            <a:chOff x="2555875" y="2667000"/>
            <a:chExt cx="1090613" cy="420688"/>
          </a:xfrm>
        </p:grpSpPr>
        <p:grpSp>
          <p:nvGrpSpPr>
            <p:cNvPr id="693" name="Group 299"/>
            <p:cNvGrpSpPr>
              <a:grpSpLocks/>
            </p:cNvGrpSpPr>
            <p:nvPr/>
          </p:nvGrpSpPr>
          <p:grpSpPr bwMode="auto">
            <a:xfrm>
              <a:off x="2555875" y="2667000"/>
              <a:ext cx="1079500" cy="415924"/>
              <a:chOff x="2555776" y="2667000"/>
              <a:chExt cx="1079811" cy="415920"/>
            </a:xfrm>
          </p:grpSpPr>
          <p:sp>
            <p:nvSpPr>
              <p:cNvPr id="709" name="Rounded Rectangle 514"/>
              <p:cNvSpPr>
                <a:spLocks noChangeArrowheads="1"/>
              </p:cNvSpPr>
              <p:nvPr/>
            </p:nvSpPr>
            <p:spPr bwMode="auto">
              <a:xfrm>
                <a:off x="2555776" y="2795586"/>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Employee Concurrent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Employment Position</a:t>
                </a:r>
              </a:p>
            </p:txBody>
          </p:sp>
          <p:sp>
            <p:nvSpPr>
              <p:cNvPr id="710"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1</a:t>
                </a:r>
              </a:p>
            </p:txBody>
          </p:sp>
        </p:grpSp>
        <p:grpSp>
          <p:nvGrpSpPr>
            <p:cNvPr id="694" name="Group 268"/>
            <p:cNvGrpSpPr>
              <a:grpSpLocks/>
            </p:cNvGrpSpPr>
            <p:nvPr/>
          </p:nvGrpSpPr>
          <p:grpSpPr bwMode="auto">
            <a:xfrm>
              <a:off x="2566787" y="2793485"/>
              <a:ext cx="1079701" cy="294203"/>
              <a:chOff x="8489732" y="4403217"/>
              <a:chExt cx="1079512" cy="294200"/>
            </a:xfrm>
          </p:grpSpPr>
          <p:sp>
            <p:nvSpPr>
              <p:cNvPr id="69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9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9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9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9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711" name="Group 10"/>
          <p:cNvGrpSpPr>
            <a:grpSpLocks/>
          </p:cNvGrpSpPr>
          <p:nvPr/>
        </p:nvGrpSpPr>
        <p:grpSpPr bwMode="auto">
          <a:xfrm>
            <a:off x="1211065" y="4520284"/>
            <a:ext cx="1081087" cy="404812"/>
            <a:chOff x="2555875" y="1628775"/>
            <a:chExt cx="1081088" cy="404813"/>
          </a:xfrm>
        </p:grpSpPr>
        <p:grpSp>
          <p:nvGrpSpPr>
            <p:cNvPr id="712" name="Group 278"/>
            <p:cNvGrpSpPr>
              <a:grpSpLocks/>
            </p:cNvGrpSpPr>
            <p:nvPr/>
          </p:nvGrpSpPr>
          <p:grpSpPr bwMode="auto">
            <a:xfrm>
              <a:off x="2555875" y="1628775"/>
              <a:ext cx="1079500" cy="398463"/>
              <a:chOff x="2555776" y="1628800"/>
              <a:chExt cx="1079619" cy="398140"/>
            </a:xfrm>
          </p:grpSpPr>
          <p:sp>
            <p:nvSpPr>
              <p:cNvPr id="728" name="Rounded Rectangle 607"/>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solid"/>
                <a:round/>
                <a:headEnd/>
                <a:tailEnd/>
              </a:ln>
            </p:spPr>
            <p:txBody>
              <a:bodyPr lIns="0" rIns="0" anchor="ctr"/>
              <a:lstStyle/>
              <a:p>
                <a:pPr marL="0" lvl="2" algn="ctr" defTabSz="823913" fontAlgn="auto">
                  <a:lnSpc>
                    <a:spcPct val="80000"/>
                  </a:lnSpc>
                  <a:spcBef>
                    <a:spcPts val="0"/>
                  </a:spcBef>
                  <a:spcAft>
                    <a:spcPts val="0"/>
                  </a:spcAft>
                  <a:defRPr/>
                </a:pPr>
                <a:r>
                  <a:rPr lang="en-US" sz="700" kern="0" dirty="0">
                    <a:latin typeface="Calibri" pitchFamily="34" charset="0"/>
                    <a:cs typeface="Arial" charset="0"/>
                  </a:rPr>
                  <a:t>View </a:t>
                </a:r>
                <a:br>
                  <a:rPr lang="en-US" sz="700" kern="0" dirty="0">
                    <a:latin typeface="Calibri" pitchFamily="34" charset="0"/>
                    <a:cs typeface="Arial" charset="0"/>
                  </a:rPr>
                </a:br>
                <a:r>
                  <a:rPr lang="en-US" sz="700" kern="0" dirty="0">
                    <a:latin typeface="Calibri" pitchFamily="34" charset="0"/>
                    <a:cs typeface="Arial" charset="0"/>
                  </a:rPr>
                  <a:t>Employee Concurrent Employment Position Details</a:t>
                </a:r>
              </a:p>
            </p:txBody>
          </p:sp>
          <p:grpSp>
            <p:nvGrpSpPr>
              <p:cNvPr id="729" name="Group 284"/>
              <p:cNvGrpSpPr>
                <a:grpSpLocks/>
              </p:cNvGrpSpPr>
              <p:nvPr/>
            </p:nvGrpSpPr>
            <p:grpSpPr bwMode="auto">
              <a:xfrm>
                <a:off x="2627222" y="1628800"/>
                <a:ext cx="187346" cy="163381"/>
                <a:chOff x="-1500351" y="3692879"/>
                <a:chExt cx="187346" cy="163381"/>
              </a:xfrm>
            </p:grpSpPr>
            <p:sp>
              <p:nvSpPr>
                <p:cNvPr id="730"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31"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grpSp>
          <p:nvGrpSpPr>
            <p:cNvPr id="713" name="Group 358"/>
            <p:cNvGrpSpPr>
              <a:grpSpLocks/>
            </p:cNvGrpSpPr>
            <p:nvPr/>
          </p:nvGrpSpPr>
          <p:grpSpPr bwMode="auto">
            <a:xfrm>
              <a:off x="2557070" y="1739181"/>
              <a:ext cx="1079893" cy="294407"/>
              <a:chOff x="8489732" y="4403217"/>
              <a:chExt cx="1079512" cy="294200"/>
            </a:xfrm>
          </p:grpSpPr>
          <p:sp>
            <p:nvSpPr>
              <p:cNvPr id="71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2"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3"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4"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5"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6"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7"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755" name="Elbow Connector 754"/>
          <p:cNvCxnSpPr>
            <a:stCxn id="557" idx="1"/>
            <a:endCxn id="592" idx="0"/>
          </p:cNvCxnSpPr>
          <p:nvPr/>
        </p:nvCxnSpPr>
        <p:spPr>
          <a:xfrm rot="10800000" flipV="1">
            <a:off x="2560982" y="3612954"/>
            <a:ext cx="307672" cy="24673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756" name="Elbow Connector 755"/>
          <p:cNvCxnSpPr>
            <a:stCxn id="587" idx="42"/>
            <a:endCxn id="531" idx="0"/>
          </p:cNvCxnSpPr>
          <p:nvPr/>
        </p:nvCxnSpPr>
        <p:spPr>
          <a:xfrm>
            <a:off x="3126665" y="3619232"/>
            <a:ext cx="1186110" cy="152471"/>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1" name="Straight Arrow Connector 20"/>
          <p:cNvCxnSpPr>
            <a:stCxn id="628" idx="2"/>
            <a:endCxn id="275" idx="0"/>
          </p:cNvCxnSpPr>
          <p:nvPr/>
        </p:nvCxnSpPr>
        <p:spPr>
          <a:xfrm flipH="1">
            <a:off x="2535211" y="5169222"/>
            <a:ext cx="2383" cy="22521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7" name="TextBox 1"/>
          <p:cNvSpPr txBox="1">
            <a:spLocks noChangeArrowheads="1"/>
          </p:cNvSpPr>
          <p:nvPr/>
        </p:nvSpPr>
        <p:spPr bwMode="auto">
          <a:xfrm>
            <a:off x="1020966" y="1805642"/>
            <a:ext cx="1342675"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has applied for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another employment in the company</a:t>
            </a:r>
            <a:endParaRPr lang="en-US" altLang="en-US" sz="600" b="0" dirty="0">
              <a:ea typeface="Arial Unicode MS" panose="020B0604020202020204" pitchFamily="34" charset="-128"/>
              <a:cs typeface="Arial Unicode MS" panose="020B0604020202020204" pitchFamily="34" charset="-128"/>
            </a:endParaRPr>
          </a:p>
        </p:txBody>
      </p:sp>
      <p:sp>
        <p:nvSpPr>
          <p:cNvPr id="308" name="Oval 720"/>
          <p:cNvSpPr>
            <a:spLocks noChangeArrowheads="1"/>
          </p:cNvSpPr>
          <p:nvPr/>
        </p:nvSpPr>
        <p:spPr bwMode="auto">
          <a:xfrm>
            <a:off x="2416811" y="1801625"/>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309" name="Group 10"/>
          <p:cNvGrpSpPr>
            <a:grpSpLocks/>
          </p:cNvGrpSpPr>
          <p:nvPr/>
        </p:nvGrpSpPr>
        <p:grpSpPr bwMode="auto">
          <a:xfrm>
            <a:off x="6823242" y="5552235"/>
            <a:ext cx="1081088" cy="404812"/>
            <a:chOff x="2555875" y="1628775"/>
            <a:chExt cx="1081088" cy="404813"/>
          </a:xfrm>
        </p:grpSpPr>
        <p:grpSp>
          <p:nvGrpSpPr>
            <p:cNvPr id="310" name="Group 278"/>
            <p:cNvGrpSpPr>
              <a:grpSpLocks/>
            </p:cNvGrpSpPr>
            <p:nvPr/>
          </p:nvGrpSpPr>
          <p:grpSpPr bwMode="auto">
            <a:xfrm>
              <a:off x="2555875" y="1628775"/>
              <a:ext cx="1079500" cy="398463"/>
              <a:chOff x="2555776" y="1628800"/>
              <a:chExt cx="1079619" cy="398140"/>
            </a:xfrm>
          </p:grpSpPr>
          <p:sp>
            <p:nvSpPr>
              <p:cNvPr id="326"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my Employee File</a:t>
                </a:r>
              </a:p>
            </p:txBody>
          </p:sp>
          <p:grpSp>
            <p:nvGrpSpPr>
              <p:cNvPr id="327" name="Group 284"/>
              <p:cNvGrpSpPr>
                <a:grpSpLocks/>
              </p:cNvGrpSpPr>
              <p:nvPr/>
            </p:nvGrpSpPr>
            <p:grpSpPr bwMode="auto">
              <a:xfrm>
                <a:off x="2627222" y="1628800"/>
                <a:ext cx="187346" cy="163381"/>
                <a:chOff x="-1500351" y="3692879"/>
                <a:chExt cx="187346" cy="163381"/>
              </a:xfrm>
            </p:grpSpPr>
            <p:sp>
              <p:nvSpPr>
                <p:cNvPr id="328"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9"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grpSp>
        <p:grpSp>
          <p:nvGrpSpPr>
            <p:cNvPr id="311" name="Group 358"/>
            <p:cNvGrpSpPr>
              <a:grpSpLocks/>
            </p:cNvGrpSpPr>
            <p:nvPr/>
          </p:nvGrpSpPr>
          <p:grpSpPr bwMode="auto">
            <a:xfrm>
              <a:off x="2557070" y="1739181"/>
              <a:ext cx="1079893" cy="294407"/>
              <a:chOff x="8489732" y="4403217"/>
              <a:chExt cx="1079512" cy="294200"/>
            </a:xfrm>
          </p:grpSpPr>
          <p:sp>
            <p:nvSpPr>
              <p:cNvPr id="312"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3"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4"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5"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6"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7"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1"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2"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3"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4"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5"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330" name="Elbow Connector 5"/>
          <p:cNvCxnSpPr>
            <a:stCxn id="275" idx="2"/>
            <a:endCxn id="326" idx="1"/>
          </p:cNvCxnSpPr>
          <p:nvPr/>
        </p:nvCxnSpPr>
        <p:spPr>
          <a:xfrm rot="16200000" flipH="1">
            <a:off x="4616597" y="3600383"/>
            <a:ext cx="125259" cy="4288031"/>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331" name="Rectangle 15"/>
          <p:cNvSpPr>
            <a:spLocks noChangeArrowheads="1"/>
          </p:cNvSpPr>
          <p:nvPr/>
        </p:nvSpPr>
        <p:spPr bwMode="auto">
          <a:xfrm>
            <a:off x="6663456" y="1499649"/>
            <a:ext cx="1387478"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Employee</a:t>
            </a:r>
          </a:p>
        </p:txBody>
      </p:sp>
      <p:sp>
        <p:nvSpPr>
          <p:cNvPr id="332" name="Rectangle 98"/>
          <p:cNvSpPr>
            <a:spLocks noChangeArrowheads="1"/>
          </p:cNvSpPr>
          <p:nvPr/>
        </p:nvSpPr>
        <p:spPr bwMode="auto">
          <a:xfrm>
            <a:off x="6663456" y="1728249"/>
            <a:ext cx="1387478"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333" name="TextBox 367"/>
          <p:cNvSpPr txBox="1">
            <a:spLocks noChangeArrowheads="1"/>
          </p:cNvSpPr>
          <p:nvPr/>
        </p:nvSpPr>
        <p:spPr bwMode="auto">
          <a:xfrm>
            <a:off x="1531994" y="3735654"/>
            <a:ext cx="861774"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altLang="de-DE" dirty="0"/>
              <a:t>Position Management </a:t>
            </a:r>
            <a:br>
              <a:rPr lang="en-US" altLang="de-DE" dirty="0"/>
            </a:br>
            <a:r>
              <a:rPr lang="de-DE" altLang="en-US" dirty="0" err="1"/>
              <a:t>implemented</a:t>
            </a:r>
            <a:endParaRPr lang="en-US" altLang="de-DE" dirty="0"/>
          </a:p>
        </p:txBody>
      </p:sp>
      <p:grpSp>
        <p:nvGrpSpPr>
          <p:cNvPr id="285" name="Group 284"/>
          <p:cNvGrpSpPr/>
          <p:nvPr/>
        </p:nvGrpSpPr>
        <p:grpSpPr>
          <a:xfrm>
            <a:off x="4179205" y="2416714"/>
            <a:ext cx="490598" cy="358775"/>
            <a:chOff x="7427851" y="2553254"/>
            <a:chExt cx="490598" cy="358775"/>
          </a:xfrm>
        </p:grpSpPr>
        <p:grpSp>
          <p:nvGrpSpPr>
            <p:cNvPr id="286" name="Group 361"/>
            <p:cNvGrpSpPr>
              <a:grpSpLocks/>
            </p:cNvGrpSpPr>
            <p:nvPr/>
          </p:nvGrpSpPr>
          <p:grpSpPr bwMode="auto">
            <a:xfrm>
              <a:off x="7427851" y="2639445"/>
              <a:ext cx="272008" cy="272584"/>
              <a:chOff x="514868" y="5661248"/>
              <a:chExt cx="272014" cy="272014"/>
            </a:xfrm>
          </p:grpSpPr>
          <p:sp>
            <p:nvSpPr>
              <p:cNvPr id="294"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95"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96" name="Group 370"/>
              <p:cNvGrpSpPr>
                <a:grpSpLocks/>
              </p:cNvGrpSpPr>
              <p:nvPr/>
            </p:nvGrpSpPr>
            <p:grpSpPr bwMode="auto">
              <a:xfrm>
                <a:off x="571578" y="5744390"/>
                <a:ext cx="158594" cy="105730"/>
                <a:chOff x="558006" y="5400998"/>
                <a:chExt cx="190500" cy="127001"/>
              </a:xfrm>
            </p:grpSpPr>
            <p:sp>
              <p:nvSpPr>
                <p:cNvPr id="297"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98"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9"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90"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92"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93" name="Gerade Verbindung 491"/>
            <p:cNvCxnSpPr>
              <a:cxnSpLocks noChangeShapeType="1"/>
              <a:endCxn id="292"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300" name="Straight Arrow Connector 234"/>
          <p:cNvCxnSpPr>
            <a:cxnSpLocks noChangeShapeType="1"/>
            <a:stCxn id="294" idx="4"/>
            <a:endCxn id="385" idx="0"/>
          </p:cNvCxnSpPr>
          <p:nvPr/>
        </p:nvCxnSpPr>
        <p:spPr bwMode="auto">
          <a:xfrm flipH="1">
            <a:off x="4312339" y="2775489"/>
            <a:ext cx="2598" cy="19893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01" name="Group 12"/>
          <p:cNvGrpSpPr>
            <a:grpSpLocks/>
          </p:cNvGrpSpPr>
          <p:nvPr/>
        </p:nvGrpSpPr>
        <p:grpSpPr bwMode="auto">
          <a:xfrm>
            <a:off x="7221341" y="6161406"/>
            <a:ext cx="279400" cy="279400"/>
            <a:chOff x="1830387" y="4857052"/>
            <a:chExt cx="279400" cy="279400"/>
          </a:xfrm>
        </p:grpSpPr>
        <p:sp>
          <p:nvSpPr>
            <p:cNvPr id="302"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303"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dirty="0">
                <a:solidFill>
                  <a:srgbClr val="000000"/>
                </a:solidFill>
                <a:latin typeface="Calibri" panose="020F0502020204030204" pitchFamily="34" charset="0"/>
              </a:endParaRPr>
            </a:p>
          </p:txBody>
        </p:sp>
      </p:grpSp>
      <p:sp>
        <p:nvSpPr>
          <p:cNvPr id="304" name="TextBox 1"/>
          <p:cNvSpPr txBox="1">
            <a:spLocks noChangeArrowheads="1"/>
          </p:cNvSpPr>
          <p:nvPr/>
        </p:nvSpPr>
        <p:spPr bwMode="auto">
          <a:xfrm>
            <a:off x="5674975" y="6184066"/>
            <a:ext cx="1483535" cy="221599"/>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ready to experience different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processes in the secondary employment</a:t>
            </a:r>
            <a:endParaRPr lang="en-US" altLang="en-US" sz="600" b="0" dirty="0">
              <a:ea typeface="Arial Unicode MS" panose="020B0604020202020204" pitchFamily="34" charset="-128"/>
              <a:cs typeface="Arial Unicode MS" panose="020B0604020202020204" pitchFamily="34" charset="-128"/>
            </a:endParaRPr>
          </a:p>
        </p:txBody>
      </p:sp>
      <p:cxnSp>
        <p:nvCxnSpPr>
          <p:cNvPr id="17" name="Straight Arrow Connector 16"/>
          <p:cNvCxnSpPr>
            <a:stCxn id="326" idx="2"/>
            <a:endCxn id="302" idx="0"/>
          </p:cNvCxnSpPr>
          <p:nvPr/>
        </p:nvCxnSpPr>
        <p:spPr>
          <a:xfrm flipH="1">
            <a:off x="7361041" y="5950697"/>
            <a:ext cx="1951" cy="210709"/>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3290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Concurrent Employment Creation (Sub-Process) (2/2)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535654"/>
              </p:ext>
            </p:extLst>
          </p:nvPr>
        </p:nvGraphicFramePr>
        <p:xfrm>
          <a:off x="747713" y="1861608"/>
          <a:ext cx="4893962" cy="1371508"/>
        </p:xfrm>
        <a:graphic>
          <a:graphicData uri="http://schemas.openxmlformats.org/drawingml/2006/table">
            <a:tbl>
              <a:tblPr/>
              <a:tblGrid>
                <a:gridCol w="399600">
                  <a:extLst>
                    <a:ext uri="{9D8B030D-6E8A-4147-A177-3AD203B41FA5}">
                      <a16:colId xmlns:a16="http://schemas.microsoft.com/office/drawing/2014/main" val="20000"/>
                    </a:ext>
                  </a:extLst>
                </a:gridCol>
                <a:gridCol w="4494362">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Add: Concurrent Employment</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My </a:t>
                      </a:r>
                      <a:r>
                        <a:rPr kumimoji="0" lang="en-US" altLang="en-US" sz="800" b="0" i="1" u="none" strike="noStrike" cap="none" normalizeH="0" baseline="0" dirty="0">
                          <a:ln>
                            <a:noFill/>
                          </a:ln>
                          <a:solidFill>
                            <a:schemeClr val="tx1"/>
                          </a:solidFill>
                          <a:effectLst/>
                          <a:latin typeface="Arial" charset="0"/>
                          <a:cs typeface="Arial" charset="0"/>
                        </a:rPr>
                        <a:t>Employee File</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4130031"/>
                  </a:ext>
                </a:extLst>
              </a:tr>
            </a:tbl>
          </a:graphicData>
        </a:graphic>
      </p:graphicFrame>
      <p:grpSp>
        <p:nvGrpSpPr>
          <p:cNvPr id="5" name="Group 245"/>
          <p:cNvGrpSpPr>
            <a:grpSpLocks/>
          </p:cNvGrpSpPr>
          <p:nvPr/>
        </p:nvGrpSpPr>
        <p:grpSpPr bwMode="auto">
          <a:xfrm>
            <a:off x="836613" y="2121958"/>
            <a:ext cx="187325" cy="163513"/>
            <a:chOff x="-1500351" y="3692879"/>
            <a:chExt cx="187346" cy="163380"/>
          </a:xfrm>
        </p:grpSpPr>
        <p:sp>
          <p:nvSpPr>
            <p:cNvPr id="6"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nvGrpSpPr>
          <p:cNvPr id="8" name="Group 245"/>
          <p:cNvGrpSpPr>
            <a:grpSpLocks/>
          </p:cNvGrpSpPr>
          <p:nvPr/>
        </p:nvGrpSpPr>
        <p:grpSpPr bwMode="auto">
          <a:xfrm>
            <a:off x="836613" y="2341561"/>
            <a:ext cx="187325" cy="163512"/>
            <a:chOff x="-1500351" y="3692879"/>
            <a:chExt cx="187346" cy="163380"/>
          </a:xfrm>
        </p:grpSpPr>
        <p:sp>
          <p:nvSpPr>
            <p:cNvPr id="9"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0"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aphicFrame>
        <p:nvGraphicFramePr>
          <p:cNvPr id="11" name="Table 10"/>
          <p:cNvGraphicFramePr>
            <a:graphicFrameLocks noGrp="1"/>
          </p:cNvGraphicFramePr>
          <p:nvPr>
            <p:extLst>
              <p:ext uri="{D42A27DB-BD31-4B8C-83A1-F6EECF244321}">
                <p14:modId xmlns:p14="http://schemas.microsoft.com/office/powerpoint/2010/main" val="1295798799"/>
              </p:ext>
            </p:extLst>
          </p:nvPr>
        </p:nvGraphicFramePr>
        <p:xfrm>
          <a:off x="747712" y="3558760"/>
          <a:ext cx="3530600" cy="1325880"/>
        </p:xfrm>
        <a:graphic>
          <a:graphicData uri="http://schemas.openxmlformats.org/drawingml/2006/table">
            <a:tbl>
              <a:tblPr/>
              <a:tblGrid>
                <a:gridCol w="452835">
                  <a:extLst>
                    <a:ext uri="{9D8B030D-6E8A-4147-A177-3AD203B41FA5}">
                      <a16:colId xmlns:a16="http://schemas.microsoft.com/office/drawing/2014/main" val="20000"/>
                    </a:ext>
                  </a:extLst>
                </a:gridCol>
                <a:gridCol w="3077765">
                  <a:extLst>
                    <a:ext uri="{9D8B030D-6E8A-4147-A177-3AD203B41FA5}">
                      <a16:colId xmlns:a16="http://schemas.microsoft.com/office/drawing/2014/main" val="20001"/>
                    </a:ext>
                  </a:extLst>
                </a:gridCol>
              </a:tblGrid>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37" marR="91437" marT="45631" marB="45631"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816427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charset="0"/>
                          <a:cs typeface="Arial" charset="0"/>
                        </a:rPr>
                        <a:t>Propagation rule defined for position to job info synchronization</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end</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8878945"/>
                  </a:ext>
                </a:extLst>
              </a:tr>
            </a:tbl>
          </a:graphicData>
        </a:graphic>
      </p:graphicFrame>
      <p:sp>
        <p:nvSpPr>
          <p:cNvPr id="17" name="Oval 720"/>
          <p:cNvSpPr>
            <a:spLocks noChangeArrowheads="1"/>
          </p:cNvSpPr>
          <p:nvPr/>
        </p:nvSpPr>
        <p:spPr bwMode="auto">
          <a:xfrm>
            <a:off x="846137" y="3812760"/>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 name="Isosceles Triangle 437"/>
          <p:cNvSpPr>
            <a:spLocks noChangeArrowheads="1"/>
          </p:cNvSpPr>
          <p:nvPr/>
        </p:nvSpPr>
        <p:spPr bwMode="auto">
          <a:xfrm>
            <a:off x="849312" y="445933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1</a:t>
            </a:r>
          </a:p>
        </p:txBody>
      </p:sp>
      <p:sp>
        <p:nvSpPr>
          <p:cNvPr id="19" name="Rectangle 368"/>
          <p:cNvSpPr>
            <a:spLocks noChangeArrowheads="1"/>
          </p:cNvSpPr>
          <p:nvPr/>
        </p:nvSpPr>
        <p:spPr bwMode="auto">
          <a:xfrm>
            <a:off x="655638" y="1496483"/>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a:solidFill>
                  <a:schemeClr val="accent2"/>
                </a:solidFill>
              </a:rPr>
              <a:t>Icon Legend</a:t>
            </a:r>
          </a:p>
        </p:txBody>
      </p:sp>
      <p:grpSp>
        <p:nvGrpSpPr>
          <p:cNvPr id="20" name="Group 245"/>
          <p:cNvGrpSpPr>
            <a:grpSpLocks/>
          </p:cNvGrpSpPr>
          <p:nvPr/>
        </p:nvGrpSpPr>
        <p:grpSpPr bwMode="auto">
          <a:xfrm>
            <a:off x="838200" y="2577567"/>
            <a:ext cx="187325" cy="163512"/>
            <a:chOff x="-1500351" y="3692879"/>
            <a:chExt cx="187346" cy="163380"/>
          </a:xfrm>
        </p:grpSpPr>
        <p:sp>
          <p:nvSpPr>
            <p:cNvPr id="2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nvGrpSpPr>
          <p:cNvPr id="23" name="Group 245"/>
          <p:cNvGrpSpPr>
            <a:grpSpLocks/>
          </p:cNvGrpSpPr>
          <p:nvPr/>
        </p:nvGrpSpPr>
        <p:grpSpPr bwMode="auto">
          <a:xfrm>
            <a:off x="836613" y="2807763"/>
            <a:ext cx="187325" cy="163512"/>
            <a:chOff x="-1500351" y="3692879"/>
            <a:chExt cx="187346" cy="163380"/>
          </a:xfrm>
        </p:grpSpPr>
        <p:sp>
          <p:nvSpPr>
            <p:cNvPr id="2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nvGrpSpPr>
          <p:cNvPr id="26" name="Group 245"/>
          <p:cNvGrpSpPr>
            <a:grpSpLocks/>
          </p:cNvGrpSpPr>
          <p:nvPr/>
        </p:nvGrpSpPr>
        <p:grpSpPr bwMode="auto">
          <a:xfrm>
            <a:off x="837941" y="3031722"/>
            <a:ext cx="187325" cy="163512"/>
            <a:chOff x="-1500351" y="3692879"/>
            <a:chExt cx="187346" cy="163380"/>
          </a:xfrm>
        </p:grpSpPr>
        <p:sp>
          <p:nvSpPr>
            <p:cNvPr id="2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G</a:t>
              </a:r>
              <a:endParaRPr lang="en-US" altLang="en-US" sz="700" b="0" dirty="0">
                <a:solidFill>
                  <a:srgbClr val="000000"/>
                </a:solidFill>
                <a:latin typeface="Calibri" panose="020F0502020204030204" pitchFamily="34" charset="0"/>
              </a:endParaRPr>
            </a:p>
          </p:txBody>
        </p:sp>
      </p:grpSp>
      <p:sp>
        <p:nvSpPr>
          <p:cNvPr id="29" name="TextBox 306"/>
          <p:cNvSpPr txBox="1">
            <a:spLocks noChangeArrowheads="1"/>
          </p:cNvSpPr>
          <p:nvPr/>
        </p:nvSpPr>
        <p:spPr bwMode="auto">
          <a:xfrm>
            <a:off x="747712" y="3292353"/>
            <a:ext cx="32376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32" name="Group 31"/>
          <p:cNvGrpSpPr/>
          <p:nvPr/>
        </p:nvGrpSpPr>
        <p:grpSpPr>
          <a:xfrm>
            <a:off x="804514" y="4033863"/>
            <a:ext cx="490598" cy="358775"/>
            <a:chOff x="7427851" y="2553254"/>
            <a:chExt cx="490598" cy="358775"/>
          </a:xfrm>
        </p:grpSpPr>
        <p:grpSp>
          <p:nvGrpSpPr>
            <p:cNvPr id="33" name="Group 361"/>
            <p:cNvGrpSpPr>
              <a:grpSpLocks/>
            </p:cNvGrpSpPr>
            <p:nvPr/>
          </p:nvGrpSpPr>
          <p:grpSpPr bwMode="auto">
            <a:xfrm>
              <a:off x="7427851" y="2639445"/>
              <a:ext cx="272008" cy="272584"/>
              <a:chOff x="514868" y="5661248"/>
              <a:chExt cx="272014" cy="272014"/>
            </a:xfrm>
          </p:grpSpPr>
          <p:sp>
            <p:nvSpPr>
              <p:cNvPr id="37"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9" name="Group 370"/>
              <p:cNvGrpSpPr>
                <a:grpSpLocks/>
              </p:cNvGrpSpPr>
              <p:nvPr/>
            </p:nvGrpSpPr>
            <p:grpSpPr bwMode="auto">
              <a:xfrm>
                <a:off x="571578" y="5744390"/>
                <a:ext cx="158594" cy="105730"/>
                <a:chOff x="558006" y="5400998"/>
                <a:chExt cx="190500" cy="127001"/>
              </a:xfrm>
            </p:grpSpPr>
            <p:sp>
              <p:nvSpPr>
                <p:cNvPr id="40"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41"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2"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34"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35"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36" name="Gerade Verbindung 491"/>
            <p:cNvCxnSpPr>
              <a:cxnSpLocks noChangeShapeType="1"/>
              <a:endCxn id="35"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44" name="Oval 720"/>
          <p:cNvSpPr>
            <a:spLocks noChangeArrowheads="1"/>
          </p:cNvSpPr>
          <p:nvPr/>
        </p:nvSpPr>
        <p:spPr bwMode="auto">
          <a:xfrm>
            <a:off x="847724" y="4676104"/>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260909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Concurrent Employment Maintenance (Sub-Process) </a:t>
            </a:r>
          </a:p>
        </p:txBody>
      </p:sp>
      <p:sp>
        <p:nvSpPr>
          <p:cNvPr id="15363" name="Rectangle 15"/>
          <p:cNvSpPr>
            <a:spLocks noChangeArrowheads="1"/>
          </p:cNvSpPr>
          <p:nvPr/>
        </p:nvSpPr>
        <p:spPr bwMode="auto">
          <a:xfrm>
            <a:off x="2729164" y="1499649"/>
            <a:ext cx="1572768"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2729164" y="1728250"/>
            <a:ext cx="1572768" cy="207599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2729164" y="1272630"/>
            <a:ext cx="3138926"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3002525" y="2141056"/>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Concurrent Employment</a:t>
                </a: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73" name="Straight Arrow Connector 234"/>
          <p:cNvCxnSpPr>
            <a:cxnSpLocks noChangeShapeType="1"/>
            <a:stCxn id="308" idx="4"/>
            <a:endCxn id="15821" idx="0"/>
          </p:cNvCxnSpPr>
          <p:nvPr/>
        </p:nvCxnSpPr>
        <p:spPr bwMode="auto">
          <a:xfrm>
            <a:off x="3539274" y="2033253"/>
            <a:ext cx="3001" cy="21892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572" name="Rectangle 15"/>
          <p:cNvSpPr>
            <a:spLocks noChangeArrowheads="1"/>
          </p:cNvSpPr>
          <p:nvPr/>
        </p:nvSpPr>
        <p:spPr bwMode="auto">
          <a:xfrm>
            <a:off x="4303803" y="1499649"/>
            <a:ext cx="1572996"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Line Manager </a:t>
            </a:r>
            <a:br>
              <a:rPr lang="en-US" altLang="en-US" sz="800" dirty="0">
                <a:solidFill>
                  <a:schemeClr val="accent2"/>
                </a:solidFill>
              </a:rPr>
            </a:br>
            <a:r>
              <a:rPr lang="en-US" altLang="en-US" sz="800" dirty="0">
                <a:solidFill>
                  <a:schemeClr val="accent2"/>
                </a:solidFill>
              </a:rPr>
              <a:t>(in concurrent employment)</a:t>
            </a:r>
          </a:p>
        </p:txBody>
      </p:sp>
      <p:sp>
        <p:nvSpPr>
          <p:cNvPr id="573" name="Rectangle 98"/>
          <p:cNvSpPr>
            <a:spLocks noChangeArrowheads="1"/>
          </p:cNvSpPr>
          <p:nvPr/>
        </p:nvSpPr>
        <p:spPr bwMode="auto">
          <a:xfrm>
            <a:off x="4303803" y="1728250"/>
            <a:ext cx="1572996" cy="2075999"/>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368" name="Group 10"/>
          <p:cNvGrpSpPr>
            <a:grpSpLocks/>
          </p:cNvGrpSpPr>
          <p:nvPr/>
        </p:nvGrpSpPr>
        <p:grpSpPr bwMode="auto">
          <a:xfrm>
            <a:off x="4549196" y="2963226"/>
            <a:ext cx="1081088"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Approve Concurrent Employment Maintenance</a:t>
                </a: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 name="Elbow Connector 4"/>
          <p:cNvCxnSpPr>
            <a:stCxn id="15821" idx="2"/>
            <a:endCxn id="90" idx="2"/>
          </p:cNvCxnSpPr>
          <p:nvPr/>
        </p:nvCxnSpPr>
        <p:spPr>
          <a:xfrm rot="16200000" flipH="1">
            <a:off x="4164845" y="1916948"/>
            <a:ext cx="161871" cy="140701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7" name="TextBox 1"/>
          <p:cNvSpPr txBox="1">
            <a:spLocks noChangeArrowheads="1"/>
          </p:cNvSpPr>
          <p:nvPr/>
        </p:nvSpPr>
        <p:spPr bwMode="auto">
          <a:xfrm>
            <a:off x="2283587" y="1804963"/>
            <a:ext cx="1084592"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Secondary employment is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to become main employment</a:t>
            </a:r>
            <a:endParaRPr lang="en-US" altLang="en-US" sz="600" b="0" dirty="0">
              <a:ea typeface="Arial Unicode MS" panose="020B0604020202020204" pitchFamily="34" charset="-128"/>
              <a:cs typeface="Arial Unicode MS" panose="020B0604020202020204" pitchFamily="34" charset="-128"/>
            </a:endParaRPr>
          </a:p>
        </p:txBody>
      </p:sp>
      <p:sp>
        <p:nvSpPr>
          <p:cNvPr id="308" name="Oval 720"/>
          <p:cNvSpPr>
            <a:spLocks noChangeArrowheads="1"/>
          </p:cNvSpPr>
          <p:nvPr/>
        </p:nvSpPr>
        <p:spPr bwMode="auto">
          <a:xfrm>
            <a:off x="3423875" y="1799253"/>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aphicFrame>
        <p:nvGraphicFramePr>
          <p:cNvPr id="236" name="Table 235"/>
          <p:cNvGraphicFramePr>
            <a:graphicFrameLocks noGrp="1"/>
          </p:cNvGraphicFramePr>
          <p:nvPr>
            <p:extLst>
              <p:ext uri="{D42A27DB-BD31-4B8C-83A1-F6EECF244321}">
                <p14:modId xmlns:p14="http://schemas.microsoft.com/office/powerpoint/2010/main" val="3841451700"/>
              </p:ext>
            </p:extLst>
          </p:nvPr>
        </p:nvGraphicFramePr>
        <p:xfrm>
          <a:off x="2073564" y="4284525"/>
          <a:ext cx="3809659" cy="792202"/>
        </p:xfrm>
        <a:graphic>
          <a:graphicData uri="http://schemas.openxmlformats.org/drawingml/2006/table">
            <a:tbl>
              <a:tblPr/>
              <a:tblGrid>
                <a:gridCol w="384972">
                  <a:extLst>
                    <a:ext uri="{9D8B030D-6E8A-4147-A177-3AD203B41FA5}">
                      <a16:colId xmlns:a16="http://schemas.microsoft.com/office/drawing/2014/main" val="20000"/>
                    </a:ext>
                  </a:extLst>
                </a:gridCol>
                <a:gridCol w="3424687">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Header</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b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b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&lt;secondary employment&gt;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radio-button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Employment Details</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37" name="Group 245"/>
          <p:cNvGrpSpPr>
            <a:grpSpLocks/>
          </p:cNvGrpSpPr>
          <p:nvPr/>
        </p:nvGrpSpPr>
        <p:grpSpPr bwMode="auto">
          <a:xfrm>
            <a:off x="2162465" y="4561653"/>
            <a:ext cx="187325" cy="163513"/>
            <a:chOff x="-1500351" y="3692879"/>
            <a:chExt cx="187346" cy="163380"/>
          </a:xfrm>
        </p:grpSpPr>
        <p:sp>
          <p:nvSpPr>
            <p:cNvPr id="238"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9"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H</a:t>
              </a:r>
              <a:endParaRPr lang="en-US" altLang="en-US" sz="700" b="0" dirty="0">
                <a:solidFill>
                  <a:srgbClr val="000000"/>
                </a:solidFill>
                <a:latin typeface="Calibri" panose="020F0502020204030204" pitchFamily="34" charset="0"/>
              </a:endParaRPr>
            </a:p>
          </p:txBody>
        </p:sp>
      </p:grpSp>
      <p:grpSp>
        <p:nvGrpSpPr>
          <p:cNvPr id="240" name="Group 245"/>
          <p:cNvGrpSpPr>
            <a:grpSpLocks/>
          </p:cNvGrpSpPr>
          <p:nvPr/>
        </p:nvGrpSpPr>
        <p:grpSpPr bwMode="auto">
          <a:xfrm>
            <a:off x="2162465" y="4873535"/>
            <a:ext cx="187325" cy="163512"/>
            <a:chOff x="-1500351" y="3692879"/>
            <a:chExt cx="187346" cy="163380"/>
          </a:xfrm>
        </p:grpSpPr>
        <p:sp>
          <p:nvSpPr>
            <p:cNvPr id="24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I</a:t>
              </a:r>
              <a:endParaRPr lang="en-US" altLang="en-US" sz="700" b="0" dirty="0">
                <a:solidFill>
                  <a:srgbClr val="000000"/>
                </a:solidFill>
                <a:latin typeface="Calibri" panose="020F0502020204030204" pitchFamily="34" charset="0"/>
              </a:endParaRPr>
            </a:p>
          </p:txBody>
        </p:sp>
      </p:grpSp>
      <p:sp>
        <p:nvSpPr>
          <p:cNvPr id="243" name="Rectangle 368"/>
          <p:cNvSpPr>
            <a:spLocks noChangeArrowheads="1"/>
          </p:cNvSpPr>
          <p:nvPr/>
        </p:nvSpPr>
        <p:spPr bwMode="auto">
          <a:xfrm>
            <a:off x="1981490" y="4053624"/>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cxnSp>
        <p:nvCxnSpPr>
          <p:cNvPr id="3" name="Connector: Elbow 2"/>
          <p:cNvCxnSpPr>
            <a:cxnSpLocks/>
            <a:stCxn id="385" idx="2"/>
            <a:endCxn id="112" idx="6"/>
          </p:cNvCxnSpPr>
          <p:nvPr/>
        </p:nvCxnSpPr>
        <p:spPr>
          <a:xfrm rot="5400000">
            <a:off x="4276963" y="2763693"/>
            <a:ext cx="213989" cy="140997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84" name="TextBox 306"/>
          <p:cNvSpPr txBox="1">
            <a:spLocks noChangeArrowheads="1"/>
          </p:cNvSpPr>
          <p:nvPr/>
        </p:nvSpPr>
        <p:spPr bwMode="auto">
          <a:xfrm>
            <a:off x="2073564" y="5135472"/>
            <a:ext cx="32376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85" name="Group 84"/>
          <p:cNvGrpSpPr/>
          <p:nvPr/>
        </p:nvGrpSpPr>
        <p:grpSpPr>
          <a:xfrm>
            <a:off x="4949285" y="2479139"/>
            <a:ext cx="490598" cy="358775"/>
            <a:chOff x="7427851" y="2553254"/>
            <a:chExt cx="490598" cy="358775"/>
          </a:xfrm>
        </p:grpSpPr>
        <p:grpSp>
          <p:nvGrpSpPr>
            <p:cNvPr id="86" name="Group 361"/>
            <p:cNvGrpSpPr>
              <a:grpSpLocks/>
            </p:cNvGrpSpPr>
            <p:nvPr/>
          </p:nvGrpSpPr>
          <p:grpSpPr bwMode="auto">
            <a:xfrm>
              <a:off x="7427851" y="2639445"/>
              <a:ext cx="272008" cy="272584"/>
              <a:chOff x="514868" y="5661248"/>
              <a:chExt cx="272014" cy="272014"/>
            </a:xfrm>
          </p:grpSpPr>
          <p:sp>
            <p:nvSpPr>
              <p:cNvPr id="90"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91"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92" name="Group 370"/>
              <p:cNvGrpSpPr>
                <a:grpSpLocks/>
              </p:cNvGrpSpPr>
              <p:nvPr/>
            </p:nvGrpSpPr>
            <p:grpSpPr bwMode="auto">
              <a:xfrm>
                <a:off x="571578" y="5744390"/>
                <a:ext cx="158594" cy="105730"/>
                <a:chOff x="558006" y="5400998"/>
                <a:chExt cx="190500" cy="127001"/>
              </a:xfrm>
            </p:grpSpPr>
            <p:sp>
              <p:nvSpPr>
                <p:cNvPr id="93"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94"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5"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87"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88"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89" name="Gerade Verbindung 491"/>
            <p:cNvCxnSpPr>
              <a:cxnSpLocks noChangeShapeType="1"/>
              <a:endCxn id="88"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6" name="Straight Arrow Connector 5"/>
          <p:cNvCxnSpPr>
            <a:stCxn id="90" idx="4"/>
            <a:endCxn id="385" idx="0"/>
          </p:cNvCxnSpPr>
          <p:nvPr/>
        </p:nvCxnSpPr>
        <p:spPr>
          <a:xfrm>
            <a:off x="5085017" y="2837914"/>
            <a:ext cx="3929" cy="23643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aphicFrame>
        <p:nvGraphicFramePr>
          <p:cNvPr id="115" name="Table 114"/>
          <p:cNvGraphicFramePr>
            <a:graphicFrameLocks noGrp="1"/>
          </p:cNvGraphicFramePr>
          <p:nvPr>
            <p:extLst>
              <p:ext uri="{D42A27DB-BD31-4B8C-83A1-F6EECF244321}">
                <p14:modId xmlns:p14="http://schemas.microsoft.com/office/powerpoint/2010/main" val="2309193104"/>
              </p:ext>
            </p:extLst>
          </p:nvPr>
        </p:nvGraphicFramePr>
        <p:xfrm>
          <a:off x="2073564" y="5346539"/>
          <a:ext cx="3794526" cy="1143000"/>
        </p:xfrm>
        <a:graphic>
          <a:graphicData uri="http://schemas.openxmlformats.org/drawingml/2006/table">
            <a:tbl>
              <a:tblPr/>
              <a:tblGrid>
                <a:gridCol w="658776">
                  <a:extLst>
                    <a:ext uri="{9D8B030D-6E8A-4147-A177-3AD203B41FA5}">
                      <a16:colId xmlns:a16="http://schemas.microsoft.com/office/drawing/2014/main" val="20000"/>
                    </a:ext>
                  </a:extLst>
                </a:gridCol>
                <a:gridCol w="3135750">
                  <a:extLst>
                    <a:ext uri="{9D8B030D-6E8A-4147-A177-3AD203B41FA5}">
                      <a16:colId xmlns:a16="http://schemas.microsoft.com/office/drawing/2014/main" val="20001"/>
                    </a:ext>
                  </a:extLst>
                </a:gridCol>
              </a:tblGrid>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37" marR="91437" marT="45631" marB="45631"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8164272"/>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end</a:t>
                      </a:r>
                    </a:p>
                  </a:txBody>
                  <a:tcPr marL="91437" marR="91437" marT="45631" marB="45631"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092924"/>
                  </a:ext>
                </a:extLst>
              </a:tr>
            </a:tbl>
          </a:graphicData>
        </a:graphic>
      </p:graphicFrame>
      <p:sp>
        <p:nvSpPr>
          <p:cNvPr id="121" name="Oval 720"/>
          <p:cNvSpPr>
            <a:spLocks noChangeArrowheads="1"/>
          </p:cNvSpPr>
          <p:nvPr/>
        </p:nvSpPr>
        <p:spPr bwMode="auto">
          <a:xfrm>
            <a:off x="2171989" y="5600539"/>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123" name="Group 122"/>
          <p:cNvGrpSpPr/>
          <p:nvPr/>
        </p:nvGrpSpPr>
        <p:grpSpPr>
          <a:xfrm>
            <a:off x="2130366" y="5821642"/>
            <a:ext cx="490598" cy="358775"/>
            <a:chOff x="7427851" y="2553254"/>
            <a:chExt cx="490598" cy="358775"/>
          </a:xfrm>
        </p:grpSpPr>
        <p:grpSp>
          <p:nvGrpSpPr>
            <p:cNvPr id="124" name="Group 361"/>
            <p:cNvGrpSpPr>
              <a:grpSpLocks/>
            </p:cNvGrpSpPr>
            <p:nvPr/>
          </p:nvGrpSpPr>
          <p:grpSpPr bwMode="auto">
            <a:xfrm>
              <a:off x="7427851" y="2639445"/>
              <a:ext cx="272008" cy="272584"/>
              <a:chOff x="514868" y="5661248"/>
              <a:chExt cx="272014" cy="272014"/>
            </a:xfrm>
          </p:grpSpPr>
          <p:sp>
            <p:nvSpPr>
              <p:cNvPr id="12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2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130" name="Group 370"/>
              <p:cNvGrpSpPr>
                <a:grpSpLocks/>
              </p:cNvGrpSpPr>
              <p:nvPr/>
            </p:nvGrpSpPr>
            <p:grpSpPr bwMode="auto">
              <a:xfrm>
                <a:off x="571578" y="5744390"/>
                <a:ext cx="158594" cy="105730"/>
                <a:chOff x="558006" y="5400998"/>
                <a:chExt cx="190500" cy="127001"/>
              </a:xfrm>
            </p:grpSpPr>
            <p:sp>
              <p:nvSpPr>
                <p:cNvPr id="13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13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125"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126"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127" name="Gerade Verbindung 491"/>
            <p:cNvCxnSpPr>
              <a:cxnSpLocks noChangeShapeType="1"/>
              <a:endCxn id="126"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 name="Group 12"/>
          <p:cNvGrpSpPr>
            <a:grpSpLocks/>
          </p:cNvGrpSpPr>
          <p:nvPr/>
        </p:nvGrpSpPr>
        <p:grpSpPr bwMode="auto">
          <a:xfrm>
            <a:off x="3399568" y="3435977"/>
            <a:ext cx="279400" cy="279400"/>
            <a:chOff x="1830387" y="4857052"/>
            <a:chExt cx="279400" cy="279400"/>
          </a:xfrm>
        </p:grpSpPr>
        <p:sp>
          <p:nvSpPr>
            <p:cNvPr id="112"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13"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dirty="0">
                <a:solidFill>
                  <a:srgbClr val="000000"/>
                </a:solidFill>
                <a:latin typeface="Calibri" panose="020F0502020204030204" pitchFamily="34" charset="0"/>
              </a:endParaRPr>
            </a:p>
          </p:txBody>
        </p:sp>
      </p:grpSp>
      <p:sp>
        <p:nvSpPr>
          <p:cNvPr id="114" name="TextBox 1"/>
          <p:cNvSpPr txBox="1">
            <a:spLocks noChangeArrowheads="1"/>
          </p:cNvSpPr>
          <p:nvPr/>
        </p:nvSpPr>
        <p:spPr bwMode="auto">
          <a:xfrm>
            <a:off x="1617084" y="3463751"/>
            <a:ext cx="1730602" cy="221599"/>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ready to experience different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personnel actions in the new main employment</a:t>
            </a:r>
            <a:endParaRPr lang="en-US" altLang="en-US" sz="600" b="0" dirty="0">
              <a:ea typeface="Arial Unicode MS" panose="020B0604020202020204" pitchFamily="34" charset="-128"/>
              <a:cs typeface="Arial Unicode MS" panose="020B0604020202020204" pitchFamily="34" charset="-128"/>
            </a:endParaRPr>
          </a:p>
        </p:txBody>
      </p:sp>
      <p:sp>
        <p:nvSpPr>
          <p:cNvPr id="116" name="Oval 720"/>
          <p:cNvSpPr>
            <a:spLocks noChangeArrowheads="1"/>
          </p:cNvSpPr>
          <p:nvPr/>
        </p:nvSpPr>
        <p:spPr bwMode="auto">
          <a:xfrm>
            <a:off x="2185508" y="6251854"/>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Tree>
    <p:extLst>
      <p:ext uri="{BB962C8B-B14F-4D97-AF65-F5344CB8AC3E}">
        <p14:creationId xmlns:p14="http://schemas.microsoft.com/office/powerpoint/2010/main" val="269981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Concurrent Employment Termination (Sub-Process)</a:t>
            </a:r>
          </a:p>
        </p:txBody>
      </p:sp>
      <p:sp>
        <p:nvSpPr>
          <p:cNvPr id="15363" name="Rectangle 15"/>
          <p:cNvSpPr>
            <a:spLocks noChangeArrowheads="1"/>
          </p:cNvSpPr>
          <p:nvPr/>
        </p:nvSpPr>
        <p:spPr bwMode="auto">
          <a:xfrm>
            <a:off x="323850" y="1499649"/>
            <a:ext cx="2557238"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323850" y="1728249"/>
            <a:ext cx="2557238"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323850" y="1281256"/>
            <a:ext cx="4132396" cy="220669"/>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1377476" y="2212531"/>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Terminate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Secondary Employment</a:t>
                </a: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5373" name="Straight Arrow Connector 234"/>
          <p:cNvCxnSpPr>
            <a:cxnSpLocks noChangeShapeType="1"/>
            <a:stCxn id="308" idx="4"/>
            <a:endCxn id="15821" idx="0"/>
          </p:cNvCxnSpPr>
          <p:nvPr/>
        </p:nvCxnSpPr>
        <p:spPr bwMode="auto">
          <a:xfrm>
            <a:off x="1914225" y="2078850"/>
            <a:ext cx="3001" cy="244806"/>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572" name="Rectangle 15"/>
          <p:cNvSpPr>
            <a:spLocks noChangeArrowheads="1"/>
          </p:cNvSpPr>
          <p:nvPr/>
        </p:nvSpPr>
        <p:spPr bwMode="auto">
          <a:xfrm>
            <a:off x="2883250" y="1499649"/>
            <a:ext cx="1572996"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Line Manager </a:t>
            </a:r>
            <a:br>
              <a:rPr lang="en-US" altLang="en-US" sz="800" dirty="0">
                <a:solidFill>
                  <a:schemeClr val="accent2"/>
                </a:solidFill>
              </a:rPr>
            </a:br>
            <a:r>
              <a:rPr lang="en-US" altLang="en-US" sz="800" dirty="0">
                <a:solidFill>
                  <a:schemeClr val="accent2"/>
                </a:solidFill>
              </a:rPr>
              <a:t>(in concurrent employment)</a:t>
            </a:r>
          </a:p>
        </p:txBody>
      </p:sp>
      <p:sp>
        <p:nvSpPr>
          <p:cNvPr id="573" name="Rectangle 98"/>
          <p:cNvSpPr>
            <a:spLocks noChangeArrowheads="1"/>
          </p:cNvSpPr>
          <p:nvPr/>
        </p:nvSpPr>
        <p:spPr bwMode="auto">
          <a:xfrm>
            <a:off x="2883250" y="1728249"/>
            <a:ext cx="1572996" cy="4754703"/>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368" name="Group 10"/>
          <p:cNvGrpSpPr>
            <a:grpSpLocks/>
          </p:cNvGrpSpPr>
          <p:nvPr/>
        </p:nvGrpSpPr>
        <p:grpSpPr bwMode="auto">
          <a:xfrm>
            <a:off x="3137352" y="2928868"/>
            <a:ext cx="1081088"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Approve Secondary Employment Termination</a:t>
                </a: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K</a:t>
                  </a:r>
                  <a:endParaRPr lang="en-US" altLang="en-US" sz="700" b="0" dirty="0">
                    <a:solidFill>
                      <a:srgbClr val="000000"/>
                    </a:solidFill>
                    <a:latin typeface="Calibri" panose="020F0502020204030204" pitchFamily="34" charset="0"/>
                  </a:endParaRP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57" name="Group 10"/>
          <p:cNvGrpSpPr>
            <a:grpSpLocks/>
          </p:cNvGrpSpPr>
          <p:nvPr/>
        </p:nvGrpSpPr>
        <p:grpSpPr bwMode="auto">
          <a:xfrm>
            <a:off x="1360224" y="5030204"/>
            <a:ext cx="1081088" cy="404812"/>
            <a:chOff x="2555875" y="1628775"/>
            <a:chExt cx="1081088" cy="404813"/>
          </a:xfrm>
        </p:grpSpPr>
        <p:grpSp>
          <p:nvGrpSpPr>
            <p:cNvPr id="258" name="Group 278"/>
            <p:cNvGrpSpPr>
              <a:grpSpLocks/>
            </p:cNvGrpSpPr>
            <p:nvPr/>
          </p:nvGrpSpPr>
          <p:grpSpPr bwMode="auto">
            <a:xfrm>
              <a:off x="2555875" y="1628775"/>
              <a:ext cx="1079500" cy="398463"/>
              <a:chOff x="2555776" y="1628800"/>
              <a:chExt cx="1079619" cy="398140"/>
            </a:xfrm>
          </p:grpSpPr>
          <p:sp>
            <p:nvSpPr>
              <p:cNvPr id="27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Terminated Secondary Employment Details</a:t>
                </a:r>
              </a:p>
            </p:txBody>
          </p:sp>
          <p:grpSp>
            <p:nvGrpSpPr>
              <p:cNvPr id="276" name="Group 284"/>
              <p:cNvGrpSpPr>
                <a:grpSpLocks/>
              </p:cNvGrpSpPr>
              <p:nvPr/>
            </p:nvGrpSpPr>
            <p:grpSpPr bwMode="auto">
              <a:xfrm>
                <a:off x="2627222" y="1628800"/>
                <a:ext cx="187346" cy="163381"/>
                <a:chOff x="-1500351" y="3692879"/>
                <a:chExt cx="187346" cy="163381"/>
              </a:xfrm>
            </p:grpSpPr>
            <p:sp>
              <p:nvSpPr>
                <p:cNvPr id="27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7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M</a:t>
                  </a:r>
                  <a:endParaRPr lang="en-US" altLang="en-US" sz="700" b="0" dirty="0">
                    <a:solidFill>
                      <a:srgbClr val="000000"/>
                    </a:solidFill>
                    <a:latin typeface="Calibri" panose="020F0502020204030204" pitchFamily="34" charset="0"/>
                  </a:endParaRPr>
                </a:p>
              </p:txBody>
            </p:sp>
          </p:grpSp>
        </p:grpSp>
        <p:grpSp>
          <p:nvGrpSpPr>
            <p:cNvPr id="259" name="Group 358"/>
            <p:cNvGrpSpPr>
              <a:grpSpLocks/>
            </p:cNvGrpSpPr>
            <p:nvPr/>
          </p:nvGrpSpPr>
          <p:grpSpPr bwMode="auto">
            <a:xfrm>
              <a:off x="2557070" y="1739181"/>
              <a:ext cx="1079893" cy="294407"/>
              <a:chOff x="8489732" y="4403217"/>
              <a:chExt cx="1079512" cy="294200"/>
            </a:xfrm>
          </p:grpSpPr>
          <p:sp>
            <p:nvSpPr>
              <p:cNvPr id="26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5" name="Elbow Connector 4"/>
          <p:cNvCxnSpPr>
            <a:stCxn id="15821" idx="2"/>
            <a:endCxn id="221" idx="2"/>
          </p:cNvCxnSpPr>
          <p:nvPr/>
        </p:nvCxnSpPr>
        <p:spPr>
          <a:xfrm rot="16200000" flipH="1">
            <a:off x="2674537" y="1853681"/>
            <a:ext cx="124241" cy="163886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4" name="Elbow Connector 13"/>
          <p:cNvCxnSpPr>
            <a:stCxn id="385" idx="2"/>
            <a:endCxn id="592" idx="0"/>
          </p:cNvCxnSpPr>
          <p:nvPr/>
        </p:nvCxnSpPr>
        <p:spPr>
          <a:xfrm rot="5400000">
            <a:off x="2653462" y="2599614"/>
            <a:ext cx="295925" cy="1751357"/>
          </a:xfrm>
          <a:prstGeom prst="bentConnector3">
            <a:avLst>
              <a:gd name="adj1" fmla="val 38229"/>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8" name="TextBox 367"/>
          <p:cNvSpPr txBox="1">
            <a:spLocks noChangeArrowheads="1"/>
          </p:cNvSpPr>
          <p:nvPr/>
        </p:nvSpPr>
        <p:spPr bwMode="auto">
          <a:xfrm>
            <a:off x="2081315" y="3499221"/>
            <a:ext cx="861774"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altLang="de-DE" dirty="0"/>
              <a:t>Position Management </a:t>
            </a:r>
            <a:br>
              <a:rPr lang="en-US" altLang="de-DE" dirty="0"/>
            </a:br>
            <a:r>
              <a:rPr lang="en-US" altLang="de-DE" dirty="0"/>
              <a:t>not </a:t>
            </a:r>
            <a:r>
              <a:rPr lang="de-DE" altLang="en-US" dirty="0" err="1"/>
              <a:t>implemented</a:t>
            </a:r>
            <a:endParaRPr lang="en-US" altLang="de-DE" dirty="0"/>
          </a:p>
        </p:txBody>
      </p:sp>
      <p:cxnSp>
        <p:nvCxnSpPr>
          <p:cNvPr id="289" name="Elbow Connector 238"/>
          <p:cNvCxnSpPr>
            <a:cxnSpLocks noChangeShapeType="1"/>
            <a:stCxn id="600" idx="1"/>
            <a:endCxn id="709" idx="0"/>
          </p:cNvCxnSpPr>
          <p:nvPr/>
        </p:nvCxnSpPr>
        <p:spPr bwMode="auto">
          <a:xfrm rot="10800000" flipV="1">
            <a:off x="1116014" y="3750255"/>
            <a:ext cx="676380" cy="17104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91" name="Elbow Connector 241"/>
          <p:cNvCxnSpPr>
            <a:cxnSpLocks noChangeShapeType="1"/>
            <a:stCxn id="728" idx="2"/>
            <a:endCxn id="628" idx="26"/>
          </p:cNvCxnSpPr>
          <p:nvPr/>
        </p:nvCxnSpPr>
        <p:spPr bwMode="auto">
          <a:xfrm rot="16200000" flipH="1">
            <a:off x="1408719" y="4389172"/>
            <a:ext cx="77927" cy="66420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306" name="Elbow Connector 4"/>
          <p:cNvCxnSpPr>
            <a:cxnSpLocks noChangeShapeType="1"/>
            <a:stCxn id="604" idx="37"/>
            <a:endCxn id="617" idx="1"/>
          </p:cNvCxnSpPr>
          <p:nvPr/>
        </p:nvCxnSpPr>
        <p:spPr bwMode="auto">
          <a:xfrm flipH="1">
            <a:off x="2039780" y="3764040"/>
            <a:ext cx="22489" cy="1016577"/>
          </a:xfrm>
          <a:prstGeom prst="bentConnector3">
            <a:avLst>
              <a:gd name="adj1" fmla="val -2221237"/>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519" name="Straight Arrow Connector 518"/>
          <p:cNvCxnSpPr>
            <a:stCxn id="709" idx="2"/>
            <a:endCxn id="728" idx="0"/>
          </p:cNvCxnSpPr>
          <p:nvPr/>
        </p:nvCxnSpPr>
        <p:spPr>
          <a:xfrm flipH="1">
            <a:off x="1115578" y="4208673"/>
            <a:ext cx="436" cy="18630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589" name="Group 689"/>
          <p:cNvGrpSpPr>
            <a:grpSpLocks/>
          </p:cNvGrpSpPr>
          <p:nvPr/>
        </p:nvGrpSpPr>
        <p:grpSpPr bwMode="auto">
          <a:xfrm>
            <a:off x="1786044" y="3623255"/>
            <a:ext cx="276225" cy="150813"/>
            <a:chOff x="7020496" y="4784785"/>
            <a:chExt cx="275109" cy="150745"/>
          </a:xfrm>
        </p:grpSpPr>
        <p:grpSp>
          <p:nvGrpSpPr>
            <p:cNvPr id="590" name="Group 118"/>
            <p:cNvGrpSpPr>
              <a:grpSpLocks/>
            </p:cNvGrpSpPr>
            <p:nvPr/>
          </p:nvGrpSpPr>
          <p:grpSpPr bwMode="auto">
            <a:xfrm>
              <a:off x="7020496" y="4784785"/>
              <a:ext cx="275109" cy="150745"/>
              <a:chOff x="7022877" y="4789547"/>
              <a:chExt cx="275109" cy="150745"/>
            </a:xfrm>
          </p:grpSpPr>
          <p:grpSp>
            <p:nvGrpSpPr>
              <p:cNvPr id="598" name="Group 132"/>
              <p:cNvGrpSpPr>
                <a:grpSpLocks/>
              </p:cNvGrpSpPr>
              <p:nvPr/>
            </p:nvGrpSpPr>
            <p:grpSpPr bwMode="auto">
              <a:xfrm>
                <a:off x="7022877" y="4789547"/>
                <a:ext cx="275109" cy="146939"/>
                <a:chOff x="3014456" y="6923053"/>
                <a:chExt cx="1242639" cy="663709"/>
              </a:xfrm>
            </p:grpSpPr>
            <p:sp>
              <p:nvSpPr>
                <p:cNvPr id="604" name="Freeform 603"/>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05"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99" name="Group 541"/>
              <p:cNvGrpSpPr>
                <a:grpSpLocks/>
              </p:cNvGrpSpPr>
              <p:nvPr/>
            </p:nvGrpSpPr>
            <p:grpSpPr bwMode="auto">
              <a:xfrm>
                <a:off x="7029450" y="4894573"/>
                <a:ext cx="268536" cy="45719"/>
                <a:chOff x="7588635" y="4913826"/>
                <a:chExt cx="495416" cy="33609"/>
              </a:xfrm>
            </p:grpSpPr>
            <p:sp>
              <p:nvSpPr>
                <p:cNvPr id="600"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1"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02"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91" name="Group 654"/>
            <p:cNvGrpSpPr>
              <a:grpSpLocks/>
            </p:cNvGrpSpPr>
            <p:nvPr/>
          </p:nvGrpSpPr>
          <p:grpSpPr bwMode="auto">
            <a:xfrm>
              <a:off x="7035027" y="4886004"/>
              <a:ext cx="249169" cy="45720"/>
              <a:chOff x="1171328" y="3126737"/>
              <a:chExt cx="413886" cy="45739"/>
            </a:xfrm>
          </p:grpSpPr>
          <p:sp>
            <p:nvSpPr>
              <p:cNvPr id="593"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4"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5"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6"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97"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92"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06" name="Group 689"/>
          <p:cNvGrpSpPr>
            <a:grpSpLocks/>
          </p:cNvGrpSpPr>
          <p:nvPr/>
        </p:nvGrpSpPr>
        <p:grpSpPr bwMode="auto">
          <a:xfrm rot="10800000">
            <a:off x="1769905" y="4756804"/>
            <a:ext cx="276225" cy="150813"/>
            <a:chOff x="7020496" y="4784785"/>
            <a:chExt cx="275109" cy="150745"/>
          </a:xfrm>
        </p:grpSpPr>
        <p:grpSp>
          <p:nvGrpSpPr>
            <p:cNvPr id="607" name="Group 118"/>
            <p:cNvGrpSpPr>
              <a:grpSpLocks/>
            </p:cNvGrpSpPr>
            <p:nvPr/>
          </p:nvGrpSpPr>
          <p:grpSpPr bwMode="auto">
            <a:xfrm>
              <a:off x="7020496" y="4784785"/>
              <a:ext cx="275109" cy="150745"/>
              <a:chOff x="7022877" y="4789547"/>
              <a:chExt cx="275109" cy="150745"/>
            </a:xfrm>
          </p:grpSpPr>
          <p:grpSp>
            <p:nvGrpSpPr>
              <p:cNvPr id="615" name="Group 132"/>
              <p:cNvGrpSpPr>
                <a:grpSpLocks/>
              </p:cNvGrpSpPr>
              <p:nvPr/>
            </p:nvGrpSpPr>
            <p:grpSpPr bwMode="auto">
              <a:xfrm>
                <a:off x="7022877" y="4789547"/>
                <a:ext cx="275109" cy="146939"/>
                <a:chOff x="3014456" y="6923053"/>
                <a:chExt cx="1242639" cy="663709"/>
              </a:xfrm>
            </p:grpSpPr>
            <p:sp>
              <p:nvSpPr>
                <p:cNvPr id="628" name="Freeform 627"/>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9"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16" name="Group 541"/>
              <p:cNvGrpSpPr>
                <a:grpSpLocks/>
              </p:cNvGrpSpPr>
              <p:nvPr/>
            </p:nvGrpSpPr>
            <p:grpSpPr bwMode="auto">
              <a:xfrm>
                <a:off x="7029450" y="4894573"/>
                <a:ext cx="268536" cy="45719"/>
                <a:chOff x="7588635" y="4913826"/>
                <a:chExt cx="495416" cy="33609"/>
              </a:xfrm>
            </p:grpSpPr>
            <p:sp>
              <p:nvSpPr>
                <p:cNvPr id="617"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8"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9"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608" name="Group 654"/>
            <p:cNvGrpSpPr>
              <a:grpSpLocks/>
            </p:cNvGrpSpPr>
            <p:nvPr/>
          </p:nvGrpSpPr>
          <p:grpSpPr bwMode="auto">
            <a:xfrm>
              <a:off x="7035027" y="4886004"/>
              <a:ext cx="249169" cy="45720"/>
              <a:chOff x="1171328" y="3126737"/>
              <a:chExt cx="413886" cy="45739"/>
            </a:xfrm>
          </p:grpSpPr>
          <p:sp>
            <p:nvSpPr>
              <p:cNvPr id="61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2"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3"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614"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60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687" name="Group 14"/>
          <p:cNvGrpSpPr>
            <a:grpSpLocks/>
          </p:cNvGrpSpPr>
          <p:nvPr/>
        </p:nvGrpSpPr>
        <p:grpSpPr bwMode="auto">
          <a:xfrm>
            <a:off x="575829" y="3792695"/>
            <a:ext cx="1091493" cy="420743"/>
            <a:chOff x="2555875" y="2667000"/>
            <a:chExt cx="1090613" cy="420688"/>
          </a:xfrm>
        </p:grpSpPr>
        <p:grpSp>
          <p:nvGrpSpPr>
            <p:cNvPr id="693" name="Group 299"/>
            <p:cNvGrpSpPr>
              <a:grpSpLocks/>
            </p:cNvGrpSpPr>
            <p:nvPr/>
          </p:nvGrpSpPr>
          <p:grpSpPr bwMode="auto">
            <a:xfrm>
              <a:off x="2555875" y="2667000"/>
              <a:ext cx="1079500" cy="415924"/>
              <a:chOff x="2555776" y="2667000"/>
              <a:chExt cx="1079811" cy="415920"/>
            </a:xfrm>
          </p:grpSpPr>
          <p:sp>
            <p:nvSpPr>
              <p:cNvPr id="709" name="Rounded Rectangle 514"/>
              <p:cNvSpPr>
                <a:spLocks noChangeArrowheads="1"/>
              </p:cNvSpPr>
              <p:nvPr/>
            </p:nvSpPr>
            <p:spPr bwMode="auto">
              <a:xfrm>
                <a:off x="2555776" y="2795586"/>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36576" rIns="36576"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Update Secondary Employment Position</a:t>
                </a:r>
              </a:p>
            </p:txBody>
          </p:sp>
          <p:sp>
            <p:nvSpPr>
              <p:cNvPr id="710"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1</a:t>
                </a:r>
              </a:p>
            </p:txBody>
          </p:sp>
        </p:grpSp>
        <p:grpSp>
          <p:nvGrpSpPr>
            <p:cNvPr id="694" name="Group 268"/>
            <p:cNvGrpSpPr>
              <a:grpSpLocks/>
            </p:cNvGrpSpPr>
            <p:nvPr/>
          </p:nvGrpSpPr>
          <p:grpSpPr bwMode="auto">
            <a:xfrm>
              <a:off x="2566787" y="2793485"/>
              <a:ext cx="1079701" cy="294203"/>
              <a:chOff x="8489732" y="4403217"/>
              <a:chExt cx="1079512" cy="294200"/>
            </a:xfrm>
          </p:grpSpPr>
          <p:sp>
            <p:nvSpPr>
              <p:cNvPr id="69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9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9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9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69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0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711" name="Group 10"/>
          <p:cNvGrpSpPr>
            <a:grpSpLocks/>
          </p:cNvGrpSpPr>
          <p:nvPr/>
        </p:nvGrpSpPr>
        <p:grpSpPr bwMode="auto">
          <a:xfrm>
            <a:off x="575828" y="4283851"/>
            <a:ext cx="1081087" cy="404812"/>
            <a:chOff x="2555875" y="1628775"/>
            <a:chExt cx="1081088" cy="404813"/>
          </a:xfrm>
        </p:grpSpPr>
        <p:grpSp>
          <p:nvGrpSpPr>
            <p:cNvPr id="712" name="Group 278"/>
            <p:cNvGrpSpPr>
              <a:grpSpLocks/>
            </p:cNvGrpSpPr>
            <p:nvPr/>
          </p:nvGrpSpPr>
          <p:grpSpPr bwMode="auto">
            <a:xfrm>
              <a:off x="2555875" y="1628775"/>
              <a:ext cx="1079500" cy="398463"/>
              <a:chOff x="2555776" y="1628800"/>
              <a:chExt cx="1079619" cy="398140"/>
            </a:xfrm>
          </p:grpSpPr>
          <p:sp>
            <p:nvSpPr>
              <p:cNvPr id="728" name="Rounded Rectangle 607"/>
              <p:cNvSpPr>
                <a:spLocks noChangeArrowheads="1"/>
              </p:cNvSpPr>
              <p:nvPr/>
            </p:nvSpPr>
            <p:spPr bwMode="auto">
              <a:xfrm>
                <a:off x="2555776" y="1739835"/>
                <a:ext cx="1079620"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solid"/>
                <a:round/>
                <a:headEnd/>
                <a:tailEnd/>
              </a:ln>
            </p:spPr>
            <p:txBody>
              <a:bodyPr lIns="0" rIns="0" anchor="ctr"/>
              <a:lstStyle/>
              <a:p>
                <a:pPr marL="0" lvl="2" algn="ctr" defTabSz="823913" fontAlgn="auto">
                  <a:lnSpc>
                    <a:spcPct val="80000"/>
                  </a:lnSpc>
                  <a:spcBef>
                    <a:spcPts val="0"/>
                  </a:spcBef>
                  <a:spcAft>
                    <a:spcPts val="0"/>
                  </a:spcAft>
                  <a:defRPr/>
                </a:pPr>
                <a:r>
                  <a:rPr lang="en-US" sz="700" kern="0" dirty="0">
                    <a:latin typeface="Calibri" pitchFamily="34" charset="0"/>
                    <a:cs typeface="Arial" charset="0"/>
                  </a:rPr>
                  <a:t>View </a:t>
                </a:r>
                <a:br>
                  <a:rPr lang="en-US" sz="700" kern="0" dirty="0">
                    <a:latin typeface="Calibri" pitchFamily="34" charset="0"/>
                    <a:cs typeface="Arial" charset="0"/>
                  </a:rPr>
                </a:br>
                <a:r>
                  <a:rPr lang="en-US" sz="700" kern="0" dirty="0">
                    <a:latin typeface="Calibri" pitchFamily="34" charset="0"/>
                    <a:cs typeface="Arial" charset="0"/>
                  </a:rPr>
                  <a:t>Secondary Employment Position Details</a:t>
                </a:r>
              </a:p>
            </p:txBody>
          </p:sp>
          <p:grpSp>
            <p:nvGrpSpPr>
              <p:cNvPr id="729" name="Group 284"/>
              <p:cNvGrpSpPr>
                <a:grpSpLocks/>
              </p:cNvGrpSpPr>
              <p:nvPr/>
            </p:nvGrpSpPr>
            <p:grpSpPr bwMode="auto">
              <a:xfrm>
                <a:off x="2627222" y="1628800"/>
                <a:ext cx="187346" cy="163381"/>
                <a:chOff x="-1500351" y="3692879"/>
                <a:chExt cx="187346" cy="163381"/>
              </a:xfrm>
            </p:grpSpPr>
            <p:sp>
              <p:nvSpPr>
                <p:cNvPr id="730"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31"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L</a:t>
                  </a:r>
                  <a:endParaRPr lang="en-US" altLang="en-US" sz="700" b="0" dirty="0">
                    <a:solidFill>
                      <a:srgbClr val="000000"/>
                    </a:solidFill>
                    <a:latin typeface="Calibri" panose="020F0502020204030204" pitchFamily="34" charset="0"/>
                  </a:endParaRPr>
                </a:p>
              </p:txBody>
            </p:sp>
          </p:grpSp>
        </p:grpSp>
        <p:grpSp>
          <p:nvGrpSpPr>
            <p:cNvPr id="713" name="Group 358"/>
            <p:cNvGrpSpPr>
              <a:grpSpLocks/>
            </p:cNvGrpSpPr>
            <p:nvPr/>
          </p:nvGrpSpPr>
          <p:grpSpPr bwMode="auto">
            <a:xfrm>
              <a:off x="2557070" y="1739181"/>
              <a:ext cx="1079893" cy="294407"/>
              <a:chOff x="8489732" y="4403217"/>
              <a:chExt cx="1079512" cy="294200"/>
            </a:xfrm>
          </p:grpSpPr>
          <p:sp>
            <p:nvSpPr>
              <p:cNvPr id="71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1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2"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3"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4"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5"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6"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727"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21" name="Straight Arrow Connector 20"/>
          <p:cNvCxnSpPr>
            <a:stCxn id="628" idx="2"/>
            <a:endCxn id="275" idx="0"/>
          </p:cNvCxnSpPr>
          <p:nvPr/>
        </p:nvCxnSpPr>
        <p:spPr>
          <a:xfrm flipH="1">
            <a:off x="1899974" y="4906911"/>
            <a:ext cx="2383" cy="23441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87" name="TextBox 1"/>
          <p:cNvSpPr txBox="1">
            <a:spLocks noChangeArrowheads="1"/>
          </p:cNvSpPr>
          <p:nvPr/>
        </p:nvSpPr>
        <p:spPr bwMode="auto">
          <a:xfrm>
            <a:off x="534696" y="1797727"/>
            <a:ext cx="1227259" cy="313932"/>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Secondary employment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(and possibly main employment)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of employee is to be terminated</a:t>
            </a:r>
            <a:endParaRPr lang="en-US" altLang="en-US" sz="600" b="0" dirty="0">
              <a:ea typeface="Arial Unicode MS" panose="020B0604020202020204" pitchFamily="34" charset="-128"/>
              <a:cs typeface="Arial Unicode MS" panose="020B0604020202020204" pitchFamily="34" charset="-128"/>
            </a:endParaRPr>
          </a:p>
        </p:txBody>
      </p:sp>
      <p:sp>
        <p:nvSpPr>
          <p:cNvPr id="308" name="Oval 720"/>
          <p:cNvSpPr>
            <a:spLocks noChangeArrowheads="1"/>
          </p:cNvSpPr>
          <p:nvPr/>
        </p:nvSpPr>
        <p:spPr bwMode="auto">
          <a:xfrm>
            <a:off x="1798826" y="1844850"/>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309" name="Group 10"/>
          <p:cNvGrpSpPr>
            <a:grpSpLocks/>
          </p:cNvGrpSpPr>
          <p:nvPr/>
        </p:nvGrpSpPr>
        <p:grpSpPr bwMode="auto">
          <a:xfrm>
            <a:off x="1360224" y="5556238"/>
            <a:ext cx="1081088" cy="404812"/>
            <a:chOff x="2555875" y="1628775"/>
            <a:chExt cx="1081088" cy="404813"/>
          </a:xfrm>
        </p:grpSpPr>
        <p:grpSp>
          <p:nvGrpSpPr>
            <p:cNvPr id="310" name="Group 278"/>
            <p:cNvGrpSpPr>
              <a:grpSpLocks/>
            </p:cNvGrpSpPr>
            <p:nvPr/>
          </p:nvGrpSpPr>
          <p:grpSpPr bwMode="auto">
            <a:xfrm>
              <a:off x="2555875" y="1628775"/>
              <a:ext cx="1079500" cy="398463"/>
              <a:chOff x="2555776" y="1628800"/>
              <a:chExt cx="1079619" cy="398140"/>
            </a:xfrm>
          </p:grpSpPr>
          <p:sp>
            <p:nvSpPr>
              <p:cNvPr id="326"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prstDash val="dash"/>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Terminate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Main Employment for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Concurrent Employment</a:t>
                </a:r>
              </a:p>
            </p:txBody>
          </p:sp>
          <p:grpSp>
            <p:nvGrpSpPr>
              <p:cNvPr id="327" name="Group 284"/>
              <p:cNvGrpSpPr>
                <a:grpSpLocks/>
              </p:cNvGrpSpPr>
              <p:nvPr/>
            </p:nvGrpSpPr>
            <p:grpSpPr bwMode="auto">
              <a:xfrm>
                <a:off x="2627222" y="1628800"/>
                <a:ext cx="187346" cy="163381"/>
                <a:chOff x="-1500351" y="3692879"/>
                <a:chExt cx="187346" cy="163381"/>
              </a:xfrm>
            </p:grpSpPr>
            <p:sp>
              <p:nvSpPr>
                <p:cNvPr id="328"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9"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N</a:t>
                  </a:r>
                  <a:endParaRPr lang="en-US" altLang="en-US" sz="700" b="0" dirty="0">
                    <a:solidFill>
                      <a:srgbClr val="000000"/>
                    </a:solidFill>
                    <a:latin typeface="Calibri" panose="020F0502020204030204" pitchFamily="34" charset="0"/>
                  </a:endParaRPr>
                </a:p>
              </p:txBody>
            </p:sp>
          </p:grpSp>
        </p:grpSp>
        <p:grpSp>
          <p:nvGrpSpPr>
            <p:cNvPr id="311" name="Group 358"/>
            <p:cNvGrpSpPr>
              <a:grpSpLocks/>
            </p:cNvGrpSpPr>
            <p:nvPr/>
          </p:nvGrpSpPr>
          <p:grpSpPr bwMode="auto">
            <a:xfrm>
              <a:off x="2557070" y="1739181"/>
              <a:ext cx="1079893" cy="294407"/>
              <a:chOff x="8489732" y="4403217"/>
              <a:chExt cx="1079512" cy="294200"/>
            </a:xfrm>
          </p:grpSpPr>
          <p:sp>
            <p:nvSpPr>
              <p:cNvPr id="312"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3"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4"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5"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6"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7"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1"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2"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3"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4"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5"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33" name="TextBox 367"/>
          <p:cNvSpPr txBox="1">
            <a:spLocks noChangeArrowheads="1"/>
          </p:cNvSpPr>
          <p:nvPr/>
        </p:nvSpPr>
        <p:spPr bwMode="auto">
          <a:xfrm>
            <a:off x="896757" y="3499221"/>
            <a:ext cx="861774" cy="221599"/>
          </a:xfrm>
          <a:prstGeom prst="rect">
            <a:avLst/>
          </a:prstGeom>
          <a:solidFill>
            <a:srgbClr val="FFFF99"/>
          </a:solidFill>
          <a:ln w="0">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altLang="de-DE" dirty="0"/>
              <a:t>Position Management </a:t>
            </a:r>
            <a:br>
              <a:rPr lang="en-US" altLang="de-DE" dirty="0"/>
            </a:br>
            <a:r>
              <a:rPr lang="de-DE" altLang="en-US" dirty="0" err="1"/>
              <a:t>implemented</a:t>
            </a:r>
            <a:endParaRPr lang="en-US" altLang="de-DE" dirty="0"/>
          </a:p>
        </p:txBody>
      </p:sp>
      <p:cxnSp>
        <p:nvCxnSpPr>
          <p:cNvPr id="3" name="Straight Arrow Connector 2"/>
          <p:cNvCxnSpPr>
            <a:stCxn id="275" idx="2"/>
            <a:endCxn id="326" idx="0"/>
          </p:cNvCxnSpPr>
          <p:nvPr/>
        </p:nvCxnSpPr>
        <p:spPr>
          <a:xfrm>
            <a:off x="1899974" y="5428666"/>
            <a:ext cx="0" cy="23869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aphicFrame>
        <p:nvGraphicFramePr>
          <p:cNvPr id="242" name="Table 241"/>
          <p:cNvGraphicFramePr>
            <a:graphicFrameLocks noGrp="1"/>
          </p:cNvGraphicFramePr>
          <p:nvPr>
            <p:extLst>
              <p:ext uri="{D42A27DB-BD31-4B8C-83A1-F6EECF244321}">
                <p14:modId xmlns:p14="http://schemas.microsoft.com/office/powerpoint/2010/main" val="2195631817"/>
              </p:ext>
            </p:extLst>
          </p:nvPr>
        </p:nvGraphicFramePr>
        <p:xfrm>
          <a:off x="5173796" y="3118293"/>
          <a:ext cx="3620375" cy="1584526"/>
        </p:xfrm>
        <a:graphic>
          <a:graphicData uri="http://schemas.openxmlformats.org/drawingml/2006/table">
            <a:tbl>
              <a:tblPr/>
              <a:tblGrid>
                <a:gridCol w="365446">
                  <a:extLst>
                    <a:ext uri="{9D8B030D-6E8A-4147-A177-3AD203B41FA5}">
                      <a16:colId xmlns:a16="http://schemas.microsoft.com/office/drawing/2014/main" val="20000"/>
                    </a:ext>
                  </a:extLst>
                </a:gridCol>
                <a:gridCol w="3254929">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Header</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b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b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&lt;secondary employment&gt;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radio-button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Terminate</a:t>
                      </a:r>
                      <a:endParaRPr kumimoji="0" lang="de-DE" altLang="en-US" sz="800" b="0" i="0" u="none" strike="noStrike" cap="none" normalizeH="0" baseline="0" dirty="0">
                        <a:ln>
                          <a:noFill/>
                        </a:ln>
                        <a:solidFill>
                          <a:schemeClr val="tx1"/>
                        </a:solidFill>
                        <a:effectLst/>
                        <a:latin typeface="Arial" charset="0"/>
                        <a:cs typeface="Arial" charset="0"/>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To Do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section</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Approve Requests </a:t>
                      </a:r>
                      <a:r>
                        <a:rPr kumimoji="0" lang="en-US" altLang="en-US" sz="800" b="0" i="0" u="none" strike="noStrike" cap="none" normalizeH="0" baseline="0" dirty="0">
                          <a:ln>
                            <a:noFill/>
                          </a:ln>
                          <a:solidFill>
                            <a:schemeClr val="tx1"/>
                          </a:solidFill>
                          <a:effectLst/>
                          <a:latin typeface="Arial" charset="0"/>
                          <a:cs typeface="Arial" charset="0"/>
                        </a:rPr>
                        <a:t>tile   </a:t>
                      </a:r>
                      <a:r>
                        <a:rPr kumimoji="0" lang="en-US" altLang="en-US" sz="900" b="0" i="0" u="none" strike="noStrike" cap="none" normalizeH="0" baseline="0" dirty="0">
                          <a:ln>
                            <a:noFill/>
                          </a:ln>
                          <a:solidFill>
                            <a:schemeClr val="tx1"/>
                          </a:solidFill>
                          <a:effectLst/>
                          <a:latin typeface="Arial" charset="0"/>
                          <a:cs typeface="Arial" charset="0"/>
                        </a:rPr>
                        <a:t>(*)</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Position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My Employee File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Header</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b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b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&lt;secondary employment&gt; (past)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radio-button </a:t>
                      </a:r>
                      <a:endParaRPr kumimoji="0" lang="de-DE" altLang="en-US" sz="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&lt;People: Search&gt;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Terminate</a:t>
                      </a:r>
                      <a:endParaRPr kumimoji="0" lang="de-DE" altLang="en-US" sz="800" b="0" i="0" u="none" strike="noStrike" cap="none" normalizeH="0" baseline="0" dirty="0">
                        <a:ln>
                          <a:noFill/>
                        </a:ln>
                        <a:solidFill>
                          <a:schemeClr val="tx1"/>
                        </a:solidFill>
                        <a:effectLst/>
                        <a:latin typeface="Arial" charset="0"/>
                        <a:cs typeface="Arial" charset="0"/>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4130031"/>
                  </a:ext>
                </a:extLst>
              </a:tr>
            </a:tbl>
          </a:graphicData>
        </a:graphic>
      </p:graphicFrame>
      <p:grpSp>
        <p:nvGrpSpPr>
          <p:cNvPr id="243" name="Group 245"/>
          <p:cNvGrpSpPr>
            <a:grpSpLocks/>
          </p:cNvGrpSpPr>
          <p:nvPr/>
        </p:nvGrpSpPr>
        <p:grpSpPr bwMode="auto">
          <a:xfrm>
            <a:off x="5262696" y="3420588"/>
            <a:ext cx="187325" cy="163513"/>
            <a:chOff x="-1500351" y="3692879"/>
            <a:chExt cx="187346" cy="163380"/>
          </a:xfrm>
        </p:grpSpPr>
        <p:sp>
          <p:nvSpPr>
            <p:cNvPr id="24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J</a:t>
              </a:r>
              <a:endParaRPr lang="en-US" altLang="en-US" sz="700" b="0" dirty="0">
                <a:solidFill>
                  <a:srgbClr val="000000"/>
                </a:solidFill>
                <a:latin typeface="Calibri" panose="020F0502020204030204" pitchFamily="34" charset="0"/>
              </a:endParaRPr>
            </a:p>
          </p:txBody>
        </p:sp>
      </p:grpSp>
      <p:grpSp>
        <p:nvGrpSpPr>
          <p:cNvPr id="246" name="Group 245"/>
          <p:cNvGrpSpPr>
            <a:grpSpLocks/>
          </p:cNvGrpSpPr>
          <p:nvPr/>
        </p:nvGrpSpPr>
        <p:grpSpPr bwMode="auto">
          <a:xfrm>
            <a:off x="5262696" y="3707303"/>
            <a:ext cx="187325" cy="163512"/>
            <a:chOff x="-1500351" y="3692879"/>
            <a:chExt cx="187346" cy="163380"/>
          </a:xfrm>
        </p:grpSpPr>
        <p:sp>
          <p:nvSpPr>
            <p:cNvPr id="24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K</a:t>
              </a:r>
              <a:endParaRPr lang="en-US" altLang="en-US" sz="700" b="0" dirty="0">
                <a:solidFill>
                  <a:srgbClr val="000000"/>
                </a:solidFill>
                <a:latin typeface="Calibri" panose="020F0502020204030204" pitchFamily="34" charset="0"/>
              </a:endParaRPr>
            </a:p>
          </p:txBody>
        </p:sp>
      </p:grpSp>
      <p:sp>
        <p:nvSpPr>
          <p:cNvPr id="279" name="Rectangle 368"/>
          <p:cNvSpPr>
            <a:spLocks noChangeArrowheads="1"/>
          </p:cNvSpPr>
          <p:nvPr/>
        </p:nvSpPr>
        <p:spPr bwMode="auto">
          <a:xfrm>
            <a:off x="5081721" y="2887392"/>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grpSp>
        <p:nvGrpSpPr>
          <p:cNvPr id="280" name="Group 245"/>
          <p:cNvGrpSpPr>
            <a:grpSpLocks/>
          </p:cNvGrpSpPr>
          <p:nvPr/>
        </p:nvGrpSpPr>
        <p:grpSpPr bwMode="auto">
          <a:xfrm>
            <a:off x="5264283" y="3943309"/>
            <a:ext cx="187325" cy="163512"/>
            <a:chOff x="-1500351" y="3692879"/>
            <a:chExt cx="187346" cy="163380"/>
          </a:xfrm>
        </p:grpSpPr>
        <p:sp>
          <p:nvSpPr>
            <p:cNvPr id="28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L</a:t>
              </a:r>
              <a:endParaRPr lang="en-US" altLang="en-US" sz="700" b="0" dirty="0">
                <a:solidFill>
                  <a:srgbClr val="000000"/>
                </a:solidFill>
                <a:latin typeface="Calibri" panose="020F0502020204030204" pitchFamily="34" charset="0"/>
              </a:endParaRPr>
            </a:p>
          </p:txBody>
        </p:sp>
      </p:grpSp>
      <p:grpSp>
        <p:nvGrpSpPr>
          <p:cNvPr id="283" name="Group 245"/>
          <p:cNvGrpSpPr>
            <a:grpSpLocks/>
          </p:cNvGrpSpPr>
          <p:nvPr/>
        </p:nvGrpSpPr>
        <p:grpSpPr bwMode="auto">
          <a:xfrm>
            <a:off x="5262696" y="4198672"/>
            <a:ext cx="187325" cy="163512"/>
            <a:chOff x="-1500351" y="3692879"/>
            <a:chExt cx="187346" cy="163380"/>
          </a:xfrm>
        </p:grpSpPr>
        <p:sp>
          <p:nvSpPr>
            <p:cNvPr id="284"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85"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M</a:t>
              </a:r>
              <a:endParaRPr lang="en-US" altLang="en-US" sz="700" b="0" dirty="0">
                <a:solidFill>
                  <a:srgbClr val="000000"/>
                </a:solidFill>
                <a:latin typeface="Calibri" panose="020F0502020204030204" pitchFamily="34" charset="0"/>
              </a:endParaRPr>
            </a:p>
          </p:txBody>
        </p:sp>
      </p:grpSp>
      <p:grpSp>
        <p:nvGrpSpPr>
          <p:cNvPr id="286" name="Group 245"/>
          <p:cNvGrpSpPr>
            <a:grpSpLocks/>
          </p:cNvGrpSpPr>
          <p:nvPr/>
        </p:nvGrpSpPr>
        <p:grpSpPr bwMode="auto">
          <a:xfrm>
            <a:off x="5264024" y="4506521"/>
            <a:ext cx="187325" cy="163512"/>
            <a:chOff x="-1500351" y="3692879"/>
            <a:chExt cx="187346" cy="163380"/>
          </a:xfrm>
        </p:grpSpPr>
        <p:sp>
          <p:nvSpPr>
            <p:cNvPr id="290"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9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N</a:t>
              </a:r>
              <a:endParaRPr lang="en-US" altLang="en-US" sz="700" b="0" dirty="0">
                <a:solidFill>
                  <a:srgbClr val="000000"/>
                </a:solidFill>
                <a:latin typeface="Calibri" panose="020F0502020204030204" pitchFamily="34" charset="0"/>
              </a:endParaRPr>
            </a:p>
          </p:txBody>
        </p:sp>
      </p:grpSp>
      <p:grpSp>
        <p:nvGrpSpPr>
          <p:cNvPr id="210" name="Group 12"/>
          <p:cNvGrpSpPr>
            <a:grpSpLocks/>
          </p:cNvGrpSpPr>
          <p:nvPr/>
        </p:nvGrpSpPr>
        <p:grpSpPr bwMode="auto">
          <a:xfrm>
            <a:off x="1758459" y="6144357"/>
            <a:ext cx="279400" cy="279400"/>
            <a:chOff x="1830387" y="4857052"/>
            <a:chExt cx="279400" cy="279400"/>
          </a:xfrm>
        </p:grpSpPr>
        <p:sp>
          <p:nvSpPr>
            <p:cNvPr id="211"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212"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sp>
        <p:nvSpPr>
          <p:cNvPr id="213" name="Oval 720"/>
          <p:cNvSpPr>
            <a:spLocks noChangeArrowheads="1"/>
          </p:cNvSpPr>
          <p:nvPr/>
        </p:nvSpPr>
        <p:spPr bwMode="auto">
          <a:xfrm>
            <a:off x="5289639" y="6246278"/>
            <a:ext cx="180975" cy="180975"/>
          </a:xfrm>
          <a:prstGeom prst="ellipse">
            <a:avLst/>
          </a:prstGeom>
          <a:gradFill rotWithShape="0">
            <a:gsLst>
              <a:gs pos="0">
                <a:srgbClr val="E0D8BC"/>
              </a:gs>
              <a:gs pos="50000">
                <a:srgbClr val="D8D0B2"/>
              </a:gs>
              <a:gs pos="100000">
                <a:srgbClr val="C4BC9E"/>
              </a:gs>
            </a:gsLst>
            <a:lin ang="2700000" scaled="1"/>
          </a:gradFill>
          <a:ln w="2222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4" name="Straight Arrow Connector 3"/>
          <p:cNvCxnSpPr>
            <a:stCxn id="326" idx="2"/>
            <a:endCxn id="211" idx="0"/>
          </p:cNvCxnSpPr>
          <p:nvPr/>
        </p:nvCxnSpPr>
        <p:spPr>
          <a:xfrm flipH="1">
            <a:off x="1898159" y="5954700"/>
            <a:ext cx="1815" cy="18965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14" name="TextBox 306"/>
          <p:cNvSpPr txBox="1">
            <a:spLocks noChangeArrowheads="1"/>
          </p:cNvSpPr>
          <p:nvPr/>
        </p:nvSpPr>
        <p:spPr bwMode="auto">
          <a:xfrm>
            <a:off x="5173795" y="4761497"/>
            <a:ext cx="32376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800" dirty="0"/>
              <a:t>(*) – step can be executed also using a Mobile App</a:t>
            </a:r>
            <a:endParaRPr lang="en-US" altLang="en-US" sz="800" dirty="0">
              <a:ea typeface="Arial Unicode MS" panose="020B0604020202020204" pitchFamily="34" charset="-128"/>
              <a:cs typeface="Arial Unicode MS" panose="020B0604020202020204" pitchFamily="34" charset="-128"/>
            </a:endParaRPr>
          </a:p>
        </p:txBody>
      </p:sp>
      <p:grpSp>
        <p:nvGrpSpPr>
          <p:cNvPr id="215" name="Group 214"/>
          <p:cNvGrpSpPr/>
          <p:nvPr/>
        </p:nvGrpSpPr>
        <p:grpSpPr>
          <a:xfrm>
            <a:off x="3535451" y="2512984"/>
            <a:ext cx="490598" cy="358775"/>
            <a:chOff x="7427851" y="2553254"/>
            <a:chExt cx="490598" cy="358775"/>
          </a:xfrm>
        </p:grpSpPr>
        <p:grpSp>
          <p:nvGrpSpPr>
            <p:cNvPr id="216" name="Group 361"/>
            <p:cNvGrpSpPr>
              <a:grpSpLocks/>
            </p:cNvGrpSpPr>
            <p:nvPr/>
          </p:nvGrpSpPr>
          <p:grpSpPr bwMode="auto">
            <a:xfrm>
              <a:off x="7427851" y="2639445"/>
              <a:ext cx="272008" cy="272584"/>
              <a:chOff x="514868" y="5661248"/>
              <a:chExt cx="272014" cy="272014"/>
            </a:xfrm>
          </p:grpSpPr>
          <p:sp>
            <p:nvSpPr>
              <p:cNvPr id="220"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21"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22" name="Group 370"/>
              <p:cNvGrpSpPr>
                <a:grpSpLocks/>
              </p:cNvGrpSpPr>
              <p:nvPr/>
            </p:nvGrpSpPr>
            <p:grpSpPr bwMode="auto">
              <a:xfrm>
                <a:off x="571578" y="5744390"/>
                <a:ext cx="158594" cy="105730"/>
                <a:chOff x="558006" y="5400998"/>
                <a:chExt cx="190500" cy="127001"/>
              </a:xfrm>
            </p:grpSpPr>
            <p:sp>
              <p:nvSpPr>
                <p:cNvPr id="223"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24"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25"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17"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18"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19" name="Gerade Verbindung 491"/>
            <p:cNvCxnSpPr>
              <a:cxnSpLocks noChangeShapeType="1"/>
              <a:endCxn id="218"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aphicFrame>
        <p:nvGraphicFramePr>
          <p:cNvPr id="226" name="Table 225"/>
          <p:cNvGraphicFramePr>
            <a:graphicFrameLocks noGrp="1"/>
          </p:cNvGraphicFramePr>
          <p:nvPr>
            <p:extLst>
              <p:ext uri="{D42A27DB-BD31-4B8C-83A1-F6EECF244321}">
                <p14:modId xmlns:p14="http://schemas.microsoft.com/office/powerpoint/2010/main" val="659508410"/>
              </p:ext>
            </p:extLst>
          </p:nvPr>
        </p:nvGraphicFramePr>
        <p:xfrm>
          <a:off x="5173796" y="5026464"/>
          <a:ext cx="3620376" cy="1463040"/>
        </p:xfrm>
        <a:graphic>
          <a:graphicData uri="http://schemas.openxmlformats.org/drawingml/2006/table">
            <a:tbl>
              <a:tblPr/>
              <a:tblGrid>
                <a:gridCol w="535602">
                  <a:extLst>
                    <a:ext uri="{9D8B030D-6E8A-4147-A177-3AD203B41FA5}">
                      <a16:colId xmlns:a16="http://schemas.microsoft.com/office/drawing/2014/main" val="20000"/>
                    </a:ext>
                  </a:extLst>
                </a:gridCol>
                <a:gridCol w="3084774">
                  <a:extLst>
                    <a:ext uri="{9D8B030D-6E8A-4147-A177-3AD203B41FA5}">
                      <a16:colId xmlns:a16="http://schemas.microsoft.com/office/drawing/2014/main" val="20001"/>
                    </a:ext>
                  </a:extLst>
                </a:gridCol>
              </a:tblGrid>
              <a:tr h="22860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7432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start</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kern="1200" cap="none" normalizeH="0" baseline="0" dirty="0">
                          <a:ln>
                            <a:noFill/>
                          </a:ln>
                          <a:solidFill>
                            <a:schemeClr val="tx1"/>
                          </a:solidFill>
                          <a:effectLst/>
                          <a:latin typeface="Arial" charset="0"/>
                          <a:ea typeface="+mn-ea"/>
                          <a:cs typeface="Arial" charset="0"/>
                        </a:rPr>
                        <a:t>Receive E-Mail about workflow item to be approved</a:t>
                      </a:r>
                    </a:p>
                  </a:txBody>
                  <a:tcPr marL="91437" marR="91437" marT="45631" marB="45631"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8164272"/>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charset="0"/>
                          <a:cs typeface="Arial" charset="0"/>
                        </a:rPr>
                        <a:t>Propagation rule defined for position to job info synchronization</a:t>
                      </a:r>
                    </a:p>
                  </a:txBody>
                  <a:tcPr marL="91437" marR="91437" marT="45631" marB="45631"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37" marR="91437" marT="45631" marB="45631"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Sub-process end</a:t>
                      </a:r>
                    </a:p>
                  </a:txBody>
                  <a:tcPr marL="91437" marR="91437" marT="45631" marB="45631"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6363363"/>
                  </a:ext>
                </a:extLst>
              </a:tr>
            </a:tbl>
          </a:graphicData>
        </a:graphic>
      </p:graphicFrame>
      <p:sp>
        <p:nvSpPr>
          <p:cNvPr id="232" name="Oval 720"/>
          <p:cNvSpPr>
            <a:spLocks noChangeArrowheads="1"/>
          </p:cNvSpPr>
          <p:nvPr/>
        </p:nvSpPr>
        <p:spPr bwMode="auto">
          <a:xfrm>
            <a:off x="5289639" y="5306259"/>
            <a:ext cx="180975" cy="180975"/>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33" name="Isosceles Triangle 437"/>
          <p:cNvSpPr>
            <a:spLocks noChangeArrowheads="1"/>
          </p:cNvSpPr>
          <p:nvPr/>
        </p:nvSpPr>
        <p:spPr bwMode="auto">
          <a:xfrm>
            <a:off x="5275396" y="5987419"/>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FFFFFF"/>
                </a:solidFill>
                <a:latin typeface="Calibri" panose="020F0502020204030204" pitchFamily="34" charset="0"/>
              </a:rPr>
              <a:t>1</a:t>
            </a:r>
          </a:p>
        </p:txBody>
      </p:sp>
      <p:grpSp>
        <p:nvGrpSpPr>
          <p:cNvPr id="234" name="Group 233"/>
          <p:cNvGrpSpPr/>
          <p:nvPr/>
        </p:nvGrpSpPr>
        <p:grpSpPr>
          <a:xfrm>
            <a:off x="5239224" y="5536071"/>
            <a:ext cx="490598" cy="358775"/>
            <a:chOff x="7427851" y="2553254"/>
            <a:chExt cx="490598" cy="358775"/>
          </a:xfrm>
        </p:grpSpPr>
        <p:grpSp>
          <p:nvGrpSpPr>
            <p:cNvPr id="235" name="Group 361"/>
            <p:cNvGrpSpPr>
              <a:grpSpLocks/>
            </p:cNvGrpSpPr>
            <p:nvPr/>
          </p:nvGrpSpPr>
          <p:grpSpPr bwMode="auto">
            <a:xfrm>
              <a:off x="7427851" y="2639445"/>
              <a:ext cx="272008" cy="272584"/>
              <a:chOff x="514868" y="5661248"/>
              <a:chExt cx="272014" cy="272014"/>
            </a:xfrm>
          </p:grpSpPr>
          <p:sp>
            <p:nvSpPr>
              <p:cNvPr id="239"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40"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241" name="Group 370"/>
              <p:cNvGrpSpPr>
                <a:grpSpLocks/>
              </p:cNvGrpSpPr>
              <p:nvPr/>
            </p:nvGrpSpPr>
            <p:grpSpPr bwMode="auto">
              <a:xfrm>
                <a:off x="571578" y="5744390"/>
                <a:ext cx="158594" cy="105730"/>
                <a:chOff x="558006" y="5400998"/>
                <a:chExt cx="190500" cy="127001"/>
              </a:xfrm>
            </p:grpSpPr>
            <p:sp>
              <p:nvSpPr>
                <p:cNvPr id="293"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294"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5"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sp>
          <p:nvSpPr>
            <p:cNvPr id="236" name="Textfeld 492"/>
            <p:cNvSpPr txBox="1">
              <a:spLocks noChangeArrowheads="1"/>
            </p:cNvSpPr>
            <p:nvPr/>
          </p:nvSpPr>
          <p:spPr bwMode="auto">
            <a:xfrm>
              <a:off x="7716210" y="2553254"/>
              <a:ext cx="202239" cy="18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37" name="Eckige Klammer links 490"/>
            <p:cNvSpPr>
              <a:spLocks/>
            </p:cNvSpPr>
            <p:nvPr/>
          </p:nvSpPr>
          <p:spPr bwMode="auto">
            <a:xfrm>
              <a:off x="7765989" y="2575479"/>
              <a:ext cx="46037" cy="141288"/>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38" name="Gerade Verbindung 491"/>
            <p:cNvCxnSpPr>
              <a:cxnSpLocks noChangeShapeType="1"/>
              <a:endCxn id="237" idx="1"/>
            </p:cNvCxnSpPr>
            <p:nvPr/>
          </p:nvCxnSpPr>
          <p:spPr bwMode="auto">
            <a:xfrm flipV="1">
              <a:off x="7688201" y="2645329"/>
              <a:ext cx="77788"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7" name="Straight Arrow Connector 6"/>
          <p:cNvCxnSpPr>
            <a:stCxn id="220" idx="4"/>
            <a:endCxn id="385" idx="0"/>
          </p:cNvCxnSpPr>
          <p:nvPr/>
        </p:nvCxnSpPr>
        <p:spPr>
          <a:xfrm>
            <a:off x="3671183" y="2871759"/>
            <a:ext cx="5919" cy="168234"/>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50" name="TextBox 1"/>
          <p:cNvSpPr txBox="1">
            <a:spLocks noChangeArrowheads="1"/>
          </p:cNvSpPr>
          <p:nvPr/>
        </p:nvSpPr>
        <p:spPr bwMode="auto">
          <a:xfrm>
            <a:off x="594090" y="6174556"/>
            <a:ext cx="1115578" cy="221599"/>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Employee not available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for other processes anymore</a:t>
            </a:r>
            <a:endParaRPr lang="en-US" altLang="en-US" sz="600" b="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4319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de-DE" altLang="en-US"/>
              <a:t>Process Diagram Legend </a:t>
            </a:r>
          </a:p>
        </p:txBody>
      </p:sp>
      <p:grpSp>
        <p:nvGrpSpPr>
          <p:cNvPr id="31747" name="Group 176"/>
          <p:cNvGrpSpPr>
            <a:grpSpLocks/>
          </p:cNvGrpSpPr>
          <p:nvPr/>
        </p:nvGrpSpPr>
        <p:grpSpPr bwMode="auto">
          <a:xfrm>
            <a:off x="736600" y="1779588"/>
            <a:ext cx="1306513" cy="1992312"/>
            <a:chOff x="169863" y="2541588"/>
            <a:chExt cx="1306512" cy="1101178"/>
          </a:xfrm>
        </p:grpSpPr>
        <p:sp>
          <p:nvSpPr>
            <p:cNvPr id="32200"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32202"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32203"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32204"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31749"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0"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31751"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2"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31753"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31754"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31755"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31756"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31757"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8"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31759"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0"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31761"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2"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31763"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31764"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31765"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31766"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92"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93" name="Group 614"/>
            <p:cNvGrpSpPr>
              <a:grpSpLocks/>
            </p:cNvGrpSpPr>
            <p:nvPr/>
          </p:nvGrpSpPr>
          <p:grpSpPr bwMode="auto">
            <a:xfrm>
              <a:off x="7623738" y="4902539"/>
              <a:ext cx="413887" cy="45719"/>
              <a:chOff x="1171327" y="3126737"/>
              <a:chExt cx="413887" cy="45738"/>
            </a:xfrm>
          </p:grpSpPr>
          <p:sp>
            <p:nvSpPr>
              <p:cNvPr id="32195"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6"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7"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8"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9"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94"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7" name="Group 94223"/>
          <p:cNvGrpSpPr>
            <a:grpSpLocks/>
          </p:cNvGrpSpPr>
          <p:nvPr/>
        </p:nvGrpSpPr>
        <p:grpSpPr bwMode="auto">
          <a:xfrm>
            <a:off x="7472363" y="5105400"/>
            <a:ext cx="496887" cy="266700"/>
            <a:chOff x="7582578" y="5076560"/>
            <a:chExt cx="496209" cy="267204"/>
          </a:xfrm>
        </p:grpSpPr>
        <p:grpSp>
          <p:nvGrpSpPr>
            <p:cNvPr id="32181"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82" name="Group 629"/>
            <p:cNvGrpSpPr>
              <a:grpSpLocks/>
            </p:cNvGrpSpPr>
            <p:nvPr/>
          </p:nvGrpSpPr>
          <p:grpSpPr bwMode="auto">
            <a:xfrm>
              <a:off x="7629313" y="5298045"/>
              <a:ext cx="413887" cy="45719"/>
              <a:chOff x="1171327" y="3126737"/>
              <a:chExt cx="413887" cy="45738"/>
            </a:xfrm>
          </p:grpSpPr>
          <p:sp>
            <p:nvSpPr>
              <p:cNvPr id="32184"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5"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6"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7"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8"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83"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8" name="Group 94230"/>
          <p:cNvGrpSpPr>
            <a:grpSpLocks/>
          </p:cNvGrpSpPr>
          <p:nvPr/>
        </p:nvGrpSpPr>
        <p:grpSpPr bwMode="auto">
          <a:xfrm>
            <a:off x="7472363" y="5484813"/>
            <a:ext cx="496887" cy="268287"/>
            <a:chOff x="7582579" y="5431275"/>
            <a:chExt cx="496209" cy="267479"/>
          </a:xfrm>
        </p:grpSpPr>
        <p:grpSp>
          <p:nvGrpSpPr>
            <p:cNvPr id="32171"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80"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72" name="Group 636"/>
            <p:cNvGrpSpPr>
              <a:grpSpLocks/>
            </p:cNvGrpSpPr>
            <p:nvPr/>
          </p:nvGrpSpPr>
          <p:grpSpPr bwMode="auto">
            <a:xfrm>
              <a:off x="7624564" y="5653035"/>
              <a:ext cx="413887" cy="45719"/>
              <a:chOff x="1171327" y="3126737"/>
              <a:chExt cx="413887" cy="45738"/>
            </a:xfrm>
          </p:grpSpPr>
          <p:sp>
            <p:nvSpPr>
              <p:cNvPr id="32174"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5"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6"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7"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8"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73"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9" name="Group 94233"/>
          <p:cNvGrpSpPr>
            <a:grpSpLocks/>
          </p:cNvGrpSpPr>
          <p:nvPr/>
        </p:nvGrpSpPr>
        <p:grpSpPr bwMode="auto">
          <a:xfrm>
            <a:off x="7472363" y="5872163"/>
            <a:ext cx="496887" cy="265112"/>
            <a:chOff x="7582678" y="5826395"/>
            <a:chExt cx="496209" cy="265444"/>
          </a:xfrm>
        </p:grpSpPr>
        <p:grpSp>
          <p:nvGrpSpPr>
            <p:cNvPr id="32160"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69"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0"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61" name="Group 643"/>
            <p:cNvGrpSpPr>
              <a:grpSpLocks/>
            </p:cNvGrpSpPr>
            <p:nvPr/>
          </p:nvGrpSpPr>
          <p:grpSpPr bwMode="auto">
            <a:xfrm>
              <a:off x="7630139" y="6046120"/>
              <a:ext cx="413887" cy="45719"/>
              <a:chOff x="1171327" y="3126737"/>
              <a:chExt cx="413887" cy="45738"/>
            </a:xfrm>
          </p:grpSpPr>
          <p:sp>
            <p:nvSpPr>
              <p:cNvPr id="32163"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4"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5"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6"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7"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62"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0" name="Group 94288"/>
          <p:cNvGrpSpPr>
            <a:grpSpLocks/>
          </p:cNvGrpSpPr>
          <p:nvPr/>
        </p:nvGrpSpPr>
        <p:grpSpPr bwMode="auto">
          <a:xfrm>
            <a:off x="7032625" y="5994400"/>
            <a:ext cx="274638" cy="147638"/>
            <a:chOff x="7016784" y="5940756"/>
            <a:chExt cx="275109" cy="147859"/>
          </a:xfrm>
        </p:grpSpPr>
        <p:grpSp>
          <p:nvGrpSpPr>
            <p:cNvPr id="32149"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58"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9"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50" name="Group 683"/>
            <p:cNvGrpSpPr>
              <a:grpSpLocks/>
            </p:cNvGrpSpPr>
            <p:nvPr/>
          </p:nvGrpSpPr>
          <p:grpSpPr bwMode="auto">
            <a:xfrm>
              <a:off x="7029754" y="6042895"/>
              <a:ext cx="249169" cy="45720"/>
              <a:chOff x="1171328" y="3126737"/>
              <a:chExt cx="413886" cy="45739"/>
            </a:xfrm>
          </p:grpSpPr>
          <p:sp>
            <p:nvSpPr>
              <p:cNvPr id="32152"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3"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4"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5"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6"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51"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1" name="Group 94278"/>
          <p:cNvGrpSpPr>
            <a:grpSpLocks/>
          </p:cNvGrpSpPr>
          <p:nvPr/>
        </p:nvGrpSpPr>
        <p:grpSpPr bwMode="auto">
          <a:xfrm>
            <a:off x="7032625" y="5603875"/>
            <a:ext cx="274638" cy="147638"/>
            <a:chOff x="7021041" y="5549632"/>
            <a:chExt cx="275109" cy="148490"/>
          </a:xfrm>
        </p:grpSpPr>
        <p:grpSp>
          <p:nvGrpSpPr>
            <p:cNvPr id="32139"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4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40" name="Group 676"/>
            <p:cNvGrpSpPr>
              <a:grpSpLocks/>
            </p:cNvGrpSpPr>
            <p:nvPr/>
          </p:nvGrpSpPr>
          <p:grpSpPr bwMode="auto">
            <a:xfrm>
              <a:off x="7034746" y="5652402"/>
              <a:ext cx="249169" cy="45720"/>
              <a:chOff x="1171328" y="3126737"/>
              <a:chExt cx="413886" cy="45739"/>
            </a:xfrm>
          </p:grpSpPr>
          <p:sp>
            <p:nvSpPr>
              <p:cNvPr id="3214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4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2" name="Group 94302"/>
          <p:cNvGrpSpPr>
            <a:grpSpLocks/>
          </p:cNvGrpSpPr>
          <p:nvPr/>
        </p:nvGrpSpPr>
        <p:grpSpPr bwMode="auto">
          <a:xfrm>
            <a:off x="7032625" y="5235575"/>
            <a:ext cx="274638" cy="136525"/>
            <a:chOff x="7009314" y="5206608"/>
            <a:chExt cx="273600" cy="136800"/>
          </a:xfrm>
        </p:grpSpPr>
        <p:grpSp>
          <p:nvGrpSpPr>
            <p:cNvPr id="32129"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30" name="Group 669"/>
            <p:cNvGrpSpPr>
              <a:grpSpLocks/>
            </p:cNvGrpSpPr>
            <p:nvPr/>
          </p:nvGrpSpPr>
          <p:grpSpPr bwMode="auto">
            <a:xfrm>
              <a:off x="7022341" y="5297078"/>
              <a:ext cx="249169" cy="45720"/>
              <a:chOff x="1171328" y="3126737"/>
              <a:chExt cx="413886" cy="45739"/>
            </a:xfrm>
          </p:grpSpPr>
          <p:sp>
            <p:nvSpPr>
              <p:cNvPr id="3213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3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3" name="Group 689"/>
          <p:cNvGrpSpPr>
            <a:grpSpLocks/>
          </p:cNvGrpSpPr>
          <p:nvPr/>
        </p:nvGrpSpPr>
        <p:grpSpPr bwMode="auto">
          <a:xfrm>
            <a:off x="7032625" y="4838700"/>
            <a:ext cx="276225" cy="150813"/>
            <a:chOff x="7020496" y="4784785"/>
            <a:chExt cx="275109" cy="150745"/>
          </a:xfrm>
        </p:grpSpPr>
        <p:grpSp>
          <p:nvGrpSpPr>
            <p:cNvPr id="32114" name="Group 118"/>
            <p:cNvGrpSpPr>
              <a:grpSpLocks/>
            </p:cNvGrpSpPr>
            <p:nvPr/>
          </p:nvGrpSpPr>
          <p:grpSpPr bwMode="auto">
            <a:xfrm>
              <a:off x="7020496" y="4784785"/>
              <a:ext cx="275109" cy="150745"/>
              <a:chOff x="7022877" y="4789547"/>
              <a:chExt cx="275109" cy="150745"/>
            </a:xfrm>
          </p:grpSpPr>
          <p:grpSp>
            <p:nvGrpSpPr>
              <p:cNvPr id="32122"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2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23" name="Group 541"/>
              <p:cNvGrpSpPr>
                <a:grpSpLocks/>
              </p:cNvGrpSpPr>
              <p:nvPr/>
            </p:nvGrpSpPr>
            <p:grpSpPr bwMode="auto">
              <a:xfrm>
                <a:off x="7029450" y="4894573"/>
                <a:ext cx="268536" cy="45719"/>
                <a:chOff x="7588635" y="4913826"/>
                <a:chExt cx="495416" cy="33609"/>
              </a:xfrm>
            </p:grpSpPr>
            <p:sp>
              <p:nvSpPr>
                <p:cNvPr id="3212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2115" name="Group 654"/>
            <p:cNvGrpSpPr>
              <a:grpSpLocks/>
            </p:cNvGrpSpPr>
            <p:nvPr/>
          </p:nvGrpSpPr>
          <p:grpSpPr bwMode="auto">
            <a:xfrm>
              <a:off x="7035027" y="4886004"/>
              <a:ext cx="249169" cy="45720"/>
              <a:chOff x="1171328" y="3126737"/>
              <a:chExt cx="413886" cy="45739"/>
            </a:xfrm>
          </p:grpSpPr>
          <p:sp>
            <p:nvSpPr>
              <p:cNvPr id="3211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1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4" name="Group 24"/>
          <p:cNvGrpSpPr>
            <a:grpSpLocks/>
          </p:cNvGrpSpPr>
          <p:nvPr/>
        </p:nvGrpSpPr>
        <p:grpSpPr bwMode="auto">
          <a:xfrm>
            <a:off x="5181600" y="5692775"/>
            <a:ext cx="1192213" cy="358775"/>
            <a:chOff x="5099050" y="5647315"/>
            <a:chExt cx="1191466" cy="358198"/>
          </a:xfrm>
        </p:grpSpPr>
        <p:grpSp>
          <p:nvGrpSpPr>
            <p:cNvPr id="32103" name="Group 361"/>
            <p:cNvGrpSpPr>
              <a:grpSpLocks/>
            </p:cNvGrpSpPr>
            <p:nvPr/>
          </p:nvGrpSpPr>
          <p:grpSpPr bwMode="auto">
            <a:xfrm>
              <a:off x="5099050" y="5733367"/>
              <a:ext cx="271838" cy="272146"/>
              <a:chOff x="514868" y="5661248"/>
              <a:chExt cx="272014" cy="272014"/>
            </a:xfrm>
          </p:grpSpPr>
          <p:sp>
            <p:nvSpPr>
              <p:cNvPr id="3210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10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10" name="Group 370"/>
              <p:cNvGrpSpPr>
                <a:grpSpLocks/>
              </p:cNvGrpSpPr>
              <p:nvPr/>
            </p:nvGrpSpPr>
            <p:grpSpPr bwMode="auto">
              <a:xfrm>
                <a:off x="571578" y="5744390"/>
                <a:ext cx="158594" cy="105730"/>
                <a:chOff x="558006" y="5400998"/>
                <a:chExt cx="190500" cy="127001"/>
              </a:xfrm>
            </p:grpSpPr>
            <p:sp>
              <p:nvSpPr>
                <p:cNvPr id="3211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11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11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104" name="Group 143"/>
            <p:cNvGrpSpPr>
              <a:grpSpLocks/>
            </p:cNvGrpSpPr>
            <p:nvPr/>
          </p:nvGrpSpPr>
          <p:grpSpPr bwMode="auto">
            <a:xfrm>
              <a:off x="5358591" y="5647315"/>
              <a:ext cx="931925" cy="206375"/>
              <a:chOff x="10093047" y="3846399"/>
              <a:chExt cx="930550" cy="206393"/>
            </a:xfrm>
          </p:grpSpPr>
          <p:sp>
            <p:nvSpPr>
              <p:cNvPr id="32105"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5" name="Group 23"/>
          <p:cNvGrpSpPr>
            <a:grpSpLocks/>
          </p:cNvGrpSpPr>
          <p:nvPr/>
        </p:nvGrpSpPr>
        <p:grpSpPr bwMode="auto">
          <a:xfrm>
            <a:off x="5183188" y="5284788"/>
            <a:ext cx="1195387" cy="344487"/>
            <a:chOff x="5095875" y="5238898"/>
            <a:chExt cx="1194641" cy="344340"/>
          </a:xfrm>
        </p:grpSpPr>
        <p:sp>
          <p:nvSpPr>
            <p:cNvPr id="32094"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5"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6"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7"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32098"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21523" name="Visio" r:id="rId4" imgW="254000" imgH="254000" progId="Visio.Drawing.11">
                    <p:embed/>
                  </p:oleObj>
                </mc:Choice>
                <mc:Fallback>
                  <p:oleObj name="Visio" r:id="rId4" imgW="254000" imgH="254000" progId="Visio.Drawing.11">
                    <p:embed/>
                    <p:pic>
                      <p:nvPicPr>
                        <p:cNvPr id="32098"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099" name="Group 143"/>
            <p:cNvGrpSpPr>
              <a:grpSpLocks/>
            </p:cNvGrpSpPr>
            <p:nvPr/>
          </p:nvGrpSpPr>
          <p:grpSpPr bwMode="auto">
            <a:xfrm>
              <a:off x="5358591" y="5238898"/>
              <a:ext cx="931925" cy="206375"/>
              <a:chOff x="10093047" y="3846399"/>
              <a:chExt cx="930550" cy="206393"/>
            </a:xfrm>
          </p:grpSpPr>
          <p:sp>
            <p:nvSpPr>
              <p:cNvPr id="3210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6" name="Group 22"/>
          <p:cNvGrpSpPr>
            <a:grpSpLocks/>
          </p:cNvGrpSpPr>
          <p:nvPr/>
        </p:nvGrpSpPr>
        <p:grpSpPr bwMode="auto">
          <a:xfrm>
            <a:off x="5181600" y="4867275"/>
            <a:ext cx="1189038" cy="342900"/>
            <a:chOff x="5094288" y="4822031"/>
            <a:chExt cx="1189462" cy="342101"/>
          </a:xfrm>
        </p:grpSpPr>
        <p:grpSp>
          <p:nvGrpSpPr>
            <p:cNvPr id="32086" name="Group 436"/>
            <p:cNvGrpSpPr>
              <a:grpSpLocks/>
            </p:cNvGrpSpPr>
            <p:nvPr/>
          </p:nvGrpSpPr>
          <p:grpSpPr bwMode="auto">
            <a:xfrm>
              <a:off x="5094288" y="4892811"/>
              <a:ext cx="271870" cy="271321"/>
              <a:chOff x="1000126" y="5994320"/>
              <a:chExt cx="272014" cy="272014"/>
            </a:xfrm>
          </p:grpSpPr>
          <p:sp>
            <p:nvSpPr>
              <p:cNvPr id="32091"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2"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3"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087" name="Group 143"/>
            <p:cNvGrpSpPr>
              <a:grpSpLocks/>
            </p:cNvGrpSpPr>
            <p:nvPr/>
          </p:nvGrpSpPr>
          <p:grpSpPr bwMode="auto">
            <a:xfrm>
              <a:off x="5351825" y="4822031"/>
              <a:ext cx="931925" cy="206375"/>
              <a:chOff x="10093047" y="3846399"/>
              <a:chExt cx="930550" cy="206393"/>
            </a:xfrm>
          </p:grpSpPr>
          <p:sp>
            <p:nvSpPr>
              <p:cNvPr id="3208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7" name="Group 21"/>
          <p:cNvGrpSpPr>
            <a:grpSpLocks/>
          </p:cNvGrpSpPr>
          <p:nvPr/>
        </p:nvGrpSpPr>
        <p:grpSpPr bwMode="auto">
          <a:xfrm>
            <a:off x="5183188" y="4452938"/>
            <a:ext cx="1190625" cy="333375"/>
            <a:chOff x="5105399" y="4406900"/>
            <a:chExt cx="1190604" cy="333378"/>
          </a:xfrm>
        </p:grpSpPr>
        <p:grpSp>
          <p:nvGrpSpPr>
            <p:cNvPr id="32078" name="Group 427"/>
            <p:cNvGrpSpPr>
              <a:grpSpLocks/>
            </p:cNvGrpSpPr>
            <p:nvPr/>
          </p:nvGrpSpPr>
          <p:grpSpPr bwMode="auto">
            <a:xfrm>
              <a:off x="5105399" y="4467596"/>
              <a:ext cx="271987" cy="272682"/>
              <a:chOff x="989807" y="5661248"/>
              <a:chExt cx="272014" cy="272014"/>
            </a:xfrm>
          </p:grpSpPr>
          <p:sp>
            <p:nvSpPr>
              <p:cNvPr id="32083"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84"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85"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2079" name="Group 143"/>
            <p:cNvGrpSpPr>
              <a:grpSpLocks/>
            </p:cNvGrpSpPr>
            <p:nvPr/>
          </p:nvGrpSpPr>
          <p:grpSpPr bwMode="auto">
            <a:xfrm>
              <a:off x="5364078" y="4406900"/>
              <a:ext cx="931925" cy="206375"/>
              <a:chOff x="10093047" y="3846399"/>
              <a:chExt cx="930550" cy="206393"/>
            </a:xfrm>
          </p:grpSpPr>
          <p:sp>
            <p:nvSpPr>
              <p:cNvPr id="3208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78"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31779"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31780"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31781"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31782"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31783"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31784"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31785"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31787"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31788"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31789"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790" name="Group 438"/>
          <p:cNvGrpSpPr>
            <a:grpSpLocks/>
          </p:cNvGrpSpPr>
          <p:nvPr/>
        </p:nvGrpSpPr>
        <p:grpSpPr bwMode="auto">
          <a:xfrm>
            <a:off x="7080250" y="1784350"/>
            <a:ext cx="187325" cy="163513"/>
            <a:chOff x="-1499789" y="3692879"/>
            <a:chExt cx="186692" cy="163835"/>
          </a:xfrm>
        </p:grpSpPr>
        <p:sp>
          <p:nvSpPr>
            <p:cNvPr id="32076"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7"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31791" name="Group 450"/>
          <p:cNvGrpSpPr>
            <a:grpSpLocks/>
          </p:cNvGrpSpPr>
          <p:nvPr/>
        </p:nvGrpSpPr>
        <p:grpSpPr bwMode="auto">
          <a:xfrm>
            <a:off x="7034213" y="2035175"/>
            <a:ext cx="1190625" cy="357188"/>
            <a:chOff x="6818121" y="1883569"/>
            <a:chExt cx="1191467" cy="358197"/>
          </a:xfrm>
        </p:grpSpPr>
        <p:grpSp>
          <p:nvGrpSpPr>
            <p:cNvPr id="32065" name="Group 451"/>
            <p:cNvGrpSpPr>
              <a:grpSpLocks/>
            </p:cNvGrpSpPr>
            <p:nvPr/>
          </p:nvGrpSpPr>
          <p:grpSpPr bwMode="auto">
            <a:xfrm>
              <a:off x="6818121" y="1969536"/>
              <a:ext cx="271654" cy="272230"/>
              <a:chOff x="514868" y="5661164"/>
              <a:chExt cx="271830" cy="272098"/>
            </a:xfrm>
          </p:grpSpPr>
          <p:sp>
            <p:nvSpPr>
              <p:cNvPr id="3207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072" name="Group 460"/>
              <p:cNvGrpSpPr>
                <a:grpSpLocks/>
              </p:cNvGrpSpPr>
              <p:nvPr/>
            </p:nvGrpSpPr>
            <p:grpSpPr bwMode="auto">
              <a:xfrm>
                <a:off x="572095" y="5743888"/>
                <a:ext cx="158076" cy="106612"/>
                <a:chOff x="558628" y="5400418"/>
                <a:chExt cx="189878" cy="128061"/>
              </a:xfrm>
            </p:grpSpPr>
            <p:sp>
              <p:nvSpPr>
                <p:cNvPr id="3207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07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07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066" name="Group 452"/>
            <p:cNvGrpSpPr>
              <a:grpSpLocks/>
            </p:cNvGrpSpPr>
            <p:nvPr/>
          </p:nvGrpSpPr>
          <p:grpSpPr bwMode="auto">
            <a:xfrm>
              <a:off x="7077066" y="1883569"/>
              <a:ext cx="932522" cy="206375"/>
              <a:chOff x="10092451" y="3846399"/>
              <a:chExt cx="931146" cy="206393"/>
            </a:xfrm>
          </p:grpSpPr>
          <p:sp>
            <p:nvSpPr>
              <p:cNvPr id="3206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92"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31793"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31794" name="Rectangle 451"/>
          <p:cNvSpPr>
            <a:spLocks noChangeArrowheads="1"/>
          </p:cNvSpPr>
          <p:nvPr/>
        </p:nvSpPr>
        <p:spPr bwMode="gray">
          <a:xfrm>
            <a:off x="2873375" y="4090988"/>
            <a:ext cx="195103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1795"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48"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49" name="Group 596"/>
            <p:cNvGrpSpPr>
              <a:grpSpLocks/>
            </p:cNvGrpSpPr>
            <p:nvPr/>
          </p:nvGrpSpPr>
          <p:grpSpPr bwMode="auto">
            <a:xfrm>
              <a:off x="3536950" y="4557713"/>
              <a:ext cx="671513" cy="546100"/>
              <a:chOff x="8489675" y="4403213"/>
              <a:chExt cx="1079568" cy="294203"/>
            </a:xfrm>
          </p:grpSpPr>
          <p:sp>
            <p:nvSpPr>
              <p:cNvPr id="32051"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2"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3"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4"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5"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6"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7"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8"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9"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0"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1"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2"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3"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4"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6"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30"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31" name="Group 596"/>
            <p:cNvGrpSpPr>
              <a:grpSpLocks/>
            </p:cNvGrpSpPr>
            <p:nvPr/>
          </p:nvGrpSpPr>
          <p:grpSpPr bwMode="auto">
            <a:xfrm>
              <a:off x="3536950" y="4557713"/>
              <a:ext cx="671513" cy="546100"/>
              <a:chOff x="8489675" y="4403213"/>
              <a:chExt cx="1079568" cy="294203"/>
            </a:xfrm>
          </p:grpSpPr>
          <p:sp>
            <p:nvSpPr>
              <p:cNvPr id="32033"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4"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5"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6"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7"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8"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9"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0"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1"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2"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3"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4"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5"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6"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7" name="Group 465"/>
          <p:cNvGrpSpPr>
            <a:grpSpLocks/>
          </p:cNvGrpSpPr>
          <p:nvPr/>
        </p:nvGrpSpPr>
        <p:grpSpPr bwMode="auto">
          <a:xfrm>
            <a:off x="3244850" y="5705475"/>
            <a:ext cx="193675" cy="177800"/>
            <a:chOff x="6415088" y="1826064"/>
            <a:chExt cx="193675" cy="178510"/>
          </a:xfrm>
        </p:grpSpPr>
        <p:sp>
          <p:nvSpPr>
            <p:cNvPr id="32025"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6"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7"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8"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31798"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31799"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800" name="Oval 468"/>
          <p:cNvSpPr>
            <a:spLocks noChangeArrowheads="1"/>
          </p:cNvSpPr>
          <p:nvPr/>
        </p:nvSpPr>
        <p:spPr bwMode="auto">
          <a:xfrm>
            <a:off x="2949575"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31801" name="Group 20"/>
          <p:cNvGrpSpPr>
            <a:grpSpLocks/>
          </p:cNvGrpSpPr>
          <p:nvPr/>
        </p:nvGrpSpPr>
        <p:grpSpPr bwMode="auto">
          <a:xfrm>
            <a:off x="2954338" y="4929188"/>
            <a:ext cx="873125" cy="534987"/>
            <a:chOff x="963613" y="5656263"/>
            <a:chExt cx="873125" cy="534713"/>
          </a:xfrm>
        </p:grpSpPr>
        <p:grpSp>
          <p:nvGrpSpPr>
            <p:cNvPr id="32005" name="Group 445"/>
            <p:cNvGrpSpPr>
              <a:grpSpLocks/>
            </p:cNvGrpSpPr>
            <p:nvPr/>
          </p:nvGrpSpPr>
          <p:grpSpPr bwMode="auto">
            <a:xfrm>
              <a:off x="963613" y="5667136"/>
              <a:ext cx="863600" cy="523840"/>
              <a:chOff x="-1836997" y="5152244"/>
              <a:chExt cx="864381" cy="522658"/>
            </a:xfrm>
          </p:grpSpPr>
          <p:sp>
            <p:nvSpPr>
              <p:cNvPr id="32021"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2"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3"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4"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32006" name="Group 408"/>
            <p:cNvGrpSpPr>
              <a:grpSpLocks/>
            </p:cNvGrpSpPr>
            <p:nvPr/>
          </p:nvGrpSpPr>
          <p:grpSpPr bwMode="auto">
            <a:xfrm>
              <a:off x="963613" y="5656263"/>
              <a:ext cx="873125" cy="530225"/>
              <a:chOff x="8489732" y="4403217"/>
              <a:chExt cx="1079512" cy="294200"/>
            </a:xfrm>
          </p:grpSpPr>
          <p:sp>
            <p:nvSpPr>
              <p:cNvPr id="32007"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8"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9"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0"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1"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2"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3"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4"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5"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6"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7"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8"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9"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20"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1802"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31803" name="Group 15"/>
          <p:cNvGrpSpPr>
            <a:grpSpLocks/>
          </p:cNvGrpSpPr>
          <p:nvPr/>
        </p:nvGrpSpPr>
        <p:grpSpPr bwMode="auto">
          <a:xfrm>
            <a:off x="2719388" y="3341688"/>
            <a:ext cx="1090612" cy="293687"/>
            <a:chOff x="2555875" y="3365500"/>
            <a:chExt cx="1090613" cy="293688"/>
          </a:xfrm>
        </p:grpSpPr>
        <p:sp>
          <p:nvSpPr>
            <p:cNvPr id="31989"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31990" name="Group 8"/>
            <p:cNvGrpSpPr>
              <a:grpSpLocks/>
            </p:cNvGrpSpPr>
            <p:nvPr/>
          </p:nvGrpSpPr>
          <p:grpSpPr bwMode="auto">
            <a:xfrm>
              <a:off x="2566787" y="3365500"/>
              <a:ext cx="1079701" cy="293688"/>
              <a:chOff x="8489732" y="4403217"/>
              <a:chExt cx="1079512" cy="294200"/>
            </a:xfrm>
          </p:grpSpPr>
          <p:sp>
            <p:nvSpPr>
              <p:cNvPr id="31991"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2"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3"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4"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5"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6"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7"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8"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9"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0"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1"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2"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3"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4"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4" name="Group 16"/>
          <p:cNvGrpSpPr>
            <a:grpSpLocks/>
          </p:cNvGrpSpPr>
          <p:nvPr/>
        </p:nvGrpSpPr>
        <p:grpSpPr bwMode="auto">
          <a:xfrm>
            <a:off x="4057650" y="3341688"/>
            <a:ext cx="1079500" cy="293687"/>
            <a:chOff x="3894138" y="3365500"/>
            <a:chExt cx="1079500" cy="293688"/>
          </a:xfrm>
        </p:grpSpPr>
        <p:sp>
          <p:nvSpPr>
            <p:cNvPr id="31973"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31974" name="Group 238"/>
            <p:cNvGrpSpPr>
              <a:grpSpLocks/>
            </p:cNvGrpSpPr>
            <p:nvPr/>
          </p:nvGrpSpPr>
          <p:grpSpPr bwMode="auto">
            <a:xfrm>
              <a:off x="3894138" y="3365500"/>
              <a:ext cx="1079500" cy="293688"/>
              <a:chOff x="8489732" y="4403217"/>
              <a:chExt cx="1079512" cy="294200"/>
            </a:xfrm>
          </p:grpSpPr>
          <p:sp>
            <p:nvSpPr>
              <p:cNvPr id="31975"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6"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7"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8"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9"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0"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1"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2"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3"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4"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5"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6"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7"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8"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5" name="Group 17"/>
          <p:cNvGrpSpPr>
            <a:grpSpLocks/>
          </p:cNvGrpSpPr>
          <p:nvPr/>
        </p:nvGrpSpPr>
        <p:grpSpPr bwMode="auto">
          <a:xfrm>
            <a:off x="4057650" y="2693988"/>
            <a:ext cx="1079500" cy="419100"/>
            <a:chOff x="3894138" y="2667000"/>
            <a:chExt cx="1079500" cy="419100"/>
          </a:xfrm>
        </p:grpSpPr>
        <p:grpSp>
          <p:nvGrpSpPr>
            <p:cNvPr id="31955" name="Group 314"/>
            <p:cNvGrpSpPr>
              <a:grpSpLocks/>
            </p:cNvGrpSpPr>
            <p:nvPr/>
          </p:nvGrpSpPr>
          <p:grpSpPr bwMode="auto">
            <a:xfrm>
              <a:off x="3894173" y="2667000"/>
              <a:ext cx="1079465" cy="415671"/>
              <a:chOff x="3893684" y="2667000"/>
              <a:chExt cx="1080000" cy="415925"/>
            </a:xfrm>
          </p:grpSpPr>
          <p:sp>
            <p:nvSpPr>
              <p:cNvPr id="31971"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31972"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56" name="Group 253"/>
            <p:cNvGrpSpPr>
              <a:grpSpLocks/>
            </p:cNvGrpSpPr>
            <p:nvPr/>
          </p:nvGrpSpPr>
          <p:grpSpPr bwMode="auto">
            <a:xfrm>
              <a:off x="3894138" y="2792080"/>
              <a:ext cx="1079477" cy="294020"/>
              <a:chOff x="8489732" y="4403217"/>
              <a:chExt cx="1079512" cy="294200"/>
            </a:xfrm>
          </p:grpSpPr>
          <p:sp>
            <p:nvSpPr>
              <p:cNvPr id="31957"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8"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9"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0"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1"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2"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3"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4"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5"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6"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7"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8"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9"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0"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6" name="Group 14"/>
          <p:cNvGrpSpPr>
            <a:grpSpLocks/>
          </p:cNvGrpSpPr>
          <p:nvPr/>
        </p:nvGrpSpPr>
        <p:grpSpPr bwMode="auto">
          <a:xfrm>
            <a:off x="2719388" y="2693988"/>
            <a:ext cx="1090612" cy="420687"/>
            <a:chOff x="2555875" y="2667000"/>
            <a:chExt cx="1090613" cy="420688"/>
          </a:xfrm>
        </p:grpSpPr>
        <p:grpSp>
          <p:nvGrpSpPr>
            <p:cNvPr id="31937" name="Group 299"/>
            <p:cNvGrpSpPr>
              <a:grpSpLocks/>
            </p:cNvGrpSpPr>
            <p:nvPr/>
          </p:nvGrpSpPr>
          <p:grpSpPr bwMode="auto">
            <a:xfrm>
              <a:off x="2555875" y="2667000"/>
              <a:ext cx="1079689" cy="415929"/>
              <a:chOff x="2555776" y="2667000"/>
              <a:chExt cx="1080000" cy="415925"/>
            </a:xfrm>
          </p:grpSpPr>
          <p:sp>
            <p:nvSpPr>
              <p:cNvPr id="31953"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31954"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38" name="Group 268"/>
            <p:cNvGrpSpPr>
              <a:grpSpLocks/>
            </p:cNvGrpSpPr>
            <p:nvPr/>
          </p:nvGrpSpPr>
          <p:grpSpPr bwMode="auto">
            <a:xfrm>
              <a:off x="2566787" y="2793485"/>
              <a:ext cx="1079701" cy="294203"/>
              <a:chOff x="8489732" y="4403217"/>
              <a:chExt cx="1079512" cy="294200"/>
            </a:xfrm>
          </p:grpSpPr>
          <p:sp>
            <p:nvSpPr>
              <p:cNvPr id="31939"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0"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1"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2"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3"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4"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5"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6"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7"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8"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9"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0"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1"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2"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7" name="Group 13"/>
          <p:cNvGrpSpPr>
            <a:grpSpLocks/>
          </p:cNvGrpSpPr>
          <p:nvPr/>
        </p:nvGrpSpPr>
        <p:grpSpPr bwMode="auto">
          <a:xfrm>
            <a:off x="2719388" y="2168525"/>
            <a:ext cx="1079500" cy="425450"/>
            <a:chOff x="2555875" y="2128838"/>
            <a:chExt cx="1079500" cy="425450"/>
          </a:xfrm>
        </p:grpSpPr>
        <p:grpSp>
          <p:nvGrpSpPr>
            <p:cNvPr id="31916" name="Group 290"/>
            <p:cNvGrpSpPr>
              <a:grpSpLocks/>
            </p:cNvGrpSpPr>
            <p:nvPr/>
          </p:nvGrpSpPr>
          <p:grpSpPr bwMode="auto">
            <a:xfrm>
              <a:off x="2555887" y="2128838"/>
              <a:ext cx="1079488" cy="424142"/>
              <a:chOff x="2555776" y="2128416"/>
              <a:chExt cx="1080000" cy="424352"/>
            </a:xfrm>
          </p:grpSpPr>
          <p:sp>
            <p:nvSpPr>
              <p:cNvPr id="31932"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31933"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34" name="Group 296"/>
              <p:cNvGrpSpPr>
                <a:grpSpLocks/>
              </p:cNvGrpSpPr>
              <p:nvPr/>
            </p:nvGrpSpPr>
            <p:grpSpPr bwMode="auto">
              <a:xfrm>
                <a:off x="2627784" y="2132856"/>
                <a:ext cx="186692" cy="163835"/>
                <a:chOff x="-1499789" y="3692879"/>
                <a:chExt cx="186692" cy="163835"/>
              </a:xfrm>
            </p:grpSpPr>
            <p:sp>
              <p:nvSpPr>
                <p:cNvPr id="31935"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36"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917" name="Group 290"/>
            <p:cNvGrpSpPr>
              <a:grpSpLocks/>
            </p:cNvGrpSpPr>
            <p:nvPr/>
          </p:nvGrpSpPr>
          <p:grpSpPr bwMode="auto">
            <a:xfrm>
              <a:off x="2555875" y="2259894"/>
              <a:ext cx="1079500" cy="294394"/>
              <a:chOff x="8489732" y="4403217"/>
              <a:chExt cx="1079512" cy="294200"/>
            </a:xfrm>
          </p:grpSpPr>
          <p:sp>
            <p:nvSpPr>
              <p:cNvPr id="31918"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9"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0"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1"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2"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3"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4"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5"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6"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7"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8"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9"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0"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1"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8" name="Group 12"/>
          <p:cNvGrpSpPr>
            <a:grpSpLocks/>
          </p:cNvGrpSpPr>
          <p:nvPr/>
        </p:nvGrpSpPr>
        <p:grpSpPr bwMode="auto">
          <a:xfrm>
            <a:off x="4057650" y="2168525"/>
            <a:ext cx="1079500" cy="438150"/>
            <a:chOff x="3894138" y="2128838"/>
            <a:chExt cx="1079500" cy="438150"/>
          </a:xfrm>
        </p:grpSpPr>
        <p:grpSp>
          <p:nvGrpSpPr>
            <p:cNvPr id="31895" name="Group 308"/>
            <p:cNvGrpSpPr>
              <a:grpSpLocks/>
            </p:cNvGrpSpPr>
            <p:nvPr/>
          </p:nvGrpSpPr>
          <p:grpSpPr bwMode="auto">
            <a:xfrm>
              <a:off x="3894196" y="2128838"/>
              <a:ext cx="1079442" cy="424134"/>
              <a:chOff x="3893684" y="2128416"/>
              <a:chExt cx="1080000" cy="424352"/>
            </a:xfrm>
          </p:grpSpPr>
          <p:sp>
            <p:nvSpPr>
              <p:cNvPr id="31911"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31912"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13" name="Group 311"/>
              <p:cNvGrpSpPr>
                <a:grpSpLocks/>
              </p:cNvGrpSpPr>
              <p:nvPr/>
            </p:nvGrpSpPr>
            <p:grpSpPr bwMode="auto">
              <a:xfrm>
                <a:off x="3965692" y="2132856"/>
                <a:ext cx="186692" cy="163835"/>
                <a:chOff x="-1499789" y="3692879"/>
                <a:chExt cx="186692" cy="163835"/>
              </a:xfrm>
            </p:grpSpPr>
            <p:sp>
              <p:nvSpPr>
                <p:cNvPr id="31914"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15"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96" name="Group 323"/>
            <p:cNvGrpSpPr>
              <a:grpSpLocks/>
            </p:cNvGrpSpPr>
            <p:nvPr/>
          </p:nvGrpSpPr>
          <p:grpSpPr bwMode="auto">
            <a:xfrm>
              <a:off x="3894138" y="2272599"/>
              <a:ext cx="1079454" cy="294389"/>
              <a:chOff x="8489732" y="4403217"/>
              <a:chExt cx="1079512" cy="294200"/>
            </a:xfrm>
          </p:grpSpPr>
          <p:sp>
            <p:nvSpPr>
              <p:cNvPr id="31897"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8"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9"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0"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1"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2"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3"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4"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5"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6"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7"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8"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9"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0"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9" name="Group 11"/>
          <p:cNvGrpSpPr>
            <a:grpSpLocks/>
          </p:cNvGrpSpPr>
          <p:nvPr/>
        </p:nvGrpSpPr>
        <p:grpSpPr bwMode="auto">
          <a:xfrm>
            <a:off x="4057650" y="1668463"/>
            <a:ext cx="1079500" cy="404812"/>
            <a:chOff x="3894138" y="1628775"/>
            <a:chExt cx="1079500" cy="404813"/>
          </a:xfrm>
        </p:grpSpPr>
        <p:grpSp>
          <p:nvGrpSpPr>
            <p:cNvPr id="31875" name="Group 303"/>
            <p:cNvGrpSpPr>
              <a:grpSpLocks/>
            </p:cNvGrpSpPr>
            <p:nvPr/>
          </p:nvGrpSpPr>
          <p:grpSpPr bwMode="auto">
            <a:xfrm>
              <a:off x="3894138" y="1628775"/>
              <a:ext cx="1079488" cy="397961"/>
              <a:chOff x="3893684" y="1628800"/>
              <a:chExt cx="1080000" cy="398421"/>
            </a:xfrm>
          </p:grpSpPr>
          <p:sp>
            <p:nvSpPr>
              <p:cNvPr id="31891"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31892" name="Group 305"/>
              <p:cNvGrpSpPr>
                <a:grpSpLocks/>
              </p:cNvGrpSpPr>
              <p:nvPr/>
            </p:nvGrpSpPr>
            <p:grpSpPr bwMode="auto">
              <a:xfrm>
                <a:off x="3965692" y="1628800"/>
                <a:ext cx="186692" cy="163835"/>
                <a:chOff x="-1499789" y="3692879"/>
                <a:chExt cx="186692" cy="163835"/>
              </a:xfrm>
            </p:grpSpPr>
            <p:sp>
              <p:nvSpPr>
                <p:cNvPr id="31893"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94"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76" name="Group 339"/>
            <p:cNvGrpSpPr>
              <a:grpSpLocks/>
            </p:cNvGrpSpPr>
            <p:nvPr/>
          </p:nvGrpSpPr>
          <p:grpSpPr bwMode="auto">
            <a:xfrm>
              <a:off x="3894138" y="1739760"/>
              <a:ext cx="1079500" cy="293828"/>
              <a:chOff x="8489724" y="4403367"/>
              <a:chExt cx="1079521" cy="294067"/>
            </a:xfrm>
          </p:grpSpPr>
          <p:sp>
            <p:nvSpPr>
              <p:cNvPr id="31877"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8"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9"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0"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1"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2"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3"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4"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5"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6"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7"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8"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9"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0"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0" name="Group 10"/>
          <p:cNvGrpSpPr>
            <a:grpSpLocks/>
          </p:cNvGrpSpPr>
          <p:nvPr/>
        </p:nvGrpSpPr>
        <p:grpSpPr bwMode="auto">
          <a:xfrm>
            <a:off x="2719388" y="1668463"/>
            <a:ext cx="1081087" cy="404812"/>
            <a:chOff x="2555875" y="1628775"/>
            <a:chExt cx="1081088" cy="404813"/>
          </a:xfrm>
        </p:grpSpPr>
        <p:grpSp>
          <p:nvGrpSpPr>
            <p:cNvPr id="31855" name="Group 278"/>
            <p:cNvGrpSpPr>
              <a:grpSpLocks/>
            </p:cNvGrpSpPr>
            <p:nvPr/>
          </p:nvGrpSpPr>
          <p:grpSpPr bwMode="auto">
            <a:xfrm>
              <a:off x="2555875" y="1628775"/>
              <a:ext cx="1079500" cy="398463"/>
              <a:chOff x="2555776" y="1628800"/>
              <a:chExt cx="1079619" cy="398140"/>
            </a:xfrm>
          </p:grpSpPr>
          <p:sp>
            <p:nvSpPr>
              <p:cNvPr id="3187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31872" name="Group 284"/>
              <p:cNvGrpSpPr>
                <a:grpSpLocks/>
              </p:cNvGrpSpPr>
              <p:nvPr/>
            </p:nvGrpSpPr>
            <p:grpSpPr bwMode="auto">
              <a:xfrm>
                <a:off x="2627222" y="1628800"/>
                <a:ext cx="187346" cy="163381"/>
                <a:chOff x="-1500351" y="3692879"/>
                <a:chExt cx="187346" cy="163381"/>
              </a:xfrm>
            </p:grpSpPr>
            <p:sp>
              <p:nvSpPr>
                <p:cNvPr id="3187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7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56" name="Group 358"/>
            <p:cNvGrpSpPr>
              <a:grpSpLocks/>
            </p:cNvGrpSpPr>
            <p:nvPr/>
          </p:nvGrpSpPr>
          <p:grpSpPr bwMode="auto">
            <a:xfrm>
              <a:off x="2557070" y="1739181"/>
              <a:ext cx="1079893" cy="294407"/>
              <a:chOff x="8489732" y="4403217"/>
              <a:chExt cx="1079512" cy="294200"/>
            </a:xfrm>
          </p:grpSpPr>
          <p:sp>
            <p:nvSpPr>
              <p:cNvPr id="3185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1" name="Group 1"/>
          <p:cNvGrpSpPr>
            <a:grpSpLocks/>
          </p:cNvGrpSpPr>
          <p:nvPr/>
        </p:nvGrpSpPr>
        <p:grpSpPr bwMode="auto">
          <a:xfrm>
            <a:off x="5386388" y="1773238"/>
            <a:ext cx="1185862" cy="387350"/>
            <a:chOff x="5203825" y="1733550"/>
            <a:chExt cx="1185863" cy="387350"/>
          </a:xfrm>
        </p:grpSpPr>
        <p:sp>
          <p:nvSpPr>
            <p:cNvPr id="31834"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31835" name="Group 384"/>
            <p:cNvGrpSpPr>
              <a:grpSpLocks/>
            </p:cNvGrpSpPr>
            <p:nvPr/>
          </p:nvGrpSpPr>
          <p:grpSpPr bwMode="auto">
            <a:xfrm>
              <a:off x="5205413" y="1733550"/>
              <a:ext cx="1079500" cy="293688"/>
              <a:chOff x="8489732" y="4403217"/>
              <a:chExt cx="1079512" cy="294200"/>
            </a:xfrm>
          </p:grpSpPr>
          <p:sp>
            <p:nvSpPr>
              <p:cNvPr id="31841"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2"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3"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4"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5"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6"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7"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8"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9"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0"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1"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2"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3"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4"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31836" name="Group 642"/>
            <p:cNvGrpSpPr>
              <a:grpSpLocks/>
            </p:cNvGrpSpPr>
            <p:nvPr/>
          </p:nvGrpSpPr>
          <p:grpSpPr bwMode="auto">
            <a:xfrm>
              <a:off x="6196013" y="1941513"/>
              <a:ext cx="193675" cy="179387"/>
              <a:chOff x="6415088" y="1826064"/>
              <a:chExt cx="193675" cy="178510"/>
            </a:xfrm>
          </p:grpSpPr>
          <p:sp>
            <p:nvSpPr>
              <p:cNvPr id="31837"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1838"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1839"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1840"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grpSp>
        <p:nvGrpSpPr>
          <p:cNvPr id="31812" name="Group 1"/>
          <p:cNvGrpSpPr>
            <a:grpSpLocks/>
          </p:cNvGrpSpPr>
          <p:nvPr/>
        </p:nvGrpSpPr>
        <p:grpSpPr bwMode="auto">
          <a:xfrm>
            <a:off x="3895725" y="4930775"/>
            <a:ext cx="863600" cy="531813"/>
            <a:chOff x="1587500" y="5689958"/>
            <a:chExt cx="863600" cy="531474"/>
          </a:xfrm>
        </p:grpSpPr>
        <p:grpSp>
          <p:nvGrpSpPr>
            <p:cNvPr id="31813" name="Group 10"/>
            <p:cNvGrpSpPr>
              <a:grpSpLocks/>
            </p:cNvGrpSpPr>
            <p:nvPr/>
          </p:nvGrpSpPr>
          <p:grpSpPr bwMode="auto">
            <a:xfrm>
              <a:off x="1587500" y="5689958"/>
              <a:ext cx="863600" cy="531474"/>
              <a:chOff x="2555875" y="1727062"/>
              <a:chExt cx="1081088" cy="313016"/>
            </a:xfrm>
          </p:grpSpPr>
          <p:sp>
            <p:nvSpPr>
              <p:cNvPr id="31818"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Collapsed subprocess</a:t>
                </a:r>
              </a:p>
            </p:txBody>
          </p:sp>
          <p:grpSp>
            <p:nvGrpSpPr>
              <p:cNvPr id="31819" name="Group 358"/>
              <p:cNvGrpSpPr>
                <a:grpSpLocks/>
              </p:cNvGrpSpPr>
              <p:nvPr/>
            </p:nvGrpSpPr>
            <p:grpSpPr bwMode="auto">
              <a:xfrm>
                <a:off x="2557070" y="1739181"/>
                <a:ext cx="1079893" cy="294407"/>
                <a:chOff x="8489732" y="4403217"/>
                <a:chExt cx="1079512" cy="294200"/>
              </a:xfrm>
            </p:grpSpPr>
            <p:sp>
              <p:nvSpPr>
                <p:cNvPr id="3182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4" name="Group 371"/>
            <p:cNvGrpSpPr>
              <a:grpSpLocks/>
            </p:cNvGrpSpPr>
            <p:nvPr/>
          </p:nvGrpSpPr>
          <p:grpSpPr bwMode="auto">
            <a:xfrm>
              <a:off x="1970543" y="6112102"/>
              <a:ext cx="107950" cy="107950"/>
              <a:chOff x="2752" y="6609"/>
              <a:chExt cx="136" cy="136"/>
            </a:xfrm>
          </p:grpSpPr>
          <p:sp>
            <p:nvSpPr>
              <p:cNvPr id="31815"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1816"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7"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14634936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661908-6E7E-4478-9996-B918BD29D403}"/>
</file>

<file path=customXml/itemProps2.xml><?xml version="1.0" encoding="utf-8"?>
<ds:datastoreItem xmlns:ds="http://schemas.openxmlformats.org/officeDocument/2006/customXml" ds:itemID="{F3D83973-2023-48A5-8DA9-0D8821480D96}"/>
</file>

<file path=customXml/itemProps3.xml><?xml version="1.0" encoding="utf-8"?>
<ds:datastoreItem xmlns:ds="http://schemas.openxmlformats.org/officeDocument/2006/customXml" ds:itemID="{1A660B64-20C9-4C8F-AE60-1C77D825472E}"/>
</file>

<file path=docProps/app.xml><?xml version="1.0" encoding="utf-8"?>
<Properties xmlns="http://schemas.openxmlformats.org/officeDocument/2006/extended-properties" xmlns:vt="http://schemas.openxmlformats.org/officeDocument/2006/docPropsVTypes">
  <Template/>
  <TotalTime>0</TotalTime>
  <Words>678</Words>
  <Application>Microsoft Office PowerPoint</Application>
  <PresentationFormat>On-screen Show (4:3)</PresentationFormat>
  <Paragraphs>208</Paragraphs>
  <Slides>10</Slides>
  <Notes>7</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MS PGothic</vt:lpstr>
      <vt:lpstr>Arial</vt:lpstr>
      <vt:lpstr>Arial Unicode MS</vt:lpstr>
      <vt:lpstr>Calibri</vt:lpstr>
      <vt:lpstr>Courier New</vt:lpstr>
      <vt:lpstr>Symbol</vt:lpstr>
      <vt:lpstr>wingdings</vt:lpstr>
      <vt:lpstr>wingdings</vt:lpstr>
      <vt:lpstr>SAP_2012_v1.1</vt:lpstr>
      <vt:lpstr>Visio</vt:lpstr>
      <vt:lpstr>  1Z8 – Manage Concurrent Employment</vt:lpstr>
      <vt:lpstr>1Z8 - Manage Concurrent Employment</vt:lpstr>
      <vt:lpstr>Concurrent Employment Creation (Sub-Process) (1/2) </vt:lpstr>
      <vt:lpstr>Concurrent Employment Creation (Sub-Process) (2/2) </vt:lpstr>
      <vt:lpstr>Concurrent Employment Maintenance (Sub-Process) </vt:lpstr>
      <vt:lpstr>Concurrent Employment Termination (Sub-Process)</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187</cp:revision>
  <dcterms:created xsi:type="dcterms:W3CDTF">2012-01-25T11:08:33Z</dcterms:created>
  <dcterms:modified xsi:type="dcterms:W3CDTF">2018-03-26T07:40:41Z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