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handoutMasterIdLst>
    <p:handoutMasterId r:id="rId12"/>
  </p:handoutMasterIdLst>
  <p:sldIdLst>
    <p:sldId id="373" r:id="rId2"/>
    <p:sldId id="425" r:id="rId3"/>
    <p:sldId id="423" r:id="rId4"/>
    <p:sldId id="426" r:id="rId5"/>
    <p:sldId id="421" r:id="rId6"/>
    <p:sldId id="351" r:id="rId7"/>
    <p:sldId id="367" r:id="rId8"/>
    <p:sldId id="310" r:id="rId9"/>
    <p:sldId id="265" r:id="rId10"/>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9C900"/>
    <a:srgbClr val="999999"/>
    <a:srgbClr val="003283"/>
    <a:srgbClr val="FF0000"/>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496" autoAdjust="0"/>
  </p:normalViewPr>
  <p:slideViewPr>
    <p:cSldViewPr snapToGrid="0">
      <p:cViewPr varScale="1">
        <p:scale>
          <a:sx n="132" d="100"/>
          <a:sy n="132" d="100"/>
        </p:scale>
        <p:origin x="1668"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727D68C5-C139-4D6F-A27A-8959CB2F4ACD}" type="slidenum">
              <a:rPr lang="de-DE" altLang="en-US"/>
              <a:pPr>
                <a:defRPr/>
              </a:pPr>
              <a:t>‹#›</a:t>
            </a:fld>
            <a:endParaRPr lang="de-DE" altLang="en-US"/>
          </a:p>
        </p:txBody>
      </p:sp>
    </p:spTree>
    <p:extLst>
      <p:ext uri="{BB962C8B-B14F-4D97-AF65-F5344CB8AC3E}">
        <p14:creationId xmlns:p14="http://schemas.microsoft.com/office/powerpoint/2010/main" val="3614071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altLang="de-DE" noProof="0"/>
              <a:t>Click to edit Master text styles</a:t>
            </a:r>
          </a:p>
          <a:p>
            <a:pPr lvl="1"/>
            <a:r>
              <a:rPr lang="en-US" altLang="de-DE" noProof="0"/>
              <a:t>Second level</a:t>
            </a:r>
          </a:p>
          <a:p>
            <a:pPr lvl="2"/>
            <a:r>
              <a:rPr lang="en-US" altLang="de-DE"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1BE8A9D9-B148-44C1-A0ED-9F8D27D2265D}" type="slidenum">
              <a:rPr lang="de-DE" altLang="en-US"/>
              <a:pPr>
                <a:defRPr/>
              </a:pPr>
              <a:t>‹#›</a:t>
            </a:fld>
            <a:endParaRPr lang="de-DE" altLang="en-US"/>
          </a:p>
        </p:txBody>
      </p:sp>
    </p:spTree>
    <p:extLst>
      <p:ext uri="{BB962C8B-B14F-4D97-AF65-F5344CB8AC3E}">
        <p14:creationId xmlns:p14="http://schemas.microsoft.com/office/powerpoint/2010/main" val="1571838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F57A00-9BF7-4759-8A39-6DE795B50358}" type="slidenum">
              <a:rPr lang="de-DE" altLang="en-US" sz="1000" smtClean="0"/>
              <a:pPr>
                <a:spcBef>
                  <a:spcPct val="0"/>
                </a:spcBef>
              </a:pPr>
              <a:t>1</a:t>
            </a:fld>
            <a:endParaRPr lang="de-DE" altLang="en-US" sz="1000"/>
          </a:p>
        </p:txBody>
      </p:sp>
    </p:spTree>
    <p:extLst>
      <p:ext uri="{BB962C8B-B14F-4D97-AF65-F5344CB8AC3E}">
        <p14:creationId xmlns:p14="http://schemas.microsoft.com/office/powerpoint/2010/main" val="5014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90000"/>
              </a:lnSpc>
              <a:buFontTx/>
              <a:buChar char="•"/>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6EE7-3E64-4563-9BDD-9D7497E569BA}"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44265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90000"/>
              </a:lnSpc>
              <a:buFontTx/>
              <a:buChar char="•"/>
            </a:pPr>
            <a:endParaRPr lang="en-US" alt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6EE7-3E64-4563-9BDD-9D7497E569BA}" type="slidenum">
              <a:rPr lang="de-DE" altLang="en-US" sz="1000" smtClean="0"/>
              <a:pPr>
                <a:spcBef>
                  <a:spcPct val="0"/>
                </a:spcBef>
              </a:pPr>
              <a:t>3</a:t>
            </a:fld>
            <a:endParaRPr lang="de-DE" altLang="en-US" sz="1000"/>
          </a:p>
        </p:txBody>
      </p:sp>
    </p:spTree>
    <p:extLst>
      <p:ext uri="{BB962C8B-B14F-4D97-AF65-F5344CB8AC3E}">
        <p14:creationId xmlns:p14="http://schemas.microsoft.com/office/powerpoint/2010/main" val="385103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90000"/>
              </a:lnSpc>
              <a:buFontTx/>
              <a:buChar char="•"/>
            </a:pPr>
            <a:endParaRPr lang="en-US" alt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6EE7-3E64-4563-9BDD-9D7497E569BA}" type="slidenum">
              <a:rPr lang="de-DE" altLang="en-US" sz="1000" smtClean="0"/>
              <a:pPr>
                <a:spcBef>
                  <a:spcPct val="0"/>
                </a:spcBef>
              </a:pPr>
              <a:t>4</a:t>
            </a:fld>
            <a:endParaRPr lang="de-DE" altLang="en-US" sz="1000"/>
          </a:p>
        </p:txBody>
      </p:sp>
    </p:spTree>
    <p:extLst>
      <p:ext uri="{BB962C8B-B14F-4D97-AF65-F5344CB8AC3E}">
        <p14:creationId xmlns:p14="http://schemas.microsoft.com/office/powerpoint/2010/main" val="360247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90000"/>
              </a:lnSpc>
              <a:buFontTx/>
              <a:buChar char="•"/>
            </a:pPr>
            <a:endParaRPr lang="en-US" alt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6EE7-3E64-4563-9BDD-9D7497E569BA}"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87051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20984-9D4B-44DB-B4F9-590D2502CB77}" type="slidenum">
              <a:rPr lang="de-DE" altLang="en-US" sz="1000" smtClean="0"/>
              <a:pPr>
                <a:spcBef>
                  <a:spcPct val="0"/>
                </a:spcBef>
              </a:pPr>
              <a:t>7</a:t>
            </a:fld>
            <a:endParaRPr lang="de-DE" altLang="en-US" sz="1000"/>
          </a:p>
        </p:txBody>
      </p:sp>
    </p:spTree>
    <p:extLst>
      <p:ext uri="{BB962C8B-B14F-4D97-AF65-F5344CB8AC3E}">
        <p14:creationId xmlns:p14="http://schemas.microsoft.com/office/powerpoint/2010/main" val="65259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063FF8-467F-4B42-AF9E-C97916BEBDAE}" type="slidenum">
              <a:rPr lang="de-DE" altLang="en-US" sz="1000" smtClean="0"/>
              <a:pPr>
                <a:spcBef>
                  <a:spcPct val="0"/>
                </a:spcBef>
              </a:pPr>
              <a:t>8</a:t>
            </a:fld>
            <a:endParaRPr lang="de-DE" altLang="en-US" sz="1000"/>
          </a:p>
        </p:txBody>
      </p:sp>
    </p:spTree>
    <p:extLst>
      <p:ext uri="{BB962C8B-B14F-4D97-AF65-F5344CB8AC3E}">
        <p14:creationId xmlns:p14="http://schemas.microsoft.com/office/powerpoint/2010/main" val="247967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3E9506-62C3-4E32-AD2A-9247AFAC6CD7}" type="slidenum">
              <a:rPr lang="de-DE" altLang="en-US" sz="1000" smtClean="0"/>
              <a:pPr>
                <a:spcBef>
                  <a:spcPct val="0"/>
                </a:spcBef>
              </a:pPr>
              <a:t>9</a:t>
            </a:fld>
            <a:endParaRPr lang="de-DE" altLang="en-US" sz="1000"/>
          </a:p>
        </p:txBody>
      </p:sp>
      <p:sp>
        <p:nvSpPr>
          <p:cNvPr id="35843"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2143462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3511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02560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960592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411302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4172010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673418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88145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1739241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224534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77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65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69050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084468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179338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3110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15095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89273709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87137119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085690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129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51851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AC3A943F-FB8D-42A4-AE8C-789260E709D7}"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7460" r:id="rId1"/>
    <p:sldLayoutId id="2147487461" r:id="rId2"/>
    <p:sldLayoutId id="2147487462" r:id="rId3"/>
    <p:sldLayoutId id="2147487463" r:id="rId4"/>
    <p:sldLayoutId id="2147487464" r:id="rId5"/>
    <p:sldLayoutId id="2147487465" r:id="rId6"/>
    <p:sldLayoutId id="2147487466" r:id="rId7"/>
    <p:sldLayoutId id="2147487449" r:id="rId8"/>
    <p:sldLayoutId id="2147487450" r:id="rId9"/>
    <p:sldLayoutId id="2147487451" r:id="rId10"/>
    <p:sldLayoutId id="2147487452" r:id="rId11"/>
    <p:sldLayoutId id="2147487453" r:id="rId12"/>
    <p:sldLayoutId id="2147487454" r:id="rId13"/>
    <p:sldLayoutId id="2147487455" r:id="rId14"/>
    <p:sldLayoutId id="2147487456" r:id="rId15"/>
    <p:sldLayoutId id="2147487457" r:id="rId16"/>
    <p:sldLayoutId id="2147487458" r:id="rId17"/>
    <p:sldLayoutId id="2147487459" r:id="rId18"/>
    <p:sldLayoutId id="2147487467" r:id="rId19"/>
    <p:sldLayoutId id="2147487468" r:id="rId20"/>
    <p:sldLayoutId id="2147487469"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chemeClr val="tx1"/>
                </a:solidFill>
              </a:rPr>
              <a:t>2OB (United States</a:t>
            </a:r>
            <a:r>
              <a:rPr lang="en-US" altLang="en-US">
                <a:solidFill>
                  <a:schemeClr val="tx1"/>
                </a:solidFill>
              </a:rPr>
              <a:t>)</a:t>
            </a:r>
            <a:r>
              <a:rPr lang="en-US" altLang="en-US">
                <a:solidFill>
                  <a:srgbClr val="000000"/>
                </a:solidFill>
              </a:rPr>
              <a:t> – </a:t>
            </a:r>
            <a:r>
              <a:rPr lang="en-US" altLang="en-US" dirty="0">
                <a:solidFill>
                  <a:srgbClr val="000000"/>
                </a:solidFill>
              </a:rPr>
              <a:t>Manage Employee Benefits</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323850"/>
            <a:ext cx="8629650" cy="755650"/>
          </a:xfrm>
        </p:spPr>
        <p:txBody>
          <a:bodyPr/>
          <a:lstStyle/>
          <a:p>
            <a:r>
              <a:rPr lang="de-DE" altLang="en-US" dirty="0"/>
              <a:t>2OB - Manage </a:t>
            </a:r>
            <a:r>
              <a:rPr lang="en-US" altLang="en-US" dirty="0"/>
              <a:t>Employee Benefits</a:t>
            </a:r>
            <a:endParaRPr lang="en-US" altLang="en-US" dirty="0">
              <a:solidFill>
                <a:srgbClr val="FF0000"/>
              </a:solidFill>
            </a:endParaRPr>
          </a:p>
        </p:txBody>
      </p:sp>
      <p:sp>
        <p:nvSpPr>
          <p:cNvPr id="157" name="Rectangle 15"/>
          <p:cNvSpPr>
            <a:spLocks noChangeArrowheads="1"/>
          </p:cNvSpPr>
          <p:nvPr/>
        </p:nvSpPr>
        <p:spPr bwMode="auto">
          <a:xfrm>
            <a:off x="35181" y="1304925"/>
            <a:ext cx="5361401" cy="2762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6388" name="Rectangle 15"/>
          <p:cNvSpPr>
            <a:spLocks noChangeArrowheads="1"/>
          </p:cNvSpPr>
          <p:nvPr/>
        </p:nvSpPr>
        <p:spPr bwMode="auto">
          <a:xfrm>
            <a:off x="2151019" y="1577975"/>
            <a:ext cx="3245564"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Employee</a:t>
            </a:r>
          </a:p>
        </p:txBody>
      </p:sp>
      <p:sp>
        <p:nvSpPr>
          <p:cNvPr id="16389" name="Rectangle 98"/>
          <p:cNvSpPr>
            <a:spLocks noChangeArrowheads="1"/>
          </p:cNvSpPr>
          <p:nvPr/>
        </p:nvSpPr>
        <p:spPr bwMode="auto">
          <a:xfrm>
            <a:off x="2151019" y="1863725"/>
            <a:ext cx="3245564"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16393" name="Straight Arrow Connector 4"/>
          <p:cNvCxnSpPr>
            <a:cxnSpLocks noChangeShapeType="1"/>
            <a:stCxn id="286" idx="4"/>
            <a:endCxn id="173" idx="0"/>
          </p:cNvCxnSpPr>
          <p:nvPr/>
        </p:nvCxnSpPr>
        <p:spPr bwMode="auto">
          <a:xfrm>
            <a:off x="1432215" y="2170751"/>
            <a:ext cx="5481" cy="242568"/>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16397" name="Group 1"/>
          <p:cNvGrpSpPr>
            <a:grpSpLocks/>
          </p:cNvGrpSpPr>
          <p:nvPr/>
        </p:nvGrpSpPr>
        <p:grpSpPr bwMode="auto">
          <a:xfrm>
            <a:off x="2895697" y="4809172"/>
            <a:ext cx="863600" cy="531813"/>
            <a:chOff x="1587500" y="5689958"/>
            <a:chExt cx="863600" cy="531474"/>
          </a:xfrm>
        </p:grpSpPr>
        <p:grpSp>
          <p:nvGrpSpPr>
            <p:cNvPr id="16508" name="Group 10"/>
            <p:cNvGrpSpPr>
              <a:grpSpLocks/>
            </p:cNvGrpSpPr>
            <p:nvPr/>
          </p:nvGrpSpPr>
          <p:grpSpPr bwMode="auto">
            <a:xfrm>
              <a:off x="1587500" y="5689958"/>
              <a:ext cx="863600" cy="531474"/>
              <a:chOff x="2555875" y="1727062"/>
              <a:chExt cx="1081088" cy="313016"/>
            </a:xfrm>
          </p:grpSpPr>
          <p:sp>
            <p:nvSpPr>
              <p:cNvPr id="16513"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Benefits Enrollment</a:t>
                </a:r>
              </a:p>
            </p:txBody>
          </p:sp>
          <p:grpSp>
            <p:nvGrpSpPr>
              <p:cNvPr id="16514" name="Group 358"/>
              <p:cNvGrpSpPr>
                <a:grpSpLocks/>
              </p:cNvGrpSpPr>
              <p:nvPr/>
            </p:nvGrpSpPr>
            <p:grpSpPr bwMode="auto">
              <a:xfrm>
                <a:off x="2557070" y="1739181"/>
                <a:ext cx="1079893" cy="294407"/>
                <a:chOff x="8489732" y="4403217"/>
                <a:chExt cx="1079512" cy="294200"/>
              </a:xfrm>
            </p:grpSpPr>
            <p:sp>
              <p:nvSpPr>
                <p:cNvPr id="1651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509" name="Group 371"/>
            <p:cNvGrpSpPr>
              <a:grpSpLocks/>
            </p:cNvGrpSpPr>
            <p:nvPr/>
          </p:nvGrpSpPr>
          <p:grpSpPr bwMode="auto">
            <a:xfrm>
              <a:off x="1970543" y="6112102"/>
              <a:ext cx="107950" cy="107950"/>
              <a:chOff x="2752" y="6609"/>
              <a:chExt cx="136" cy="136"/>
            </a:xfrm>
          </p:grpSpPr>
          <p:sp>
            <p:nvSpPr>
              <p:cNvPr id="16510"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511"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2"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398" name="Group 1"/>
          <p:cNvGrpSpPr>
            <a:grpSpLocks/>
          </p:cNvGrpSpPr>
          <p:nvPr/>
        </p:nvGrpSpPr>
        <p:grpSpPr bwMode="auto">
          <a:xfrm>
            <a:off x="2304538" y="5887449"/>
            <a:ext cx="863600" cy="531813"/>
            <a:chOff x="1587500" y="5689958"/>
            <a:chExt cx="863600" cy="531474"/>
          </a:xfrm>
        </p:grpSpPr>
        <p:grpSp>
          <p:nvGrpSpPr>
            <p:cNvPr id="16487" name="Group 10"/>
            <p:cNvGrpSpPr>
              <a:grpSpLocks/>
            </p:cNvGrpSpPr>
            <p:nvPr/>
          </p:nvGrpSpPr>
          <p:grpSpPr bwMode="auto">
            <a:xfrm>
              <a:off x="1587500" y="5689958"/>
              <a:ext cx="863600" cy="531474"/>
              <a:chOff x="2555875" y="1727062"/>
              <a:chExt cx="1081088" cy="313016"/>
            </a:xfrm>
          </p:grpSpPr>
          <p:sp>
            <p:nvSpPr>
              <p:cNvPr id="16492"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Benefits Update</a:t>
                </a:r>
              </a:p>
            </p:txBody>
          </p:sp>
          <p:grpSp>
            <p:nvGrpSpPr>
              <p:cNvPr id="16493" name="Group 358"/>
              <p:cNvGrpSpPr>
                <a:grpSpLocks/>
              </p:cNvGrpSpPr>
              <p:nvPr/>
            </p:nvGrpSpPr>
            <p:grpSpPr bwMode="auto">
              <a:xfrm>
                <a:off x="2557070" y="1739181"/>
                <a:ext cx="1079893" cy="294407"/>
                <a:chOff x="8489732" y="4403217"/>
                <a:chExt cx="1079512" cy="294200"/>
              </a:xfrm>
            </p:grpSpPr>
            <p:sp>
              <p:nvSpPr>
                <p:cNvPr id="1649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488" name="Group 371"/>
            <p:cNvGrpSpPr>
              <a:grpSpLocks/>
            </p:cNvGrpSpPr>
            <p:nvPr/>
          </p:nvGrpSpPr>
          <p:grpSpPr bwMode="auto">
            <a:xfrm>
              <a:off x="1970543" y="6112102"/>
              <a:ext cx="107950" cy="107950"/>
              <a:chOff x="2752" y="6609"/>
              <a:chExt cx="136" cy="136"/>
            </a:xfrm>
          </p:grpSpPr>
          <p:sp>
            <p:nvSpPr>
              <p:cNvPr id="16489"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490"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91"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6400" name="Elbow Connector 4"/>
          <p:cNvCxnSpPr>
            <a:cxnSpLocks noChangeShapeType="1"/>
            <a:stCxn id="165" idx="1"/>
            <a:endCxn id="16492" idx="0"/>
          </p:cNvCxnSpPr>
          <p:nvPr/>
        </p:nvCxnSpPr>
        <p:spPr bwMode="auto">
          <a:xfrm rot="10800000" flipV="1">
            <a:off x="2735704" y="5707389"/>
            <a:ext cx="513794" cy="180059"/>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16401" name="Group 1"/>
          <p:cNvGrpSpPr>
            <a:grpSpLocks/>
          </p:cNvGrpSpPr>
          <p:nvPr/>
        </p:nvGrpSpPr>
        <p:grpSpPr bwMode="auto">
          <a:xfrm>
            <a:off x="3473627" y="5887449"/>
            <a:ext cx="863600" cy="531813"/>
            <a:chOff x="1587500" y="5689958"/>
            <a:chExt cx="863600" cy="531474"/>
          </a:xfrm>
        </p:grpSpPr>
        <p:grpSp>
          <p:nvGrpSpPr>
            <p:cNvPr id="16456" name="Group 10"/>
            <p:cNvGrpSpPr>
              <a:grpSpLocks/>
            </p:cNvGrpSpPr>
            <p:nvPr/>
          </p:nvGrpSpPr>
          <p:grpSpPr bwMode="auto">
            <a:xfrm>
              <a:off x="1587500" y="5689958"/>
              <a:ext cx="863600" cy="531474"/>
              <a:chOff x="2555875" y="1727062"/>
              <a:chExt cx="1081088" cy="313016"/>
            </a:xfrm>
          </p:grpSpPr>
          <p:sp>
            <p:nvSpPr>
              <p:cNvPr id="16461"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Benefits Claim</a:t>
                </a:r>
              </a:p>
            </p:txBody>
          </p:sp>
          <p:grpSp>
            <p:nvGrpSpPr>
              <p:cNvPr id="16462" name="Group 358"/>
              <p:cNvGrpSpPr>
                <a:grpSpLocks/>
              </p:cNvGrpSpPr>
              <p:nvPr/>
            </p:nvGrpSpPr>
            <p:grpSpPr bwMode="auto">
              <a:xfrm>
                <a:off x="2557070" y="1739181"/>
                <a:ext cx="1079893" cy="294407"/>
                <a:chOff x="8489732" y="4403217"/>
                <a:chExt cx="1079512" cy="294200"/>
              </a:xfrm>
            </p:grpSpPr>
            <p:sp>
              <p:nvSpPr>
                <p:cNvPr id="1646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457" name="Group 371"/>
            <p:cNvGrpSpPr>
              <a:grpSpLocks/>
            </p:cNvGrpSpPr>
            <p:nvPr/>
          </p:nvGrpSpPr>
          <p:grpSpPr bwMode="auto">
            <a:xfrm>
              <a:off x="1970543" y="6112102"/>
              <a:ext cx="107950" cy="107950"/>
              <a:chOff x="2752" y="6609"/>
              <a:chExt cx="136" cy="136"/>
            </a:xfrm>
          </p:grpSpPr>
          <p:sp>
            <p:nvSpPr>
              <p:cNvPr id="16458"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459"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60"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6402" name="Elbow Connector 10"/>
          <p:cNvCxnSpPr>
            <a:cxnSpLocks noChangeShapeType="1"/>
            <a:stCxn id="169" idx="26"/>
            <a:endCxn id="16461" idx="0"/>
          </p:cNvCxnSpPr>
          <p:nvPr/>
        </p:nvCxnSpPr>
        <p:spPr bwMode="auto">
          <a:xfrm>
            <a:off x="3450812" y="5730166"/>
            <a:ext cx="453981" cy="157283"/>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16403" name="Rectangle 15"/>
          <p:cNvSpPr>
            <a:spLocks noChangeArrowheads="1"/>
          </p:cNvSpPr>
          <p:nvPr/>
        </p:nvSpPr>
        <p:spPr bwMode="auto">
          <a:xfrm>
            <a:off x="35182" y="1577975"/>
            <a:ext cx="2117807"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Benefits Administrator</a:t>
            </a:r>
          </a:p>
        </p:txBody>
      </p:sp>
      <p:sp>
        <p:nvSpPr>
          <p:cNvPr id="16404" name="Rectangle 98"/>
          <p:cNvSpPr>
            <a:spLocks noChangeArrowheads="1"/>
          </p:cNvSpPr>
          <p:nvPr/>
        </p:nvSpPr>
        <p:spPr bwMode="auto">
          <a:xfrm>
            <a:off x="35182" y="1863725"/>
            <a:ext cx="2117807"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16408" name="Straight Arrow Connector 2"/>
          <p:cNvCxnSpPr>
            <a:cxnSpLocks noChangeShapeType="1"/>
            <a:stCxn id="16510" idx="2"/>
            <a:endCxn id="169" idx="0"/>
          </p:cNvCxnSpPr>
          <p:nvPr/>
        </p:nvCxnSpPr>
        <p:spPr bwMode="auto">
          <a:xfrm>
            <a:off x="3332715" y="5339604"/>
            <a:ext cx="1142" cy="257109"/>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160" name="Group 94302"/>
          <p:cNvGrpSpPr>
            <a:grpSpLocks/>
          </p:cNvGrpSpPr>
          <p:nvPr/>
        </p:nvGrpSpPr>
        <p:grpSpPr bwMode="auto">
          <a:xfrm>
            <a:off x="3185998" y="5593883"/>
            <a:ext cx="274638" cy="136525"/>
            <a:chOff x="7009314" y="5206608"/>
            <a:chExt cx="273600" cy="136800"/>
          </a:xfrm>
        </p:grpSpPr>
        <p:grpSp>
          <p:nvGrpSpPr>
            <p:cNvPr id="161" name="Group 153"/>
            <p:cNvGrpSpPr>
              <a:grpSpLocks/>
            </p:cNvGrpSpPr>
            <p:nvPr/>
          </p:nvGrpSpPr>
          <p:grpSpPr bwMode="auto">
            <a:xfrm>
              <a:off x="7009314" y="5206608"/>
              <a:ext cx="273600" cy="136800"/>
              <a:chOff x="5840798" y="6923043"/>
              <a:chExt cx="1242638" cy="663708"/>
            </a:xfrm>
          </p:grpSpPr>
          <p:sp>
            <p:nvSpPr>
              <p:cNvPr id="169"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170"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62" name="Group 669"/>
            <p:cNvGrpSpPr>
              <a:grpSpLocks/>
            </p:cNvGrpSpPr>
            <p:nvPr/>
          </p:nvGrpSpPr>
          <p:grpSpPr bwMode="auto">
            <a:xfrm>
              <a:off x="7022341" y="5297078"/>
              <a:ext cx="249169" cy="45720"/>
              <a:chOff x="1171328" y="3126737"/>
              <a:chExt cx="413886" cy="45739"/>
            </a:xfrm>
          </p:grpSpPr>
          <p:sp>
            <p:nvSpPr>
              <p:cNvPr id="164"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5"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6"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7"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8"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63"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 name="Group 1"/>
          <p:cNvGrpSpPr/>
          <p:nvPr/>
        </p:nvGrpSpPr>
        <p:grpSpPr>
          <a:xfrm>
            <a:off x="1301965" y="2340295"/>
            <a:ext cx="540318" cy="344486"/>
            <a:chOff x="4965132" y="3259706"/>
            <a:chExt cx="540318" cy="344486"/>
          </a:xfrm>
        </p:grpSpPr>
        <p:sp>
          <p:nvSpPr>
            <p:cNvPr id="171" name="Oval 691"/>
            <p:cNvSpPr>
              <a:spLocks noChangeArrowheads="1"/>
            </p:cNvSpPr>
            <p:nvPr/>
          </p:nvSpPr>
          <p:spPr bwMode="auto">
            <a:xfrm>
              <a:off x="4965132" y="3332730"/>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2" name="Oval 692"/>
            <p:cNvSpPr>
              <a:spLocks noChangeArrowheads="1"/>
            </p:cNvSpPr>
            <p:nvPr/>
          </p:nvSpPr>
          <p:spPr bwMode="gray">
            <a:xfrm>
              <a:off x="4985770" y="3351779"/>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73" name="Oval 693"/>
            <p:cNvSpPr>
              <a:spLocks noChangeArrowheads="1"/>
            </p:cNvSpPr>
            <p:nvPr/>
          </p:nvSpPr>
          <p:spPr bwMode="auto">
            <a:xfrm>
              <a:off x="4965132" y="3332730"/>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74" name="Oval 694"/>
            <p:cNvSpPr>
              <a:spLocks noChangeArrowheads="1"/>
            </p:cNvSpPr>
            <p:nvPr/>
          </p:nvSpPr>
          <p:spPr bwMode="gray">
            <a:xfrm>
              <a:off x="4985770" y="3351779"/>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175" name="Object 403"/>
            <p:cNvGraphicFramePr>
              <a:graphicFrameLocks noChangeAspect="1"/>
            </p:cNvGraphicFramePr>
            <p:nvPr/>
          </p:nvGraphicFramePr>
          <p:xfrm>
            <a:off x="4993771" y="3361200"/>
            <a:ext cx="223919" cy="223764"/>
          </p:xfrm>
          <a:graphic>
            <a:graphicData uri="http://schemas.openxmlformats.org/presentationml/2006/ole">
              <mc:AlternateContent xmlns:mc="http://schemas.openxmlformats.org/markup-compatibility/2006">
                <mc:Choice xmlns:v="urn:schemas-microsoft-com:vml" Requires="v">
                  <p:oleObj spid="_x0000_s36906" name="Visio" r:id="rId4" imgW="254000" imgH="254000" progId="Visio.Drawing.11">
                    <p:embed/>
                  </p:oleObj>
                </mc:Choice>
                <mc:Fallback>
                  <p:oleObj name="Visio" r:id="rId4" imgW="254000" imgH="254000" progId="Visio.Drawing.11">
                    <p:embed/>
                    <p:pic>
                      <p:nvPicPr>
                        <p:cNvPr id="175"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3771" y="3361200"/>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 name="Textfeld 492"/>
            <p:cNvSpPr txBox="1">
              <a:spLocks noChangeArrowheads="1"/>
            </p:cNvSpPr>
            <p:nvPr/>
          </p:nvSpPr>
          <p:spPr bwMode="auto">
            <a:xfrm>
              <a:off x="5256667" y="3259706"/>
              <a:ext cx="248783" cy="18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178" name="Eckige Klammer links 490"/>
            <p:cNvSpPr>
              <a:spLocks/>
            </p:cNvSpPr>
            <p:nvPr/>
          </p:nvSpPr>
          <p:spPr bwMode="auto">
            <a:xfrm>
              <a:off x="5306444" y="3281930"/>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179" name="Gerade Verbindung 491"/>
            <p:cNvCxnSpPr>
              <a:cxnSpLocks noChangeShapeType="1"/>
              <a:endCxn id="178" idx="1"/>
            </p:cNvCxnSpPr>
            <p:nvPr/>
          </p:nvCxnSpPr>
          <p:spPr bwMode="auto">
            <a:xfrm flipV="1">
              <a:off x="5228657" y="3351780"/>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80" name="Group 14"/>
          <p:cNvGrpSpPr>
            <a:grpSpLocks/>
          </p:cNvGrpSpPr>
          <p:nvPr/>
        </p:nvGrpSpPr>
        <p:grpSpPr bwMode="auto">
          <a:xfrm>
            <a:off x="138947" y="3107649"/>
            <a:ext cx="1090612" cy="420687"/>
            <a:chOff x="2555875" y="2667000"/>
            <a:chExt cx="1090613" cy="420688"/>
          </a:xfrm>
        </p:grpSpPr>
        <p:grpSp>
          <p:nvGrpSpPr>
            <p:cNvPr id="181" name="Group 299"/>
            <p:cNvGrpSpPr>
              <a:grpSpLocks/>
            </p:cNvGrpSpPr>
            <p:nvPr/>
          </p:nvGrpSpPr>
          <p:grpSpPr bwMode="auto">
            <a:xfrm>
              <a:off x="2555875" y="2667000"/>
              <a:ext cx="1079689" cy="415929"/>
              <a:chOff x="2555776" y="2667000"/>
              <a:chExt cx="1080000" cy="415925"/>
            </a:xfrm>
          </p:grpSpPr>
          <p:sp>
            <p:nvSpPr>
              <p:cNvPr id="197"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FFFFFF"/>
                    </a:solidFill>
                    <a:latin typeface="Calibri" panose="020F0502020204030204" pitchFamily="34" charset="0"/>
                  </a:rPr>
                  <a:t>Enroll</a:t>
                </a:r>
                <a:r>
                  <a:rPr lang="de-DE" altLang="en-US" sz="700" b="0" dirty="0">
                    <a:solidFill>
                      <a:srgbClr val="FFFFFF"/>
                    </a:solidFill>
                    <a:latin typeface="Calibri" panose="020F0502020204030204" pitchFamily="34" charset="0"/>
                  </a:rPr>
                  <a:t> </a:t>
                </a:r>
                <a:r>
                  <a:rPr lang="de-DE" altLang="en-US" sz="700" b="0" dirty="0" err="1">
                    <a:solidFill>
                      <a:srgbClr val="FFFFFF"/>
                    </a:solidFill>
                    <a:latin typeface="Calibri" panose="020F0502020204030204" pitchFamily="34" charset="0"/>
                  </a:rPr>
                  <a:t>Employee</a:t>
                </a:r>
                <a:r>
                  <a:rPr lang="de-DE" altLang="en-US" sz="700" b="0" dirty="0">
                    <a:solidFill>
                      <a:srgbClr val="FFFFFF"/>
                    </a:solidFill>
                    <a:latin typeface="Calibri" panose="020F0502020204030204" pitchFamily="34" charset="0"/>
                  </a:rPr>
                  <a:t> </a:t>
                </a:r>
                <a:r>
                  <a:rPr lang="de-DE" altLang="en-US" sz="700" b="0" dirty="0" err="1">
                    <a:solidFill>
                      <a:srgbClr val="FFFFFF"/>
                    </a:solidFill>
                    <a:latin typeface="Calibri" panose="020F0502020204030204" pitchFamily="34" charset="0"/>
                  </a:rPr>
                  <a:t>Automatically</a:t>
                </a:r>
                <a:r>
                  <a:rPr lang="de-DE" altLang="en-US" sz="700" b="0" dirty="0">
                    <a:solidFill>
                      <a:srgbClr val="FFFFFF"/>
                    </a:solidFill>
                    <a:latin typeface="Calibri" panose="020F0502020204030204" pitchFamily="34" charset="0"/>
                  </a:rPr>
                  <a:t> in </a:t>
                </a:r>
                <a:r>
                  <a:rPr lang="de-DE" altLang="en-US" sz="700" b="0" dirty="0" err="1">
                    <a:solidFill>
                      <a:srgbClr val="FFFFFF"/>
                    </a:solidFill>
                    <a:latin typeface="Calibri" panose="020F0502020204030204" pitchFamily="34" charset="0"/>
                  </a:rPr>
                  <a:t>Benefits</a:t>
                </a:r>
                <a:endParaRPr lang="en-US" altLang="en-US" sz="700" b="0" dirty="0">
                  <a:solidFill>
                    <a:srgbClr val="FFFFFF"/>
                  </a:solidFill>
                  <a:latin typeface="Calibri" panose="020F0502020204030204" pitchFamily="34" charset="0"/>
                </a:endParaRPr>
              </a:p>
            </p:txBody>
          </p:sp>
          <p:sp>
            <p:nvSpPr>
              <p:cNvPr id="198"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182" name="Group 268"/>
            <p:cNvGrpSpPr>
              <a:grpSpLocks/>
            </p:cNvGrpSpPr>
            <p:nvPr/>
          </p:nvGrpSpPr>
          <p:grpSpPr bwMode="auto">
            <a:xfrm>
              <a:off x="2566787" y="2793485"/>
              <a:ext cx="1079701" cy="294203"/>
              <a:chOff x="8489732" y="4403217"/>
              <a:chExt cx="1079512" cy="294200"/>
            </a:xfrm>
          </p:grpSpPr>
          <p:sp>
            <p:nvSpPr>
              <p:cNvPr id="18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8"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2"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3"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4"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5"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1" name="Connector: Elbow 10"/>
          <p:cNvCxnSpPr>
            <a:stCxn id="324" idx="1"/>
            <a:endCxn id="197" idx="0"/>
          </p:cNvCxnSpPr>
          <p:nvPr/>
        </p:nvCxnSpPr>
        <p:spPr>
          <a:xfrm rot="10800000" flipV="1">
            <a:off x="678698" y="3044823"/>
            <a:ext cx="635425" cy="191414"/>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 name="Connector: Elbow 12"/>
          <p:cNvCxnSpPr>
            <a:stCxn id="190" idx="2"/>
            <a:endCxn id="350" idx="45"/>
          </p:cNvCxnSpPr>
          <p:nvPr/>
        </p:nvCxnSpPr>
        <p:spPr>
          <a:xfrm rot="16200000" flipH="1">
            <a:off x="923056" y="3295089"/>
            <a:ext cx="149565" cy="616057"/>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318" name="TextBox 1"/>
          <p:cNvSpPr txBox="1">
            <a:spLocks noChangeArrowheads="1"/>
          </p:cNvSpPr>
          <p:nvPr/>
        </p:nvSpPr>
        <p:spPr bwMode="auto">
          <a:xfrm>
            <a:off x="282276" y="2791282"/>
            <a:ext cx="1012457"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err="1">
                <a:ea typeface="Arial Unicode MS" panose="020B0604020202020204" pitchFamily="34" charset="-128"/>
                <a:cs typeface="Arial Unicode MS" panose="020B0604020202020204" pitchFamily="34" charset="-128"/>
              </a:rPr>
              <a:t>Automatical</a:t>
            </a:r>
            <a:r>
              <a:rPr lang="en-US" altLang="en-US" sz="600" dirty="0">
                <a:ea typeface="Arial Unicode MS" panose="020B0604020202020204" pitchFamily="34" charset="-128"/>
                <a:cs typeface="Arial Unicode MS" panose="020B0604020202020204" pitchFamily="34" charset="-128"/>
              </a:rPr>
              <a:t> enrollment of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employee in some benefits</a:t>
            </a:r>
            <a:endParaRPr lang="en-US" altLang="en-US" sz="600" b="0" dirty="0">
              <a:ea typeface="Arial Unicode MS" panose="020B0604020202020204" pitchFamily="34" charset="-128"/>
              <a:cs typeface="Arial Unicode MS" panose="020B0604020202020204" pitchFamily="34" charset="-128"/>
            </a:endParaRPr>
          </a:p>
        </p:txBody>
      </p:sp>
      <p:sp>
        <p:nvSpPr>
          <p:cNvPr id="319" name="TextBox 1"/>
          <p:cNvSpPr txBox="1">
            <a:spLocks noChangeArrowheads="1"/>
          </p:cNvSpPr>
          <p:nvPr/>
        </p:nvSpPr>
        <p:spPr bwMode="auto">
          <a:xfrm>
            <a:off x="1583629" y="2793161"/>
            <a:ext cx="751168"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Manual enrollment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in benefits required</a:t>
            </a:r>
            <a:endParaRPr lang="en-US" altLang="en-US" sz="600" b="0" dirty="0">
              <a:ea typeface="Arial Unicode MS" panose="020B0604020202020204" pitchFamily="34" charset="-128"/>
              <a:cs typeface="Arial Unicode MS" panose="020B0604020202020204" pitchFamily="34" charset="-128"/>
            </a:endParaRPr>
          </a:p>
        </p:txBody>
      </p:sp>
      <p:cxnSp>
        <p:nvCxnSpPr>
          <p:cNvPr id="18" name="Straight Arrow Connector 17"/>
          <p:cNvCxnSpPr>
            <a:stCxn id="173" idx="4"/>
            <a:endCxn id="323" idx="0"/>
          </p:cNvCxnSpPr>
          <p:nvPr/>
        </p:nvCxnSpPr>
        <p:spPr>
          <a:xfrm>
            <a:off x="1437696" y="2684781"/>
            <a:ext cx="251" cy="248123"/>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320" name="Table 319"/>
          <p:cNvGraphicFramePr>
            <a:graphicFrameLocks noGrp="1"/>
          </p:cNvGraphicFramePr>
          <p:nvPr>
            <p:extLst>
              <p:ext uri="{D42A27DB-BD31-4B8C-83A1-F6EECF244321}">
                <p14:modId xmlns:p14="http://schemas.microsoft.com/office/powerpoint/2010/main" val="3170629769"/>
              </p:ext>
            </p:extLst>
          </p:nvPr>
        </p:nvGraphicFramePr>
        <p:xfrm>
          <a:off x="5744411" y="5043810"/>
          <a:ext cx="3349370" cy="1444303"/>
        </p:xfrm>
        <a:graphic>
          <a:graphicData uri="http://schemas.openxmlformats.org/drawingml/2006/table">
            <a:tbl>
              <a:tblPr/>
              <a:tblGrid>
                <a:gridCol w="537159">
                  <a:extLst>
                    <a:ext uri="{9D8B030D-6E8A-4147-A177-3AD203B41FA5}">
                      <a16:colId xmlns:a16="http://schemas.microsoft.com/office/drawing/2014/main" val="20000"/>
                    </a:ext>
                  </a:extLst>
                </a:gridCol>
                <a:gridCol w="2812211">
                  <a:extLst>
                    <a:ext uri="{9D8B030D-6E8A-4147-A177-3AD203B41FA5}">
                      <a16:colId xmlns:a16="http://schemas.microsoft.com/office/drawing/2014/main" val="20001"/>
                    </a:ext>
                  </a:extLst>
                </a:gridCol>
              </a:tblGrid>
              <a:tr h="25611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04" marR="91404" marT="45586" marB="45586"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Process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start</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3482042"/>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Beginning of benefits enrollment period</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Scheduled Job for Auto Enrollment Benefit</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3395543"/>
                  </a:ext>
                </a:extLst>
              </a:tr>
              <a:tr h="1828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25" name="Group 324"/>
          <p:cNvGrpSpPr/>
          <p:nvPr/>
        </p:nvGrpSpPr>
        <p:grpSpPr>
          <a:xfrm>
            <a:off x="5822525" y="5629304"/>
            <a:ext cx="540318" cy="344486"/>
            <a:chOff x="4965132" y="3259706"/>
            <a:chExt cx="540318" cy="344486"/>
          </a:xfrm>
        </p:grpSpPr>
        <p:sp>
          <p:nvSpPr>
            <p:cNvPr id="326" name="Oval 691"/>
            <p:cNvSpPr>
              <a:spLocks noChangeArrowheads="1"/>
            </p:cNvSpPr>
            <p:nvPr/>
          </p:nvSpPr>
          <p:spPr bwMode="auto">
            <a:xfrm>
              <a:off x="4965132" y="3332730"/>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7" name="Oval 692"/>
            <p:cNvSpPr>
              <a:spLocks noChangeArrowheads="1"/>
            </p:cNvSpPr>
            <p:nvPr/>
          </p:nvSpPr>
          <p:spPr bwMode="gray">
            <a:xfrm>
              <a:off x="4985770" y="3351779"/>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8" name="Oval 693"/>
            <p:cNvSpPr>
              <a:spLocks noChangeArrowheads="1"/>
            </p:cNvSpPr>
            <p:nvPr/>
          </p:nvSpPr>
          <p:spPr bwMode="auto">
            <a:xfrm>
              <a:off x="4965132" y="3332730"/>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9" name="Oval 694"/>
            <p:cNvSpPr>
              <a:spLocks noChangeArrowheads="1"/>
            </p:cNvSpPr>
            <p:nvPr/>
          </p:nvSpPr>
          <p:spPr bwMode="gray">
            <a:xfrm>
              <a:off x="4985770" y="3351779"/>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30" name="Object 403"/>
            <p:cNvGraphicFramePr>
              <a:graphicFrameLocks noChangeAspect="1"/>
            </p:cNvGraphicFramePr>
            <p:nvPr/>
          </p:nvGraphicFramePr>
          <p:xfrm>
            <a:off x="4993771" y="3361200"/>
            <a:ext cx="223919" cy="223764"/>
          </p:xfrm>
          <a:graphic>
            <a:graphicData uri="http://schemas.openxmlformats.org/presentationml/2006/ole">
              <mc:AlternateContent xmlns:mc="http://schemas.openxmlformats.org/markup-compatibility/2006">
                <mc:Choice xmlns:v="urn:schemas-microsoft-com:vml" Requires="v">
                  <p:oleObj spid="_x0000_s36907" name="Visio" r:id="rId4" imgW="254000" imgH="254000" progId="Visio.Drawing.11">
                    <p:embed/>
                  </p:oleObj>
                </mc:Choice>
                <mc:Fallback>
                  <p:oleObj name="Visio" r:id="rId4" imgW="254000" imgH="254000" progId="Visio.Drawing.11">
                    <p:embed/>
                    <p:pic>
                      <p:nvPicPr>
                        <p:cNvPr id="33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3771" y="3361200"/>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1" name="Textfeld 492"/>
            <p:cNvSpPr txBox="1">
              <a:spLocks noChangeArrowheads="1"/>
            </p:cNvSpPr>
            <p:nvPr/>
          </p:nvSpPr>
          <p:spPr bwMode="auto">
            <a:xfrm>
              <a:off x="5256667" y="3259706"/>
              <a:ext cx="248783" cy="18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332" name="Eckige Klammer links 490"/>
            <p:cNvSpPr>
              <a:spLocks/>
            </p:cNvSpPr>
            <p:nvPr/>
          </p:nvSpPr>
          <p:spPr bwMode="auto">
            <a:xfrm>
              <a:off x="5306444" y="3281930"/>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333" name="Gerade Verbindung 491"/>
            <p:cNvCxnSpPr>
              <a:cxnSpLocks noChangeShapeType="1"/>
              <a:endCxn id="332" idx="1"/>
            </p:cNvCxnSpPr>
            <p:nvPr/>
          </p:nvCxnSpPr>
          <p:spPr bwMode="auto">
            <a:xfrm flipV="1">
              <a:off x="5228657" y="3351780"/>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34" name="Isosceles Triangle 515"/>
          <p:cNvSpPr>
            <a:spLocks noChangeArrowheads="1"/>
          </p:cNvSpPr>
          <p:nvPr/>
        </p:nvSpPr>
        <p:spPr bwMode="auto">
          <a:xfrm>
            <a:off x="5883044" y="6059044"/>
            <a:ext cx="177800" cy="168274"/>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cxnSp>
        <p:nvCxnSpPr>
          <p:cNvPr id="8" name="Connector: Elbow 7"/>
          <p:cNvCxnSpPr>
            <a:stCxn id="339" idx="45"/>
            <a:endCxn id="345" idx="1"/>
          </p:cNvCxnSpPr>
          <p:nvPr/>
        </p:nvCxnSpPr>
        <p:spPr>
          <a:xfrm flipH="1">
            <a:off x="1563359" y="3049530"/>
            <a:ext cx="8257" cy="633078"/>
          </a:xfrm>
          <a:prstGeom prst="bentConnector3">
            <a:avLst>
              <a:gd name="adj1" fmla="val -6061075"/>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96" name="Group 26"/>
          <p:cNvGrpSpPr>
            <a:grpSpLocks/>
          </p:cNvGrpSpPr>
          <p:nvPr/>
        </p:nvGrpSpPr>
        <p:grpSpPr bwMode="auto">
          <a:xfrm>
            <a:off x="2784419" y="4192213"/>
            <a:ext cx="1081088" cy="404813"/>
            <a:chOff x="2555874" y="1628773"/>
            <a:chExt cx="1080708" cy="404530"/>
          </a:xfrm>
        </p:grpSpPr>
        <p:grpSp>
          <p:nvGrpSpPr>
            <p:cNvPr id="297" name="Group 278"/>
            <p:cNvGrpSpPr>
              <a:grpSpLocks/>
            </p:cNvGrpSpPr>
            <p:nvPr/>
          </p:nvGrpSpPr>
          <p:grpSpPr bwMode="auto">
            <a:xfrm>
              <a:off x="2555874" y="1628773"/>
              <a:ext cx="1079500" cy="398463"/>
              <a:chOff x="2555776" y="1628800"/>
              <a:chExt cx="1080000" cy="398421"/>
            </a:xfrm>
          </p:grpSpPr>
          <p:sp>
            <p:nvSpPr>
              <p:cNvPr id="313"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72000" r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View </a:t>
                </a:r>
                <a:r>
                  <a:rPr lang="de-DE" altLang="de-DE" sz="700" b="0" dirty="0" err="1">
                    <a:solidFill>
                      <a:srgbClr val="000000"/>
                    </a:solidFill>
                    <a:latin typeface="Calibri" panose="020F0502020204030204" pitchFamily="34" charset="0"/>
                  </a:rPr>
                  <a:t>my</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Eligible</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Benefits</a:t>
                </a:r>
                <a:endParaRPr lang="en-US" altLang="de-DE" sz="700" b="0" dirty="0">
                  <a:solidFill>
                    <a:srgbClr val="000000"/>
                  </a:solidFill>
                  <a:latin typeface="Calibri" panose="020F0502020204030204" pitchFamily="34" charset="0"/>
                </a:endParaRPr>
              </a:p>
            </p:txBody>
          </p:sp>
          <p:grpSp>
            <p:nvGrpSpPr>
              <p:cNvPr id="314" name="Group 284"/>
              <p:cNvGrpSpPr>
                <a:grpSpLocks/>
              </p:cNvGrpSpPr>
              <p:nvPr/>
            </p:nvGrpSpPr>
            <p:grpSpPr bwMode="auto">
              <a:xfrm>
                <a:off x="2627784" y="1628800"/>
                <a:ext cx="186692" cy="163835"/>
                <a:chOff x="-1499789" y="3692879"/>
                <a:chExt cx="186692" cy="163835"/>
              </a:xfrm>
            </p:grpSpPr>
            <p:sp>
              <p:nvSpPr>
                <p:cNvPr id="315"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316"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a:solidFill>
                        <a:srgbClr val="000000"/>
                      </a:solidFill>
                      <a:latin typeface="Calibri" panose="020F0502020204030204" pitchFamily="34" charset="0"/>
                    </a:rPr>
                    <a:t>A</a:t>
                  </a:r>
                  <a:endParaRPr lang="en-US" altLang="de-DE" sz="700" b="0">
                    <a:solidFill>
                      <a:srgbClr val="000000"/>
                    </a:solidFill>
                    <a:latin typeface="Calibri" panose="020F0502020204030204" pitchFamily="34" charset="0"/>
                  </a:endParaRPr>
                </a:p>
              </p:txBody>
            </p:sp>
          </p:grpSp>
        </p:grpSp>
        <p:grpSp>
          <p:nvGrpSpPr>
            <p:cNvPr id="298" name="Group 358"/>
            <p:cNvGrpSpPr>
              <a:grpSpLocks/>
            </p:cNvGrpSpPr>
            <p:nvPr/>
          </p:nvGrpSpPr>
          <p:grpSpPr bwMode="auto">
            <a:xfrm>
              <a:off x="2557070" y="1739103"/>
              <a:ext cx="1079512" cy="294200"/>
              <a:chOff x="8489732" y="4403217"/>
              <a:chExt cx="1079512" cy="294200"/>
            </a:xfrm>
          </p:grpSpPr>
          <p:sp>
            <p:nvSpPr>
              <p:cNvPr id="299"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0"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1"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2"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3"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4"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5"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6"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7"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8"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09"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0"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1"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2"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1" name="Straight Arrow Connector 20"/>
          <p:cNvCxnSpPr>
            <a:stCxn id="367" idx="0"/>
            <a:endCxn id="313" idx="0"/>
          </p:cNvCxnSpPr>
          <p:nvPr/>
        </p:nvCxnSpPr>
        <p:spPr>
          <a:xfrm>
            <a:off x="3315667" y="4051905"/>
            <a:ext cx="8502" cy="251432"/>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3" name="Straight Arrow Connector 22"/>
          <p:cNvCxnSpPr>
            <a:stCxn id="313" idx="2"/>
            <a:endCxn id="16513" idx="0"/>
          </p:cNvCxnSpPr>
          <p:nvPr/>
        </p:nvCxnSpPr>
        <p:spPr>
          <a:xfrm>
            <a:off x="3324169" y="4590673"/>
            <a:ext cx="2694" cy="218499"/>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317" name="Group 94302"/>
          <p:cNvGrpSpPr>
            <a:grpSpLocks/>
          </p:cNvGrpSpPr>
          <p:nvPr/>
        </p:nvGrpSpPr>
        <p:grpSpPr bwMode="auto">
          <a:xfrm>
            <a:off x="1301422" y="2931316"/>
            <a:ext cx="274638" cy="136525"/>
            <a:chOff x="7009314" y="5206608"/>
            <a:chExt cx="273600" cy="136800"/>
          </a:xfrm>
        </p:grpSpPr>
        <p:grpSp>
          <p:nvGrpSpPr>
            <p:cNvPr id="321" name="Group 153"/>
            <p:cNvGrpSpPr>
              <a:grpSpLocks/>
            </p:cNvGrpSpPr>
            <p:nvPr/>
          </p:nvGrpSpPr>
          <p:grpSpPr bwMode="auto">
            <a:xfrm>
              <a:off x="7009314" y="5206608"/>
              <a:ext cx="273600" cy="136800"/>
              <a:chOff x="5840798" y="6923043"/>
              <a:chExt cx="1242638" cy="663708"/>
            </a:xfrm>
          </p:grpSpPr>
          <p:sp>
            <p:nvSpPr>
              <p:cNvPr id="339"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40"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2" name="Group 669"/>
            <p:cNvGrpSpPr>
              <a:grpSpLocks/>
            </p:cNvGrpSpPr>
            <p:nvPr/>
          </p:nvGrpSpPr>
          <p:grpSpPr bwMode="auto">
            <a:xfrm>
              <a:off x="7022341" y="5297078"/>
              <a:ext cx="249169" cy="45720"/>
              <a:chOff x="1171328" y="3126737"/>
              <a:chExt cx="413886" cy="45739"/>
            </a:xfrm>
          </p:grpSpPr>
          <p:sp>
            <p:nvSpPr>
              <p:cNvPr id="324"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5"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6"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7"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8"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3"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41" name="Group 94302"/>
          <p:cNvGrpSpPr>
            <a:grpSpLocks/>
          </p:cNvGrpSpPr>
          <p:nvPr/>
        </p:nvGrpSpPr>
        <p:grpSpPr bwMode="auto">
          <a:xfrm rot="10800000">
            <a:off x="1301423" y="3659590"/>
            <a:ext cx="274638" cy="136525"/>
            <a:chOff x="7009314" y="5206608"/>
            <a:chExt cx="273600" cy="136800"/>
          </a:xfrm>
        </p:grpSpPr>
        <p:grpSp>
          <p:nvGrpSpPr>
            <p:cNvPr id="342" name="Group 153"/>
            <p:cNvGrpSpPr>
              <a:grpSpLocks/>
            </p:cNvGrpSpPr>
            <p:nvPr/>
          </p:nvGrpSpPr>
          <p:grpSpPr bwMode="auto">
            <a:xfrm>
              <a:off x="7009314" y="5206608"/>
              <a:ext cx="273600" cy="136800"/>
              <a:chOff x="5840798" y="6923043"/>
              <a:chExt cx="1242638" cy="663708"/>
            </a:xfrm>
          </p:grpSpPr>
          <p:sp>
            <p:nvSpPr>
              <p:cNvPr id="350"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51"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43" name="Group 669"/>
            <p:cNvGrpSpPr>
              <a:grpSpLocks/>
            </p:cNvGrpSpPr>
            <p:nvPr/>
          </p:nvGrpSpPr>
          <p:grpSpPr bwMode="auto">
            <a:xfrm>
              <a:off x="7022341" y="5297078"/>
              <a:ext cx="249169" cy="45720"/>
              <a:chOff x="1171328" y="3126737"/>
              <a:chExt cx="413886" cy="45739"/>
            </a:xfrm>
          </p:grpSpPr>
          <p:sp>
            <p:nvSpPr>
              <p:cNvPr id="345"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6"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7"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8"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9"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44"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52" name="Group 245"/>
          <p:cNvGrpSpPr>
            <a:grpSpLocks/>
          </p:cNvGrpSpPr>
          <p:nvPr/>
        </p:nvGrpSpPr>
        <p:grpSpPr bwMode="auto">
          <a:xfrm>
            <a:off x="5877927" y="6288577"/>
            <a:ext cx="187325" cy="163512"/>
            <a:chOff x="-1500351" y="3692879"/>
            <a:chExt cx="187346" cy="163380"/>
          </a:xfrm>
        </p:grpSpPr>
        <p:sp>
          <p:nvSpPr>
            <p:cNvPr id="35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5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A</a:t>
              </a:r>
              <a:endParaRPr lang="en-US" altLang="en-US" sz="700" b="0" dirty="0">
                <a:solidFill>
                  <a:srgbClr val="000000"/>
                </a:solidFill>
                <a:latin typeface="Calibri" panose="020F0502020204030204" pitchFamily="34" charset="0"/>
              </a:endParaRPr>
            </a:p>
          </p:txBody>
        </p:sp>
      </p:grpSp>
      <p:sp>
        <p:nvSpPr>
          <p:cNvPr id="226" name="Oval 720"/>
          <p:cNvSpPr>
            <a:spLocks noChangeArrowheads="1"/>
          </p:cNvSpPr>
          <p:nvPr/>
        </p:nvSpPr>
        <p:spPr bwMode="auto">
          <a:xfrm>
            <a:off x="3918437" y="2254405"/>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7" name="TextBox 1"/>
          <p:cNvSpPr txBox="1">
            <a:spLocks noChangeArrowheads="1"/>
          </p:cNvSpPr>
          <p:nvPr/>
        </p:nvSpPr>
        <p:spPr bwMode="auto">
          <a:xfrm>
            <a:off x="3539786" y="1983866"/>
            <a:ext cx="1076577"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prepares for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yearly enrollment in benefits </a:t>
            </a:r>
          </a:p>
        </p:txBody>
      </p:sp>
      <p:sp>
        <p:nvSpPr>
          <p:cNvPr id="286" name="Oval 720"/>
          <p:cNvSpPr>
            <a:spLocks noChangeArrowheads="1"/>
          </p:cNvSpPr>
          <p:nvPr/>
        </p:nvSpPr>
        <p:spPr bwMode="auto">
          <a:xfrm>
            <a:off x="1316816" y="19367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7" name="TextBox 1"/>
          <p:cNvSpPr txBox="1">
            <a:spLocks noChangeArrowheads="1"/>
          </p:cNvSpPr>
          <p:nvPr/>
        </p:nvSpPr>
        <p:spPr bwMode="auto">
          <a:xfrm>
            <a:off x="225848" y="1940679"/>
            <a:ext cx="1020472"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Benefits Administrator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has set up Eligible Benefits</a:t>
            </a:r>
          </a:p>
        </p:txBody>
      </p:sp>
      <p:cxnSp>
        <p:nvCxnSpPr>
          <p:cNvPr id="7" name="Connector: Elbow 6"/>
          <p:cNvCxnSpPr>
            <a:stCxn id="344" idx="0"/>
            <a:endCxn id="366" idx="3"/>
          </p:cNvCxnSpPr>
          <p:nvPr/>
        </p:nvCxnSpPr>
        <p:spPr>
          <a:xfrm rot="16200000" flipH="1">
            <a:off x="2252653" y="2981410"/>
            <a:ext cx="135818" cy="1762052"/>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2" name="Connector: Elbow 11"/>
          <p:cNvCxnSpPr>
            <a:stCxn id="388" idx="0"/>
            <a:endCxn id="362" idx="1"/>
          </p:cNvCxnSpPr>
          <p:nvPr/>
        </p:nvCxnSpPr>
        <p:spPr>
          <a:xfrm rot="5400000">
            <a:off x="3671919" y="3573433"/>
            <a:ext cx="134231" cy="579592"/>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358" name="Group 94278"/>
          <p:cNvGrpSpPr>
            <a:grpSpLocks/>
          </p:cNvGrpSpPr>
          <p:nvPr/>
        </p:nvGrpSpPr>
        <p:grpSpPr bwMode="auto">
          <a:xfrm rot="10800000">
            <a:off x="3188888" y="3907326"/>
            <a:ext cx="274638" cy="147638"/>
            <a:chOff x="7021041" y="5549632"/>
            <a:chExt cx="275109" cy="148490"/>
          </a:xfrm>
        </p:grpSpPr>
        <p:grpSp>
          <p:nvGrpSpPr>
            <p:cNvPr id="359" name="Group 129"/>
            <p:cNvGrpSpPr>
              <a:grpSpLocks/>
            </p:cNvGrpSpPr>
            <p:nvPr/>
          </p:nvGrpSpPr>
          <p:grpSpPr bwMode="auto">
            <a:xfrm>
              <a:off x="7021041" y="5550400"/>
              <a:ext cx="275109" cy="146939"/>
              <a:chOff x="4433684" y="6923053"/>
              <a:chExt cx="1242639" cy="663709"/>
            </a:xfrm>
          </p:grpSpPr>
          <p:sp>
            <p:nvSpPr>
              <p:cNvPr id="367"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6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60" name="Group 676"/>
            <p:cNvGrpSpPr>
              <a:grpSpLocks/>
            </p:cNvGrpSpPr>
            <p:nvPr/>
          </p:nvGrpSpPr>
          <p:grpSpPr bwMode="auto">
            <a:xfrm>
              <a:off x="7034746" y="5652402"/>
              <a:ext cx="249169" cy="45720"/>
              <a:chOff x="1171328" y="3126737"/>
              <a:chExt cx="413886" cy="45739"/>
            </a:xfrm>
          </p:grpSpPr>
          <p:sp>
            <p:nvSpPr>
              <p:cNvPr id="36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6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 name="Straight Arrow Connector 18"/>
          <p:cNvCxnSpPr>
            <a:stCxn id="226" idx="4"/>
            <a:endCxn id="372" idx="0"/>
          </p:cNvCxnSpPr>
          <p:nvPr/>
        </p:nvCxnSpPr>
        <p:spPr>
          <a:xfrm flipH="1">
            <a:off x="4032008" y="2488405"/>
            <a:ext cx="1828" cy="428623"/>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369" name="Group 689"/>
          <p:cNvGrpSpPr>
            <a:grpSpLocks/>
          </p:cNvGrpSpPr>
          <p:nvPr/>
        </p:nvGrpSpPr>
        <p:grpSpPr bwMode="auto">
          <a:xfrm>
            <a:off x="3892307" y="2917028"/>
            <a:ext cx="276225" cy="150813"/>
            <a:chOff x="7020496" y="4784785"/>
            <a:chExt cx="275109" cy="150745"/>
          </a:xfrm>
        </p:grpSpPr>
        <p:grpSp>
          <p:nvGrpSpPr>
            <p:cNvPr id="370" name="Group 118"/>
            <p:cNvGrpSpPr>
              <a:grpSpLocks/>
            </p:cNvGrpSpPr>
            <p:nvPr/>
          </p:nvGrpSpPr>
          <p:grpSpPr bwMode="auto">
            <a:xfrm>
              <a:off x="7020496" y="4784785"/>
              <a:ext cx="275109" cy="150745"/>
              <a:chOff x="7022877" y="4789547"/>
              <a:chExt cx="275109" cy="150745"/>
            </a:xfrm>
          </p:grpSpPr>
          <p:grpSp>
            <p:nvGrpSpPr>
              <p:cNvPr id="378" name="Group 132"/>
              <p:cNvGrpSpPr>
                <a:grpSpLocks/>
              </p:cNvGrpSpPr>
              <p:nvPr/>
            </p:nvGrpSpPr>
            <p:grpSpPr bwMode="auto">
              <a:xfrm>
                <a:off x="7022877" y="4789547"/>
                <a:ext cx="275109" cy="146939"/>
                <a:chOff x="3014456" y="6923053"/>
                <a:chExt cx="1242639" cy="663709"/>
              </a:xfrm>
            </p:grpSpPr>
            <p:sp>
              <p:nvSpPr>
                <p:cNvPr id="383"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84"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79" name="Group 541"/>
              <p:cNvGrpSpPr>
                <a:grpSpLocks/>
              </p:cNvGrpSpPr>
              <p:nvPr/>
            </p:nvGrpSpPr>
            <p:grpSpPr bwMode="auto">
              <a:xfrm>
                <a:off x="7029450" y="4894573"/>
                <a:ext cx="268536" cy="45719"/>
                <a:chOff x="7588635" y="4913826"/>
                <a:chExt cx="495416" cy="33609"/>
              </a:xfrm>
            </p:grpSpPr>
            <p:sp>
              <p:nvSpPr>
                <p:cNvPr id="38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71" name="Group 654"/>
            <p:cNvGrpSpPr>
              <a:grpSpLocks/>
            </p:cNvGrpSpPr>
            <p:nvPr/>
          </p:nvGrpSpPr>
          <p:grpSpPr bwMode="auto">
            <a:xfrm>
              <a:off x="7035027" y="4886004"/>
              <a:ext cx="249169" cy="45720"/>
              <a:chOff x="1171328" y="3126737"/>
              <a:chExt cx="413886" cy="45739"/>
            </a:xfrm>
          </p:grpSpPr>
          <p:sp>
            <p:nvSpPr>
              <p:cNvPr id="37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7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7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85" name="Group 689"/>
          <p:cNvGrpSpPr>
            <a:grpSpLocks/>
          </p:cNvGrpSpPr>
          <p:nvPr/>
        </p:nvGrpSpPr>
        <p:grpSpPr bwMode="auto">
          <a:xfrm rot="10800000">
            <a:off x="3892307" y="3645301"/>
            <a:ext cx="276225" cy="150813"/>
            <a:chOff x="7020496" y="4784785"/>
            <a:chExt cx="275109" cy="150745"/>
          </a:xfrm>
        </p:grpSpPr>
        <p:grpSp>
          <p:nvGrpSpPr>
            <p:cNvPr id="386" name="Group 118"/>
            <p:cNvGrpSpPr>
              <a:grpSpLocks/>
            </p:cNvGrpSpPr>
            <p:nvPr/>
          </p:nvGrpSpPr>
          <p:grpSpPr bwMode="auto">
            <a:xfrm>
              <a:off x="7020496" y="4784785"/>
              <a:ext cx="275109" cy="150745"/>
              <a:chOff x="7022877" y="4789547"/>
              <a:chExt cx="275109" cy="150745"/>
            </a:xfrm>
          </p:grpSpPr>
          <p:grpSp>
            <p:nvGrpSpPr>
              <p:cNvPr id="394" name="Group 132"/>
              <p:cNvGrpSpPr>
                <a:grpSpLocks/>
              </p:cNvGrpSpPr>
              <p:nvPr/>
            </p:nvGrpSpPr>
            <p:grpSpPr bwMode="auto">
              <a:xfrm>
                <a:off x="7022877" y="4789547"/>
                <a:ext cx="275109" cy="146939"/>
                <a:chOff x="3014456" y="6923053"/>
                <a:chExt cx="1242639" cy="663709"/>
              </a:xfrm>
            </p:grpSpPr>
            <p:sp>
              <p:nvSpPr>
                <p:cNvPr id="399"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0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95" name="Group 541"/>
              <p:cNvGrpSpPr>
                <a:grpSpLocks/>
              </p:cNvGrpSpPr>
              <p:nvPr/>
            </p:nvGrpSpPr>
            <p:grpSpPr bwMode="auto">
              <a:xfrm>
                <a:off x="7029450" y="4894573"/>
                <a:ext cx="268536" cy="45719"/>
                <a:chOff x="7588635" y="4913826"/>
                <a:chExt cx="495416" cy="33609"/>
              </a:xfrm>
            </p:grpSpPr>
            <p:sp>
              <p:nvSpPr>
                <p:cNvPr id="39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87" name="Group 654"/>
            <p:cNvGrpSpPr>
              <a:grpSpLocks/>
            </p:cNvGrpSpPr>
            <p:nvPr/>
          </p:nvGrpSpPr>
          <p:grpSpPr bwMode="auto">
            <a:xfrm>
              <a:off x="7035027" y="4886004"/>
              <a:ext cx="249169" cy="45720"/>
              <a:chOff x="1171328" y="3126737"/>
              <a:chExt cx="413886" cy="45739"/>
            </a:xfrm>
          </p:grpSpPr>
          <p:sp>
            <p:nvSpPr>
              <p:cNvPr id="38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8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5" name="Connector: Elbow 24"/>
          <p:cNvCxnSpPr>
            <a:stCxn id="377" idx="3"/>
            <a:endCxn id="260" idx="0"/>
          </p:cNvCxnSpPr>
          <p:nvPr/>
        </p:nvCxnSpPr>
        <p:spPr>
          <a:xfrm>
            <a:off x="4157420" y="3041647"/>
            <a:ext cx="629934" cy="171432"/>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8" name="Connector: Elbow 27"/>
          <p:cNvCxnSpPr>
            <a:stCxn id="260" idx="2"/>
            <a:endCxn id="389" idx="1"/>
          </p:cNvCxnSpPr>
          <p:nvPr/>
        </p:nvCxnSpPr>
        <p:spPr>
          <a:xfrm rot="5400000">
            <a:off x="4385260" y="3269401"/>
            <a:ext cx="171079" cy="633110"/>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0" name="Connector: Elbow 29"/>
          <p:cNvCxnSpPr>
            <a:stCxn id="373" idx="1"/>
            <a:endCxn id="393" idx="3"/>
          </p:cNvCxnSpPr>
          <p:nvPr/>
        </p:nvCxnSpPr>
        <p:spPr>
          <a:xfrm rot="10800000" flipV="1">
            <a:off x="3903419" y="3041646"/>
            <a:ext cx="3176" cy="629849"/>
          </a:xfrm>
          <a:prstGeom prst="bentConnector3">
            <a:avLst>
              <a:gd name="adj1" fmla="val 1979194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422" name="TextBox 1"/>
          <p:cNvSpPr txBox="1">
            <a:spLocks noChangeArrowheads="1"/>
          </p:cNvSpPr>
          <p:nvPr/>
        </p:nvSpPr>
        <p:spPr bwMode="auto">
          <a:xfrm>
            <a:off x="4183763" y="2793161"/>
            <a:ext cx="977191"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wants to enroll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dependents in benefits </a:t>
            </a:r>
          </a:p>
        </p:txBody>
      </p:sp>
      <p:sp>
        <p:nvSpPr>
          <p:cNvPr id="423" name="TextBox 1"/>
          <p:cNvSpPr txBox="1">
            <a:spLocks noChangeArrowheads="1"/>
          </p:cNvSpPr>
          <p:nvPr/>
        </p:nvSpPr>
        <p:spPr bwMode="auto">
          <a:xfrm>
            <a:off x="3020878" y="2793161"/>
            <a:ext cx="871392"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No dependents to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be enrolled in benefits </a:t>
            </a:r>
          </a:p>
        </p:txBody>
      </p:sp>
      <p:sp>
        <p:nvSpPr>
          <p:cNvPr id="424" name="Oval 720"/>
          <p:cNvSpPr>
            <a:spLocks noChangeArrowheads="1"/>
          </p:cNvSpPr>
          <p:nvPr/>
        </p:nvSpPr>
        <p:spPr bwMode="auto">
          <a:xfrm>
            <a:off x="5849624" y="5334372"/>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259" name="Group 1"/>
          <p:cNvGrpSpPr>
            <a:grpSpLocks/>
          </p:cNvGrpSpPr>
          <p:nvPr/>
        </p:nvGrpSpPr>
        <p:grpSpPr bwMode="auto">
          <a:xfrm>
            <a:off x="4246810" y="3206729"/>
            <a:ext cx="1081087" cy="293688"/>
            <a:chOff x="5203825" y="1733550"/>
            <a:chExt cx="1081088" cy="293688"/>
          </a:xfrm>
        </p:grpSpPr>
        <p:sp>
          <p:nvSpPr>
            <p:cNvPr id="260"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Maintain</a:t>
              </a:r>
              <a:r>
                <a:rPr lang="de-DE" altLang="en-US" sz="700" b="0" dirty="0">
                  <a:solidFill>
                    <a:srgbClr val="000000"/>
                  </a:solidFill>
                  <a:latin typeface="Calibri" panose="020F0502020204030204" pitchFamily="34" charset="0"/>
                </a:rPr>
                <a:t> </a:t>
              </a:r>
              <a:r>
                <a:rPr lang="en-US" altLang="en-US" sz="700" b="0" dirty="0">
                  <a:solidFill>
                    <a:srgbClr val="000000"/>
                  </a:solidFill>
                  <a:latin typeface="Calibri" panose="020F0502020204030204" pitchFamily="34" charset="0"/>
                </a:rPr>
                <a:t>Dependents Data</a:t>
              </a:r>
            </a:p>
          </p:txBody>
        </p:sp>
        <p:grpSp>
          <p:nvGrpSpPr>
            <p:cNvPr id="261" name="Group 384"/>
            <p:cNvGrpSpPr>
              <a:grpSpLocks/>
            </p:cNvGrpSpPr>
            <p:nvPr/>
          </p:nvGrpSpPr>
          <p:grpSpPr bwMode="auto">
            <a:xfrm>
              <a:off x="5205413" y="1733550"/>
              <a:ext cx="1079500" cy="293688"/>
              <a:chOff x="8489732" y="4403217"/>
              <a:chExt cx="1079512" cy="294200"/>
            </a:xfrm>
          </p:grpSpPr>
          <p:sp>
            <p:nvSpPr>
              <p:cNvPr id="262"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0"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4"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5"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Tree>
    <p:extLst>
      <p:ext uri="{BB962C8B-B14F-4D97-AF65-F5344CB8AC3E}">
        <p14:creationId xmlns:p14="http://schemas.microsoft.com/office/powerpoint/2010/main" val="218556523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323850"/>
            <a:ext cx="8629650" cy="755650"/>
          </a:xfrm>
        </p:spPr>
        <p:txBody>
          <a:bodyPr/>
          <a:lstStyle/>
          <a:p>
            <a:r>
              <a:rPr lang="en-US" altLang="en-US" dirty="0"/>
              <a:t>Benefits Enrollment (Sub-Process)</a:t>
            </a:r>
            <a:endParaRPr lang="en-US" altLang="en-US" dirty="0">
              <a:solidFill>
                <a:srgbClr val="FF0000"/>
              </a:solidFill>
            </a:endParaRPr>
          </a:p>
        </p:txBody>
      </p:sp>
      <p:sp>
        <p:nvSpPr>
          <p:cNvPr id="159" name="Rectangle 15"/>
          <p:cNvSpPr>
            <a:spLocks noChangeArrowheads="1"/>
          </p:cNvSpPr>
          <p:nvPr/>
        </p:nvSpPr>
        <p:spPr bwMode="auto">
          <a:xfrm>
            <a:off x="37381" y="1313124"/>
            <a:ext cx="6400604" cy="268717"/>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60" name="Rectangle 15"/>
          <p:cNvSpPr>
            <a:spLocks noChangeArrowheads="1"/>
          </p:cNvSpPr>
          <p:nvPr/>
        </p:nvSpPr>
        <p:spPr bwMode="auto">
          <a:xfrm>
            <a:off x="2554610" y="1577975"/>
            <a:ext cx="2510759"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Benefits Administrator</a:t>
            </a:r>
          </a:p>
        </p:txBody>
      </p:sp>
      <p:sp>
        <p:nvSpPr>
          <p:cNvPr id="161" name="Rectangle 98"/>
          <p:cNvSpPr>
            <a:spLocks noChangeArrowheads="1"/>
          </p:cNvSpPr>
          <p:nvPr/>
        </p:nvSpPr>
        <p:spPr bwMode="auto">
          <a:xfrm>
            <a:off x="2554610" y="1863725"/>
            <a:ext cx="2510759"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28" name="Group 26"/>
          <p:cNvGrpSpPr>
            <a:grpSpLocks/>
          </p:cNvGrpSpPr>
          <p:nvPr/>
        </p:nvGrpSpPr>
        <p:grpSpPr bwMode="auto">
          <a:xfrm>
            <a:off x="1379430" y="3271334"/>
            <a:ext cx="1081088" cy="404813"/>
            <a:chOff x="2555874" y="1628773"/>
            <a:chExt cx="1080708" cy="404530"/>
          </a:xfrm>
        </p:grpSpPr>
        <p:grpSp>
          <p:nvGrpSpPr>
            <p:cNvPr id="229" name="Group 278"/>
            <p:cNvGrpSpPr>
              <a:grpSpLocks/>
            </p:cNvGrpSpPr>
            <p:nvPr/>
          </p:nvGrpSpPr>
          <p:grpSpPr bwMode="auto">
            <a:xfrm>
              <a:off x="2555874" y="1628773"/>
              <a:ext cx="1079500" cy="398463"/>
              <a:chOff x="2555776" y="1628800"/>
              <a:chExt cx="1080000" cy="398421"/>
            </a:xfrm>
          </p:grpSpPr>
          <p:sp>
            <p:nvSpPr>
              <p:cNvPr id="28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650" b="0" dirty="0">
                    <a:latin typeface="Calibri" panose="020F0502020204030204" pitchFamily="34" charset="0"/>
                  </a:rPr>
                  <a:t>      </a:t>
                </a:r>
                <a:r>
                  <a:rPr lang="de-DE" altLang="de-DE" sz="650" b="0" dirty="0" err="1">
                    <a:latin typeface="Calibri" panose="020F0502020204030204" pitchFamily="34" charset="0"/>
                  </a:rPr>
                  <a:t>Enroll</a:t>
                </a:r>
                <a:r>
                  <a:rPr lang="de-DE" altLang="de-DE" sz="650" b="0" dirty="0">
                    <a:latin typeface="Calibri" panose="020F0502020204030204" pitchFamily="34" charset="0"/>
                  </a:rPr>
                  <a:t> in </a:t>
                </a:r>
                <a:r>
                  <a:rPr lang="de-DE" altLang="de-DE" sz="650" b="0" dirty="0" err="1">
                    <a:latin typeface="Calibri" panose="020F0502020204030204" pitchFamily="34" charset="0"/>
                  </a:rPr>
                  <a:t>Benefits</a:t>
                </a:r>
                <a:r>
                  <a:rPr lang="de-DE" altLang="de-DE" sz="650" b="0" dirty="0">
                    <a:latin typeface="Calibri" panose="020F0502020204030204" pitchFamily="34" charset="0"/>
                  </a:rPr>
                  <a:t> </a:t>
                </a:r>
                <a:br>
                  <a:rPr lang="de-DE" altLang="de-DE" sz="650" b="0" dirty="0">
                    <a:latin typeface="Calibri" panose="020F0502020204030204" pitchFamily="34" charset="0"/>
                  </a:rPr>
                </a:br>
                <a:r>
                  <a:rPr lang="de-DE" altLang="de-DE" sz="650" b="0" dirty="0" err="1">
                    <a:latin typeface="Calibri" panose="020F0502020204030204" pitchFamily="34" charset="0"/>
                  </a:rPr>
                  <a:t>during</a:t>
                </a:r>
                <a:r>
                  <a:rPr lang="de-DE" altLang="de-DE" sz="650" b="0" dirty="0">
                    <a:latin typeface="Calibri" panose="020F0502020204030204" pitchFamily="34" charset="0"/>
                  </a:rPr>
                  <a:t> Open </a:t>
                </a:r>
                <a:r>
                  <a:rPr lang="de-DE" altLang="de-DE" sz="650" b="0" dirty="0" err="1">
                    <a:latin typeface="Calibri" panose="020F0502020204030204" pitchFamily="34" charset="0"/>
                  </a:rPr>
                  <a:t>Enrollment</a:t>
                </a:r>
                <a:r>
                  <a:rPr lang="de-DE" altLang="de-DE" sz="650" b="0" dirty="0">
                    <a:latin typeface="Calibri" panose="020F0502020204030204" pitchFamily="34" charset="0"/>
                  </a:rPr>
                  <a:t> </a:t>
                </a:r>
                <a:r>
                  <a:rPr lang="de-DE" altLang="de-DE" sz="650" b="0" dirty="0" err="1">
                    <a:latin typeface="Calibri" panose="020F0502020204030204" pitchFamily="34" charset="0"/>
                  </a:rPr>
                  <a:t>Period</a:t>
                </a:r>
                <a:r>
                  <a:rPr lang="de-DE" altLang="de-DE" sz="650" b="0" dirty="0">
                    <a:latin typeface="Calibri" panose="020F0502020204030204" pitchFamily="34" charset="0"/>
                  </a:rPr>
                  <a:t> </a:t>
                </a:r>
                <a:br>
                  <a:rPr lang="de-DE" altLang="de-DE" sz="650" b="0" dirty="0">
                    <a:solidFill>
                      <a:srgbClr val="000000"/>
                    </a:solidFill>
                    <a:latin typeface="Calibri" panose="020F0502020204030204" pitchFamily="34" charset="0"/>
                  </a:rPr>
                </a:br>
                <a:r>
                  <a:rPr lang="de-DE" altLang="de-DE" sz="650" b="0" dirty="0">
                    <a:solidFill>
                      <a:srgbClr val="000000"/>
                    </a:solidFill>
                    <a:latin typeface="Calibri" panose="020F0502020204030204" pitchFamily="34" charset="0"/>
                  </a:rPr>
                  <a:t>(</a:t>
                </a:r>
                <a:r>
                  <a:rPr lang="de-DE" altLang="en-US" sz="650" b="0" dirty="0">
                    <a:latin typeface="Calibri" panose="020F0502020204030204" pitchFamily="34" charset="0"/>
                  </a:rPr>
                  <a:t>via </a:t>
                </a:r>
                <a:r>
                  <a:rPr lang="de-DE" altLang="en-US" sz="650" b="0" dirty="0" err="1">
                    <a:latin typeface="Calibri" panose="020F0502020204030204" pitchFamily="34" charset="0"/>
                  </a:rPr>
                  <a:t>Self</a:t>
                </a:r>
                <a:r>
                  <a:rPr lang="de-DE" altLang="en-US" sz="650" b="0" dirty="0">
                    <a:latin typeface="Calibri" panose="020F0502020204030204" pitchFamily="34" charset="0"/>
                  </a:rPr>
                  <a:t>-Service)</a:t>
                </a:r>
                <a:endParaRPr lang="en-US" altLang="de-DE" sz="650" b="0" dirty="0">
                  <a:solidFill>
                    <a:srgbClr val="000000"/>
                  </a:solidFill>
                  <a:latin typeface="Calibri" panose="020F0502020204030204" pitchFamily="34" charset="0"/>
                </a:endParaRPr>
              </a:p>
            </p:txBody>
          </p:sp>
          <p:grpSp>
            <p:nvGrpSpPr>
              <p:cNvPr id="288" name="Group 284"/>
              <p:cNvGrpSpPr>
                <a:grpSpLocks/>
              </p:cNvGrpSpPr>
              <p:nvPr/>
            </p:nvGrpSpPr>
            <p:grpSpPr bwMode="auto">
              <a:xfrm>
                <a:off x="2627784" y="1628800"/>
                <a:ext cx="186692" cy="163835"/>
                <a:chOff x="-1499789" y="3692879"/>
                <a:chExt cx="186692" cy="163835"/>
              </a:xfrm>
            </p:grpSpPr>
            <p:sp>
              <p:nvSpPr>
                <p:cNvPr id="289"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290"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de-DE" sz="700" b="0" dirty="0">
                      <a:solidFill>
                        <a:srgbClr val="000000"/>
                      </a:solidFill>
                      <a:latin typeface="Calibri" panose="020F0502020204030204" pitchFamily="34" charset="0"/>
                    </a:rPr>
                    <a:t>B</a:t>
                  </a:r>
                </a:p>
              </p:txBody>
            </p:sp>
          </p:grpSp>
        </p:grpSp>
        <p:grpSp>
          <p:nvGrpSpPr>
            <p:cNvPr id="230" name="Group 358"/>
            <p:cNvGrpSpPr>
              <a:grpSpLocks/>
            </p:cNvGrpSpPr>
            <p:nvPr/>
          </p:nvGrpSpPr>
          <p:grpSpPr bwMode="auto">
            <a:xfrm>
              <a:off x="2557070" y="1739103"/>
              <a:ext cx="1079512" cy="294200"/>
              <a:chOff x="8489732" y="4403217"/>
              <a:chExt cx="1079512" cy="294200"/>
            </a:xfrm>
          </p:grpSpPr>
          <p:sp>
            <p:nvSpPr>
              <p:cNvPr id="231"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2"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5"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6"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7"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8"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1"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36" name="Group 1"/>
          <p:cNvGrpSpPr>
            <a:grpSpLocks/>
          </p:cNvGrpSpPr>
          <p:nvPr/>
        </p:nvGrpSpPr>
        <p:grpSpPr bwMode="auto">
          <a:xfrm>
            <a:off x="301812" y="5917576"/>
            <a:ext cx="863600" cy="531813"/>
            <a:chOff x="1587500" y="5689958"/>
            <a:chExt cx="863600" cy="531474"/>
          </a:xfrm>
        </p:grpSpPr>
        <p:grpSp>
          <p:nvGrpSpPr>
            <p:cNvPr id="337" name="Group 10"/>
            <p:cNvGrpSpPr>
              <a:grpSpLocks/>
            </p:cNvGrpSpPr>
            <p:nvPr/>
          </p:nvGrpSpPr>
          <p:grpSpPr bwMode="auto">
            <a:xfrm>
              <a:off x="1587500" y="5689958"/>
              <a:ext cx="863600" cy="531474"/>
              <a:chOff x="2555875" y="1727062"/>
              <a:chExt cx="1081088" cy="313016"/>
            </a:xfrm>
          </p:grpSpPr>
          <p:sp>
            <p:nvSpPr>
              <p:cNvPr id="342"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Benefits Update</a:t>
                </a:r>
              </a:p>
            </p:txBody>
          </p:sp>
          <p:grpSp>
            <p:nvGrpSpPr>
              <p:cNvPr id="343" name="Group 358"/>
              <p:cNvGrpSpPr>
                <a:grpSpLocks/>
              </p:cNvGrpSpPr>
              <p:nvPr/>
            </p:nvGrpSpPr>
            <p:grpSpPr bwMode="auto">
              <a:xfrm>
                <a:off x="2557070" y="1739181"/>
                <a:ext cx="1079893" cy="294407"/>
                <a:chOff x="8489732" y="4403217"/>
                <a:chExt cx="1079512" cy="294200"/>
              </a:xfrm>
            </p:grpSpPr>
            <p:sp>
              <p:nvSpPr>
                <p:cNvPr id="34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4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4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4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4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4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5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38" name="Group 371"/>
            <p:cNvGrpSpPr>
              <a:grpSpLocks/>
            </p:cNvGrpSpPr>
            <p:nvPr/>
          </p:nvGrpSpPr>
          <p:grpSpPr bwMode="auto">
            <a:xfrm>
              <a:off x="1970543" y="6112102"/>
              <a:ext cx="107950" cy="107950"/>
              <a:chOff x="2752" y="6609"/>
              <a:chExt cx="136" cy="136"/>
            </a:xfrm>
          </p:grpSpPr>
          <p:sp>
            <p:nvSpPr>
              <p:cNvPr id="339"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40"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1"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58" name="Group 94302"/>
          <p:cNvGrpSpPr>
            <a:grpSpLocks/>
          </p:cNvGrpSpPr>
          <p:nvPr/>
        </p:nvGrpSpPr>
        <p:grpSpPr bwMode="auto">
          <a:xfrm>
            <a:off x="1170388" y="5685541"/>
            <a:ext cx="274637" cy="136525"/>
            <a:chOff x="7009314" y="5206608"/>
            <a:chExt cx="273600" cy="136800"/>
          </a:xfrm>
        </p:grpSpPr>
        <p:grpSp>
          <p:nvGrpSpPr>
            <p:cNvPr id="359" name="Group 153"/>
            <p:cNvGrpSpPr>
              <a:grpSpLocks/>
            </p:cNvGrpSpPr>
            <p:nvPr/>
          </p:nvGrpSpPr>
          <p:grpSpPr bwMode="auto">
            <a:xfrm>
              <a:off x="7009314" y="5206608"/>
              <a:ext cx="273600" cy="136800"/>
              <a:chOff x="5840798" y="6923043"/>
              <a:chExt cx="1242638" cy="663708"/>
            </a:xfrm>
          </p:grpSpPr>
          <p:sp>
            <p:nvSpPr>
              <p:cNvPr id="367" name="Freeform 316"/>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68" name="Donut 317"/>
              <p:cNvSpPr/>
              <p:nvPr/>
            </p:nvSpPr>
            <p:spPr bwMode="gray">
              <a:xfrm>
                <a:off x="6264586" y="7115979"/>
                <a:ext cx="395061" cy="393597"/>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60" name="Group 669"/>
            <p:cNvGrpSpPr>
              <a:grpSpLocks/>
            </p:cNvGrpSpPr>
            <p:nvPr/>
          </p:nvGrpSpPr>
          <p:grpSpPr bwMode="auto">
            <a:xfrm>
              <a:off x="7022341" y="5297078"/>
              <a:ext cx="249169" cy="45720"/>
              <a:chOff x="1171328" y="3126737"/>
              <a:chExt cx="413886" cy="45739"/>
            </a:xfrm>
          </p:grpSpPr>
          <p:sp>
            <p:nvSpPr>
              <p:cNvPr id="36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6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369" name="Elbow Connector 4"/>
          <p:cNvCxnSpPr>
            <a:cxnSpLocks noChangeShapeType="1"/>
            <a:stCxn id="362" idx="1"/>
            <a:endCxn id="342" idx="0"/>
          </p:cNvCxnSpPr>
          <p:nvPr/>
        </p:nvCxnSpPr>
        <p:spPr bwMode="auto">
          <a:xfrm rot="10800000" flipV="1">
            <a:off x="732978" y="5799048"/>
            <a:ext cx="450110" cy="118528"/>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370" name="Group 1"/>
          <p:cNvGrpSpPr>
            <a:grpSpLocks/>
          </p:cNvGrpSpPr>
          <p:nvPr/>
        </p:nvGrpSpPr>
        <p:grpSpPr bwMode="auto">
          <a:xfrm>
            <a:off x="1439662" y="5917576"/>
            <a:ext cx="863600" cy="531813"/>
            <a:chOff x="1587500" y="5689958"/>
            <a:chExt cx="863600" cy="531474"/>
          </a:xfrm>
        </p:grpSpPr>
        <p:grpSp>
          <p:nvGrpSpPr>
            <p:cNvPr id="371" name="Group 10"/>
            <p:cNvGrpSpPr>
              <a:grpSpLocks/>
            </p:cNvGrpSpPr>
            <p:nvPr/>
          </p:nvGrpSpPr>
          <p:grpSpPr bwMode="auto">
            <a:xfrm>
              <a:off x="1587500" y="5689958"/>
              <a:ext cx="863600" cy="531474"/>
              <a:chOff x="2555875" y="1727062"/>
              <a:chExt cx="1081088" cy="313016"/>
            </a:xfrm>
          </p:grpSpPr>
          <p:sp>
            <p:nvSpPr>
              <p:cNvPr id="376"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Benefits Claim</a:t>
                </a:r>
              </a:p>
            </p:txBody>
          </p:sp>
          <p:grpSp>
            <p:nvGrpSpPr>
              <p:cNvPr id="377" name="Group 358"/>
              <p:cNvGrpSpPr>
                <a:grpSpLocks/>
              </p:cNvGrpSpPr>
              <p:nvPr/>
            </p:nvGrpSpPr>
            <p:grpSpPr bwMode="auto">
              <a:xfrm>
                <a:off x="2557070" y="1739181"/>
                <a:ext cx="1079893" cy="294407"/>
                <a:chOff x="8489732" y="4403217"/>
                <a:chExt cx="1079512" cy="294200"/>
              </a:xfrm>
            </p:grpSpPr>
            <p:sp>
              <p:nvSpPr>
                <p:cNvPr id="378"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5"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6"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7"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8"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89"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90"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91"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72" name="Group 371"/>
            <p:cNvGrpSpPr>
              <a:grpSpLocks/>
            </p:cNvGrpSpPr>
            <p:nvPr/>
          </p:nvGrpSpPr>
          <p:grpSpPr bwMode="auto">
            <a:xfrm>
              <a:off x="1970543" y="6112102"/>
              <a:ext cx="107950" cy="107950"/>
              <a:chOff x="2752" y="6609"/>
              <a:chExt cx="136" cy="136"/>
            </a:xfrm>
          </p:grpSpPr>
          <p:sp>
            <p:nvSpPr>
              <p:cNvPr id="373"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74"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392" name="Elbow Connector 10"/>
          <p:cNvCxnSpPr>
            <a:cxnSpLocks noChangeShapeType="1"/>
            <a:stCxn id="367" idx="38"/>
            <a:endCxn id="376" idx="0"/>
          </p:cNvCxnSpPr>
          <p:nvPr/>
        </p:nvCxnSpPr>
        <p:spPr bwMode="auto">
          <a:xfrm>
            <a:off x="1444557" y="5811157"/>
            <a:ext cx="426271" cy="106419"/>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393" name="Rectangle 15"/>
          <p:cNvSpPr>
            <a:spLocks noChangeArrowheads="1"/>
          </p:cNvSpPr>
          <p:nvPr/>
        </p:nvSpPr>
        <p:spPr bwMode="auto">
          <a:xfrm>
            <a:off x="37380" y="1577975"/>
            <a:ext cx="251460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Employee</a:t>
            </a:r>
          </a:p>
        </p:txBody>
      </p:sp>
      <p:sp>
        <p:nvSpPr>
          <p:cNvPr id="394" name="Rectangle 98"/>
          <p:cNvSpPr>
            <a:spLocks noChangeArrowheads="1"/>
          </p:cNvSpPr>
          <p:nvPr/>
        </p:nvSpPr>
        <p:spPr bwMode="auto">
          <a:xfrm>
            <a:off x="37380" y="1863725"/>
            <a:ext cx="2514600"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419" name="Straight Arrow Connector 2"/>
          <p:cNvCxnSpPr>
            <a:cxnSpLocks noChangeShapeType="1"/>
            <a:stCxn id="522" idx="2"/>
            <a:endCxn id="367" idx="0"/>
          </p:cNvCxnSpPr>
          <p:nvPr/>
        </p:nvCxnSpPr>
        <p:spPr bwMode="auto">
          <a:xfrm flipH="1">
            <a:off x="1318246" y="5524303"/>
            <a:ext cx="1374" cy="164068"/>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426" name="TextBox 1"/>
          <p:cNvSpPr txBox="1">
            <a:spLocks noChangeArrowheads="1"/>
          </p:cNvSpPr>
          <p:nvPr/>
        </p:nvSpPr>
        <p:spPr bwMode="auto">
          <a:xfrm>
            <a:off x="289463" y="1983372"/>
            <a:ext cx="1329851"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wants to enroll in benefits</a:t>
            </a:r>
            <a:endParaRPr lang="en-US" altLang="en-US" sz="600" b="0" dirty="0">
              <a:ea typeface="Arial Unicode MS" panose="020B0604020202020204" pitchFamily="34" charset="-128"/>
              <a:cs typeface="Arial Unicode MS" panose="020B0604020202020204" pitchFamily="34" charset="-128"/>
            </a:endParaRPr>
          </a:p>
        </p:txBody>
      </p:sp>
      <p:grpSp>
        <p:nvGrpSpPr>
          <p:cNvPr id="446" name="Group 26"/>
          <p:cNvGrpSpPr>
            <a:grpSpLocks/>
          </p:cNvGrpSpPr>
          <p:nvPr/>
        </p:nvGrpSpPr>
        <p:grpSpPr bwMode="auto">
          <a:xfrm>
            <a:off x="2632147" y="2759614"/>
            <a:ext cx="1081088" cy="404813"/>
            <a:chOff x="2555874" y="1628773"/>
            <a:chExt cx="1080708" cy="404530"/>
          </a:xfrm>
        </p:grpSpPr>
        <p:grpSp>
          <p:nvGrpSpPr>
            <p:cNvPr id="447" name="Group 278"/>
            <p:cNvGrpSpPr>
              <a:grpSpLocks/>
            </p:cNvGrpSpPr>
            <p:nvPr/>
          </p:nvGrpSpPr>
          <p:grpSpPr bwMode="auto">
            <a:xfrm>
              <a:off x="2555874" y="1628773"/>
              <a:ext cx="1079500" cy="398463"/>
              <a:chOff x="2555776" y="1628800"/>
              <a:chExt cx="1080000" cy="398421"/>
            </a:xfrm>
          </p:grpSpPr>
          <p:sp>
            <p:nvSpPr>
              <p:cNvPr id="463"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650" b="0" dirty="0">
                    <a:latin typeface="Calibri" panose="020F0502020204030204" pitchFamily="34" charset="0"/>
                  </a:rPr>
                  <a:t>        </a:t>
                </a:r>
                <a:r>
                  <a:rPr lang="de-DE" altLang="de-DE" sz="650" b="0" dirty="0" err="1">
                    <a:latin typeface="Calibri" panose="020F0502020204030204" pitchFamily="34" charset="0"/>
                  </a:rPr>
                  <a:t>Enroll</a:t>
                </a:r>
                <a:r>
                  <a:rPr lang="de-DE" altLang="de-DE" sz="650" b="0" dirty="0">
                    <a:latin typeface="Calibri" panose="020F0502020204030204" pitchFamily="34" charset="0"/>
                  </a:rPr>
                  <a:t> in </a:t>
                </a:r>
                <a:r>
                  <a:rPr lang="de-DE" altLang="de-DE" sz="650" b="0" dirty="0" err="1">
                    <a:latin typeface="Calibri" panose="020F0502020204030204" pitchFamily="34" charset="0"/>
                  </a:rPr>
                  <a:t>Benefits</a:t>
                </a:r>
                <a:r>
                  <a:rPr lang="de-DE" altLang="de-DE" sz="650" b="0" dirty="0">
                    <a:latin typeface="Calibri" panose="020F0502020204030204" pitchFamily="34" charset="0"/>
                  </a:rPr>
                  <a:t> </a:t>
                </a:r>
                <a:br>
                  <a:rPr lang="de-DE" altLang="de-DE" sz="650" b="0" dirty="0">
                    <a:latin typeface="Calibri" panose="020F0502020204030204" pitchFamily="34" charset="0"/>
                  </a:rPr>
                </a:br>
                <a:r>
                  <a:rPr lang="de-DE" altLang="de-DE" sz="650" b="0" dirty="0" err="1">
                    <a:latin typeface="Calibri" panose="020F0502020204030204" pitchFamily="34" charset="0"/>
                  </a:rPr>
                  <a:t>during</a:t>
                </a:r>
                <a:r>
                  <a:rPr lang="de-DE" altLang="de-DE" sz="650" b="0" dirty="0">
                    <a:latin typeface="Calibri" panose="020F0502020204030204" pitchFamily="34" charset="0"/>
                  </a:rPr>
                  <a:t> Open </a:t>
                </a:r>
                <a:r>
                  <a:rPr lang="de-DE" altLang="de-DE" sz="650" b="0" dirty="0" err="1">
                    <a:latin typeface="Calibri" panose="020F0502020204030204" pitchFamily="34" charset="0"/>
                  </a:rPr>
                  <a:t>Enrollment</a:t>
                </a:r>
                <a:r>
                  <a:rPr lang="de-DE" altLang="de-DE" sz="650" b="0" dirty="0">
                    <a:latin typeface="Calibri" panose="020F0502020204030204" pitchFamily="34" charset="0"/>
                  </a:rPr>
                  <a:t> </a:t>
                </a:r>
                <a:br>
                  <a:rPr lang="de-DE" altLang="de-DE" sz="650" b="0" dirty="0">
                    <a:latin typeface="Calibri" panose="020F0502020204030204" pitchFamily="34" charset="0"/>
                  </a:rPr>
                </a:br>
                <a:r>
                  <a:rPr lang="de-DE" altLang="de-DE" sz="650" b="0" dirty="0" err="1">
                    <a:latin typeface="Calibri" panose="020F0502020204030204" pitchFamily="34" charset="0"/>
                  </a:rPr>
                  <a:t>Period</a:t>
                </a:r>
                <a:r>
                  <a:rPr lang="de-DE" altLang="de-DE" sz="650" b="0" dirty="0">
                    <a:latin typeface="Calibri" panose="020F0502020204030204" pitchFamily="34" charset="0"/>
                  </a:rPr>
                  <a:t> on Behalf </a:t>
                </a:r>
                <a:r>
                  <a:rPr lang="de-DE" altLang="de-DE" sz="650" b="0" dirty="0" err="1">
                    <a:latin typeface="Calibri" panose="020F0502020204030204" pitchFamily="34" charset="0"/>
                  </a:rPr>
                  <a:t>of</a:t>
                </a:r>
                <a:r>
                  <a:rPr lang="de-DE" altLang="de-DE" sz="650" b="0" dirty="0">
                    <a:latin typeface="Calibri" panose="020F0502020204030204" pitchFamily="34" charset="0"/>
                  </a:rPr>
                  <a:t> </a:t>
                </a:r>
                <a:r>
                  <a:rPr lang="de-DE" altLang="de-DE" sz="650" b="0" dirty="0" err="1">
                    <a:latin typeface="Calibri" panose="020F0502020204030204" pitchFamily="34" charset="0"/>
                  </a:rPr>
                  <a:t>Employee</a:t>
                </a:r>
                <a:endParaRPr lang="en-US" altLang="de-DE" sz="650" b="0" dirty="0">
                  <a:latin typeface="Calibri" panose="020F0502020204030204" pitchFamily="34" charset="0"/>
                </a:endParaRPr>
              </a:p>
            </p:txBody>
          </p:sp>
          <p:grpSp>
            <p:nvGrpSpPr>
              <p:cNvPr id="464" name="Group 284"/>
              <p:cNvGrpSpPr>
                <a:grpSpLocks/>
              </p:cNvGrpSpPr>
              <p:nvPr/>
            </p:nvGrpSpPr>
            <p:grpSpPr bwMode="auto">
              <a:xfrm>
                <a:off x="2627784" y="1628800"/>
                <a:ext cx="186692" cy="163835"/>
                <a:chOff x="-1499789" y="3692879"/>
                <a:chExt cx="186692" cy="163835"/>
              </a:xfrm>
            </p:grpSpPr>
            <p:sp>
              <p:nvSpPr>
                <p:cNvPr id="465"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466"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C</a:t>
                  </a:r>
                  <a:endParaRPr lang="en-US" altLang="de-DE" sz="700" b="0" dirty="0">
                    <a:solidFill>
                      <a:srgbClr val="000000"/>
                    </a:solidFill>
                    <a:latin typeface="Calibri" panose="020F0502020204030204" pitchFamily="34" charset="0"/>
                  </a:endParaRPr>
                </a:p>
              </p:txBody>
            </p:sp>
          </p:grpSp>
        </p:grpSp>
        <p:grpSp>
          <p:nvGrpSpPr>
            <p:cNvPr id="448" name="Group 358"/>
            <p:cNvGrpSpPr>
              <a:grpSpLocks/>
            </p:cNvGrpSpPr>
            <p:nvPr/>
          </p:nvGrpSpPr>
          <p:grpSpPr bwMode="auto">
            <a:xfrm>
              <a:off x="2557070" y="1739103"/>
              <a:ext cx="1079512" cy="294200"/>
              <a:chOff x="8489732" y="4403217"/>
              <a:chExt cx="1079512" cy="294200"/>
            </a:xfrm>
          </p:grpSpPr>
          <p:sp>
            <p:nvSpPr>
              <p:cNvPr id="449"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0"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1"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2"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9"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0"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1"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2"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05" name="Group 26"/>
          <p:cNvGrpSpPr>
            <a:grpSpLocks/>
          </p:cNvGrpSpPr>
          <p:nvPr/>
        </p:nvGrpSpPr>
        <p:grpSpPr bwMode="auto">
          <a:xfrm>
            <a:off x="779870" y="5125843"/>
            <a:ext cx="1081088" cy="404813"/>
            <a:chOff x="2555874" y="1628773"/>
            <a:chExt cx="1080708" cy="404530"/>
          </a:xfrm>
        </p:grpSpPr>
        <p:grpSp>
          <p:nvGrpSpPr>
            <p:cNvPr id="506" name="Group 278"/>
            <p:cNvGrpSpPr>
              <a:grpSpLocks/>
            </p:cNvGrpSpPr>
            <p:nvPr/>
          </p:nvGrpSpPr>
          <p:grpSpPr bwMode="auto">
            <a:xfrm>
              <a:off x="2555874" y="1628773"/>
              <a:ext cx="1079500" cy="398463"/>
              <a:chOff x="2555776" y="1628800"/>
              <a:chExt cx="1080000" cy="398421"/>
            </a:xfrm>
          </p:grpSpPr>
          <p:sp>
            <p:nvSpPr>
              <p:cNvPr id="522"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latin typeface="Calibri" panose="020F0502020204030204" pitchFamily="34" charset="0"/>
                  </a:rPr>
                  <a:t>View </a:t>
                </a:r>
                <a:r>
                  <a:rPr lang="de-DE" altLang="de-DE" sz="700" b="0" dirty="0" err="1">
                    <a:latin typeface="Calibri" panose="020F0502020204030204" pitchFamily="34" charset="0"/>
                  </a:rPr>
                  <a:t>my</a:t>
                </a:r>
                <a:r>
                  <a:rPr lang="de-DE" altLang="de-DE" sz="700" b="0" dirty="0">
                    <a:latin typeface="Calibri" panose="020F0502020204030204" pitchFamily="34" charset="0"/>
                  </a:rPr>
                  <a:t> </a:t>
                </a:r>
                <a:br>
                  <a:rPr lang="de-DE" altLang="de-DE" sz="700" b="0" dirty="0">
                    <a:latin typeface="Calibri" panose="020F0502020204030204" pitchFamily="34" charset="0"/>
                  </a:rPr>
                </a:br>
                <a:r>
                  <a:rPr lang="de-DE" altLang="de-DE" sz="700" b="0" dirty="0" err="1">
                    <a:latin typeface="Calibri" panose="020F0502020204030204" pitchFamily="34" charset="0"/>
                  </a:rPr>
                  <a:t>Benefits</a:t>
                </a:r>
                <a:r>
                  <a:rPr lang="de-DE" altLang="de-DE" sz="700" b="0" dirty="0">
                    <a:latin typeface="Calibri" panose="020F0502020204030204" pitchFamily="34" charset="0"/>
                  </a:rPr>
                  <a:t> </a:t>
                </a:r>
                <a:r>
                  <a:rPr lang="de-DE" altLang="de-DE" sz="700" b="0" dirty="0" err="1">
                    <a:latin typeface="Calibri" panose="020F0502020204030204" pitchFamily="34" charset="0"/>
                  </a:rPr>
                  <a:t>Enrollments</a:t>
                </a:r>
                <a:endParaRPr lang="en-US" altLang="de-DE" sz="700" b="0" dirty="0">
                  <a:latin typeface="Calibri" panose="020F0502020204030204" pitchFamily="34" charset="0"/>
                </a:endParaRPr>
              </a:p>
            </p:txBody>
          </p:sp>
          <p:grpSp>
            <p:nvGrpSpPr>
              <p:cNvPr id="523" name="Group 284"/>
              <p:cNvGrpSpPr>
                <a:grpSpLocks/>
              </p:cNvGrpSpPr>
              <p:nvPr/>
            </p:nvGrpSpPr>
            <p:grpSpPr bwMode="auto">
              <a:xfrm>
                <a:off x="2627784" y="1628800"/>
                <a:ext cx="186692" cy="163835"/>
                <a:chOff x="-1499789" y="3692879"/>
                <a:chExt cx="186692" cy="163835"/>
              </a:xfrm>
            </p:grpSpPr>
            <p:sp>
              <p:nvSpPr>
                <p:cNvPr id="524"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525"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G</a:t>
                  </a:r>
                  <a:endParaRPr lang="en-US" altLang="de-DE" sz="700" b="0" dirty="0">
                    <a:solidFill>
                      <a:srgbClr val="000000"/>
                    </a:solidFill>
                    <a:latin typeface="Calibri" panose="020F0502020204030204" pitchFamily="34" charset="0"/>
                  </a:endParaRPr>
                </a:p>
              </p:txBody>
            </p:sp>
          </p:grpSp>
        </p:grpSp>
        <p:grpSp>
          <p:nvGrpSpPr>
            <p:cNvPr id="507" name="Group 358"/>
            <p:cNvGrpSpPr>
              <a:grpSpLocks/>
            </p:cNvGrpSpPr>
            <p:nvPr/>
          </p:nvGrpSpPr>
          <p:grpSpPr bwMode="auto">
            <a:xfrm>
              <a:off x="2557070" y="1739103"/>
              <a:ext cx="1079512" cy="294200"/>
              <a:chOff x="8489732" y="4403217"/>
              <a:chExt cx="1079512" cy="294200"/>
            </a:xfrm>
          </p:grpSpPr>
          <p:sp>
            <p:nvSpPr>
              <p:cNvPr id="508"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09"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0"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1"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2"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3"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4"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5"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19"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0"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2" name="Connector: Elbow 11"/>
          <p:cNvCxnSpPr>
            <a:stCxn id="456" idx="2"/>
            <a:endCxn id="742" idx="2"/>
          </p:cNvCxnSpPr>
          <p:nvPr/>
        </p:nvCxnSpPr>
        <p:spPr>
          <a:xfrm rot="16200000" flipH="1">
            <a:off x="4140732" y="2197180"/>
            <a:ext cx="127304" cy="2061798"/>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45" name="Group 17"/>
          <p:cNvGrpSpPr>
            <a:grpSpLocks/>
          </p:cNvGrpSpPr>
          <p:nvPr/>
        </p:nvGrpSpPr>
        <p:grpSpPr bwMode="auto">
          <a:xfrm>
            <a:off x="788385" y="4465515"/>
            <a:ext cx="1079500" cy="293687"/>
            <a:chOff x="3894138" y="2792080"/>
            <a:chExt cx="1079500" cy="294020"/>
          </a:xfrm>
        </p:grpSpPr>
        <p:sp>
          <p:nvSpPr>
            <p:cNvPr id="246"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prstDash val="solid"/>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500" b="0" dirty="0">
                  <a:solidFill>
                    <a:srgbClr val="FFFFFF"/>
                  </a:solidFill>
                  <a:latin typeface="Calibri" panose="020F0502020204030204" pitchFamily="34" charset="0"/>
                </a:rPr>
                <a:t>Receive E-mail Notification about Approval of my Enrollment in Benefits during Open Enrollment Period </a:t>
              </a:r>
            </a:p>
          </p:txBody>
        </p:sp>
        <p:grpSp>
          <p:nvGrpSpPr>
            <p:cNvPr id="247" name="Group 253"/>
            <p:cNvGrpSpPr>
              <a:grpSpLocks/>
            </p:cNvGrpSpPr>
            <p:nvPr/>
          </p:nvGrpSpPr>
          <p:grpSpPr bwMode="auto">
            <a:xfrm>
              <a:off x="3894138" y="2792080"/>
              <a:ext cx="1079477" cy="294020"/>
              <a:chOff x="8489732" y="4403217"/>
              <a:chExt cx="1079512" cy="294200"/>
            </a:xfrm>
          </p:grpSpPr>
          <p:sp>
            <p:nvSpPr>
              <p:cNvPr id="248"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9"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0"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1"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2"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3"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4"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5"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6"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7"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8"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9"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0"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1"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6" name="Oval 720"/>
          <p:cNvSpPr>
            <a:spLocks noChangeArrowheads="1"/>
          </p:cNvSpPr>
          <p:nvPr/>
        </p:nvSpPr>
        <p:spPr bwMode="auto">
          <a:xfrm>
            <a:off x="1668527" y="1920419"/>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17" name="Group 689"/>
          <p:cNvGrpSpPr>
            <a:grpSpLocks/>
          </p:cNvGrpSpPr>
          <p:nvPr/>
        </p:nvGrpSpPr>
        <p:grpSpPr bwMode="auto">
          <a:xfrm>
            <a:off x="1645814" y="2308212"/>
            <a:ext cx="276225" cy="150813"/>
            <a:chOff x="7020496" y="4784785"/>
            <a:chExt cx="275109" cy="150745"/>
          </a:xfrm>
        </p:grpSpPr>
        <p:grpSp>
          <p:nvGrpSpPr>
            <p:cNvPr id="318" name="Group 118"/>
            <p:cNvGrpSpPr>
              <a:grpSpLocks/>
            </p:cNvGrpSpPr>
            <p:nvPr/>
          </p:nvGrpSpPr>
          <p:grpSpPr bwMode="auto">
            <a:xfrm>
              <a:off x="7020496" y="4784785"/>
              <a:ext cx="275109" cy="150745"/>
              <a:chOff x="7022877" y="4789547"/>
              <a:chExt cx="275109" cy="150745"/>
            </a:xfrm>
          </p:grpSpPr>
          <p:grpSp>
            <p:nvGrpSpPr>
              <p:cNvPr id="326" name="Group 132"/>
              <p:cNvGrpSpPr>
                <a:grpSpLocks/>
              </p:cNvGrpSpPr>
              <p:nvPr/>
            </p:nvGrpSpPr>
            <p:grpSpPr bwMode="auto">
              <a:xfrm>
                <a:off x="7022877" y="4789547"/>
                <a:ext cx="275109" cy="146939"/>
                <a:chOff x="3014456" y="6923053"/>
                <a:chExt cx="1242639" cy="663709"/>
              </a:xfrm>
            </p:grpSpPr>
            <p:sp>
              <p:nvSpPr>
                <p:cNvPr id="331"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32"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7" name="Group 541"/>
              <p:cNvGrpSpPr>
                <a:grpSpLocks/>
              </p:cNvGrpSpPr>
              <p:nvPr/>
            </p:nvGrpSpPr>
            <p:grpSpPr bwMode="auto">
              <a:xfrm>
                <a:off x="7029450" y="4894573"/>
                <a:ext cx="268536" cy="45719"/>
                <a:chOff x="7588635" y="4913826"/>
                <a:chExt cx="495416" cy="33609"/>
              </a:xfrm>
            </p:grpSpPr>
            <p:sp>
              <p:nvSpPr>
                <p:cNvPr id="328"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9"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0"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19" name="Group 654"/>
            <p:cNvGrpSpPr>
              <a:grpSpLocks/>
            </p:cNvGrpSpPr>
            <p:nvPr/>
          </p:nvGrpSpPr>
          <p:grpSpPr bwMode="auto">
            <a:xfrm>
              <a:off x="7035027" y="4886004"/>
              <a:ext cx="249169" cy="45720"/>
              <a:chOff x="1171328" y="3126737"/>
              <a:chExt cx="413886" cy="45739"/>
            </a:xfrm>
          </p:grpSpPr>
          <p:sp>
            <p:nvSpPr>
              <p:cNvPr id="321"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2"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3"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4"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5"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0"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33" name="TextBox 1"/>
          <p:cNvSpPr txBox="1">
            <a:spLocks noChangeArrowheads="1"/>
          </p:cNvSpPr>
          <p:nvPr/>
        </p:nvSpPr>
        <p:spPr bwMode="auto">
          <a:xfrm>
            <a:off x="924501" y="2180275"/>
            <a:ext cx="72552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can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access the system</a:t>
            </a:r>
            <a:endParaRPr lang="en-US" altLang="en-US" sz="600" b="0" dirty="0">
              <a:ea typeface="Arial Unicode MS" panose="020B0604020202020204" pitchFamily="34" charset="-128"/>
              <a:cs typeface="Arial Unicode MS" panose="020B0604020202020204" pitchFamily="34" charset="-128"/>
            </a:endParaRPr>
          </a:p>
        </p:txBody>
      </p:sp>
      <p:sp>
        <p:nvSpPr>
          <p:cNvPr id="334" name="TextBox 1"/>
          <p:cNvSpPr txBox="1">
            <a:spLocks noChangeArrowheads="1"/>
          </p:cNvSpPr>
          <p:nvPr/>
        </p:nvSpPr>
        <p:spPr bwMode="auto">
          <a:xfrm>
            <a:off x="1935202" y="2180275"/>
            <a:ext cx="72552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cannot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access the system</a:t>
            </a:r>
            <a:endParaRPr lang="en-US" altLang="en-US" sz="600" b="0" dirty="0">
              <a:ea typeface="Arial Unicode MS" panose="020B0604020202020204" pitchFamily="34" charset="-128"/>
              <a:cs typeface="Arial Unicode MS" panose="020B0604020202020204" pitchFamily="34" charset="-128"/>
            </a:endParaRPr>
          </a:p>
        </p:txBody>
      </p:sp>
      <p:cxnSp>
        <p:nvCxnSpPr>
          <p:cNvPr id="395" name="Straight Arrow Connector 394"/>
          <p:cNvCxnSpPr>
            <a:stCxn id="316" idx="4"/>
            <a:endCxn id="320" idx="0"/>
          </p:cNvCxnSpPr>
          <p:nvPr/>
        </p:nvCxnSpPr>
        <p:spPr>
          <a:xfrm>
            <a:off x="1783926" y="2154419"/>
            <a:ext cx="1589" cy="153793"/>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0" name="Connector: Elbow 129"/>
          <p:cNvCxnSpPr>
            <a:stCxn id="321" idx="1"/>
            <a:endCxn id="585" idx="0"/>
          </p:cNvCxnSpPr>
          <p:nvPr/>
        </p:nvCxnSpPr>
        <p:spPr>
          <a:xfrm rot="10800000" flipV="1">
            <a:off x="1295842" y="2432830"/>
            <a:ext cx="364261" cy="63260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2" name="Connector: Elbow 131"/>
          <p:cNvCxnSpPr>
            <a:stCxn id="726" idx="1"/>
            <a:endCxn id="463" idx="0"/>
          </p:cNvCxnSpPr>
          <p:nvPr/>
        </p:nvCxnSpPr>
        <p:spPr>
          <a:xfrm rot="10800000" flipV="1">
            <a:off x="3171897" y="2695158"/>
            <a:ext cx="514708" cy="175579"/>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9" name="Straight Arrow Connector 138"/>
          <p:cNvCxnSpPr>
            <a:stCxn id="469" idx="0"/>
            <a:endCxn id="522" idx="0"/>
          </p:cNvCxnSpPr>
          <p:nvPr/>
        </p:nvCxnSpPr>
        <p:spPr>
          <a:xfrm>
            <a:off x="1318488" y="5067721"/>
            <a:ext cx="1132" cy="169246"/>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28" name="Connector: Elbow 127"/>
          <p:cNvCxnSpPr>
            <a:stCxn id="590" idx="3"/>
            <a:endCxn id="287" idx="0"/>
          </p:cNvCxnSpPr>
          <p:nvPr/>
        </p:nvCxnSpPr>
        <p:spPr>
          <a:xfrm>
            <a:off x="1421253" y="3190055"/>
            <a:ext cx="497927" cy="192403"/>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335" name="Group 26"/>
          <p:cNvGrpSpPr>
            <a:grpSpLocks/>
          </p:cNvGrpSpPr>
          <p:nvPr/>
        </p:nvGrpSpPr>
        <p:grpSpPr bwMode="auto">
          <a:xfrm>
            <a:off x="5199807" y="3894725"/>
            <a:ext cx="1081088" cy="404813"/>
            <a:chOff x="2555874" y="1628773"/>
            <a:chExt cx="1080708" cy="404530"/>
          </a:xfrm>
        </p:grpSpPr>
        <p:grpSp>
          <p:nvGrpSpPr>
            <p:cNvPr id="402" name="Group 278"/>
            <p:cNvGrpSpPr>
              <a:grpSpLocks/>
            </p:cNvGrpSpPr>
            <p:nvPr/>
          </p:nvGrpSpPr>
          <p:grpSpPr bwMode="auto">
            <a:xfrm>
              <a:off x="2555874" y="1628773"/>
              <a:ext cx="1079500" cy="398463"/>
              <a:chOff x="2555776" y="1628800"/>
              <a:chExt cx="1080000" cy="398421"/>
            </a:xfrm>
          </p:grpSpPr>
          <p:sp>
            <p:nvSpPr>
              <p:cNvPr id="430"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latin typeface="Calibri" panose="020F0502020204030204" pitchFamily="34" charset="0"/>
                  </a:rPr>
                  <a:t>           </a:t>
                </a:r>
                <a:r>
                  <a:rPr lang="de-DE" altLang="de-DE" sz="700" b="0" dirty="0" err="1">
                    <a:latin typeface="Calibri" panose="020F0502020204030204" pitchFamily="34" charset="0"/>
                  </a:rPr>
                  <a:t>Approve</a:t>
                </a:r>
                <a:r>
                  <a:rPr lang="de-DE" altLang="de-DE" sz="700" b="0" dirty="0">
                    <a:latin typeface="Calibri" panose="020F0502020204030204" pitchFamily="34" charset="0"/>
                  </a:rPr>
                  <a:t> </a:t>
                </a:r>
                <a:r>
                  <a:rPr lang="de-DE" altLang="de-DE" sz="700" b="0" dirty="0" err="1">
                    <a:latin typeface="Calibri" panose="020F0502020204030204" pitchFamily="34" charset="0"/>
                  </a:rPr>
                  <a:t>Enrollment</a:t>
                </a:r>
                <a:r>
                  <a:rPr lang="de-DE" altLang="de-DE" sz="700" b="0" dirty="0">
                    <a:latin typeface="Calibri" panose="020F0502020204030204" pitchFamily="34" charset="0"/>
                  </a:rPr>
                  <a:t> </a:t>
                </a:r>
                <a:br>
                  <a:rPr lang="de-DE" altLang="de-DE" sz="700" b="0" dirty="0">
                    <a:latin typeface="Calibri" panose="020F0502020204030204" pitchFamily="34" charset="0"/>
                  </a:rPr>
                </a:br>
                <a:r>
                  <a:rPr lang="de-DE" altLang="de-DE" sz="700" b="0" dirty="0">
                    <a:latin typeface="Calibri" panose="020F0502020204030204" pitchFamily="34" charset="0"/>
                  </a:rPr>
                  <a:t>in </a:t>
                </a:r>
                <a:r>
                  <a:rPr lang="de-DE" altLang="de-DE" sz="700" b="0" dirty="0" err="1">
                    <a:latin typeface="Calibri" panose="020F0502020204030204" pitchFamily="34" charset="0"/>
                  </a:rPr>
                  <a:t>Benefits</a:t>
                </a:r>
                <a:r>
                  <a:rPr lang="de-DE" altLang="de-DE" sz="700" b="0" dirty="0">
                    <a:latin typeface="Calibri" panose="020F0502020204030204" pitchFamily="34" charset="0"/>
                  </a:rPr>
                  <a:t> </a:t>
                </a:r>
                <a:r>
                  <a:rPr lang="de-DE" altLang="de-DE" sz="700" b="0" dirty="0" err="1">
                    <a:latin typeface="Calibri" panose="020F0502020204030204" pitchFamily="34" charset="0"/>
                  </a:rPr>
                  <a:t>during</a:t>
                </a:r>
                <a:r>
                  <a:rPr lang="de-DE" altLang="de-DE" sz="700" b="0" dirty="0">
                    <a:latin typeface="Calibri" panose="020F0502020204030204" pitchFamily="34" charset="0"/>
                  </a:rPr>
                  <a:t> Open </a:t>
                </a:r>
                <a:r>
                  <a:rPr lang="de-DE" altLang="de-DE" sz="700" b="0" dirty="0" err="1">
                    <a:latin typeface="Calibri" panose="020F0502020204030204" pitchFamily="34" charset="0"/>
                  </a:rPr>
                  <a:t>Enrollment</a:t>
                </a:r>
                <a:r>
                  <a:rPr lang="de-DE" altLang="de-DE" sz="700" b="0" dirty="0">
                    <a:latin typeface="Calibri" panose="020F0502020204030204" pitchFamily="34" charset="0"/>
                  </a:rPr>
                  <a:t> </a:t>
                </a:r>
                <a:r>
                  <a:rPr lang="de-DE" altLang="de-DE" sz="700" b="0" dirty="0" err="1">
                    <a:latin typeface="Calibri" panose="020F0502020204030204" pitchFamily="34" charset="0"/>
                  </a:rPr>
                  <a:t>Period</a:t>
                </a:r>
                <a:r>
                  <a:rPr lang="de-DE" altLang="de-DE" sz="700" b="0" dirty="0">
                    <a:latin typeface="Calibri" panose="020F0502020204030204" pitchFamily="34" charset="0"/>
                  </a:rPr>
                  <a:t> </a:t>
                </a:r>
                <a:endParaRPr lang="en-US" altLang="de-DE" sz="700" b="0" dirty="0">
                  <a:latin typeface="Calibri" panose="020F0502020204030204" pitchFamily="34" charset="0"/>
                </a:endParaRPr>
              </a:p>
            </p:txBody>
          </p:sp>
          <p:grpSp>
            <p:nvGrpSpPr>
              <p:cNvPr id="431" name="Group 284"/>
              <p:cNvGrpSpPr>
                <a:grpSpLocks/>
              </p:cNvGrpSpPr>
              <p:nvPr/>
            </p:nvGrpSpPr>
            <p:grpSpPr bwMode="auto">
              <a:xfrm>
                <a:off x="2627784" y="1628800"/>
                <a:ext cx="186692" cy="163835"/>
                <a:chOff x="-1499789" y="3692879"/>
                <a:chExt cx="186692" cy="163835"/>
              </a:xfrm>
            </p:grpSpPr>
            <p:sp>
              <p:nvSpPr>
                <p:cNvPr id="43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43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D</a:t>
                  </a:r>
                  <a:endParaRPr lang="en-US" altLang="de-DE" sz="700" b="0" dirty="0">
                    <a:solidFill>
                      <a:srgbClr val="000000"/>
                    </a:solidFill>
                    <a:latin typeface="Calibri" panose="020F0502020204030204" pitchFamily="34" charset="0"/>
                  </a:endParaRPr>
                </a:p>
              </p:txBody>
            </p:sp>
          </p:grpSp>
        </p:grpSp>
        <p:grpSp>
          <p:nvGrpSpPr>
            <p:cNvPr id="403" name="Group 358"/>
            <p:cNvGrpSpPr>
              <a:grpSpLocks/>
            </p:cNvGrpSpPr>
            <p:nvPr/>
          </p:nvGrpSpPr>
          <p:grpSpPr bwMode="auto">
            <a:xfrm>
              <a:off x="2557070" y="1739103"/>
              <a:ext cx="1079512" cy="294200"/>
              <a:chOff x="8489732" y="4403217"/>
              <a:chExt cx="1079512" cy="294200"/>
            </a:xfrm>
          </p:grpSpPr>
          <p:sp>
            <p:nvSpPr>
              <p:cNvPr id="40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06"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07"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18"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0"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1"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2"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3"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4"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5"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2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61" name="Straight Arrow Connector 560"/>
          <p:cNvCxnSpPr>
            <a:stCxn id="430" idx="2"/>
            <a:endCxn id="647" idx="0"/>
          </p:cNvCxnSpPr>
          <p:nvPr/>
        </p:nvCxnSpPr>
        <p:spPr>
          <a:xfrm>
            <a:off x="5739557" y="4293185"/>
            <a:ext cx="0" cy="175830"/>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562" name="Rectangle 15"/>
          <p:cNvSpPr>
            <a:spLocks noChangeArrowheads="1"/>
          </p:cNvSpPr>
          <p:nvPr/>
        </p:nvSpPr>
        <p:spPr bwMode="auto">
          <a:xfrm>
            <a:off x="5066385" y="1577975"/>
            <a:ext cx="137160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HR Business Partner</a:t>
            </a:r>
            <a:br>
              <a:rPr lang="en-US" altLang="en-US" sz="800" dirty="0">
                <a:solidFill>
                  <a:schemeClr val="accent2"/>
                </a:solidFill>
              </a:rPr>
            </a:br>
            <a:r>
              <a:rPr lang="en-US" altLang="en-US" sz="800" dirty="0">
                <a:solidFill>
                  <a:schemeClr val="accent2"/>
                </a:solidFill>
              </a:rPr>
              <a:t>(of employee)</a:t>
            </a:r>
          </a:p>
        </p:txBody>
      </p:sp>
      <p:sp>
        <p:nvSpPr>
          <p:cNvPr id="563" name="Rectangle 98"/>
          <p:cNvSpPr>
            <a:spLocks noChangeArrowheads="1"/>
          </p:cNvSpPr>
          <p:nvPr/>
        </p:nvSpPr>
        <p:spPr bwMode="auto">
          <a:xfrm>
            <a:off x="5066385" y="1863725"/>
            <a:ext cx="1371600"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582" name="Group 689"/>
          <p:cNvGrpSpPr>
            <a:grpSpLocks/>
          </p:cNvGrpSpPr>
          <p:nvPr/>
        </p:nvGrpSpPr>
        <p:grpSpPr bwMode="auto">
          <a:xfrm>
            <a:off x="1156140" y="3065436"/>
            <a:ext cx="276225" cy="150813"/>
            <a:chOff x="7020496" y="4784785"/>
            <a:chExt cx="275109" cy="150745"/>
          </a:xfrm>
        </p:grpSpPr>
        <p:grpSp>
          <p:nvGrpSpPr>
            <p:cNvPr id="583" name="Group 118"/>
            <p:cNvGrpSpPr>
              <a:grpSpLocks/>
            </p:cNvGrpSpPr>
            <p:nvPr/>
          </p:nvGrpSpPr>
          <p:grpSpPr bwMode="auto">
            <a:xfrm>
              <a:off x="7020496" y="4784785"/>
              <a:ext cx="275109" cy="150745"/>
              <a:chOff x="7022877" y="4789547"/>
              <a:chExt cx="275109" cy="150745"/>
            </a:xfrm>
          </p:grpSpPr>
          <p:grpSp>
            <p:nvGrpSpPr>
              <p:cNvPr id="591" name="Group 132"/>
              <p:cNvGrpSpPr>
                <a:grpSpLocks/>
              </p:cNvGrpSpPr>
              <p:nvPr/>
            </p:nvGrpSpPr>
            <p:grpSpPr bwMode="auto">
              <a:xfrm>
                <a:off x="7022877" y="4789547"/>
                <a:ext cx="275109" cy="146939"/>
                <a:chOff x="3014456" y="6923053"/>
                <a:chExt cx="1242639" cy="663709"/>
              </a:xfrm>
            </p:grpSpPr>
            <p:sp>
              <p:nvSpPr>
                <p:cNvPr id="596"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97"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92" name="Group 541"/>
              <p:cNvGrpSpPr>
                <a:grpSpLocks/>
              </p:cNvGrpSpPr>
              <p:nvPr/>
            </p:nvGrpSpPr>
            <p:grpSpPr bwMode="auto">
              <a:xfrm>
                <a:off x="7029450" y="4894573"/>
                <a:ext cx="268536" cy="45719"/>
                <a:chOff x="7588635" y="4913826"/>
                <a:chExt cx="495416" cy="33609"/>
              </a:xfrm>
            </p:grpSpPr>
            <p:sp>
              <p:nvSpPr>
                <p:cNvPr id="593"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4"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5"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84" name="Group 654"/>
            <p:cNvGrpSpPr>
              <a:grpSpLocks/>
            </p:cNvGrpSpPr>
            <p:nvPr/>
          </p:nvGrpSpPr>
          <p:grpSpPr bwMode="auto">
            <a:xfrm>
              <a:off x="7035027" y="4886004"/>
              <a:ext cx="249169" cy="45720"/>
              <a:chOff x="1171328" y="3126737"/>
              <a:chExt cx="413886" cy="45739"/>
            </a:xfrm>
          </p:grpSpPr>
          <p:sp>
            <p:nvSpPr>
              <p:cNvPr id="586"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7"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8"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9"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0"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85"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98" name="Group 597"/>
          <p:cNvGrpSpPr/>
          <p:nvPr/>
        </p:nvGrpSpPr>
        <p:grpSpPr>
          <a:xfrm>
            <a:off x="5600494" y="3466231"/>
            <a:ext cx="490598" cy="358775"/>
            <a:chOff x="7427851" y="2553254"/>
            <a:chExt cx="490598" cy="358775"/>
          </a:xfrm>
        </p:grpSpPr>
        <p:grpSp>
          <p:nvGrpSpPr>
            <p:cNvPr id="599" name="Group 361"/>
            <p:cNvGrpSpPr>
              <a:grpSpLocks/>
            </p:cNvGrpSpPr>
            <p:nvPr/>
          </p:nvGrpSpPr>
          <p:grpSpPr bwMode="auto">
            <a:xfrm>
              <a:off x="7427851" y="2639445"/>
              <a:ext cx="272008" cy="272584"/>
              <a:chOff x="514868" y="5661248"/>
              <a:chExt cx="272014" cy="272014"/>
            </a:xfrm>
          </p:grpSpPr>
          <p:sp>
            <p:nvSpPr>
              <p:cNvPr id="603"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04"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605" name="Group 370"/>
              <p:cNvGrpSpPr>
                <a:grpSpLocks/>
              </p:cNvGrpSpPr>
              <p:nvPr/>
            </p:nvGrpSpPr>
            <p:grpSpPr bwMode="auto">
              <a:xfrm>
                <a:off x="571578" y="5744390"/>
                <a:ext cx="158594" cy="105730"/>
                <a:chOff x="558006" y="5400998"/>
                <a:chExt cx="190500" cy="127001"/>
              </a:xfrm>
            </p:grpSpPr>
            <p:sp>
              <p:nvSpPr>
                <p:cNvPr id="606"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607"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08"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600"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01"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602" name="Gerade Verbindung 491"/>
            <p:cNvCxnSpPr>
              <a:cxnSpLocks noChangeShapeType="1"/>
              <a:endCxn id="601"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9" name="Straight Arrow Connector 8"/>
          <p:cNvCxnSpPr>
            <a:stCxn id="287" idx="3"/>
            <a:endCxn id="752" idx="45"/>
          </p:cNvCxnSpPr>
          <p:nvPr/>
        </p:nvCxnSpPr>
        <p:spPr>
          <a:xfrm flipV="1">
            <a:off x="2458929" y="3523798"/>
            <a:ext cx="2796155" cy="2328"/>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6" name="Straight Arrow Connector 15"/>
          <p:cNvCxnSpPr>
            <a:stCxn id="603" idx="4"/>
            <a:endCxn id="430" idx="0"/>
          </p:cNvCxnSpPr>
          <p:nvPr/>
        </p:nvCxnSpPr>
        <p:spPr>
          <a:xfrm>
            <a:off x="5736226" y="3825006"/>
            <a:ext cx="3331" cy="180843"/>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646" name="Group 17"/>
          <p:cNvGrpSpPr>
            <a:grpSpLocks/>
          </p:cNvGrpSpPr>
          <p:nvPr/>
        </p:nvGrpSpPr>
        <p:grpSpPr bwMode="auto">
          <a:xfrm>
            <a:off x="5199807" y="4465515"/>
            <a:ext cx="1079500" cy="293687"/>
            <a:chOff x="3894138" y="2792080"/>
            <a:chExt cx="1079500" cy="294020"/>
          </a:xfrm>
        </p:grpSpPr>
        <p:sp>
          <p:nvSpPr>
            <p:cNvPr id="647"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prstDash val="solid"/>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500" b="0" dirty="0">
                  <a:solidFill>
                    <a:srgbClr val="FFFFFF"/>
                  </a:solidFill>
                  <a:latin typeface="Calibri" panose="020F0502020204030204" pitchFamily="34" charset="0"/>
                </a:rPr>
                <a:t>Send E-mail Notification about Approval of Employee Enrollment in Benefits during Open Enrollment Period </a:t>
              </a:r>
            </a:p>
          </p:txBody>
        </p:sp>
        <p:grpSp>
          <p:nvGrpSpPr>
            <p:cNvPr id="648" name="Group 253"/>
            <p:cNvGrpSpPr>
              <a:grpSpLocks/>
            </p:cNvGrpSpPr>
            <p:nvPr/>
          </p:nvGrpSpPr>
          <p:grpSpPr bwMode="auto">
            <a:xfrm>
              <a:off x="3894138" y="2792080"/>
              <a:ext cx="1079477" cy="294020"/>
              <a:chOff x="8489732" y="4403217"/>
              <a:chExt cx="1079512" cy="294200"/>
            </a:xfrm>
          </p:grpSpPr>
          <p:sp>
            <p:nvSpPr>
              <p:cNvPr id="649"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0"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1"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2"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3"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4"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5"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6"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7"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8"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59"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0"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1"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62"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663" name="Group 26"/>
          <p:cNvGrpSpPr>
            <a:grpSpLocks/>
          </p:cNvGrpSpPr>
          <p:nvPr/>
        </p:nvGrpSpPr>
        <p:grpSpPr bwMode="auto">
          <a:xfrm>
            <a:off x="108811" y="3271334"/>
            <a:ext cx="1081088" cy="404813"/>
            <a:chOff x="2555874" y="1628773"/>
            <a:chExt cx="1080708" cy="404530"/>
          </a:xfrm>
        </p:grpSpPr>
        <p:grpSp>
          <p:nvGrpSpPr>
            <p:cNvPr id="664" name="Group 278"/>
            <p:cNvGrpSpPr>
              <a:grpSpLocks/>
            </p:cNvGrpSpPr>
            <p:nvPr/>
          </p:nvGrpSpPr>
          <p:grpSpPr bwMode="auto">
            <a:xfrm>
              <a:off x="2555874" y="1628773"/>
              <a:ext cx="1079500" cy="398463"/>
              <a:chOff x="2555776" y="1628800"/>
              <a:chExt cx="1080000" cy="398421"/>
            </a:xfrm>
          </p:grpSpPr>
          <p:sp>
            <p:nvSpPr>
              <p:cNvPr id="680"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err="1">
                    <a:latin typeface="Calibri" panose="020F0502020204030204" pitchFamily="34" charset="0"/>
                  </a:rPr>
                  <a:t>Enroll</a:t>
                </a:r>
                <a:r>
                  <a:rPr lang="de-DE" altLang="de-DE" sz="700" b="0" dirty="0">
                    <a:latin typeface="Calibri" panose="020F0502020204030204" pitchFamily="34" charset="0"/>
                  </a:rPr>
                  <a:t> in Other </a:t>
                </a:r>
                <a:r>
                  <a:rPr lang="de-DE" altLang="de-DE" sz="700" b="0" dirty="0" err="1">
                    <a:latin typeface="Calibri" panose="020F0502020204030204" pitchFamily="34" charset="0"/>
                  </a:rPr>
                  <a:t>Benefits</a:t>
                </a:r>
                <a:br>
                  <a:rPr lang="de-DE" altLang="de-DE" sz="700" b="0" dirty="0">
                    <a:solidFill>
                      <a:srgbClr val="000000"/>
                    </a:solidFill>
                    <a:latin typeface="Calibri" panose="020F0502020204030204" pitchFamily="34" charset="0"/>
                  </a:rPr>
                </a:br>
                <a:r>
                  <a:rPr lang="de-DE" altLang="de-DE" sz="700" b="0" dirty="0">
                    <a:solidFill>
                      <a:srgbClr val="000000"/>
                    </a:solidFill>
                    <a:latin typeface="Calibri" panose="020F0502020204030204" pitchFamily="34" charset="0"/>
                  </a:rPr>
                  <a:t>(</a:t>
                </a:r>
                <a:r>
                  <a:rPr lang="de-DE" altLang="en-US" sz="700" b="0" dirty="0">
                    <a:latin typeface="Calibri" panose="020F0502020204030204" pitchFamily="34" charset="0"/>
                  </a:rPr>
                  <a:t>via </a:t>
                </a:r>
                <a:r>
                  <a:rPr lang="de-DE" altLang="en-US" sz="700" b="0" dirty="0" err="1">
                    <a:latin typeface="Calibri" panose="020F0502020204030204" pitchFamily="34" charset="0"/>
                  </a:rPr>
                  <a:t>Self</a:t>
                </a:r>
                <a:r>
                  <a:rPr lang="de-DE" altLang="en-US" sz="700" b="0" dirty="0">
                    <a:latin typeface="Calibri" panose="020F0502020204030204" pitchFamily="34" charset="0"/>
                  </a:rPr>
                  <a:t>-Service)</a:t>
                </a:r>
                <a:endParaRPr lang="en-US" altLang="de-DE" sz="700" b="0" dirty="0">
                  <a:solidFill>
                    <a:srgbClr val="000000"/>
                  </a:solidFill>
                  <a:latin typeface="Calibri" panose="020F0502020204030204" pitchFamily="34" charset="0"/>
                </a:endParaRPr>
              </a:p>
            </p:txBody>
          </p:sp>
          <p:grpSp>
            <p:nvGrpSpPr>
              <p:cNvPr id="681" name="Group 284"/>
              <p:cNvGrpSpPr>
                <a:grpSpLocks/>
              </p:cNvGrpSpPr>
              <p:nvPr/>
            </p:nvGrpSpPr>
            <p:grpSpPr bwMode="auto">
              <a:xfrm>
                <a:off x="2627784" y="1628800"/>
                <a:ext cx="186692" cy="163835"/>
                <a:chOff x="-1499789" y="3692879"/>
                <a:chExt cx="186692" cy="163835"/>
              </a:xfrm>
            </p:grpSpPr>
            <p:sp>
              <p:nvSpPr>
                <p:cNvPr id="682"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683"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E</a:t>
                  </a:r>
                  <a:endParaRPr lang="en-US" altLang="de-DE" sz="700" b="0" dirty="0">
                    <a:solidFill>
                      <a:srgbClr val="000000"/>
                    </a:solidFill>
                    <a:latin typeface="Calibri" panose="020F0502020204030204" pitchFamily="34" charset="0"/>
                  </a:endParaRPr>
                </a:p>
              </p:txBody>
            </p:sp>
          </p:grpSp>
        </p:grpSp>
        <p:grpSp>
          <p:nvGrpSpPr>
            <p:cNvPr id="665" name="Group 358"/>
            <p:cNvGrpSpPr>
              <a:grpSpLocks/>
            </p:cNvGrpSpPr>
            <p:nvPr/>
          </p:nvGrpSpPr>
          <p:grpSpPr bwMode="auto">
            <a:xfrm>
              <a:off x="2557070" y="1739103"/>
              <a:ext cx="1079512" cy="294200"/>
              <a:chOff x="8489732" y="4403217"/>
              <a:chExt cx="1079512" cy="294200"/>
            </a:xfrm>
          </p:grpSpPr>
          <p:sp>
            <p:nvSpPr>
              <p:cNvPr id="666"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67"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68"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69"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0"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1"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2"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3"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4"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5"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6"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7"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8"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679"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2" name="Connector: Elbow 21"/>
          <p:cNvCxnSpPr>
            <a:stCxn id="586" idx="1"/>
            <a:endCxn id="680" idx="0"/>
          </p:cNvCxnSpPr>
          <p:nvPr/>
        </p:nvCxnSpPr>
        <p:spPr>
          <a:xfrm rot="10800000" flipV="1">
            <a:off x="648562" y="3190054"/>
            <a:ext cx="521867" cy="192403"/>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8" name="Connector: Elbow 27"/>
          <p:cNvCxnSpPr>
            <a:stCxn id="680" idx="2"/>
            <a:endCxn id="469" idx="26"/>
          </p:cNvCxnSpPr>
          <p:nvPr/>
        </p:nvCxnSpPr>
        <p:spPr>
          <a:xfrm rot="16200000" flipH="1">
            <a:off x="297904" y="4020451"/>
            <a:ext cx="1253610" cy="552296"/>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701" name="Group 26"/>
          <p:cNvGrpSpPr>
            <a:grpSpLocks/>
          </p:cNvGrpSpPr>
          <p:nvPr/>
        </p:nvGrpSpPr>
        <p:grpSpPr bwMode="auto">
          <a:xfrm>
            <a:off x="3912534" y="2759614"/>
            <a:ext cx="1081088" cy="404813"/>
            <a:chOff x="2555874" y="1628773"/>
            <a:chExt cx="1080708" cy="404530"/>
          </a:xfrm>
        </p:grpSpPr>
        <p:grpSp>
          <p:nvGrpSpPr>
            <p:cNvPr id="702" name="Group 278"/>
            <p:cNvGrpSpPr>
              <a:grpSpLocks/>
            </p:cNvGrpSpPr>
            <p:nvPr/>
          </p:nvGrpSpPr>
          <p:grpSpPr bwMode="auto">
            <a:xfrm>
              <a:off x="2555874" y="1628773"/>
              <a:ext cx="1079500" cy="398463"/>
              <a:chOff x="2555776" y="1628800"/>
              <a:chExt cx="1080000" cy="398421"/>
            </a:xfrm>
          </p:grpSpPr>
          <p:sp>
            <p:nvSpPr>
              <p:cNvPr id="718"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err="1">
                    <a:latin typeface="Calibri" panose="020F0502020204030204" pitchFamily="34" charset="0"/>
                  </a:rPr>
                  <a:t>Enroll</a:t>
                </a:r>
                <a:r>
                  <a:rPr lang="de-DE" altLang="de-DE" sz="700" b="0" dirty="0">
                    <a:latin typeface="Calibri" panose="020F0502020204030204" pitchFamily="34" charset="0"/>
                  </a:rPr>
                  <a:t> in Other </a:t>
                </a:r>
                <a:r>
                  <a:rPr lang="de-DE" altLang="de-DE" sz="700" b="0" dirty="0" err="1">
                    <a:latin typeface="Calibri" panose="020F0502020204030204" pitchFamily="34" charset="0"/>
                  </a:rPr>
                  <a:t>Benefits</a:t>
                </a:r>
                <a:r>
                  <a:rPr lang="de-DE" altLang="de-DE" sz="700" b="0" dirty="0">
                    <a:latin typeface="Calibri" panose="020F0502020204030204" pitchFamily="34" charset="0"/>
                  </a:rPr>
                  <a:t> </a:t>
                </a:r>
                <a:br>
                  <a:rPr lang="de-DE" altLang="de-DE" sz="700" b="0" dirty="0">
                    <a:latin typeface="Calibri" panose="020F0502020204030204" pitchFamily="34" charset="0"/>
                  </a:rPr>
                </a:br>
                <a:r>
                  <a:rPr lang="de-DE" altLang="de-DE" sz="700" b="0" dirty="0">
                    <a:latin typeface="Calibri" panose="020F0502020204030204" pitchFamily="34" charset="0"/>
                  </a:rPr>
                  <a:t>on Behalf </a:t>
                </a:r>
                <a:r>
                  <a:rPr lang="de-DE" altLang="de-DE" sz="700" b="0" dirty="0" err="1">
                    <a:latin typeface="Calibri" panose="020F0502020204030204" pitchFamily="34" charset="0"/>
                  </a:rPr>
                  <a:t>of</a:t>
                </a:r>
                <a:r>
                  <a:rPr lang="de-DE" altLang="de-DE" sz="700" b="0" dirty="0">
                    <a:latin typeface="Calibri" panose="020F0502020204030204" pitchFamily="34" charset="0"/>
                  </a:rPr>
                  <a:t> </a:t>
                </a:r>
                <a:r>
                  <a:rPr lang="de-DE" altLang="de-DE" sz="700" b="0" dirty="0" err="1">
                    <a:latin typeface="Calibri" panose="020F0502020204030204" pitchFamily="34" charset="0"/>
                  </a:rPr>
                  <a:t>Employee</a:t>
                </a:r>
                <a:endParaRPr lang="en-US" altLang="de-DE" sz="700" b="0" dirty="0">
                  <a:latin typeface="Calibri" panose="020F0502020204030204" pitchFamily="34" charset="0"/>
                </a:endParaRPr>
              </a:p>
            </p:txBody>
          </p:sp>
          <p:grpSp>
            <p:nvGrpSpPr>
              <p:cNvPr id="719" name="Group 284"/>
              <p:cNvGrpSpPr>
                <a:grpSpLocks/>
              </p:cNvGrpSpPr>
              <p:nvPr/>
            </p:nvGrpSpPr>
            <p:grpSpPr bwMode="auto">
              <a:xfrm>
                <a:off x="2627784" y="1628800"/>
                <a:ext cx="186692" cy="163835"/>
                <a:chOff x="-1499789" y="3692879"/>
                <a:chExt cx="186692" cy="163835"/>
              </a:xfrm>
            </p:grpSpPr>
            <p:sp>
              <p:nvSpPr>
                <p:cNvPr id="720"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721"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F</a:t>
                  </a:r>
                  <a:endParaRPr lang="en-US" altLang="de-DE" sz="700" b="0" dirty="0">
                    <a:solidFill>
                      <a:srgbClr val="000000"/>
                    </a:solidFill>
                    <a:latin typeface="Calibri" panose="020F0502020204030204" pitchFamily="34" charset="0"/>
                  </a:endParaRPr>
                </a:p>
              </p:txBody>
            </p:sp>
          </p:grpSp>
        </p:grpSp>
        <p:grpSp>
          <p:nvGrpSpPr>
            <p:cNvPr id="703" name="Group 358"/>
            <p:cNvGrpSpPr>
              <a:grpSpLocks/>
            </p:cNvGrpSpPr>
            <p:nvPr/>
          </p:nvGrpSpPr>
          <p:grpSpPr bwMode="auto">
            <a:xfrm>
              <a:off x="2557070" y="1739103"/>
              <a:ext cx="1079512" cy="294200"/>
              <a:chOff x="8489732" y="4403217"/>
              <a:chExt cx="1079512" cy="294200"/>
            </a:xfrm>
          </p:grpSpPr>
          <p:sp>
            <p:nvSpPr>
              <p:cNvPr id="704"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05"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06"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07"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08"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09"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0"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1"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2"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3"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4"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5"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6"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717"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722" name="Group 689"/>
          <p:cNvGrpSpPr>
            <a:grpSpLocks/>
          </p:cNvGrpSpPr>
          <p:nvPr/>
        </p:nvGrpSpPr>
        <p:grpSpPr bwMode="auto">
          <a:xfrm>
            <a:off x="3672317" y="2570540"/>
            <a:ext cx="276225" cy="150813"/>
            <a:chOff x="7020496" y="4784785"/>
            <a:chExt cx="275109" cy="150745"/>
          </a:xfrm>
        </p:grpSpPr>
        <p:grpSp>
          <p:nvGrpSpPr>
            <p:cNvPr id="723" name="Group 118"/>
            <p:cNvGrpSpPr>
              <a:grpSpLocks/>
            </p:cNvGrpSpPr>
            <p:nvPr/>
          </p:nvGrpSpPr>
          <p:grpSpPr bwMode="auto">
            <a:xfrm>
              <a:off x="7020496" y="4784785"/>
              <a:ext cx="275109" cy="150745"/>
              <a:chOff x="7022877" y="4789547"/>
              <a:chExt cx="275109" cy="150745"/>
            </a:xfrm>
          </p:grpSpPr>
          <p:grpSp>
            <p:nvGrpSpPr>
              <p:cNvPr id="731" name="Group 132"/>
              <p:cNvGrpSpPr>
                <a:grpSpLocks/>
              </p:cNvGrpSpPr>
              <p:nvPr/>
            </p:nvGrpSpPr>
            <p:grpSpPr bwMode="auto">
              <a:xfrm>
                <a:off x="7022877" y="4789547"/>
                <a:ext cx="275109" cy="146939"/>
                <a:chOff x="3014456" y="6923053"/>
                <a:chExt cx="1242639" cy="663709"/>
              </a:xfrm>
            </p:grpSpPr>
            <p:sp>
              <p:nvSpPr>
                <p:cNvPr id="736"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737"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32" name="Group 541"/>
              <p:cNvGrpSpPr>
                <a:grpSpLocks/>
              </p:cNvGrpSpPr>
              <p:nvPr/>
            </p:nvGrpSpPr>
            <p:grpSpPr bwMode="auto">
              <a:xfrm>
                <a:off x="7029450" y="4894573"/>
                <a:ext cx="268536" cy="45719"/>
                <a:chOff x="7588635" y="4913826"/>
                <a:chExt cx="495416" cy="33609"/>
              </a:xfrm>
            </p:grpSpPr>
            <p:sp>
              <p:nvSpPr>
                <p:cNvPr id="733"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34"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35"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724" name="Group 654"/>
            <p:cNvGrpSpPr>
              <a:grpSpLocks/>
            </p:cNvGrpSpPr>
            <p:nvPr/>
          </p:nvGrpSpPr>
          <p:grpSpPr bwMode="auto">
            <a:xfrm>
              <a:off x="7035027" y="4886004"/>
              <a:ext cx="249169" cy="45720"/>
              <a:chOff x="1171328" y="3126737"/>
              <a:chExt cx="413886" cy="45739"/>
            </a:xfrm>
          </p:grpSpPr>
          <p:sp>
            <p:nvSpPr>
              <p:cNvPr id="726"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27"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28"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29"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30"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725"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29" name="Connector: Elbow 128"/>
          <p:cNvCxnSpPr>
            <a:stCxn id="730" idx="3"/>
            <a:endCxn id="718" idx="0"/>
          </p:cNvCxnSpPr>
          <p:nvPr/>
        </p:nvCxnSpPr>
        <p:spPr>
          <a:xfrm>
            <a:off x="3937430" y="2695159"/>
            <a:ext cx="514854" cy="175579"/>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6" name="Connector: Elbow 135"/>
          <p:cNvCxnSpPr>
            <a:stCxn id="331" idx="45"/>
            <a:endCxn id="725" idx="0"/>
          </p:cNvCxnSpPr>
          <p:nvPr/>
        </p:nvCxnSpPr>
        <p:spPr>
          <a:xfrm>
            <a:off x="1917569" y="2436048"/>
            <a:ext cx="1894449" cy="134492"/>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738" name="Group 689"/>
          <p:cNvGrpSpPr>
            <a:grpSpLocks/>
          </p:cNvGrpSpPr>
          <p:nvPr/>
        </p:nvGrpSpPr>
        <p:grpSpPr bwMode="auto">
          <a:xfrm rot="5400000">
            <a:off x="5169401" y="3314749"/>
            <a:ext cx="276225" cy="150813"/>
            <a:chOff x="7020496" y="4784785"/>
            <a:chExt cx="275109" cy="150745"/>
          </a:xfrm>
        </p:grpSpPr>
        <p:grpSp>
          <p:nvGrpSpPr>
            <p:cNvPr id="739" name="Group 118"/>
            <p:cNvGrpSpPr>
              <a:grpSpLocks/>
            </p:cNvGrpSpPr>
            <p:nvPr/>
          </p:nvGrpSpPr>
          <p:grpSpPr bwMode="auto">
            <a:xfrm>
              <a:off x="7020496" y="4784785"/>
              <a:ext cx="275109" cy="150745"/>
              <a:chOff x="7022877" y="4789547"/>
              <a:chExt cx="275109" cy="150745"/>
            </a:xfrm>
          </p:grpSpPr>
          <p:grpSp>
            <p:nvGrpSpPr>
              <p:cNvPr id="747" name="Group 132"/>
              <p:cNvGrpSpPr>
                <a:grpSpLocks/>
              </p:cNvGrpSpPr>
              <p:nvPr/>
            </p:nvGrpSpPr>
            <p:grpSpPr bwMode="auto">
              <a:xfrm>
                <a:off x="7022877" y="4789547"/>
                <a:ext cx="275109" cy="146939"/>
                <a:chOff x="3014456" y="6923053"/>
                <a:chExt cx="1242639" cy="663709"/>
              </a:xfrm>
            </p:grpSpPr>
            <p:sp>
              <p:nvSpPr>
                <p:cNvPr id="75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75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748" name="Group 541"/>
              <p:cNvGrpSpPr>
                <a:grpSpLocks/>
              </p:cNvGrpSpPr>
              <p:nvPr/>
            </p:nvGrpSpPr>
            <p:grpSpPr bwMode="auto">
              <a:xfrm>
                <a:off x="7029450" y="4894573"/>
                <a:ext cx="268536" cy="45719"/>
                <a:chOff x="7588635" y="4913826"/>
                <a:chExt cx="495416" cy="33609"/>
              </a:xfrm>
            </p:grpSpPr>
            <p:sp>
              <p:nvSpPr>
                <p:cNvPr id="74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5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5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740" name="Group 654"/>
            <p:cNvGrpSpPr>
              <a:grpSpLocks/>
            </p:cNvGrpSpPr>
            <p:nvPr/>
          </p:nvGrpSpPr>
          <p:grpSpPr bwMode="auto">
            <a:xfrm>
              <a:off x="7035027" y="4886004"/>
              <a:ext cx="249169" cy="45720"/>
              <a:chOff x="1171328" y="3126737"/>
              <a:chExt cx="413886" cy="45739"/>
            </a:xfrm>
          </p:grpSpPr>
          <p:sp>
            <p:nvSpPr>
              <p:cNvPr id="74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4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4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4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4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74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6" name="Connector: Elbow 5"/>
          <p:cNvCxnSpPr>
            <a:stCxn id="718" idx="3"/>
            <a:endCxn id="438" idx="1"/>
          </p:cNvCxnSpPr>
          <p:nvPr/>
        </p:nvCxnSpPr>
        <p:spPr>
          <a:xfrm flipH="1">
            <a:off x="1452913" y="3014406"/>
            <a:ext cx="3539120" cy="1931757"/>
          </a:xfrm>
          <a:prstGeom prst="bentConnector3">
            <a:avLst>
              <a:gd name="adj1" fmla="val -3894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9" name="Connector: Elbow 18"/>
          <p:cNvCxnSpPr>
            <a:stCxn id="741" idx="0"/>
            <a:endCxn id="603" idx="0"/>
          </p:cNvCxnSpPr>
          <p:nvPr/>
        </p:nvCxnSpPr>
        <p:spPr>
          <a:xfrm>
            <a:off x="5382920" y="3391745"/>
            <a:ext cx="353306" cy="160211"/>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434" name="Group 689"/>
          <p:cNvGrpSpPr>
            <a:grpSpLocks/>
          </p:cNvGrpSpPr>
          <p:nvPr/>
        </p:nvGrpSpPr>
        <p:grpSpPr bwMode="auto">
          <a:xfrm rot="10800000">
            <a:off x="1190976" y="4919968"/>
            <a:ext cx="276225" cy="150813"/>
            <a:chOff x="7020496" y="4784785"/>
            <a:chExt cx="275109" cy="150745"/>
          </a:xfrm>
        </p:grpSpPr>
        <p:grpSp>
          <p:nvGrpSpPr>
            <p:cNvPr id="435" name="Group 118"/>
            <p:cNvGrpSpPr>
              <a:grpSpLocks/>
            </p:cNvGrpSpPr>
            <p:nvPr/>
          </p:nvGrpSpPr>
          <p:grpSpPr bwMode="auto">
            <a:xfrm>
              <a:off x="7020496" y="4784785"/>
              <a:ext cx="275109" cy="150745"/>
              <a:chOff x="7022877" y="4789547"/>
              <a:chExt cx="275109" cy="150745"/>
            </a:xfrm>
          </p:grpSpPr>
          <p:grpSp>
            <p:nvGrpSpPr>
              <p:cNvPr id="443" name="Group 132"/>
              <p:cNvGrpSpPr>
                <a:grpSpLocks/>
              </p:cNvGrpSpPr>
              <p:nvPr/>
            </p:nvGrpSpPr>
            <p:grpSpPr bwMode="auto">
              <a:xfrm>
                <a:off x="7022877" y="4789547"/>
                <a:ext cx="275109" cy="146939"/>
                <a:chOff x="3014456" y="6923053"/>
                <a:chExt cx="1242639" cy="663709"/>
              </a:xfrm>
            </p:grpSpPr>
            <p:sp>
              <p:nvSpPr>
                <p:cNvPr id="469"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7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44" name="Group 541"/>
              <p:cNvGrpSpPr>
                <a:grpSpLocks/>
              </p:cNvGrpSpPr>
              <p:nvPr/>
            </p:nvGrpSpPr>
            <p:grpSpPr bwMode="auto">
              <a:xfrm>
                <a:off x="7029450" y="4894573"/>
                <a:ext cx="268536" cy="45719"/>
                <a:chOff x="7588635" y="4913826"/>
                <a:chExt cx="495416" cy="33609"/>
              </a:xfrm>
            </p:grpSpPr>
            <p:sp>
              <p:nvSpPr>
                <p:cNvPr id="445"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6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36" name="Group 654"/>
            <p:cNvGrpSpPr>
              <a:grpSpLocks/>
            </p:cNvGrpSpPr>
            <p:nvPr/>
          </p:nvGrpSpPr>
          <p:grpSpPr bwMode="auto">
            <a:xfrm>
              <a:off x="7035027" y="4886004"/>
              <a:ext cx="249169" cy="45720"/>
              <a:chOff x="1171328" y="3126737"/>
              <a:chExt cx="413886" cy="45739"/>
            </a:xfrm>
          </p:grpSpPr>
          <p:sp>
            <p:nvSpPr>
              <p:cNvPr id="438"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9"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0"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1"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2"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37"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9" name="Straight Arrow Connector 28"/>
          <p:cNvCxnSpPr>
            <a:stCxn id="246" idx="2"/>
            <a:endCxn id="440" idx="2"/>
          </p:cNvCxnSpPr>
          <p:nvPr/>
        </p:nvCxnSpPr>
        <p:spPr>
          <a:xfrm flipH="1">
            <a:off x="1326707" y="4756027"/>
            <a:ext cx="1428" cy="167117"/>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42" name="Straight Arrow Connector 141"/>
          <p:cNvCxnSpPr>
            <a:stCxn id="647" idx="1"/>
            <a:endCxn id="246" idx="3"/>
          </p:cNvCxnSpPr>
          <p:nvPr/>
        </p:nvCxnSpPr>
        <p:spPr>
          <a:xfrm flipH="1">
            <a:off x="1867885" y="4612521"/>
            <a:ext cx="3331922" cy="0"/>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471" name="Table 470"/>
          <p:cNvGraphicFramePr>
            <a:graphicFrameLocks noGrp="1"/>
          </p:cNvGraphicFramePr>
          <p:nvPr>
            <p:extLst>
              <p:ext uri="{D42A27DB-BD31-4B8C-83A1-F6EECF244321}">
                <p14:modId xmlns:p14="http://schemas.microsoft.com/office/powerpoint/2010/main" val="2921330400"/>
              </p:ext>
            </p:extLst>
          </p:nvPr>
        </p:nvGraphicFramePr>
        <p:xfrm>
          <a:off x="6524802" y="1533266"/>
          <a:ext cx="2558238" cy="3824389"/>
        </p:xfrm>
        <a:graphic>
          <a:graphicData uri="http://schemas.openxmlformats.org/drawingml/2006/table">
            <a:tbl>
              <a:tblPr/>
              <a:tblGrid>
                <a:gridCol w="346261">
                  <a:extLst>
                    <a:ext uri="{9D8B030D-6E8A-4147-A177-3AD203B41FA5}">
                      <a16:colId xmlns:a16="http://schemas.microsoft.com/office/drawing/2014/main" val="20000"/>
                    </a:ext>
                  </a:extLst>
                </a:gridCol>
                <a:gridCol w="2211977">
                  <a:extLst>
                    <a:ext uri="{9D8B030D-6E8A-4147-A177-3AD203B41FA5}">
                      <a16:colId xmlns:a16="http://schemas.microsoft.com/office/drawing/2014/main" val="20001"/>
                    </a:ext>
                  </a:extLst>
                </a:gridCol>
              </a:tblGrid>
              <a:tr h="22850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975536"/>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rPr>
                        <a:t>page</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To Do </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Approve Requests </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tile</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886622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a:t>
                      </a:r>
                      <a:r>
                        <a:rPr kumimoji="0" lang="en-US" altLang="en-US" sz="800" b="0" i="1" u="none" strike="noStrike" cap="none" normalizeH="0" baseline="0" dirty="0">
                          <a:ln>
                            <a:noFill/>
                          </a:ln>
                          <a:solidFill>
                            <a:schemeClr val="tx1"/>
                          </a:solidFill>
                          <a:effectLst/>
                          <a:latin typeface="Arial" charset="0"/>
                          <a:cs typeface="Arial" charset="0"/>
                        </a:rPr>
                        <a:t> 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&lt;benefit name&gt;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Enroll Now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button</a:t>
                      </a:r>
                    </a:p>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0" u="sng" strike="noStrike" cap="none" normalizeH="0" baseline="0" dirty="0">
                          <a:ln>
                            <a:noFill/>
                          </a:ln>
                          <a:solidFill>
                            <a:schemeClr val="tx1"/>
                          </a:solidFill>
                          <a:effectLst/>
                          <a:latin typeface="Arial" charset="0"/>
                          <a:cs typeface="Arial" charset="0"/>
                        </a:rPr>
                        <a:t>Option 2</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117023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2744479"/>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0" u="sng" strike="noStrike" cap="none" normalizeH="0" baseline="0" dirty="0">
                          <a:ln>
                            <a:noFill/>
                          </a:ln>
                          <a:solidFill>
                            <a:schemeClr val="tx1"/>
                          </a:solidFill>
                          <a:effectLst/>
                          <a:latin typeface="Arial" charset="0"/>
                          <a:cs typeface="Arial" charset="0"/>
                        </a:rPr>
                        <a:t>Option 1</a:t>
                      </a:r>
                      <a:r>
                        <a:rPr kumimoji="0" lang="en-US" altLang="en-US" sz="800" b="0" i="0" u="none" strike="noStrike" cap="none" normalizeH="0" baseline="0" dirty="0">
                          <a:ln>
                            <a:noFill/>
                          </a:ln>
                          <a:solidFill>
                            <a:schemeClr val="tx1"/>
                          </a:solidFill>
                          <a:effectLst/>
                          <a:latin typeface="Arial" charset="0"/>
                          <a:cs typeface="Arial" charset="0"/>
                        </a:rPr>
                        <a:t>:</a:t>
                      </a:r>
                      <a:r>
                        <a:rPr kumimoji="0" lang="en-US" altLang="en-US" sz="800" b="0" i="1" u="none" strike="noStrike" cap="none" normalizeH="0" baseline="0" dirty="0">
                          <a:ln>
                            <a:noFill/>
                          </a:ln>
                          <a:solidFill>
                            <a:schemeClr val="tx1"/>
                          </a:solidFill>
                          <a:effectLst/>
                          <a:latin typeface="Arial" charset="0"/>
                          <a:cs typeface="Arial" charset="0"/>
                        </a:rPr>
                        <a:t> 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View</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Benefits Confirmation Statement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p>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0" u="sng" strike="noStrike" cap="none" normalizeH="0" baseline="0" dirty="0">
                          <a:ln>
                            <a:noFill/>
                          </a:ln>
                          <a:solidFill>
                            <a:schemeClr val="tx1"/>
                          </a:solidFill>
                          <a:effectLst/>
                          <a:latin typeface="Arial" charset="0"/>
                          <a:cs typeface="Arial" charset="0"/>
                        </a:rPr>
                        <a:t>Option 2</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7532320"/>
                  </a:ext>
                </a:extLst>
              </a:tr>
            </a:tbl>
          </a:graphicData>
        </a:graphic>
      </p:graphicFrame>
      <p:sp>
        <p:nvSpPr>
          <p:cNvPr id="472" name="Rectangle 368"/>
          <p:cNvSpPr>
            <a:spLocks noChangeArrowheads="1"/>
          </p:cNvSpPr>
          <p:nvPr/>
        </p:nvSpPr>
        <p:spPr bwMode="auto">
          <a:xfrm>
            <a:off x="6429276" y="1296779"/>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473" name="Group 245"/>
          <p:cNvGrpSpPr>
            <a:grpSpLocks/>
          </p:cNvGrpSpPr>
          <p:nvPr/>
        </p:nvGrpSpPr>
        <p:grpSpPr bwMode="auto">
          <a:xfrm>
            <a:off x="6613703" y="1824314"/>
            <a:ext cx="187325" cy="163512"/>
            <a:chOff x="-1500351" y="3692879"/>
            <a:chExt cx="187346" cy="163380"/>
          </a:xfrm>
        </p:grpSpPr>
        <p:sp>
          <p:nvSpPr>
            <p:cNvPr id="47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7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aphicFrame>
        <p:nvGraphicFramePr>
          <p:cNvPr id="488" name="Table 487"/>
          <p:cNvGraphicFramePr>
            <a:graphicFrameLocks noGrp="1"/>
          </p:cNvGraphicFramePr>
          <p:nvPr>
            <p:extLst>
              <p:ext uri="{D42A27DB-BD31-4B8C-83A1-F6EECF244321}">
                <p14:modId xmlns:p14="http://schemas.microsoft.com/office/powerpoint/2010/main" val="937360517"/>
              </p:ext>
            </p:extLst>
          </p:nvPr>
        </p:nvGraphicFramePr>
        <p:xfrm>
          <a:off x="6524802" y="5455073"/>
          <a:ext cx="2558238" cy="1033359"/>
        </p:xfrm>
        <a:graphic>
          <a:graphicData uri="http://schemas.openxmlformats.org/drawingml/2006/table">
            <a:tbl>
              <a:tblPr/>
              <a:tblGrid>
                <a:gridCol w="555267">
                  <a:extLst>
                    <a:ext uri="{9D8B030D-6E8A-4147-A177-3AD203B41FA5}">
                      <a16:colId xmlns:a16="http://schemas.microsoft.com/office/drawing/2014/main" val="20000"/>
                    </a:ext>
                  </a:extLst>
                </a:gridCol>
                <a:gridCol w="2002971">
                  <a:extLst>
                    <a:ext uri="{9D8B030D-6E8A-4147-A177-3AD203B41FA5}">
                      <a16:colId xmlns:a16="http://schemas.microsoft.com/office/drawing/2014/main" val="20001"/>
                    </a:ext>
                  </a:extLst>
                </a:gridCol>
              </a:tblGrid>
              <a:tr h="25611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04" marR="91404" marT="45586" marB="45586"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0605629"/>
                  </a:ext>
                </a:extLst>
              </a:tr>
            </a:tbl>
          </a:graphicData>
        </a:graphic>
      </p:graphicFrame>
      <p:sp>
        <p:nvSpPr>
          <p:cNvPr id="489" name="Oval 720"/>
          <p:cNvSpPr>
            <a:spLocks noChangeArrowheads="1"/>
          </p:cNvSpPr>
          <p:nvPr/>
        </p:nvSpPr>
        <p:spPr bwMode="auto">
          <a:xfrm>
            <a:off x="6618412" y="5741366"/>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490" name="Group 245"/>
          <p:cNvGrpSpPr>
            <a:grpSpLocks/>
          </p:cNvGrpSpPr>
          <p:nvPr/>
        </p:nvGrpSpPr>
        <p:grpSpPr bwMode="auto">
          <a:xfrm>
            <a:off x="6613703" y="2282869"/>
            <a:ext cx="187325" cy="163512"/>
            <a:chOff x="-1500351" y="3692879"/>
            <a:chExt cx="187346" cy="163380"/>
          </a:xfrm>
        </p:grpSpPr>
        <p:sp>
          <p:nvSpPr>
            <p:cNvPr id="49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9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nvGrpSpPr>
          <p:cNvPr id="493" name="Group 245"/>
          <p:cNvGrpSpPr>
            <a:grpSpLocks/>
          </p:cNvGrpSpPr>
          <p:nvPr/>
        </p:nvGrpSpPr>
        <p:grpSpPr bwMode="auto">
          <a:xfrm>
            <a:off x="6613703" y="2731260"/>
            <a:ext cx="187325" cy="163512"/>
            <a:chOff x="-1500351" y="3692879"/>
            <a:chExt cx="187346" cy="163380"/>
          </a:xfrm>
        </p:grpSpPr>
        <p:sp>
          <p:nvSpPr>
            <p:cNvPr id="49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9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nvGrpSpPr>
          <p:cNvPr id="496" name="Group 245"/>
          <p:cNvGrpSpPr>
            <a:grpSpLocks/>
          </p:cNvGrpSpPr>
          <p:nvPr/>
        </p:nvGrpSpPr>
        <p:grpSpPr bwMode="auto">
          <a:xfrm>
            <a:off x="6613703" y="3069599"/>
            <a:ext cx="187325" cy="163512"/>
            <a:chOff x="-1500351" y="3692879"/>
            <a:chExt cx="187346" cy="163380"/>
          </a:xfrm>
        </p:grpSpPr>
        <p:sp>
          <p:nvSpPr>
            <p:cNvPr id="49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9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nvGrpSpPr>
          <p:cNvPr id="499" name="Group 245"/>
          <p:cNvGrpSpPr>
            <a:grpSpLocks/>
          </p:cNvGrpSpPr>
          <p:nvPr/>
        </p:nvGrpSpPr>
        <p:grpSpPr bwMode="auto">
          <a:xfrm>
            <a:off x="6613703" y="3950104"/>
            <a:ext cx="187325" cy="163512"/>
            <a:chOff x="-1500351" y="3692879"/>
            <a:chExt cx="187346" cy="163380"/>
          </a:xfrm>
        </p:grpSpPr>
        <p:sp>
          <p:nvSpPr>
            <p:cNvPr id="50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01"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nvGrpSpPr>
          <p:cNvPr id="502" name="Group 245"/>
          <p:cNvGrpSpPr>
            <a:grpSpLocks/>
          </p:cNvGrpSpPr>
          <p:nvPr/>
        </p:nvGrpSpPr>
        <p:grpSpPr bwMode="auto">
          <a:xfrm>
            <a:off x="6613703" y="4423324"/>
            <a:ext cx="187325" cy="163512"/>
            <a:chOff x="-1500351" y="3692879"/>
            <a:chExt cx="187346" cy="163380"/>
          </a:xfrm>
        </p:grpSpPr>
        <p:sp>
          <p:nvSpPr>
            <p:cNvPr id="50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0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nvGrpSpPr>
          <p:cNvPr id="543" name="Group 542"/>
          <p:cNvGrpSpPr/>
          <p:nvPr/>
        </p:nvGrpSpPr>
        <p:grpSpPr>
          <a:xfrm>
            <a:off x="6613703" y="6050133"/>
            <a:ext cx="490598" cy="358775"/>
            <a:chOff x="7427851" y="2553254"/>
            <a:chExt cx="490598" cy="358775"/>
          </a:xfrm>
        </p:grpSpPr>
        <p:grpSp>
          <p:nvGrpSpPr>
            <p:cNvPr id="544" name="Group 361"/>
            <p:cNvGrpSpPr>
              <a:grpSpLocks/>
            </p:cNvGrpSpPr>
            <p:nvPr/>
          </p:nvGrpSpPr>
          <p:grpSpPr bwMode="auto">
            <a:xfrm>
              <a:off x="7427851" y="2639445"/>
              <a:ext cx="272008" cy="272584"/>
              <a:chOff x="514868" y="5661248"/>
              <a:chExt cx="272014" cy="272014"/>
            </a:xfrm>
          </p:grpSpPr>
          <p:sp>
            <p:nvSpPr>
              <p:cNvPr id="54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4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550" name="Group 370"/>
              <p:cNvGrpSpPr>
                <a:grpSpLocks/>
              </p:cNvGrpSpPr>
              <p:nvPr/>
            </p:nvGrpSpPr>
            <p:grpSpPr bwMode="auto">
              <a:xfrm>
                <a:off x="571578" y="5744390"/>
                <a:ext cx="158594" cy="105730"/>
                <a:chOff x="558006" y="5400998"/>
                <a:chExt cx="190500" cy="127001"/>
              </a:xfrm>
            </p:grpSpPr>
            <p:sp>
              <p:nvSpPr>
                <p:cNvPr id="55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55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5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545"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546"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547" name="Gerade Verbindung 491"/>
            <p:cNvCxnSpPr>
              <a:cxnSpLocks noChangeShapeType="1"/>
              <a:endCxn id="546"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4835882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323850"/>
            <a:ext cx="8629650" cy="755650"/>
          </a:xfrm>
        </p:spPr>
        <p:txBody>
          <a:bodyPr/>
          <a:lstStyle/>
          <a:p>
            <a:r>
              <a:rPr lang="en-US" altLang="en-US" dirty="0"/>
              <a:t>Benefits Update (Sub-Process)</a:t>
            </a:r>
            <a:endParaRPr lang="en-US" altLang="en-US" dirty="0">
              <a:solidFill>
                <a:srgbClr val="FF0000"/>
              </a:solidFill>
            </a:endParaRPr>
          </a:p>
        </p:txBody>
      </p:sp>
      <p:graphicFrame>
        <p:nvGraphicFramePr>
          <p:cNvPr id="226" name="Table 225"/>
          <p:cNvGraphicFramePr>
            <a:graphicFrameLocks noGrp="1"/>
          </p:cNvGraphicFramePr>
          <p:nvPr>
            <p:extLst>
              <p:ext uri="{D42A27DB-BD31-4B8C-83A1-F6EECF244321}">
                <p14:modId xmlns:p14="http://schemas.microsoft.com/office/powerpoint/2010/main" val="79525874"/>
              </p:ext>
            </p:extLst>
          </p:nvPr>
        </p:nvGraphicFramePr>
        <p:xfrm>
          <a:off x="4692770" y="3567957"/>
          <a:ext cx="4384555" cy="1127287"/>
        </p:xfrm>
        <a:graphic>
          <a:graphicData uri="http://schemas.openxmlformats.org/drawingml/2006/table">
            <a:tbl>
              <a:tblPr/>
              <a:tblGrid>
                <a:gridCol w="382272">
                  <a:extLst>
                    <a:ext uri="{9D8B030D-6E8A-4147-A177-3AD203B41FA5}">
                      <a16:colId xmlns:a16="http://schemas.microsoft.com/office/drawing/2014/main" val="20000"/>
                    </a:ext>
                  </a:extLst>
                </a:gridCol>
                <a:gridCol w="4002283">
                  <a:extLst>
                    <a:ext uri="{9D8B030D-6E8A-4147-A177-3AD203B41FA5}">
                      <a16:colId xmlns:a16="http://schemas.microsoft.com/office/drawing/2014/main" val="20001"/>
                    </a:ext>
                  </a:extLst>
                </a:gridCol>
              </a:tblGrid>
              <a:tr h="22850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886622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SuccessFactors Employee Central</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7532320"/>
                  </a:ext>
                </a:extLst>
              </a:tr>
            </a:tbl>
          </a:graphicData>
        </a:graphic>
      </p:graphicFrame>
      <p:sp>
        <p:nvSpPr>
          <p:cNvPr id="16426" name="Rectangle 368"/>
          <p:cNvSpPr>
            <a:spLocks noChangeArrowheads="1"/>
          </p:cNvSpPr>
          <p:nvPr/>
        </p:nvSpPr>
        <p:spPr bwMode="auto">
          <a:xfrm>
            <a:off x="4582178" y="3330201"/>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grpSp>
        <p:nvGrpSpPr>
          <p:cNvPr id="16427" name="Group 245"/>
          <p:cNvGrpSpPr>
            <a:grpSpLocks/>
          </p:cNvGrpSpPr>
          <p:nvPr/>
        </p:nvGrpSpPr>
        <p:grpSpPr bwMode="auto">
          <a:xfrm>
            <a:off x="4772641" y="3856103"/>
            <a:ext cx="187325" cy="163512"/>
            <a:chOff x="-1500351" y="3692879"/>
            <a:chExt cx="187346" cy="163380"/>
          </a:xfrm>
        </p:grpSpPr>
        <p:sp>
          <p:nvSpPr>
            <p:cNvPr id="1643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643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sp>
        <p:nvSpPr>
          <p:cNvPr id="159" name="Rectangle 15"/>
          <p:cNvSpPr>
            <a:spLocks noChangeArrowheads="1"/>
          </p:cNvSpPr>
          <p:nvPr/>
        </p:nvSpPr>
        <p:spPr bwMode="auto">
          <a:xfrm>
            <a:off x="33493" y="1304681"/>
            <a:ext cx="4525875" cy="2762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60" name="Rectangle 15"/>
          <p:cNvSpPr>
            <a:spLocks noChangeArrowheads="1"/>
          </p:cNvSpPr>
          <p:nvPr/>
        </p:nvSpPr>
        <p:spPr bwMode="auto">
          <a:xfrm>
            <a:off x="3096329" y="1577975"/>
            <a:ext cx="146304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Benefits Administrator</a:t>
            </a:r>
          </a:p>
        </p:txBody>
      </p:sp>
      <p:sp>
        <p:nvSpPr>
          <p:cNvPr id="161" name="Rectangle 98"/>
          <p:cNvSpPr>
            <a:spLocks noChangeArrowheads="1"/>
          </p:cNvSpPr>
          <p:nvPr/>
        </p:nvSpPr>
        <p:spPr bwMode="auto">
          <a:xfrm>
            <a:off x="3100244" y="1863725"/>
            <a:ext cx="1463040"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28" name="Group 26"/>
          <p:cNvGrpSpPr>
            <a:grpSpLocks/>
          </p:cNvGrpSpPr>
          <p:nvPr/>
        </p:nvGrpSpPr>
        <p:grpSpPr bwMode="auto">
          <a:xfrm>
            <a:off x="128746" y="4601253"/>
            <a:ext cx="1081088" cy="404813"/>
            <a:chOff x="2555874" y="1628773"/>
            <a:chExt cx="1080708" cy="404530"/>
          </a:xfrm>
        </p:grpSpPr>
        <p:grpSp>
          <p:nvGrpSpPr>
            <p:cNvPr id="229" name="Group 278"/>
            <p:cNvGrpSpPr>
              <a:grpSpLocks/>
            </p:cNvGrpSpPr>
            <p:nvPr/>
          </p:nvGrpSpPr>
          <p:grpSpPr bwMode="auto">
            <a:xfrm>
              <a:off x="2555874" y="1628773"/>
              <a:ext cx="1079500" cy="398463"/>
              <a:chOff x="2555776" y="1628800"/>
              <a:chExt cx="1080000" cy="398421"/>
            </a:xfrm>
          </p:grpSpPr>
          <p:sp>
            <p:nvSpPr>
              <p:cNvPr id="28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Update </a:t>
                </a:r>
                <a:r>
                  <a:rPr lang="de-DE" altLang="de-DE" sz="700" b="0" dirty="0" err="1">
                    <a:solidFill>
                      <a:srgbClr val="000000"/>
                    </a:solidFill>
                    <a:latin typeface="Calibri" panose="020F0502020204030204" pitchFamily="34" charset="0"/>
                  </a:rPr>
                  <a:t>Benefits</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Enrollment</a:t>
                </a:r>
                <a:endParaRPr lang="de-DE" altLang="de-DE" sz="700" b="0" dirty="0">
                  <a:solidFill>
                    <a:srgbClr val="000000"/>
                  </a:solidFill>
                  <a:latin typeface="Calibri" panose="020F0502020204030204" pitchFamily="34" charset="0"/>
                </a:endParaRPr>
              </a:p>
              <a:p>
                <a:pPr algn="ctr" eaLnBrk="1" hangingPunct="1">
                  <a:spcBef>
                    <a:spcPct val="0"/>
                  </a:spcBef>
                  <a:buClrTx/>
                  <a:buSzTx/>
                </a:pPr>
                <a:r>
                  <a:rPr lang="de-DE" altLang="en-US" sz="700" b="0" dirty="0">
                    <a:latin typeface="Calibri" panose="020F0502020204030204" pitchFamily="34" charset="0"/>
                  </a:rPr>
                  <a:t>(via </a:t>
                </a:r>
                <a:r>
                  <a:rPr lang="de-DE" altLang="en-US" sz="700" b="0" dirty="0" err="1">
                    <a:latin typeface="Calibri" panose="020F0502020204030204" pitchFamily="34" charset="0"/>
                  </a:rPr>
                  <a:t>Self</a:t>
                </a:r>
                <a:r>
                  <a:rPr lang="de-DE" altLang="en-US" sz="700" b="0" dirty="0">
                    <a:latin typeface="Calibri" panose="020F0502020204030204" pitchFamily="34" charset="0"/>
                  </a:rPr>
                  <a:t>-Service)</a:t>
                </a:r>
                <a:endParaRPr lang="en-US" altLang="de-DE" sz="700" b="0" dirty="0">
                  <a:solidFill>
                    <a:srgbClr val="000000"/>
                  </a:solidFill>
                  <a:latin typeface="Calibri" panose="020F0502020204030204" pitchFamily="34" charset="0"/>
                </a:endParaRPr>
              </a:p>
            </p:txBody>
          </p:sp>
          <p:grpSp>
            <p:nvGrpSpPr>
              <p:cNvPr id="288" name="Group 284"/>
              <p:cNvGrpSpPr>
                <a:grpSpLocks/>
              </p:cNvGrpSpPr>
              <p:nvPr/>
            </p:nvGrpSpPr>
            <p:grpSpPr bwMode="auto">
              <a:xfrm>
                <a:off x="2627784" y="1628800"/>
                <a:ext cx="186692" cy="163835"/>
                <a:chOff x="-1499789" y="3692879"/>
                <a:chExt cx="186692" cy="163835"/>
              </a:xfrm>
            </p:grpSpPr>
            <p:sp>
              <p:nvSpPr>
                <p:cNvPr id="289"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290"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H</a:t>
                  </a:r>
                  <a:endParaRPr lang="en-US" altLang="de-DE" sz="700" b="0" dirty="0">
                    <a:solidFill>
                      <a:srgbClr val="000000"/>
                    </a:solidFill>
                    <a:latin typeface="Calibri" panose="020F0502020204030204" pitchFamily="34" charset="0"/>
                  </a:endParaRPr>
                </a:p>
              </p:txBody>
            </p:sp>
          </p:grpSp>
        </p:grpSp>
        <p:grpSp>
          <p:nvGrpSpPr>
            <p:cNvPr id="230" name="Group 358"/>
            <p:cNvGrpSpPr>
              <a:grpSpLocks/>
            </p:cNvGrpSpPr>
            <p:nvPr/>
          </p:nvGrpSpPr>
          <p:grpSpPr bwMode="auto">
            <a:xfrm>
              <a:off x="2557070" y="1739103"/>
              <a:ext cx="1079512" cy="294200"/>
              <a:chOff x="8489732" y="4403217"/>
              <a:chExt cx="1079512" cy="294200"/>
            </a:xfrm>
          </p:grpSpPr>
          <p:sp>
            <p:nvSpPr>
              <p:cNvPr id="231"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2"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5"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6"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7"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8"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1"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sp>
        <p:nvSpPr>
          <p:cNvPr id="393" name="Rectangle 15"/>
          <p:cNvSpPr>
            <a:spLocks noChangeArrowheads="1"/>
          </p:cNvSpPr>
          <p:nvPr/>
        </p:nvSpPr>
        <p:spPr bwMode="auto">
          <a:xfrm>
            <a:off x="33494" y="1577975"/>
            <a:ext cx="3062835"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Employee</a:t>
            </a:r>
          </a:p>
        </p:txBody>
      </p:sp>
      <p:sp>
        <p:nvSpPr>
          <p:cNvPr id="394" name="Rectangle 98"/>
          <p:cNvSpPr>
            <a:spLocks noChangeArrowheads="1"/>
          </p:cNvSpPr>
          <p:nvPr/>
        </p:nvSpPr>
        <p:spPr bwMode="auto">
          <a:xfrm>
            <a:off x="33494" y="1863725"/>
            <a:ext cx="3062835"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427" name="Oval 720"/>
          <p:cNvSpPr>
            <a:spLocks noChangeArrowheads="1"/>
          </p:cNvSpPr>
          <p:nvPr/>
        </p:nvSpPr>
        <p:spPr bwMode="auto">
          <a:xfrm>
            <a:off x="1431428" y="191218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428" name="Group 689"/>
          <p:cNvGrpSpPr>
            <a:grpSpLocks/>
          </p:cNvGrpSpPr>
          <p:nvPr/>
        </p:nvGrpSpPr>
        <p:grpSpPr bwMode="auto">
          <a:xfrm>
            <a:off x="1409585" y="4353293"/>
            <a:ext cx="276225" cy="150813"/>
            <a:chOff x="7020496" y="4784785"/>
            <a:chExt cx="275109" cy="150745"/>
          </a:xfrm>
        </p:grpSpPr>
        <p:grpSp>
          <p:nvGrpSpPr>
            <p:cNvPr id="429" name="Group 118"/>
            <p:cNvGrpSpPr>
              <a:grpSpLocks/>
            </p:cNvGrpSpPr>
            <p:nvPr/>
          </p:nvGrpSpPr>
          <p:grpSpPr bwMode="auto">
            <a:xfrm>
              <a:off x="7020496" y="4784785"/>
              <a:ext cx="275109" cy="150745"/>
              <a:chOff x="7022877" y="4789547"/>
              <a:chExt cx="275109" cy="150745"/>
            </a:xfrm>
          </p:grpSpPr>
          <p:grpSp>
            <p:nvGrpSpPr>
              <p:cNvPr id="437" name="Group 132"/>
              <p:cNvGrpSpPr>
                <a:grpSpLocks/>
              </p:cNvGrpSpPr>
              <p:nvPr/>
            </p:nvGrpSpPr>
            <p:grpSpPr bwMode="auto">
              <a:xfrm>
                <a:off x="7022877" y="4789547"/>
                <a:ext cx="275109" cy="146939"/>
                <a:chOff x="3014456" y="6923053"/>
                <a:chExt cx="1242639" cy="663709"/>
              </a:xfrm>
            </p:grpSpPr>
            <p:sp>
              <p:nvSpPr>
                <p:cNvPr id="44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4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38" name="Group 541"/>
              <p:cNvGrpSpPr>
                <a:grpSpLocks/>
              </p:cNvGrpSpPr>
              <p:nvPr/>
            </p:nvGrpSpPr>
            <p:grpSpPr bwMode="auto">
              <a:xfrm>
                <a:off x="7029450" y="4894573"/>
                <a:ext cx="268536" cy="45719"/>
                <a:chOff x="7588635" y="4913826"/>
                <a:chExt cx="495416" cy="33609"/>
              </a:xfrm>
            </p:grpSpPr>
            <p:sp>
              <p:nvSpPr>
                <p:cNvPr id="43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30" name="Group 654"/>
            <p:cNvGrpSpPr>
              <a:grpSpLocks/>
            </p:cNvGrpSpPr>
            <p:nvPr/>
          </p:nvGrpSpPr>
          <p:grpSpPr bwMode="auto">
            <a:xfrm>
              <a:off x="7035027" y="4886004"/>
              <a:ext cx="249169" cy="45720"/>
              <a:chOff x="1171328" y="3126737"/>
              <a:chExt cx="413886" cy="45739"/>
            </a:xfrm>
          </p:grpSpPr>
          <p:sp>
            <p:nvSpPr>
              <p:cNvPr id="43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3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44" name="TextBox 1"/>
          <p:cNvSpPr txBox="1">
            <a:spLocks noChangeArrowheads="1"/>
          </p:cNvSpPr>
          <p:nvPr/>
        </p:nvSpPr>
        <p:spPr bwMode="auto">
          <a:xfrm>
            <a:off x="662903" y="4213278"/>
            <a:ext cx="72552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can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access the system</a:t>
            </a:r>
            <a:endParaRPr lang="en-US" altLang="en-US" sz="600" b="0" dirty="0">
              <a:ea typeface="Arial Unicode MS" panose="020B0604020202020204" pitchFamily="34" charset="-128"/>
              <a:cs typeface="Arial Unicode MS" panose="020B0604020202020204" pitchFamily="34" charset="-128"/>
            </a:endParaRPr>
          </a:p>
        </p:txBody>
      </p:sp>
      <p:sp>
        <p:nvSpPr>
          <p:cNvPr id="445" name="TextBox 1"/>
          <p:cNvSpPr txBox="1">
            <a:spLocks noChangeArrowheads="1"/>
          </p:cNvSpPr>
          <p:nvPr/>
        </p:nvSpPr>
        <p:spPr bwMode="auto">
          <a:xfrm>
            <a:off x="1683085" y="4213278"/>
            <a:ext cx="72552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cannot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access the system</a:t>
            </a:r>
            <a:endParaRPr lang="en-US" altLang="en-US" sz="600" b="0" dirty="0">
              <a:ea typeface="Arial Unicode MS" panose="020B0604020202020204" pitchFamily="34" charset="-128"/>
              <a:cs typeface="Arial Unicode MS" panose="020B0604020202020204" pitchFamily="34" charset="-128"/>
            </a:endParaRPr>
          </a:p>
        </p:txBody>
      </p:sp>
      <p:grpSp>
        <p:nvGrpSpPr>
          <p:cNvPr id="446" name="Group 26"/>
          <p:cNvGrpSpPr>
            <a:grpSpLocks/>
          </p:cNvGrpSpPr>
          <p:nvPr/>
        </p:nvGrpSpPr>
        <p:grpSpPr bwMode="auto">
          <a:xfrm>
            <a:off x="3291476" y="4601253"/>
            <a:ext cx="1081088" cy="404813"/>
            <a:chOff x="2555874" y="1628773"/>
            <a:chExt cx="1080708" cy="404530"/>
          </a:xfrm>
        </p:grpSpPr>
        <p:grpSp>
          <p:nvGrpSpPr>
            <p:cNvPr id="447" name="Group 278"/>
            <p:cNvGrpSpPr>
              <a:grpSpLocks/>
            </p:cNvGrpSpPr>
            <p:nvPr/>
          </p:nvGrpSpPr>
          <p:grpSpPr bwMode="auto">
            <a:xfrm>
              <a:off x="2555874" y="1628773"/>
              <a:ext cx="1079500" cy="398463"/>
              <a:chOff x="2555776" y="1628800"/>
              <a:chExt cx="1080000" cy="398421"/>
            </a:xfrm>
          </p:grpSpPr>
          <p:sp>
            <p:nvSpPr>
              <p:cNvPr id="463"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Update </a:t>
                </a:r>
                <a:r>
                  <a:rPr lang="de-DE" altLang="de-DE" sz="700" b="0" dirty="0" err="1">
                    <a:solidFill>
                      <a:srgbClr val="000000"/>
                    </a:solidFill>
                    <a:latin typeface="Calibri" panose="020F0502020204030204" pitchFamily="34" charset="0"/>
                  </a:rPr>
                  <a:t>Benefits</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Enrollment</a:t>
                </a:r>
                <a:r>
                  <a:rPr lang="de-DE" altLang="de-DE" sz="700" b="0" dirty="0">
                    <a:solidFill>
                      <a:srgbClr val="000000"/>
                    </a:solidFill>
                    <a:latin typeface="Calibri" panose="020F0502020204030204" pitchFamily="34" charset="0"/>
                  </a:rPr>
                  <a:t> </a:t>
                </a:r>
                <a:br>
                  <a:rPr lang="de-DE" altLang="de-DE" sz="700" b="0" dirty="0">
                    <a:solidFill>
                      <a:srgbClr val="000000"/>
                    </a:solidFill>
                    <a:latin typeface="Calibri" panose="020F0502020204030204" pitchFamily="34" charset="0"/>
                  </a:rPr>
                </a:br>
                <a:r>
                  <a:rPr lang="de-DE" altLang="de-DE" sz="700" b="0" dirty="0">
                    <a:solidFill>
                      <a:srgbClr val="000000"/>
                    </a:solidFill>
                    <a:latin typeface="Calibri" panose="020F0502020204030204" pitchFamily="34" charset="0"/>
                  </a:rPr>
                  <a:t>on Behalf </a:t>
                </a:r>
                <a:r>
                  <a:rPr lang="de-DE" altLang="de-DE" sz="700" b="0" dirty="0" err="1">
                    <a:solidFill>
                      <a:srgbClr val="000000"/>
                    </a:solidFill>
                    <a:latin typeface="Calibri" panose="020F0502020204030204" pitchFamily="34" charset="0"/>
                  </a:rPr>
                  <a:t>of</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Employee</a:t>
                </a:r>
                <a:endParaRPr lang="en-US" altLang="de-DE" sz="700" b="0" dirty="0">
                  <a:solidFill>
                    <a:srgbClr val="000000"/>
                  </a:solidFill>
                  <a:latin typeface="Calibri" panose="020F0502020204030204" pitchFamily="34" charset="0"/>
                </a:endParaRPr>
              </a:p>
            </p:txBody>
          </p:sp>
          <p:grpSp>
            <p:nvGrpSpPr>
              <p:cNvPr id="464" name="Group 284"/>
              <p:cNvGrpSpPr>
                <a:grpSpLocks/>
              </p:cNvGrpSpPr>
              <p:nvPr/>
            </p:nvGrpSpPr>
            <p:grpSpPr bwMode="auto">
              <a:xfrm>
                <a:off x="2627784" y="1628800"/>
                <a:ext cx="186692" cy="163835"/>
                <a:chOff x="-1499789" y="3692879"/>
                <a:chExt cx="186692" cy="163835"/>
              </a:xfrm>
            </p:grpSpPr>
            <p:sp>
              <p:nvSpPr>
                <p:cNvPr id="465"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466"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I</a:t>
                  </a:r>
                  <a:endParaRPr lang="en-US" altLang="de-DE" sz="700" b="0" dirty="0">
                    <a:solidFill>
                      <a:srgbClr val="000000"/>
                    </a:solidFill>
                    <a:latin typeface="Calibri" panose="020F0502020204030204" pitchFamily="34" charset="0"/>
                  </a:endParaRPr>
                </a:p>
              </p:txBody>
            </p:sp>
          </p:grpSp>
        </p:grpSp>
        <p:grpSp>
          <p:nvGrpSpPr>
            <p:cNvPr id="448" name="Group 358"/>
            <p:cNvGrpSpPr>
              <a:grpSpLocks/>
            </p:cNvGrpSpPr>
            <p:nvPr/>
          </p:nvGrpSpPr>
          <p:grpSpPr bwMode="auto">
            <a:xfrm>
              <a:off x="2557070" y="1739103"/>
              <a:ext cx="1079512" cy="294200"/>
              <a:chOff x="8489732" y="4403217"/>
              <a:chExt cx="1079512" cy="294200"/>
            </a:xfrm>
          </p:grpSpPr>
          <p:sp>
            <p:nvSpPr>
              <p:cNvPr id="449"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0"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1"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2"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9"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0"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1"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2"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26" name="Group 689"/>
          <p:cNvGrpSpPr>
            <a:grpSpLocks/>
          </p:cNvGrpSpPr>
          <p:nvPr/>
        </p:nvGrpSpPr>
        <p:grpSpPr bwMode="auto">
          <a:xfrm rot="10800000">
            <a:off x="1416203" y="5168941"/>
            <a:ext cx="276225" cy="150813"/>
            <a:chOff x="7020496" y="4784785"/>
            <a:chExt cx="275109" cy="150745"/>
          </a:xfrm>
        </p:grpSpPr>
        <p:grpSp>
          <p:nvGrpSpPr>
            <p:cNvPr id="527" name="Group 118"/>
            <p:cNvGrpSpPr>
              <a:grpSpLocks/>
            </p:cNvGrpSpPr>
            <p:nvPr/>
          </p:nvGrpSpPr>
          <p:grpSpPr bwMode="auto">
            <a:xfrm>
              <a:off x="7020496" y="4784785"/>
              <a:ext cx="275109" cy="150745"/>
              <a:chOff x="7022877" y="4789547"/>
              <a:chExt cx="275109" cy="150745"/>
            </a:xfrm>
          </p:grpSpPr>
          <p:grpSp>
            <p:nvGrpSpPr>
              <p:cNvPr id="535" name="Group 132"/>
              <p:cNvGrpSpPr>
                <a:grpSpLocks/>
              </p:cNvGrpSpPr>
              <p:nvPr/>
            </p:nvGrpSpPr>
            <p:grpSpPr bwMode="auto">
              <a:xfrm>
                <a:off x="7022877" y="4789547"/>
                <a:ext cx="275109" cy="146939"/>
                <a:chOff x="3014456" y="6923053"/>
                <a:chExt cx="1242639" cy="663709"/>
              </a:xfrm>
            </p:grpSpPr>
            <p:sp>
              <p:nvSpPr>
                <p:cNvPr id="540"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36" name="Group 541"/>
              <p:cNvGrpSpPr>
                <a:grpSpLocks/>
              </p:cNvGrpSpPr>
              <p:nvPr/>
            </p:nvGrpSpPr>
            <p:grpSpPr bwMode="auto">
              <a:xfrm>
                <a:off x="7029450" y="4894573"/>
                <a:ext cx="268536" cy="45719"/>
                <a:chOff x="7588635" y="4913826"/>
                <a:chExt cx="495416" cy="33609"/>
              </a:xfrm>
            </p:grpSpPr>
            <p:sp>
              <p:nvSpPr>
                <p:cNvPr id="53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28" name="Group 654"/>
            <p:cNvGrpSpPr>
              <a:grpSpLocks/>
            </p:cNvGrpSpPr>
            <p:nvPr/>
          </p:nvGrpSpPr>
          <p:grpSpPr bwMode="auto">
            <a:xfrm>
              <a:off x="7035027" y="4886004"/>
              <a:ext cx="249169" cy="45720"/>
              <a:chOff x="1171328" y="3126737"/>
              <a:chExt cx="413886" cy="45739"/>
            </a:xfrm>
          </p:grpSpPr>
          <p:sp>
            <p:nvSpPr>
              <p:cNvPr id="53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2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2" name="Connector: Elbow 11"/>
          <p:cNvCxnSpPr>
            <a:stCxn id="463" idx="2"/>
            <a:endCxn id="530" idx="1"/>
          </p:cNvCxnSpPr>
          <p:nvPr/>
        </p:nvCxnSpPr>
        <p:spPr>
          <a:xfrm rot="5400000">
            <a:off x="2656972" y="4020881"/>
            <a:ext cx="195423" cy="2153086"/>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 name="Straight Arrow Connector 12"/>
          <p:cNvCxnSpPr>
            <a:stCxn id="529" idx="0"/>
            <a:endCxn id="370" idx="0"/>
          </p:cNvCxnSpPr>
          <p:nvPr/>
        </p:nvCxnSpPr>
        <p:spPr>
          <a:xfrm>
            <a:off x="1552726" y="5319754"/>
            <a:ext cx="1062" cy="303420"/>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8" name="Straight Arrow Connector 7"/>
          <p:cNvCxnSpPr>
            <a:stCxn id="427" idx="4"/>
            <a:endCxn id="323" idx="0"/>
          </p:cNvCxnSpPr>
          <p:nvPr/>
        </p:nvCxnSpPr>
        <p:spPr>
          <a:xfrm flipH="1">
            <a:off x="1546110" y="2146181"/>
            <a:ext cx="717" cy="254187"/>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6" name="Connector: Elbow 15"/>
          <p:cNvCxnSpPr>
            <a:stCxn id="287" idx="2"/>
            <a:endCxn id="534" idx="3"/>
          </p:cNvCxnSpPr>
          <p:nvPr/>
        </p:nvCxnSpPr>
        <p:spPr>
          <a:xfrm rot="16200000" flipH="1">
            <a:off x="950194" y="4718014"/>
            <a:ext cx="195423" cy="758819"/>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13" name="Group 12"/>
          <p:cNvGrpSpPr>
            <a:grpSpLocks/>
          </p:cNvGrpSpPr>
          <p:nvPr/>
        </p:nvGrpSpPr>
        <p:grpSpPr bwMode="auto">
          <a:xfrm>
            <a:off x="1431428" y="6216016"/>
            <a:ext cx="246888" cy="246536"/>
            <a:chOff x="1830387" y="4857052"/>
            <a:chExt cx="279400" cy="279400"/>
          </a:xfrm>
        </p:grpSpPr>
        <p:sp>
          <p:nvSpPr>
            <p:cNvPr id="214" name="Donut 46"/>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15"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16" name="TextBox 1"/>
          <p:cNvSpPr txBox="1">
            <a:spLocks noChangeArrowheads="1"/>
          </p:cNvSpPr>
          <p:nvPr/>
        </p:nvSpPr>
        <p:spPr bwMode="auto">
          <a:xfrm>
            <a:off x="1714305" y="6273915"/>
            <a:ext cx="1272143"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Enrolled benefit has been updated</a:t>
            </a:r>
            <a:endParaRPr lang="en-US" altLang="en-US" sz="600" b="0" dirty="0">
              <a:ea typeface="Arial Unicode MS" panose="020B0604020202020204" pitchFamily="34" charset="-128"/>
              <a:cs typeface="Arial Unicode MS" panose="020B0604020202020204" pitchFamily="34" charset="-128"/>
            </a:endParaRPr>
          </a:p>
        </p:txBody>
      </p:sp>
      <p:cxnSp>
        <p:nvCxnSpPr>
          <p:cNvPr id="27" name="Straight Arrow Connector 26"/>
          <p:cNvCxnSpPr>
            <a:stCxn id="370" idx="2"/>
            <a:endCxn id="214" idx="0"/>
          </p:cNvCxnSpPr>
          <p:nvPr/>
        </p:nvCxnSpPr>
        <p:spPr>
          <a:xfrm>
            <a:off x="1553788" y="5910510"/>
            <a:ext cx="1084" cy="305506"/>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28" name="Connector: Elbow 127"/>
          <p:cNvCxnSpPr>
            <a:stCxn id="432" idx="1"/>
            <a:endCxn id="287" idx="0"/>
          </p:cNvCxnSpPr>
          <p:nvPr/>
        </p:nvCxnSpPr>
        <p:spPr>
          <a:xfrm rot="10800000" flipV="1">
            <a:off x="668497" y="4477911"/>
            <a:ext cx="755377" cy="23446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217" name="Table 216"/>
          <p:cNvGraphicFramePr>
            <a:graphicFrameLocks noGrp="1"/>
          </p:cNvGraphicFramePr>
          <p:nvPr>
            <p:extLst>
              <p:ext uri="{D42A27DB-BD31-4B8C-83A1-F6EECF244321}">
                <p14:modId xmlns:p14="http://schemas.microsoft.com/office/powerpoint/2010/main" val="3595372967"/>
              </p:ext>
            </p:extLst>
          </p:nvPr>
        </p:nvGraphicFramePr>
        <p:xfrm>
          <a:off x="4691237" y="4773641"/>
          <a:ext cx="3390317" cy="1719159"/>
        </p:xfrm>
        <a:graphic>
          <a:graphicData uri="http://schemas.openxmlformats.org/drawingml/2006/table">
            <a:tbl>
              <a:tblPr/>
              <a:tblGrid>
                <a:gridCol w="525946">
                  <a:extLst>
                    <a:ext uri="{9D8B030D-6E8A-4147-A177-3AD203B41FA5}">
                      <a16:colId xmlns:a16="http://schemas.microsoft.com/office/drawing/2014/main" val="20000"/>
                    </a:ext>
                  </a:extLst>
                </a:gridCol>
                <a:gridCol w="2864371">
                  <a:extLst>
                    <a:ext uri="{9D8B030D-6E8A-4147-A177-3AD203B41FA5}">
                      <a16:colId xmlns:a16="http://schemas.microsoft.com/office/drawing/2014/main" val="20001"/>
                    </a:ext>
                  </a:extLst>
                </a:gridCol>
              </a:tblGrid>
              <a:tr h="25611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04" marR="91404" marT="45586" marB="45586"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Changes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personal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information</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have</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occured</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2892703"/>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Changes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employee‘s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dependents</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have</a:t>
                      </a:r>
                      <a:r>
                        <a:rPr kumimoji="0" lang="de-DE"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e-DE" altLang="en-US" sz="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occured</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2441561"/>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18" name="Group 12"/>
          <p:cNvGrpSpPr>
            <a:grpSpLocks/>
          </p:cNvGrpSpPr>
          <p:nvPr/>
        </p:nvGrpSpPr>
        <p:grpSpPr bwMode="auto">
          <a:xfrm>
            <a:off x="4770880" y="6191749"/>
            <a:ext cx="279400" cy="279400"/>
            <a:chOff x="1830387" y="4857052"/>
            <a:chExt cx="279400" cy="279400"/>
          </a:xfrm>
        </p:grpSpPr>
        <p:sp>
          <p:nvSpPr>
            <p:cNvPr id="219" name="Donut 46"/>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20"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21" name="Oval 720"/>
          <p:cNvSpPr>
            <a:spLocks noChangeArrowheads="1"/>
          </p:cNvSpPr>
          <p:nvPr/>
        </p:nvSpPr>
        <p:spPr bwMode="auto">
          <a:xfrm>
            <a:off x="4784847" y="505993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240" name="Group 245"/>
          <p:cNvGrpSpPr>
            <a:grpSpLocks/>
          </p:cNvGrpSpPr>
          <p:nvPr/>
        </p:nvGrpSpPr>
        <p:grpSpPr bwMode="auto">
          <a:xfrm>
            <a:off x="4772641" y="4202459"/>
            <a:ext cx="187325" cy="163512"/>
            <a:chOff x="-1500351" y="3692879"/>
            <a:chExt cx="187346" cy="163380"/>
          </a:xfrm>
        </p:grpSpPr>
        <p:sp>
          <p:nvSpPr>
            <p:cNvPr id="24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nvGrpSpPr>
          <p:cNvPr id="243" name="Group 245"/>
          <p:cNvGrpSpPr>
            <a:grpSpLocks/>
          </p:cNvGrpSpPr>
          <p:nvPr/>
        </p:nvGrpSpPr>
        <p:grpSpPr bwMode="auto">
          <a:xfrm>
            <a:off x="4772641" y="4493060"/>
            <a:ext cx="187325" cy="163512"/>
            <a:chOff x="-1500351" y="3692879"/>
            <a:chExt cx="187346" cy="163380"/>
          </a:xfrm>
        </p:grpSpPr>
        <p:sp>
          <p:nvSpPr>
            <p:cNvPr id="24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sp>
        <p:nvSpPr>
          <p:cNvPr id="222" name="TextBox 1"/>
          <p:cNvSpPr txBox="1">
            <a:spLocks noChangeArrowheads="1"/>
          </p:cNvSpPr>
          <p:nvPr/>
        </p:nvSpPr>
        <p:spPr bwMode="auto">
          <a:xfrm>
            <a:off x="1714305" y="1968841"/>
            <a:ext cx="1442061"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wants to edit enrolled benefit</a:t>
            </a:r>
            <a:endParaRPr lang="en-US" altLang="en-US" sz="600" b="0" dirty="0">
              <a:ea typeface="Arial Unicode MS" panose="020B0604020202020204" pitchFamily="34" charset="-128"/>
              <a:cs typeface="Arial Unicode MS" panose="020B0604020202020204" pitchFamily="34" charset="-128"/>
            </a:endParaRPr>
          </a:p>
        </p:txBody>
      </p:sp>
      <p:grpSp>
        <p:nvGrpSpPr>
          <p:cNvPr id="298" name="Group 1"/>
          <p:cNvGrpSpPr>
            <a:grpSpLocks/>
          </p:cNvGrpSpPr>
          <p:nvPr/>
        </p:nvGrpSpPr>
        <p:grpSpPr bwMode="auto">
          <a:xfrm>
            <a:off x="189128" y="3209618"/>
            <a:ext cx="1081087" cy="293688"/>
            <a:chOff x="5203825" y="1733550"/>
            <a:chExt cx="1081088" cy="293688"/>
          </a:xfrm>
        </p:grpSpPr>
        <p:sp>
          <p:nvSpPr>
            <p:cNvPr id="299"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Maintain</a:t>
              </a:r>
              <a:r>
                <a:rPr lang="de-DE" altLang="en-US" sz="700" b="0" dirty="0">
                  <a:solidFill>
                    <a:srgbClr val="000000"/>
                  </a:solidFill>
                  <a:latin typeface="Calibri" panose="020F0502020204030204" pitchFamily="34" charset="0"/>
                </a:rPr>
                <a:t> </a:t>
              </a:r>
              <a:br>
                <a:rPr lang="de-DE" altLang="en-US" sz="700" b="0" dirty="0">
                  <a:solidFill>
                    <a:srgbClr val="000000"/>
                  </a:solidFill>
                  <a:latin typeface="Calibri" panose="020F0502020204030204" pitchFamily="34" charset="0"/>
                </a:rPr>
              </a:br>
              <a:r>
                <a:rPr lang="de-DE" altLang="en-US" sz="700" b="0" dirty="0">
                  <a:solidFill>
                    <a:srgbClr val="000000"/>
                  </a:solidFill>
                  <a:latin typeface="Calibri" panose="020F0502020204030204" pitchFamily="34" charset="0"/>
                </a:rPr>
                <a:t>Personal Information</a:t>
              </a:r>
              <a:endParaRPr lang="en-US" altLang="en-US" sz="700" b="0" dirty="0">
                <a:solidFill>
                  <a:srgbClr val="000000"/>
                </a:solidFill>
                <a:latin typeface="Calibri" panose="020F0502020204030204" pitchFamily="34" charset="0"/>
              </a:endParaRPr>
            </a:p>
          </p:txBody>
        </p:sp>
        <p:grpSp>
          <p:nvGrpSpPr>
            <p:cNvPr id="300" name="Group 384"/>
            <p:cNvGrpSpPr>
              <a:grpSpLocks/>
            </p:cNvGrpSpPr>
            <p:nvPr/>
          </p:nvGrpSpPr>
          <p:grpSpPr bwMode="auto">
            <a:xfrm>
              <a:off x="5205413" y="1733550"/>
              <a:ext cx="1079500" cy="293688"/>
              <a:chOff x="8489732" y="4403217"/>
              <a:chExt cx="1079512" cy="294200"/>
            </a:xfrm>
          </p:grpSpPr>
          <p:sp>
            <p:nvSpPr>
              <p:cNvPr id="306"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7"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8"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09"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0"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1"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2"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20" name="Group 94302"/>
          <p:cNvGrpSpPr>
            <a:grpSpLocks/>
          </p:cNvGrpSpPr>
          <p:nvPr/>
        </p:nvGrpSpPr>
        <p:grpSpPr bwMode="auto">
          <a:xfrm>
            <a:off x="1409585" y="2398780"/>
            <a:ext cx="274638" cy="136525"/>
            <a:chOff x="7009314" y="5206608"/>
            <a:chExt cx="273600" cy="136800"/>
          </a:xfrm>
        </p:grpSpPr>
        <p:grpSp>
          <p:nvGrpSpPr>
            <p:cNvPr id="321" name="Group 153"/>
            <p:cNvGrpSpPr>
              <a:grpSpLocks/>
            </p:cNvGrpSpPr>
            <p:nvPr/>
          </p:nvGrpSpPr>
          <p:grpSpPr bwMode="auto">
            <a:xfrm>
              <a:off x="7009314" y="5206608"/>
              <a:ext cx="273600" cy="136800"/>
              <a:chOff x="5840798" y="6923043"/>
              <a:chExt cx="1242638" cy="663708"/>
            </a:xfrm>
          </p:grpSpPr>
          <p:sp>
            <p:nvSpPr>
              <p:cNvPr id="329"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30"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2" name="Group 669"/>
            <p:cNvGrpSpPr>
              <a:grpSpLocks/>
            </p:cNvGrpSpPr>
            <p:nvPr/>
          </p:nvGrpSpPr>
          <p:grpSpPr bwMode="auto">
            <a:xfrm>
              <a:off x="7022341" y="5297078"/>
              <a:ext cx="249169" cy="45720"/>
              <a:chOff x="1171328" y="3126737"/>
              <a:chExt cx="413886" cy="45739"/>
            </a:xfrm>
          </p:grpSpPr>
          <p:sp>
            <p:nvSpPr>
              <p:cNvPr id="324"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5"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6"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7"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8"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3"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40" name="Group 94302"/>
          <p:cNvGrpSpPr>
            <a:grpSpLocks/>
          </p:cNvGrpSpPr>
          <p:nvPr/>
        </p:nvGrpSpPr>
        <p:grpSpPr bwMode="auto">
          <a:xfrm rot="10800000">
            <a:off x="1409586" y="3789572"/>
            <a:ext cx="274638" cy="136525"/>
            <a:chOff x="7009314" y="5206608"/>
            <a:chExt cx="273600" cy="136800"/>
          </a:xfrm>
        </p:grpSpPr>
        <p:grpSp>
          <p:nvGrpSpPr>
            <p:cNvPr id="341" name="Group 153"/>
            <p:cNvGrpSpPr>
              <a:grpSpLocks/>
            </p:cNvGrpSpPr>
            <p:nvPr/>
          </p:nvGrpSpPr>
          <p:grpSpPr bwMode="auto">
            <a:xfrm>
              <a:off x="7009314" y="5206608"/>
              <a:ext cx="273600" cy="136800"/>
              <a:chOff x="5840798" y="6923043"/>
              <a:chExt cx="1242638" cy="663708"/>
            </a:xfrm>
          </p:grpSpPr>
          <p:sp>
            <p:nvSpPr>
              <p:cNvPr id="349"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50"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42" name="Group 669"/>
            <p:cNvGrpSpPr>
              <a:grpSpLocks/>
            </p:cNvGrpSpPr>
            <p:nvPr/>
          </p:nvGrpSpPr>
          <p:grpSpPr bwMode="auto">
            <a:xfrm>
              <a:off x="7022341" y="5297078"/>
              <a:ext cx="249169" cy="45720"/>
              <a:chOff x="1171328" y="3126737"/>
              <a:chExt cx="413886" cy="45739"/>
            </a:xfrm>
          </p:grpSpPr>
          <p:sp>
            <p:nvSpPr>
              <p:cNvPr id="344"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5"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6"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7"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48"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43"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5" name="Connector: Elbow 4"/>
          <p:cNvCxnSpPr>
            <a:stCxn id="324" idx="1"/>
            <a:endCxn id="297" idx="0"/>
          </p:cNvCxnSpPr>
          <p:nvPr/>
        </p:nvCxnSpPr>
        <p:spPr>
          <a:xfrm rot="10800000" flipV="1">
            <a:off x="727219" y="2512287"/>
            <a:ext cx="695067" cy="208650"/>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9" name="Straight Arrow Connector 8"/>
          <p:cNvCxnSpPr>
            <a:stCxn id="333" idx="2"/>
            <a:endCxn id="299" idx="0"/>
          </p:cNvCxnSpPr>
          <p:nvPr/>
        </p:nvCxnSpPr>
        <p:spPr>
          <a:xfrm flipH="1">
            <a:off x="729672" y="2940012"/>
            <a:ext cx="1846" cy="275956"/>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4" name="Straight Arrow Connector 13"/>
          <p:cNvCxnSpPr>
            <a:stCxn id="365" idx="4"/>
            <a:endCxn id="247" idx="0"/>
          </p:cNvCxnSpPr>
          <p:nvPr/>
        </p:nvCxnSpPr>
        <p:spPr>
          <a:xfrm>
            <a:off x="2359613" y="2993987"/>
            <a:ext cx="4032" cy="221981"/>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7" name="Connector: Elbow 16"/>
          <p:cNvCxnSpPr>
            <a:stCxn id="329" idx="41"/>
            <a:endCxn id="365" idx="0"/>
          </p:cNvCxnSpPr>
          <p:nvPr/>
        </p:nvCxnSpPr>
        <p:spPr>
          <a:xfrm>
            <a:off x="1682118" y="2520477"/>
            <a:ext cx="677495" cy="200460"/>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p:cNvCxnSpPr>
            <a:stCxn id="330" idx="4"/>
            <a:endCxn id="346" idx="2"/>
          </p:cNvCxnSpPr>
          <p:nvPr/>
        </p:nvCxnSpPr>
        <p:spPr>
          <a:xfrm flipH="1">
            <a:off x="1545316" y="2519430"/>
            <a:ext cx="1588" cy="1270142"/>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2" name="Connector: Elbow 21"/>
          <p:cNvCxnSpPr>
            <a:stCxn id="299" idx="2"/>
            <a:endCxn id="349" idx="34"/>
          </p:cNvCxnSpPr>
          <p:nvPr/>
        </p:nvCxnSpPr>
        <p:spPr>
          <a:xfrm rot="16200000" flipH="1">
            <a:off x="925219" y="3307759"/>
            <a:ext cx="289991" cy="681084"/>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5" name="Connector: Elbow 24"/>
          <p:cNvCxnSpPr>
            <a:stCxn id="247" idx="2"/>
            <a:endCxn id="344" idx="1"/>
          </p:cNvCxnSpPr>
          <p:nvPr/>
        </p:nvCxnSpPr>
        <p:spPr>
          <a:xfrm rot="5400000">
            <a:off x="1862942" y="3311887"/>
            <a:ext cx="309284" cy="692123"/>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0" name="Straight Arrow Connector 29"/>
          <p:cNvCxnSpPr>
            <a:stCxn id="343" idx="0"/>
            <a:endCxn id="431" idx="0"/>
          </p:cNvCxnSpPr>
          <p:nvPr/>
        </p:nvCxnSpPr>
        <p:spPr>
          <a:xfrm>
            <a:off x="1547699" y="3924509"/>
            <a:ext cx="1587" cy="428784"/>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91" name="Group 223"/>
          <p:cNvGrpSpPr>
            <a:grpSpLocks/>
          </p:cNvGrpSpPr>
          <p:nvPr/>
        </p:nvGrpSpPr>
        <p:grpSpPr bwMode="auto">
          <a:xfrm>
            <a:off x="591486" y="2660612"/>
            <a:ext cx="479425" cy="333375"/>
            <a:chOff x="1293813" y="5636407"/>
            <a:chExt cx="479425" cy="333375"/>
          </a:xfrm>
        </p:grpSpPr>
        <p:grpSp>
          <p:nvGrpSpPr>
            <p:cNvPr id="292" name="Group 427"/>
            <p:cNvGrpSpPr>
              <a:grpSpLocks/>
            </p:cNvGrpSpPr>
            <p:nvPr/>
          </p:nvGrpSpPr>
          <p:grpSpPr bwMode="auto">
            <a:xfrm>
              <a:off x="1293813" y="5697102"/>
              <a:ext cx="271992" cy="272680"/>
              <a:chOff x="989807" y="5661248"/>
              <a:chExt cx="272014" cy="272014"/>
            </a:xfrm>
          </p:grpSpPr>
          <p:sp>
            <p:nvSpPr>
              <p:cNvPr id="297"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31"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33"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93" name="Group 15806"/>
            <p:cNvGrpSpPr>
              <a:grpSpLocks/>
            </p:cNvGrpSpPr>
            <p:nvPr/>
          </p:nvGrpSpPr>
          <p:grpSpPr bwMode="auto">
            <a:xfrm>
              <a:off x="1552575" y="5636407"/>
              <a:ext cx="220663" cy="163513"/>
              <a:chOff x="1552575" y="5636407"/>
              <a:chExt cx="220663" cy="163513"/>
            </a:xfrm>
          </p:grpSpPr>
          <p:sp>
            <p:nvSpPr>
              <p:cNvPr id="294"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95"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96" name="Gerade Verbindung 491"/>
              <p:cNvCxnSpPr>
                <a:cxnSpLocks noChangeShapeType="1"/>
                <a:endCxn id="295"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59" name="Group 223"/>
          <p:cNvGrpSpPr>
            <a:grpSpLocks/>
          </p:cNvGrpSpPr>
          <p:nvPr/>
        </p:nvGrpSpPr>
        <p:grpSpPr bwMode="auto">
          <a:xfrm>
            <a:off x="2223881" y="2660612"/>
            <a:ext cx="479425" cy="333375"/>
            <a:chOff x="1293813" y="5636407"/>
            <a:chExt cx="479425" cy="333375"/>
          </a:xfrm>
        </p:grpSpPr>
        <p:grpSp>
          <p:nvGrpSpPr>
            <p:cNvPr id="360" name="Group 427"/>
            <p:cNvGrpSpPr>
              <a:grpSpLocks/>
            </p:cNvGrpSpPr>
            <p:nvPr/>
          </p:nvGrpSpPr>
          <p:grpSpPr bwMode="auto">
            <a:xfrm>
              <a:off x="1293813" y="5697102"/>
              <a:ext cx="271992" cy="272680"/>
              <a:chOff x="989807" y="5661248"/>
              <a:chExt cx="272014" cy="272014"/>
            </a:xfrm>
          </p:grpSpPr>
          <p:sp>
            <p:nvSpPr>
              <p:cNvPr id="365"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66"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67"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61" name="Group 15806"/>
            <p:cNvGrpSpPr>
              <a:grpSpLocks/>
            </p:cNvGrpSpPr>
            <p:nvPr/>
          </p:nvGrpSpPr>
          <p:grpSpPr bwMode="auto">
            <a:xfrm>
              <a:off x="1552575" y="5636407"/>
              <a:ext cx="220663" cy="163513"/>
              <a:chOff x="1552575" y="5636407"/>
              <a:chExt cx="220663" cy="163513"/>
            </a:xfrm>
          </p:grpSpPr>
          <p:sp>
            <p:nvSpPr>
              <p:cNvPr id="362"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363"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64" name="Gerade Verbindung 491"/>
              <p:cNvCxnSpPr>
                <a:cxnSpLocks noChangeShapeType="1"/>
                <a:endCxn id="363"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32" name="Group 10"/>
          <p:cNvGrpSpPr>
            <a:grpSpLocks/>
          </p:cNvGrpSpPr>
          <p:nvPr/>
        </p:nvGrpSpPr>
        <p:grpSpPr bwMode="auto">
          <a:xfrm>
            <a:off x="1013243" y="5512050"/>
            <a:ext cx="1082675" cy="404812"/>
            <a:chOff x="2555875" y="1628775"/>
            <a:chExt cx="1081088" cy="404813"/>
          </a:xfrm>
        </p:grpSpPr>
        <p:grpSp>
          <p:nvGrpSpPr>
            <p:cNvPr id="334" name="Group 278"/>
            <p:cNvGrpSpPr>
              <a:grpSpLocks/>
            </p:cNvGrpSpPr>
            <p:nvPr/>
          </p:nvGrpSpPr>
          <p:grpSpPr bwMode="auto">
            <a:xfrm>
              <a:off x="2555875" y="1628775"/>
              <a:ext cx="1079504" cy="398461"/>
              <a:chOff x="2555776" y="1628800"/>
              <a:chExt cx="1079623" cy="398138"/>
            </a:xfrm>
          </p:grpSpPr>
          <p:sp>
            <p:nvSpPr>
              <p:cNvPr id="370" name="Rounded Rectangle 607"/>
              <p:cNvSpPr>
                <a:spLocks noChangeArrowheads="1"/>
              </p:cNvSpPr>
              <p:nvPr/>
            </p:nvSpPr>
            <p:spPr bwMode="auto">
              <a:xfrm>
                <a:off x="2555776" y="1739834"/>
                <a:ext cx="1079623" cy="287104"/>
              </a:xfrm>
              <a:prstGeom prst="roundRect">
                <a:avLst>
                  <a:gd name="adj" fmla="val 14227"/>
                </a:avLst>
              </a:prstGeom>
              <a:solidFill>
                <a:schemeClr val="bg1">
                  <a:lumMod val="75000"/>
                </a:schemeClr>
              </a:solidFill>
              <a:ln w="8382" algn="ctr">
                <a:solidFill>
                  <a:srgbClr val="000000"/>
                </a:solidFill>
                <a:prstDash val="dash"/>
                <a:round/>
                <a:headEnd/>
                <a:tailEnd/>
              </a:ln>
            </p:spPr>
            <p:txBody>
              <a:bodyPr lIns="0" rIns="0" anchor="ctr"/>
              <a:lstStyle>
                <a:lvl1pPr marL="342900" indent="-342900">
                  <a:spcBef>
                    <a:spcPts val="1625"/>
                  </a:spcBef>
                  <a:buClr>
                    <a:schemeClr val="accent1"/>
                  </a:buClr>
                  <a:buSzPct val="80000"/>
                  <a:defRPr b="1">
                    <a:solidFill>
                      <a:schemeClr val="tx1"/>
                    </a:solidFill>
                    <a:latin typeface="Arial" charset="0"/>
                  </a:defRPr>
                </a:lvl1pPr>
                <a:lvl2pPr marL="742950" indent="-285750">
                  <a:spcBef>
                    <a:spcPts val="600"/>
                  </a:spcBef>
                  <a:buClr>
                    <a:schemeClr val="accent1"/>
                  </a:buClr>
                  <a:buSzPct val="80000"/>
                  <a:buFont typeface="Wingdings" pitchFamily="2" charset="2"/>
                  <a:defRPr>
                    <a:solidFill>
                      <a:schemeClr val="tx1"/>
                    </a:solidFill>
                    <a:latin typeface="Arial" charset="0"/>
                  </a:defRPr>
                </a:lvl2pPr>
                <a:lvl3pPr>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a:spcBef>
                    <a:spcPts val="400"/>
                  </a:spcBef>
                  <a:buClr>
                    <a:schemeClr val="accent2"/>
                  </a:buClr>
                  <a:buSzPct val="100000"/>
                  <a:buFont typeface="Arial" charset="0"/>
                  <a:buChar char="–"/>
                  <a:defRPr sz="1400">
                    <a:solidFill>
                      <a:schemeClr val="tx1"/>
                    </a:solidFill>
                    <a:latin typeface="Arial" charset="0"/>
                  </a:defRPr>
                </a:lvl4pPr>
                <a:lvl5pPr marL="2057400" indent="-22860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marL="0" indent="0" algn="ctr" eaLnBrk="1" hangingPunct="1">
                  <a:spcBef>
                    <a:spcPct val="0"/>
                  </a:spcBef>
                  <a:buClrTx/>
                  <a:buSzTx/>
                </a:pPr>
                <a:r>
                  <a:rPr lang="en-US" altLang="de-DE" sz="700" b="0" dirty="0">
                    <a:solidFill>
                      <a:srgbClr val="000000"/>
                    </a:solidFill>
                    <a:latin typeface="Calibri" panose="020F0502020204030204" pitchFamily="34" charset="0"/>
                  </a:rPr>
                  <a:t>View my Updated </a:t>
                </a:r>
                <a:br>
                  <a:rPr lang="en-US" altLang="de-DE" sz="700" b="0" dirty="0">
                    <a:solidFill>
                      <a:srgbClr val="000000"/>
                    </a:solidFill>
                    <a:latin typeface="Calibri" panose="020F0502020204030204" pitchFamily="34" charset="0"/>
                  </a:rPr>
                </a:br>
                <a:r>
                  <a:rPr lang="en-US" altLang="de-DE" sz="700" b="0" dirty="0">
                    <a:solidFill>
                      <a:srgbClr val="000000"/>
                    </a:solidFill>
                    <a:latin typeface="Calibri" panose="020F0502020204030204" pitchFamily="34" charset="0"/>
                  </a:rPr>
                  <a:t>Benefits Enrollment</a:t>
                </a:r>
              </a:p>
            </p:txBody>
          </p:sp>
          <p:grpSp>
            <p:nvGrpSpPr>
              <p:cNvPr id="371" name="Group 284"/>
              <p:cNvGrpSpPr>
                <a:grpSpLocks/>
              </p:cNvGrpSpPr>
              <p:nvPr/>
            </p:nvGrpSpPr>
            <p:grpSpPr bwMode="auto">
              <a:xfrm>
                <a:off x="2627222" y="1628800"/>
                <a:ext cx="187346" cy="163381"/>
                <a:chOff x="-1500351" y="3692879"/>
                <a:chExt cx="187346" cy="163381"/>
              </a:xfrm>
            </p:grpSpPr>
            <p:sp>
              <p:nvSpPr>
                <p:cNvPr id="372"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73"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grpSp>
          <p:nvGrpSpPr>
            <p:cNvPr id="335" name="Group 358"/>
            <p:cNvGrpSpPr>
              <a:grpSpLocks/>
            </p:cNvGrpSpPr>
            <p:nvPr/>
          </p:nvGrpSpPr>
          <p:grpSpPr bwMode="auto">
            <a:xfrm>
              <a:off x="2557070" y="1739181"/>
              <a:ext cx="1079893" cy="294407"/>
              <a:chOff x="8489732" y="4403217"/>
              <a:chExt cx="1079512" cy="294200"/>
            </a:xfrm>
          </p:grpSpPr>
          <p:sp>
            <p:nvSpPr>
              <p:cNvPr id="336"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7"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8"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39"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5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8"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9"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77" name="Group 223"/>
          <p:cNvGrpSpPr>
            <a:grpSpLocks/>
          </p:cNvGrpSpPr>
          <p:nvPr/>
        </p:nvGrpSpPr>
        <p:grpSpPr bwMode="auto">
          <a:xfrm>
            <a:off x="4770880" y="5369689"/>
            <a:ext cx="479425" cy="333375"/>
            <a:chOff x="1293813" y="5636407"/>
            <a:chExt cx="479425" cy="333375"/>
          </a:xfrm>
        </p:grpSpPr>
        <p:grpSp>
          <p:nvGrpSpPr>
            <p:cNvPr id="378" name="Group 427"/>
            <p:cNvGrpSpPr>
              <a:grpSpLocks/>
            </p:cNvGrpSpPr>
            <p:nvPr/>
          </p:nvGrpSpPr>
          <p:grpSpPr bwMode="auto">
            <a:xfrm>
              <a:off x="1293813" y="5697102"/>
              <a:ext cx="271992" cy="272680"/>
              <a:chOff x="989807" y="5661248"/>
              <a:chExt cx="272014" cy="272014"/>
            </a:xfrm>
          </p:grpSpPr>
          <p:sp>
            <p:nvSpPr>
              <p:cNvPr id="3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79" name="Group 15806"/>
            <p:cNvGrpSpPr>
              <a:grpSpLocks/>
            </p:cNvGrpSpPr>
            <p:nvPr/>
          </p:nvGrpSpPr>
          <p:grpSpPr bwMode="auto">
            <a:xfrm>
              <a:off x="1552575" y="5636407"/>
              <a:ext cx="220663" cy="163513"/>
              <a:chOff x="1552575" y="5636407"/>
              <a:chExt cx="220663" cy="163513"/>
            </a:xfrm>
          </p:grpSpPr>
          <p:sp>
            <p:nvSpPr>
              <p:cNvPr id="380"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381"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82" name="Gerade Verbindung 491"/>
              <p:cNvCxnSpPr>
                <a:cxnSpLocks noChangeShapeType="1"/>
                <a:endCxn id="381"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86" name="Group 223"/>
          <p:cNvGrpSpPr>
            <a:grpSpLocks/>
          </p:cNvGrpSpPr>
          <p:nvPr/>
        </p:nvGrpSpPr>
        <p:grpSpPr bwMode="auto">
          <a:xfrm>
            <a:off x="4770880" y="5777844"/>
            <a:ext cx="479425" cy="333375"/>
            <a:chOff x="1293813" y="5636407"/>
            <a:chExt cx="479425" cy="333375"/>
          </a:xfrm>
        </p:grpSpPr>
        <p:grpSp>
          <p:nvGrpSpPr>
            <p:cNvPr id="387" name="Group 427"/>
            <p:cNvGrpSpPr>
              <a:grpSpLocks/>
            </p:cNvGrpSpPr>
            <p:nvPr/>
          </p:nvGrpSpPr>
          <p:grpSpPr bwMode="auto">
            <a:xfrm>
              <a:off x="1293813" y="5697102"/>
              <a:ext cx="271992" cy="272680"/>
              <a:chOff x="989807" y="5661248"/>
              <a:chExt cx="272014" cy="272014"/>
            </a:xfrm>
          </p:grpSpPr>
          <p:sp>
            <p:nvSpPr>
              <p:cNvPr id="392"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95"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96"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88" name="Group 15806"/>
            <p:cNvGrpSpPr>
              <a:grpSpLocks/>
            </p:cNvGrpSpPr>
            <p:nvPr/>
          </p:nvGrpSpPr>
          <p:grpSpPr bwMode="auto">
            <a:xfrm>
              <a:off x="1552575" y="5636407"/>
              <a:ext cx="220663" cy="163513"/>
              <a:chOff x="1552575" y="5636407"/>
              <a:chExt cx="220663" cy="163513"/>
            </a:xfrm>
          </p:grpSpPr>
          <p:sp>
            <p:nvSpPr>
              <p:cNvPr id="389" name="Textfeld 492"/>
              <p:cNvSpPr txBox="1">
                <a:spLocks noChangeArrowheads="1"/>
              </p:cNvSpPr>
              <p:nvPr/>
            </p:nvSpPr>
            <p:spPr bwMode="auto">
              <a:xfrm>
                <a:off x="1581135" y="5636407"/>
                <a:ext cx="19210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dirty="0">
                    <a:latin typeface="Calibri" panose="020F0502020204030204" pitchFamily="34" charset="0"/>
                    <a:ea typeface="MS PGothic" panose="020B0600070205080204" pitchFamily="34" charset="-128"/>
                    <a:cs typeface="Calibri" panose="020F0502020204030204" pitchFamily="34" charset="0"/>
                  </a:rPr>
                  <a:t>2</a:t>
                </a:r>
              </a:p>
            </p:txBody>
          </p:sp>
          <p:sp>
            <p:nvSpPr>
              <p:cNvPr id="390" name="Eckige Klammer links 490"/>
              <p:cNvSpPr>
                <a:spLocks/>
              </p:cNvSpPr>
              <p:nvPr/>
            </p:nvSpPr>
            <p:spPr bwMode="auto">
              <a:xfrm>
                <a:off x="1630363" y="5658632"/>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91" name="Gerade Verbindung 491"/>
              <p:cNvCxnSpPr>
                <a:cxnSpLocks noChangeShapeType="1"/>
                <a:endCxn id="390" idx="1"/>
              </p:cNvCxnSpPr>
              <p:nvPr/>
            </p:nvCxnSpPr>
            <p:spPr bwMode="auto">
              <a:xfrm flipV="1">
                <a:off x="1552576" y="5728482"/>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cxnSp>
        <p:nvCxnSpPr>
          <p:cNvPr id="374" name="Connector: Elbow 373"/>
          <p:cNvCxnSpPr>
            <a:stCxn id="436" idx="3"/>
            <a:endCxn id="463" idx="0"/>
          </p:cNvCxnSpPr>
          <p:nvPr/>
        </p:nvCxnSpPr>
        <p:spPr>
          <a:xfrm>
            <a:off x="1674698" y="4477912"/>
            <a:ext cx="2156528" cy="23446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46" name="Group 1"/>
          <p:cNvGrpSpPr>
            <a:grpSpLocks/>
          </p:cNvGrpSpPr>
          <p:nvPr/>
        </p:nvGrpSpPr>
        <p:grpSpPr bwMode="auto">
          <a:xfrm>
            <a:off x="1823101" y="3209618"/>
            <a:ext cx="1081087" cy="293688"/>
            <a:chOff x="5203825" y="1733550"/>
            <a:chExt cx="1081088" cy="293688"/>
          </a:xfrm>
        </p:grpSpPr>
        <p:sp>
          <p:nvSpPr>
            <p:cNvPr id="247"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Maintain</a:t>
              </a:r>
              <a:r>
                <a:rPr lang="de-DE" altLang="en-US" sz="700" b="0" dirty="0">
                  <a:solidFill>
                    <a:srgbClr val="000000"/>
                  </a:solidFill>
                  <a:latin typeface="Calibri" panose="020F0502020204030204" pitchFamily="34" charset="0"/>
                </a:rPr>
                <a:t> </a:t>
              </a:r>
              <a:r>
                <a:rPr lang="en-US" altLang="en-US" sz="700" b="0" dirty="0">
                  <a:solidFill>
                    <a:srgbClr val="000000"/>
                  </a:solidFill>
                  <a:latin typeface="Calibri" panose="020F0502020204030204" pitchFamily="34" charset="0"/>
                </a:rPr>
                <a:t>Dependents Data</a:t>
              </a:r>
            </a:p>
          </p:txBody>
        </p:sp>
        <p:grpSp>
          <p:nvGrpSpPr>
            <p:cNvPr id="248" name="Group 384"/>
            <p:cNvGrpSpPr>
              <a:grpSpLocks/>
            </p:cNvGrpSpPr>
            <p:nvPr/>
          </p:nvGrpSpPr>
          <p:grpSpPr bwMode="auto">
            <a:xfrm>
              <a:off x="5205413" y="1733550"/>
              <a:ext cx="1079500" cy="293688"/>
              <a:chOff x="8489732" y="4403217"/>
              <a:chExt cx="1079512" cy="294200"/>
            </a:xfrm>
          </p:grpSpPr>
          <p:sp>
            <p:nvSpPr>
              <p:cNvPr id="26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Tree>
    <p:extLst>
      <p:ext uri="{BB962C8B-B14F-4D97-AF65-F5344CB8AC3E}">
        <p14:creationId xmlns:p14="http://schemas.microsoft.com/office/powerpoint/2010/main" val="242518760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323850"/>
            <a:ext cx="8629650" cy="755650"/>
          </a:xfrm>
        </p:spPr>
        <p:txBody>
          <a:bodyPr/>
          <a:lstStyle/>
          <a:p>
            <a:r>
              <a:rPr lang="en-US" altLang="en-US" dirty="0"/>
              <a:t>Benefits Claim (Sub-Process)</a:t>
            </a:r>
            <a:endParaRPr lang="en-US" altLang="en-US" dirty="0">
              <a:solidFill>
                <a:srgbClr val="FF0000"/>
              </a:solidFill>
            </a:endParaRPr>
          </a:p>
        </p:txBody>
      </p:sp>
      <p:graphicFrame>
        <p:nvGraphicFramePr>
          <p:cNvPr id="226" name="Table 225"/>
          <p:cNvGraphicFramePr>
            <a:graphicFrameLocks noGrp="1"/>
          </p:cNvGraphicFramePr>
          <p:nvPr>
            <p:extLst>
              <p:ext uri="{D42A27DB-BD31-4B8C-83A1-F6EECF244321}">
                <p14:modId xmlns:p14="http://schemas.microsoft.com/office/powerpoint/2010/main" val="378522157"/>
              </p:ext>
            </p:extLst>
          </p:nvPr>
        </p:nvGraphicFramePr>
        <p:xfrm>
          <a:off x="5052771" y="2397628"/>
          <a:ext cx="3767379" cy="1462441"/>
        </p:xfrm>
        <a:graphic>
          <a:graphicData uri="http://schemas.openxmlformats.org/drawingml/2006/table">
            <a:tbl>
              <a:tblPr/>
              <a:tblGrid>
                <a:gridCol w="395529">
                  <a:extLst>
                    <a:ext uri="{9D8B030D-6E8A-4147-A177-3AD203B41FA5}">
                      <a16:colId xmlns:a16="http://schemas.microsoft.com/office/drawing/2014/main" val="20000"/>
                    </a:ext>
                  </a:extLst>
                </a:gridCol>
                <a:gridCol w="3371850">
                  <a:extLst>
                    <a:ext uri="{9D8B030D-6E8A-4147-A177-3AD203B41FA5}">
                      <a16:colId xmlns:a16="http://schemas.microsoft.com/office/drawing/2014/main" val="20001"/>
                    </a:ext>
                  </a:extLst>
                </a:gridCol>
              </a:tblGrid>
              <a:tr h="228505">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0">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Employee Files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Employee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Current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block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Go to Benefits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link</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975536"/>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To Do </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section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Approve Requests </a:t>
                      </a: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tile </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886622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3" marR="36003" marT="45657" marB="45657"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E-Mail </a:t>
                      </a:r>
                      <a:r>
                        <a:rPr kumimoji="0" lang="de-DE" altLang="en-US" sz="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inbox</a:t>
                      </a:r>
                      <a:r>
                        <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Mail with link to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SAP SuccessFactors Employee Central</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login screen</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3" marR="36003" marT="45657" marB="45657"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7532320"/>
                  </a:ext>
                </a:extLst>
              </a:tr>
            </a:tbl>
          </a:graphicData>
        </a:graphic>
      </p:graphicFrame>
      <p:sp>
        <p:nvSpPr>
          <p:cNvPr id="16426" name="Rectangle 368"/>
          <p:cNvSpPr>
            <a:spLocks noChangeArrowheads="1"/>
          </p:cNvSpPr>
          <p:nvPr/>
        </p:nvSpPr>
        <p:spPr bwMode="auto">
          <a:xfrm>
            <a:off x="4951172" y="2159503"/>
            <a:ext cx="10160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16427" name="Group 245"/>
          <p:cNvGrpSpPr>
            <a:grpSpLocks/>
          </p:cNvGrpSpPr>
          <p:nvPr/>
        </p:nvGrpSpPr>
        <p:grpSpPr bwMode="auto">
          <a:xfrm>
            <a:off x="5132147" y="2673853"/>
            <a:ext cx="187325" cy="163512"/>
            <a:chOff x="-1500351" y="3692879"/>
            <a:chExt cx="187346" cy="163380"/>
          </a:xfrm>
        </p:grpSpPr>
        <p:sp>
          <p:nvSpPr>
            <p:cNvPr id="1643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643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K</a:t>
              </a:r>
              <a:endParaRPr lang="en-US" altLang="en-US" sz="700" b="0" dirty="0">
                <a:solidFill>
                  <a:srgbClr val="000000"/>
                </a:solidFill>
                <a:latin typeface="Calibri" panose="020F0502020204030204" pitchFamily="34" charset="0"/>
              </a:endParaRPr>
            </a:p>
          </p:txBody>
        </p:sp>
      </p:grpSp>
      <p:sp>
        <p:nvSpPr>
          <p:cNvPr id="159" name="Rectangle 15"/>
          <p:cNvSpPr>
            <a:spLocks noChangeArrowheads="1"/>
          </p:cNvSpPr>
          <p:nvPr/>
        </p:nvSpPr>
        <p:spPr bwMode="auto">
          <a:xfrm>
            <a:off x="328408" y="1304681"/>
            <a:ext cx="4530659" cy="2762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sp>
        <p:nvSpPr>
          <p:cNvPr id="160" name="Rectangle 15"/>
          <p:cNvSpPr>
            <a:spLocks noChangeArrowheads="1"/>
          </p:cNvSpPr>
          <p:nvPr/>
        </p:nvSpPr>
        <p:spPr bwMode="auto">
          <a:xfrm>
            <a:off x="1839959" y="1577975"/>
            <a:ext cx="150876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Benefits Administrator</a:t>
            </a:r>
          </a:p>
        </p:txBody>
      </p:sp>
      <p:sp>
        <p:nvSpPr>
          <p:cNvPr id="161" name="Rectangle 98"/>
          <p:cNvSpPr>
            <a:spLocks noChangeArrowheads="1"/>
          </p:cNvSpPr>
          <p:nvPr/>
        </p:nvSpPr>
        <p:spPr bwMode="auto">
          <a:xfrm>
            <a:off x="1839959" y="1863725"/>
            <a:ext cx="1508760"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28" name="Group 26"/>
          <p:cNvGrpSpPr>
            <a:grpSpLocks/>
          </p:cNvGrpSpPr>
          <p:nvPr/>
        </p:nvGrpSpPr>
        <p:grpSpPr bwMode="auto">
          <a:xfrm>
            <a:off x="527253" y="2920485"/>
            <a:ext cx="1081088" cy="404813"/>
            <a:chOff x="2555874" y="1628773"/>
            <a:chExt cx="1080708" cy="404530"/>
          </a:xfrm>
        </p:grpSpPr>
        <p:grpSp>
          <p:nvGrpSpPr>
            <p:cNvPr id="229" name="Group 278"/>
            <p:cNvGrpSpPr>
              <a:grpSpLocks/>
            </p:cNvGrpSpPr>
            <p:nvPr/>
          </p:nvGrpSpPr>
          <p:grpSpPr bwMode="auto">
            <a:xfrm>
              <a:off x="2555874" y="1628773"/>
              <a:ext cx="1079500" cy="398463"/>
              <a:chOff x="2555776" y="1628800"/>
              <a:chExt cx="1080000" cy="398421"/>
            </a:xfrm>
          </p:grpSpPr>
          <p:sp>
            <p:nvSpPr>
              <p:cNvPr id="287"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Claim </a:t>
                </a:r>
                <a:r>
                  <a:rPr lang="de-DE" altLang="de-DE" sz="700" b="0" dirty="0" err="1">
                    <a:solidFill>
                      <a:srgbClr val="000000"/>
                    </a:solidFill>
                    <a:latin typeface="Calibri" panose="020F0502020204030204" pitchFamily="34" charset="0"/>
                  </a:rPr>
                  <a:t>Benefits</a:t>
                </a:r>
                <a:endParaRPr lang="de-DE" altLang="de-DE" sz="700" b="0" dirty="0">
                  <a:solidFill>
                    <a:srgbClr val="000000"/>
                  </a:solidFill>
                  <a:latin typeface="Calibri" panose="020F0502020204030204" pitchFamily="34" charset="0"/>
                </a:endParaRPr>
              </a:p>
              <a:p>
                <a:pPr algn="ctr" eaLnBrk="1" hangingPunct="1">
                  <a:spcBef>
                    <a:spcPct val="0"/>
                  </a:spcBef>
                  <a:buClrTx/>
                  <a:buSzTx/>
                </a:pPr>
                <a:r>
                  <a:rPr lang="de-DE" altLang="en-US" sz="700" b="0" dirty="0">
                    <a:latin typeface="Calibri" panose="020F0502020204030204" pitchFamily="34" charset="0"/>
                  </a:rPr>
                  <a:t>(via </a:t>
                </a:r>
                <a:r>
                  <a:rPr lang="de-DE" altLang="en-US" sz="700" b="0" dirty="0" err="1">
                    <a:latin typeface="Calibri" panose="020F0502020204030204" pitchFamily="34" charset="0"/>
                  </a:rPr>
                  <a:t>Self</a:t>
                </a:r>
                <a:r>
                  <a:rPr lang="de-DE" altLang="en-US" sz="700" b="0" dirty="0">
                    <a:latin typeface="Calibri" panose="020F0502020204030204" pitchFamily="34" charset="0"/>
                  </a:rPr>
                  <a:t>-Service)</a:t>
                </a:r>
                <a:endParaRPr lang="en-US" altLang="de-DE" sz="700" b="0" dirty="0">
                  <a:solidFill>
                    <a:srgbClr val="000000"/>
                  </a:solidFill>
                  <a:latin typeface="Calibri" panose="020F0502020204030204" pitchFamily="34" charset="0"/>
                </a:endParaRPr>
              </a:p>
            </p:txBody>
          </p:sp>
          <p:grpSp>
            <p:nvGrpSpPr>
              <p:cNvPr id="288" name="Group 284"/>
              <p:cNvGrpSpPr>
                <a:grpSpLocks/>
              </p:cNvGrpSpPr>
              <p:nvPr/>
            </p:nvGrpSpPr>
            <p:grpSpPr bwMode="auto">
              <a:xfrm>
                <a:off x="2627784" y="1628800"/>
                <a:ext cx="186692" cy="163835"/>
                <a:chOff x="-1499789" y="3692879"/>
                <a:chExt cx="186692" cy="163835"/>
              </a:xfrm>
            </p:grpSpPr>
            <p:sp>
              <p:nvSpPr>
                <p:cNvPr id="289"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290"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K</a:t>
                  </a:r>
                  <a:endParaRPr lang="en-US" altLang="de-DE" sz="700" b="0" dirty="0">
                    <a:solidFill>
                      <a:srgbClr val="000000"/>
                    </a:solidFill>
                    <a:latin typeface="Calibri" panose="020F0502020204030204" pitchFamily="34" charset="0"/>
                  </a:endParaRPr>
                </a:p>
              </p:txBody>
            </p:sp>
          </p:grpSp>
        </p:grpSp>
        <p:grpSp>
          <p:nvGrpSpPr>
            <p:cNvPr id="230" name="Group 358"/>
            <p:cNvGrpSpPr>
              <a:grpSpLocks/>
            </p:cNvGrpSpPr>
            <p:nvPr/>
          </p:nvGrpSpPr>
          <p:grpSpPr bwMode="auto">
            <a:xfrm>
              <a:off x="2557070" y="1739103"/>
              <a:ext cx="1079512" cy="294200"/>
              <a:chOff x="8489732" y="4403217"/>
              <a:chExt cx="1079512" cy="294200"/>
            </a:xfrm>
          </p:grpSpPr>
          <p:sp>
            <p:nvSpPr>
              <p:cNvPr id="231"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32"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5"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6"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7"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8"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1"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2"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3"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4"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5"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86"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sp>
        <p:nvSpPr>
          <p:cNvPr id="393" name="Rectangle 15"/>
          <p:cNvSpPr>
            <a:spLocks noChangeArrowheads="1"/>
          </p:cNvSpPr>
          <p:nvPr/>
        </p:nvSpPr>
        <p:spPr bwMode="auto">
          <a:xfrm>
            <a:off x="328408" y="1577975"/>
            <a:ext cx="150942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Employee</a:t>
            </a:r>
          </a:p>
        </p:txBody>
      </p:sp>
      <p:sp>
        <p:nvSpPr>
          <p:cNvPr id="394" name="Rectangle 98"/>
          <p:cNvSpPr>
            <a:spLocks noChangeArrowheads="1"/>
          </p:cNvSpPr>
          <p:nvPr/>
        </p:nvSpPr>
        <p:spPr bwMode="auto">
          <a:xfrm>
            <a:off x="328408" y="1863725"/>
            <a:ext cx="1509420"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426" name="TextBox 1"/>
          <p:cNvSpPr txBox="1">
            <a:spLocks noChangeArrowheads="1"/>
          </p:cNvSpPr>
          <p:nvPr/>
        </p:nvSpPr>
        <p:spPr bwMode="auto">
          <a:xfrm>
            <a:off x="192780" y="1915652"/>
            <a:ext cx="1113446"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wants to claim a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benefit of type reimbursement</a:t>
            </a:r>
            <a:endParaRPr lang="en-US" altLang="en-US" sz="600" b="0" dirty="0">
              <a:ea typeface="Arial Unicode MS" panose="020B0604020202020204" pitchFamily="34" charset="-128"/>
              <a:cs typeface="Arial Unicode MS" panose="020B0604020202020204" pitchFamily="34" charset="-128"/>
            </a:endParaRPr>
          </a:p>
        </p:txBody>
      </p:sp>
      <p:sp>
        <p:nvSpPr>
          <p:cNvPr id="427" name="Oval 720"/>
          <p:cNvSpPr>
            <a:spLocks noChangeArrowheads="1"/>
          </p:cNvSpPr>
          <p:nvPr/>
        </p:nvSpPr>
        <p:spPr bwMode="auto">
          <a:xfrm>
            <a:off x="1339546" y="1914784"/>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428" name="Group 689"/>
          <p:cNvGrpSpPr>
            <a:grpSpLocks/>
          </p:cNvGrpSpPr>
          <p:nvPr/>
        </p:nvGrpSpPr>
        <p:grpSpPr bwMode="auto">
          <a:xfrm>
            <a:off x="1317703" y="2427176"/>
            <a:ext cx="276225" cy="150813"/>
            <a:chOff x="7020496" y="4784785"/>
            <a:chExt cx="275109" cy="150745"/>
          </a:xfrm>
        </p:grpSpPr>
        <p:grpSp>
          <p:nvGrpSpPr>
            <p:cNvPr id="429" name="Group 118"/>
            <p:cNvGrpSpPr>
              <a:grpSpLocks/>
            </p:cNvGrpSpPr>
            <p:nvPr/>
          </p:nvGrpSpPr>
          <p:grpSpPr bwMode="auto">
            <a:xfrm>
              <a:off x="7020496" y="4784785"/>
              <a:ext cx="275109" cy="150745"/>
              <a:chOff x="7022877" y="4789547"/>
              <a:chExt cx="275109" cy="150745"/>
            </a:xfrm>
          </p:grpSpPr>
          <p:grpSp>
            <p:nvGrpSpPr>
              <p:cNvPr id="437" name="Group 132"/>
              <p:cNvGrpSpPr>
                <a:grpSpLocks/>
              </p:cNvGrpSpPr>
              <p:nvPr/>
            </p:nvGrpSpPr>
            <p:grpSpPr bwMode="auto">
              <a:xfrm>
                <a:off x="7022877" y="4789547"/>
                <a:ext cx="275109" cy="146939"/>
                <a:chOff x="3014456" y="6923053"/>
                <a:chExt cx="1242639" cy="663709"/>
              </a:xfrm>
            </p:grpSpPr>
            <p:sp>
              <p:nvSpPr>
                <p:cNvPr id="44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43"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38" name="Group 541"/>
              <p:cNvGrpSpPr>
                <a:grpSpLocks/>
              </p:cNvGrpSpPr>
              <p:nvPr/>
            </p:nvGrpSpPr>
            <p:grpSpPr bwMode="auto">
              <a:xfrm>
                <a:off x="7029450" y="4894573"/>
                <a:ext cx="268536" cy="45719"/>
                <a:chOff x="7588635" y="4913826"/>
                <a:chExt cx="495416" cy="33609"/>
              </a:xfrm>
            </p:grpSpPr>
            <p:sp>
              <p:nvSpPr>
                <p:cNvPr id="439"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0"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1"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30" name="Group 654"/>
            <p:cNvGrpSpPr>
              <a:grpSpLocks/>
            </p:cNvGrpSpPr>
            <p:nvPr/>
          </p:nvGrpSpPr>
          <p:grpSpPr bwMode="auto">
            <a:xfrm>
              <a:off x="7035027" y="4886004"/>
              <a:ext cx="249169" cy="45720"/>
              <a:chOff x="1171328" y="3126737"/>
              <a:chExt cx="413886" cy="45739"/>
            </a:xfrm>
          </p:grpSpPr>
          <p:sp>
            <p:nvSpPr>
              <p:cNvPr id="43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5"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36"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3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44" name="TextBox 1"/>
          <p:cNvSpPr txBox="1">
            <a:spLocks noChangeArrowheads="1"/>
          </p:cNvSpPr>
          <p:nvPr/>
        </p:nvSpPr>
        <p:spPr bwMode="auto">
          <a:xfrm>
            <a:off x="299533" y="2553064"/>
            <a:ext cx="72552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can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access the system</a:t>
            </a:r>
            <a:endParaRPr lang="en-US" altLang="en-US" sz="600" b="0" dirty="0">
              <a:ea typeface="Arial Unicode MS" panose="020B0604020202020204" pitchFamily="34" charset="-128"/>
              <a:cs typeface="Arial Unicode MS" panose="020B0604020202020204" pitchFamily="34" charset="-128"/>
            </a:endParaRPr>
          </a:p>
        </p:txBody>
      </p:sp>
      <p:sp>
        <p:nvSpPr>
          <p:cNvPr id="445" name="TextBox 1"/>
          <p:cNvSpPr txBox="1">
            <a:spLocks noChangeArrowheads="1"/>
          </p:cNvSpPr>
          <p:nvPr/>
        </p:nvSpPr>
        <p:spPr bwMode="auto">
          <a:xfrm>
            <a:off x="1639415" y="2289484"/>
            <a:ext cx="72552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cannot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access the system</a:t>
            </a:r>
            <a:endParaRPr lang="en-US" altLang="en-US" sz="600" b="0" dirty="0">
              <a:ea typeface="Arial Unicode MS" panose="020B0604020202020204" pitchFamily="34" charset="-128"/>
              <a:cs typeface="Arial Unicode MS" panose="020B0604020202020204" pitchFamily="34" charset="-128"/>
            </a:endParaRPr>
          </a:p>
        </p:txBody>
      </p:sp>
      <p:grpSp>
        <p:nvGrpSpPr>
          <p:cNvPr id="446" name="Group 26"/>
          <p:cNvGrpSpPr>
            <a:grpSpLocks/>
          </p:cNvGrpSpPr>
          <p:nvPr/>
        </p:nvGrpSpPr>
        <p:grpSpPr bwMode="auto">
          <a:xfrm>
            <a:off x="2054506" y="2698040"/>
            <a:ext cx="1081088" cy="404813"/>
            <a:chOff x="2555874" y="1628773"/>
            <a:chExt cx="1080708" cy="404530"/>
          </a:xfrm>
        </p:grpSpPr>
        <p:grpSp>
          <p:nvGrpSpPr>
            <p:cNvPr id="447" name="Group 278"/>
            <p:cNvGrpSpPr>
              <a:grpSpLocks/>
            </p:cNvGrpSpPr>
            <p:nvPr/>
          </p:nvGrpSpPr>
          <p:grpSpPr bwMode="auto">
            <a:xfrm>
              <a:off x="2555874" y="1628773"/>
              <a:ext cx="1079500" cy="398463"/>
              <a:chOff x="2555776" y="1628800"/>
              <a:chExt cx="1080000" cy="398421"/>
            </a:xfrm>
          </p:grpSpPr>
          <p:sp>
            <p:nvSpPr>
              <p:cNvPr id="463"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Claim </a:t>
                </a:r>
                <a:r>
                  <a:rPr lang="de-DE" altLang="de-DE" sz="700" b="0" dirty="0" err="1">
                    <a:solidFill>
                      <a:srgbClr val="000000"/>
                    </a:solidFill>
                    <a:latin typeface="Calibri" panose="020F0502020204030204" pitchFamily="34" charset="0"/>
                  </a:rPr>
                  <a:t>Benefits</a:t>
                </a:r>
                <a:r>
                  <a:rPr lang="de-DE" altLang="de-DE" sz="700" b="0" dirty="0">
                    <a:solidFill>
                      <a:srgbClr val="000000"/>
                    </a:solidFill>
                    <a:latin typeface="Calibri" panose="020F0502020204030204" pitchFamily="34" charset="0"/>
                  </a:rPr>
                  <a:t> </a:t>
                </a:r>
                <a:br>
                  <a:rPr lang="de-DE" altLang="de-DE" sz="700" b="0" dirty="0">
                    <a:solidFill>
                      <a:srgbClr val="000000"/>
                    </a:solidFill>
                    <a:latin typeface="Calibri" panose="020F0502020204030204" pitchFamily="34" charset="0"/>
                  </a:rPr>
                </a:br>
                <a:r>
                  <a:rPr lang="de-DE" altLang="de-DE" sz="700" b="0" dirty="0">
                    <a:solidFill>
                      <a:srgbClr val="000000"/>
                    </a:solidFill>
                    <a:latin typeface="Calibri" panose="020F0502020204030204" pitchFamily="34" charset="0"/>
                  </a:rPr>
                  <a:t>on Behalf </a:t>
                </a:r>
                <a:r>
                  <a:rPr lang="de-DE" altLang="de-DE" sz="700" b="0" dirty="0" err="1">
                    <a:solidFill>
                      <a:srgbClr val="000000"/>
                    </a:solidFill>
                    <a:latin typeface="Calibri" panose="020F0502020204030204" pitchFamily="34" charset="0"/>
                  </a:rPr>
                  <a:t>of</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Employee</a:t>
                </a:r>
                <a:endParaRPr lang="en-US" altLang="de-DE" sz="700" b="0" dirty="0">
                  <a:solidFill>
                    <a:srgbClr val="000000"/>
                  </a:solidFill>
                  <a:latin typeface="Calibri" panose="020F0502020204030204" pitchFamily="34" charset="0"/>
                </a:endParaRPr>
              </a:p>
            </p:txBody>
          </p:sp>
          <p:grpSp>
            <p:nvGrpSpPr>
              <p:cNvPr id="464" name="Group 284"/>
              <p:cNvGrpSpPr>
                <a:grpSpLocks/>
              </p:cNvGrpSpPr>
              <p:nvPr/>
            </p:nvGrpSpPr>
            <p:grpSpPr bwMode="auto">
              <a:xfrm>
                <a:off x="2627784" y="1628800"/>
                <a:ext cx="186692" cy="163835"/>
                <a:chOff x="-1499789" y="3692879"/>
                <a:chExt cx="186692" cy="163835"/>
              </a:xfrm>
            </p:grpSpPr>
            <p:sp>
              <p:nvSpPr>
                <p:cNvPr id="465"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466"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L</a:t>
                  </a:r>
                  <a:endParaRPr lang="en-US" altLang="de-DE" sz="700" b="0" dirty="0">
                    <a:solidFill>
                      <a:srgbClr val="000000"/>
                    </a:solidFill>
                    <a:latin typeface="Calibri" panose="020F0502020204030204" pitchFamily="34" charset="0"/>
                  </a:endParaRPr>
                </a:p>
              </p:txBody>
            </p:sp>
          </p:grpSp>
        </p:grpSp>
        <p:grpSp>
          <p:nvGrpSpPr>
            <p:cNvPr id="448" name="Group 358"/>
            <p:cNvGrpSpPr>
              <a:grpSpLocks/>
            </p:cNvGrpSpPr>
            <p:nvPr/>
          </p:nvGrpSpPr>
          <p:grpSpPr bwMode="auto">
            <a:xfrm>
              <a:off x="2557070" y="1739103"/>
              <a:ext cx="1079512" cy="294200"/>
              <a:chOff x="8489732" y="4403217"/>
              <a:chExt cx="1079512" cy="294200"/>
            </a:xfrm>
          </p:grpSpPr>
          <p:sp>
            <p:nvSpPr>
              <p:cNvPr id="449"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0"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1"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2"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3"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4"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5"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6"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7"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8"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59"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0"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1"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62"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67" name="Group 26"/>
          <p:cNvGrpSpPr>
            <a:grpSpLocks/>
          </p:cNvGrpSpPr>
          <p:nvPr/>
        </p:nvGrpSpPr>
        <p:grpSpPr bwMode="auto">
          <a:xfrm>
            <a:off x="3579573" y="4076563"/>
            <a:ext cx="1081088" cy="404813"/>
            <a:chOff x="2555874" y="1628773"/>
            <a:chExt cx="1080708" cy="404530"/>
          </a:xfrm>
        </p:grpSpPr>
        <p:grpSp>
          <p:nvGrpSpPr>
            <p:cNvPr id="468" name="Group 278"/>
            <p:cNvGrpSpPr>
              <a:grpSpLocks/>
            </p:cNvGrpSpPr>
            <p:nvPr/>
          </p:nvGrpSpPr>
          <p:grpSpPr bwMode="auto">
            <a:xfrm>
              <a:off x="2555874" y="1628773"/>
              <a:ext cx="1079500" cy="398463"/>
              <a:chOff x="2555776" y="1628800"/>
              <a:chExt cx="1080000" cy="398421"/>
            </a:xfrm>
          </p:grpSpPr>
          <p:sp>
            <p:nvSpPr>
              <p:cNvPr id="484"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err="1">
                    <a:solidFill>
                      <a:srgbClr val="000000"/>
                    </a:solidFill>
                    <a:latin typeface="Calibri" panose="020F0502020204030204" pitchFamily="34" charset="0"/>
                  </a:rPr>
                  <a:t>Approve</a:t>
                </a:r>
                <a:r>
                  <a:rPr lang="de-DE" altLang="de-DE" sz="700" b="0" dirty="0">
                    <a:solidFill>
                      <a:srgbClr val="000000"/>
                    </a:solidFill>
                    <a:latin typeface="Calibri" panose="020F0502020204030204" pitchFamily="34" charset="0"/>
                  </a:rPr>
                  <a:t> </a:t>
                </a:r>
                <a:r>
                  <a:rPr lang="de-DE" altLang="de-DE" sz="700" b="0" dirty="0" err="1">
                    <a:solidFill>
                      <a:srgbClr val="000000"/>
                    </a:solidFill>
                    <a:latin typeface="Calibri" panose="020F0502020204030204" pitchFamily="34" charset="0"/>
                  </a:rPr>
                  <a:t>Benefits</a:t>
                </a:r>
                <a:r>
                  <a:rPr lang="de-DE" altLang="de-DE" sz="700" b="0" dirty="0">
                    <a:solidFill>
                      <a:srgbClr val="000000"/>
                    </a:solidFill>
                    <a:latin typeface="Calibri" panose="020F0502020204030204" pitchFamily="34" charset="0"/>
                  </a:rPr>
                  <a:t> Claim</a:t>
                </a:r>
                <a:endParaRPr lang="en-US" altLang="de-DE" sz="700" b="0" dirty="0">
                  <a:solidFill>
                    <a:srgbClr val="000000"/>
                  </a:solidFill>
                  <a:latin typeface="Calibri" panose="020F0502020204030204" pitchFamily="34" charset="0"/>
                </a:endParaRPr>
              </a:p>
            </p:txBody>
          </p:sp>
          <p:grpSp>
            <p:nvGrpSpPr>
              <p:cNvPr id="485" name="Group 284"/>
              <p:cNvGrpSpPr>
                <a:grpSpLocks/>
              </p:cNvGrpSpPr>
              <p:nvPr/>
            </p:nvGrpSpPr>
            <p:grpSpPr bwMode="auto">
              <a:xfrm>
                <a:off x="2627784" y="1628800"/>
                <a:ext cx="186692" cy="163835"/>
                <a:chOff x="-1499789" y="3692879"/>
                <a:chExt cx="186692" cy="163835"/>
              </a:xfrm>
            </p:grpSpPr>
            <p:sp>
              <p:nvSpPr>
                <p:cNvPr id="486"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487"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M</a:t>
                  </a:r>
                  <a:endParaRPr lang="en-US" altLang="de-DE" sz="700" b="0" dirty="0">
                    <a:solidFill>
                      <a:srgbClr val="000000"/>
                    </a:solidFill>
                    <a:latin typeface="Calibri" panose="020F0502020204030204" pitchFamily="34" charset="0"/>
                  </a:endParaRPr>
                </a:p>
              </p:txBody>
            </p:sp>
          </p:grpSp>
        </p:grpSp>
        <p:grpSp>
          <p:nvGrpSpPr>
            <p:cNvPr id="469" name="Group 358"/>
            <p:cNvGrpSpPr>
              <a:grpSpLocks/>
            </p:cNvGrpSpPr>
            <p:nvPr/>
          </p:nvGrpSpPr>
          <p:grpSpPr bwMode="auto">
            <a:xfrm>
              <a:off x="2557070" y="1739103"/>
              <a:ext cx="1079512" cy="294200"/>
              <a:chOff x="8489732" y="4403217"/>
              <a:chExt cx="1079512" cy="294200"/>
            </a:xfrm>
          </p:grpSpPr>
          <p:sp>
            <p:nvSpPr>
              <p:cNvPr id="470"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1"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2"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3"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4"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5"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6"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7"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8"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79"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0"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1"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2"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483"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26" name="Group 689"/>
          <p:cNvGrpSpPr>
            <a:grpSpLocks/>
          </p:cNvGrpSpPr>
          <p:nvPr/>
        </p:nvGrpSpPr>
        <p:grpSpPr bwMode="auto">
          <a:xfrm rot="5400000">
            <a:off x="3464479" y="3452105"/>
            <a:ext cx="276225" cy="150813"/>
            <a:chOff x="7020496" y="4784785"/>
            <a:chExt cx="275109" cy="150745"/>
          </a:xfrm>
        </p:grpSpPr>
        <p:grpSp>
          <p:nvGrpSpPr>
            <p:cNvPr id="527" name="Group 118"/>
            <p:cNvGrpSpPr>
              <a:grpSpLocks/>
            </p:cNvGrpSpPr>
            <p:nvPr/>
          </p:nvGrpSpPr>
          <p:grpSpPr bwMode="auto">
            <a:xfrm>
              <a:off x="7020496" y="4784785"/>
              <a:ext cx="275109" cy="150745"/>
              <a:chOff x="7022877" y="4789547"/>
              <a:chExt cx="275109" cy="150745"/>
            </a:xfrm>
          </p:grpSpPr>
          <p:grpSp>
            <p:nvGrpSpPr>
              <p:cNvPr id="535" name="Group 132"/>
              <p:cNvGrpSpPr>
                <a:grpSpLocks/>
              </p:cNvGrpSpPr>
              <p:nvPr/>
            </p:nvGrpSpPr>
            <p:grpSpPr bwMode="auto">
              <a:xfrm>
                <a:off x="7022877" y="4789547"/>
                <a:ext cx="275109" cy="146939"/>
                <a:chOff x="3014456" y="6923053"/>
                <a:chExt cx="1242639" cy="663709"/>
              </a:xfrm>
            </p:grpSpPr>
            <p:sp>
              <p:nvSpPr>
                <p:cNvPr id="540"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36" name="Group 541"/>
              <p:cNvGrpSpPr>
                <a:grpSpLocks/>
              </p:cNvGrpSpPr>
              <p:nvPr/>
            </p:nvGrpSpPr>
            <p:grpSpPr bwMode="auto">
              <a:xfrm>
                <a:off x="7029450" y="4894573"/>
                <a:ext cx="268536" cy="45719"/>
                <a:chOff x="7588635" y="4913826"/>
                <a:chExt cx="495416" cy="33609"/>
              </a:xfrm>
            </p:grpSpPr>
            <p:sp>
              <p:nvSpPr>
                <p:cNvPr id="53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28" name="Group 654"/>
            <p:cNvGrpSpPr>
              <a:grpSpLocks/>
            </p:cNvGrpSpPr>
            <p:nvPr/>
          </p:nvGrpSpPr>
          <p:grpSpPr bwMode="auto">
            <a:xfrm>
              <a:off x="7035027" y="4886004"/>
              <a:ext cx="249169" cy="45720"/>
              <a:chOff x="1171328" y="3126737"/>
              <a:chExt cx="413886" cy="45739"/>
            </a:xfrm>
          </p:grpSpPr>
          <p:sp>
            <p:nvSpPr>
              <p:cNvPr id="53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3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2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2" name="Connector: Elbow 11"/>
          <p:cNvCxnSpPr>
            <a:stCxn id="463" idx="2"/>
            <a:endCxn id="530" idx="1"/>
          </p:cNvCxnSpPr>
          <p:nvPr/>
        </p:nvCxnSpPr>
        <p:spPr>
          <a:xfrm rot="16200000" flipH="1">
            <a:off x="2920225" y="2770531"/>
            <a:ext cx="307187" cy="959124"/>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166" name="Group 17"/>
          <p:cNvGrpSpPr>
            <a:grpSpLocks/>
          </p:cNvGrpSpPr>
          <p:nvPr/>
        </p:nvGrpSpPr>
        <p:grpSpPr bwMode="auto">
          <a:xfrm>
            <a:off x="528841" y="5232217"/>
            <a:ext cx="1079500" cy="293687"/>
            <a:chOff x="3894138" y="2792080"/>
            <a:chExt cx="1079500" cy="294020"/>
          </a:xfrm>
        </p:grpSpPr>
        <p:sp>
          <p:nvSpPr>
            <p:cNvPr id="167"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prstDash val="solid"/>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Approval of my Benefits Claim</a:t>
              </a:r>
            </a:p>
          </p:txBody>
        </p:sp>
        <p:grpSp>
          <p:nvGrpSpPr>
            <p:cNvPr id="168" name="Group 253"/>
            <p:cNvGrpSpPr>
              <a:grpSpLocks/>
            </p:cNvGrpSpPr>
            <p:nvPr/>
          </p:nvGrpSpPr>
          <p:grpSpPr bwMode="auto">
            <a:xfrm>
              <a:off x="3894138" y="2792080"/>
              <a:ext cx="1079477" cy="294020"/>
              <a:chOff x="8489732" y="4403217"/>
              <a:chExt cx="1079512" cy="294200"/>
            </a:xfrm>
          </p:grpSpPr>
          <p:sp>
            <p:nvSpPr>
              <p:cNvPr id="169"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0"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1"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2"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55" name="Group 17"/>
          <p:cNvGrpSpPr>
            <a:grpSpLocks/>
          </p:cNvGrpSpPr>
          <p:nvPr/>
        </p:nvGrpSpPr>
        <p:grpSpPr bwMode="auto">
          <a:xfrm>
            <a:off x="3579573" y="4668727"/>
            <a:ext cx="1079500" cy="293687"/>
            <a:chOff x="3894138" y="2792080"/>
            <a:chExt cx="1079500" cy="294020"/>
          </a:xfrm>
        </p:grpSpPr>
        <p:sp>
          <p:nvSpPr>
            <p:cNvPr id="156" name="Rounded Rectangle 495"/>
            <p:cNvSpPr>
              <a:spLocks noChangeArrowheads="1"/>
            </p:cNvSpPr>
            <p:nvPr/>
          </p:nvSpPr>
          <p:spPr bwMode="auto">
            <a:xfrm>
              <a:off x="3894138" y="2795584"/>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prstDash val="solid"/>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Employee Benefits Claim Approval</a:t>
              </a:r>
            </a:p>
          </p:txBody>
        </p:sp>
        <p:grpSp>
          <p:nvGrpSpPr>
            <p:cNvPr id="157" name="Group 253"/>
            <p:cNvGrpSpPr>
              <a:grpSpLocks/>
            </p:cNvGrpSpPr>
            <p:nvPr/>
          </p:nvGrpSpPr>
          <p:grpSpPr bwMode="auto">
            <a:xfrm>
              <a:off x="3894138" y="2792080"/>
              <a:ext cx="1079477" cy="294020"/>
              <a:chOff x="8489732" y="4403217"/>
              <a:chExt cx="1079512" cy="294200"/>
            </a:xfrm>
          </p:grpSpPr>
          <p:sp>
            <p:nvSpPr>
              <p:cNvPr id="158"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2"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3"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4"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5"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3"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4"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5"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6"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7"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8"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9"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0"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91"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92" name="Group 26"/>
          <p:cNvGrpSpPr>
            <a:grpSpLocks/>
          </p:cNvGrpSpPr>
          <p:nvPr/>
        </p:nvGrpSpPr>
        <p:grpSpPr bwMode="auto">
          <a:xfrm>
            <a:off x="527253" y="5607262"/>
            <a:ext cx="1081088" cy="404813"/>
            <a:chOff x="2555874" y="1628773"/>
            <a:chExt cx="1080708" cy="404530"/>
          </a:xfrm>
        </p:grpSpPr>
        <p:grpSp>
          <p:nvGrpSpPr>
            <p:cNvPr id="193" name="Group 278"/>
            <p:cNvGrpSpPr>
              <a:grpSpLocks/>
            </p:cNvGrpSpPr>
            <p:nvPr/>
          </p:nvGrpSpPr>
          <p:grpSpPr bwMode="auto">
            <a:xfrm>
              <a:off x="2555874" y="1628773"/>
              <a:ext cx="1079500" cy="398463"/>
              <a:chOff x="2555776" y="1628800"/>
              <a:chExt cx="1080000" cy="398421"/>
            </a:xfrm>
          </p:grpSpPr>
          <p:sp>
            <p:nvSpPr>
              <p:cNvPr id="209" name="Rounded Rectangle 333"/>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de-DE" sz="700" b="0" dirty="0">
                    <a:solidFill>
                      <a:srgbClr val="000000"/>
                    </a:solidFill>
                    <a:latin typeface="Calibri" panose="020F0502020204030204" pitchFamily="34" charset="0"/>
                  </a:rPr>
                  <a:t>View my </a:t>
                </a:r>
                <a:br>
                  <a:rPr lang="en-US" altLang="de-DE" sz="700" b="0" dirty="0">
                    <a:solidFill>
                      <a:srgbClr val="000000"/>
                    </a:solidFill>
                    <a:latin typeface="Calibri" panose="020F0502020204030204" pitchFamily="34" charset="0"/>
                  </a:rPr>
                </a:br>
                <a:r>
                  <a:rPr lang="en-US" altLang="de-DE" sz="700" b="0" dirty="0">
                    <a:solidFill>
                      <a:srgbClr val="000000"/>
                    </a:solidFill>
                    <a:latin typeface="Calibri" panose="020F0502020204030204" pitchFamily="34" charset="0"/>
                  </a:rPr>
                  <a:t>Approved Benefits Claim</a:t>
                </a:r>
              </a:p>
            </p:txBody>
          </p:sp>
          <p:grpSp>
            <p:nvGrpSpPr>
              <p:cNvPr id="210" name="Group 284"/>
              <p:cNvGrpSpPr>
                <a:grpSpLocks/>
              </p:cNvGrpSpPr>
              <p:nvPr/>
            </p:nvGrpSpPr>
            <p:grpSpPr bwMode="auto">
              <a:xfrm>
                <a:off x="2627784" y="1628800"/>
                <a:ext cx="186692" cy="163835"/>
                <a:chOff x="-1499789" y="3692879"/>
                <a:chExt cx="186692" cy="163835"/>
              </a:xfrm>
            </p:grpSpPr>
            <p:sp>
              <p:nvSpPr>
                <p:cNvPr id="211" name="Rounded Rectangle 350"/>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de-DE" sz="700" b="0">
                    <a:solidFill>
                      <a:srgbClr val="000000"/>
                    </a:solidFill>
                    <a:latin typeface="Calibri" panose="020F0502020204030204" pitchFamily="34" charset="0"/>
                  </a:endParaRPr>
                </a:p>
              </p:txBody>
            </p:sp>
            <p:sp>
              <p:nvSpPr>
                <p:cNvPr id="212" name="Rounded Rectangle 351"/>
                <p:cNvSpPr>
                  <a:spLocks noChangeArrowheads="1"/>
                </p:cNvSpPr>
                <p:nvPr/>
              </p:nvSpPr>
              <p:spPr bwMode="auto">
                <a:xfrm>
                  <a:off x="-1500351" y="3692879"/>
                  <a:ext cx="187346" cy="144346"/>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de-DE" sz="700" b="0" dirty="0">
                      <a:solidFill>
                        <a:srgbClr val="000000"/>
                      </a:solidFill>
                      <a:latin typeface="Calibri" panose="020F0502020204030204" pitchFamily="34" charset="0"/>
                    </a:rPr>
                    <a:t>N</a:t>
                  </a:r>
                  <a:endParaRPr lang="en-US" altLang="de-DE" sz="700" b="0" dirty="0">
                    <a:solidFill>
                      <a:srgbClr val="000000"/>
                    </a:solidFill>
                    <a:latin typeface="Calibri" panose="020F0502020204030204" pitchFamily="34" charset="0"/>
                  </a:endParaRPr>
                </a:p>
              </p:txBody>
            </p:sp>
          </p:grpSp>
        </p:grpSp>
        <p:grpSp>
          <p:nvGrpSpPr>
            <p:cNvPr id="194" name="Group 358"/>
            <p:cNvGrpSpPr>
              <a:grpSpLocks/>
            </p:cNvGrpSpPr>
            <p:nvPr/>
          </p:nvGrpSpPr>
          <p:grpSpPr bwMode="auto">
            <a:xfrm>
              <a:off x="2557070" y="1739103"/>
              <a:ext cx="1079512" cy="294200"/>
              <a:chOff x="8489732" y="4403217"/>
              <a:chExt cx="1079512" cy="294200"/>
            </a:xfrm>
          </p:grpSpPr>
          <p:sp>
            <p:nvSpPr>
              <p:cNvPr id="195" name="Rectangle 319"/>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96" name="Rectangle 320"/>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97" name="Rectangle 321"/>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98" name="Rectangle 322"/>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99" name="Rectangle 323"/>
              <p:cNvSpPr>
                <a:spLocks noChangeArrowheads="1"/>
              </p:cNvSpPr>
              <p:nvPr/>
            </p:nvSpPr>
            <p:spPr bwMode="auto">
              <a:xfrm>
                <a:off x="9372463" y="4403936"/>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0" name="Rectangle 324"/>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1" name="Rectangle 325"/>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2" name="Rectangle 326"/>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3" name="Rectangle 327"/>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4" name="Rectangle 328"/>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5" name="Rectangle 329"/>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6" name="Rectangle 330"/>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7" name="Rectangle 331"/>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208" name="Rectangle 332"/>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0" name="Connector: Elbow 9"/>
          <p:cNvCxnSpPr>
            <a:stCxn id="156" idx="2"/>
            <a:endCxn id="167" idx="0"/>
          </p:cNvCxnSpPr>
          <p:nvPr/>
        </p:nvCxnSpPr>
        <p:spPr>
          <a:xfrm rot="5400000">
            <a:off x="2455718" y="3572112"/>
            <a:ext cx="276478" cy="3050732"/>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 name="Straight Arrow Connector 12"/>
          <p:cNvCxnSpPr>
            <a:stCxn id="167" idx="2"/>
            <a:endCxn id="209" idx="0"/>
          </p:cNvCxnSpPr>
          <p:nvPr/>
        </p:nvCxnSpPr>
        <p:spPr>
          <a:xfrm flipH="1">
            <a:off x="1067003" y="5522729"/>
            <a:ext cx="1588" cy="195657"/>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8" name="Straight Arrow Connector 7"/>
          <p:cNvCxnSpPr>
            <a:stCxn id="427" idx="4"/>
            <a:endCxn id="431" idx="0"/>
          </p:cNvCxnSpPr>
          <p:nvPr/>
        </p:nvCxnSpPr>
        <p:spPr>
          <a:xfrm>
            <a:off x="1454945" y="2148784"/>
            <a:ext cx="2459" cy="278392"/>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6" name="Connector: Elbow 15"/>
          <p:cNvCxnSpPr>
            <a:stCxn id="287" idx="2"/>
            <a:endCxn id="534" idx="3"/>
          </p:cNvCxnSpPr>
          <p:nvPr/>
        </p:nvCxnSpPr>
        <p:spPr>
          <a:xfrm rot="16200000" flipH="1">
            <a:off x="2142408" y="2243539"/>
            <a:ext cx="335567" cy="2486377"/>
          </a:xfrm>
          <a:prstGeom prst="bentConnector3">
            <a:avLst>
              <a:gd name="adj1" fmla="val 148895"/>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23" name="Straight Arrow Connector 22"/>
          <p:cNvCxnSpPr>
            <a:stCxn id="484" idx="2"/>
            <a:endCxn id="156" idx="0"/>
          </p:cNvCxnSpPr>
          <p:nvPr/>
        </p:nvCxnSpPr>
        <p:spPr>
          <a:xfrm>
            <a:off x="4119323" y="4475023"/>
            <a:ext cx="0" cy="197204"/>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213" name="Group 12"/>
          <p:cNvGrpSpPr>
            <a:grpSpLocks/>
          </p:cNvGrpSpPr>
          <p:nvPr/>
        </p:nvGrpSpPr>
        <p:grpSpPr bwMode="auto">
          <a:xfrm>
            <a:off x="942734" y="6198611"/>
            <a:ext cx="246888" cy="246536"/>
            <a:chOff x="1830387" y="4857052"/>
            <a:chExt cx="279400" cy="279400"/>
          </a:xfrm>
        </p:grpSpPr>
        <p:sp>
          <p:nvSpPr>
            <p:cNvPr id="214" name="Donut 46"/>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15"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16" name="TextBox 1"/>
          <p:cNvSpPr txBox="1">
            <a:spLocks noChangeArrowheads="1"/>
          </p:cNvSpPr>
          <p:nvPr/>
        </p:nvSpPr>
        <p:spPr bwMode="auto">
          <a:xfrm>
            <a:off x="1240010" y="6198611"/>
            <a:ext cx="91788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Claimed amount will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be paid out to employee</a:t>
            </a:r>
            <a:endParaRPr lang="en-US" altLang="en-US" sz="600" b="0" dirty="0">
              <a:ea typeface="Arial Unicode MS" panose="020B0604020202020204" pitchFamily="34" charset="-128"/>
              <a:cs typeface="Arial Unicode MS" panose="020B0604020202020204" pitchFamily="34" charset="-128"/>
            </a:endParaRPr>
          </a:p>
        </p:txBody>
      </p:sp>
      <p:cxnSp>
        <p:nvCxnSpPr>
          <p:cNvPr id="27" name="Straight Arrow Connector 26"/>
          <p:cNvCxnSpPr>
            <a:stCxn id="209" idx="2"/>
            <a:endCxn id="214" idx="0"/>
          </p:cNvCxnSpPr>
          <p:nvPr/>
        </p:nvCxnSpPr>
        <p:spPr>
          <a:xfrm flipH="1">
            <a:off x="1066178" y="6005722"/>
            <a:ext cx="825" cy="192889"/>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28" name="Connector: Elbow 127"/>
          <p:cNvCxnSpPr>
            <a:stCxn id="432" idx="1"/>
            <a:endCxn id="287" idx="0"/>
          </p:cNvCxnSpPr>
          <p:nvPr/>
        </p:nvCxnSpPr>
        <p:spPr>
          <a:xfrm rot="10800000" flipV="1">
            <a:off x="1067003" y="2551795"/>
            <a:ext cx="264988" cy="479814"/>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217" name="Table 216"/>
          <p:cNvGraphicFramePr>
            <a:graphicFrameLocks noGrp="1"/>
          </p:cNvGraphicFramePr>
          <p:nvPr>
            <p:extLst>
              <p:ext uri="{D42A27DB-BD31-4B8C-83A1-F6EECF244321}">
                <p14:modId xmlns:p14="http://schemas.microsoft.com/office/powerpoint/2010/main" val="548935888"/>
              </p:ext>
            </p:extLst>
          </p:nvPr>
        </p:nvGraphicFramePr>
        <p:xfrm>
          <a:off x="5052770" y="3944921"/>
          <a:ext cx="3150951" cy="1353399"/>
        </p:xfrm>
        <a:graphic>
          <a:graphicData uri="http://schemas.openxmlformats.org/drawingml/2006/table">
            <a:tbl>
              <a:tblPr/>
              <a:tblGrid>
                <a:gridCol w="554400">
                  <a:extLst>
                    <a:ext uri="{9D8B030D-6E8A-4147-A177-3AD203B41FA5}">
                      <a16:colId xmlns:a16="http://schemas.microsoft.com/office/drawing/2014/main" val="20000"/>
                    </a:ext>
                  </a:extLst>
                </a:gridCol>
                <a:gridCol w="2596551">
                  <a:extLst>
                    <a:ext uri="{9D8B030D-6E8A-4147-A177-3AD203B41FA5}">
                      <a16:colId xmlns:a16="http://schemas.microsoft.com/office/drawing/2014/main" val="20001"/>
                    </a:ext>
                  </a:extLst>
                </a:gridCol>
              </a:tblGrid>
              <a:tr h="256119">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Icon</a:t>
                      </a: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charset="0"/>
                          <a:cs typeface="Arial" charset="0"/>
                        </a:rPr>
                        <a:t>Description</a:t>
                      </a:r>
                      <a:endParaRPr kumimoji="0" lang="en-US" altLang="en-US" sz="900" b="1" i="0" u="none" strike="noStrike" cap="none" normalizeH="0" baseline="0" dirty="0">
                        <a:ln>
                          <a:noFill/>
                        </a:ln>
                        <a:solidFill>
                          <a:schemeClr val="bg1"/>
                        </a:solidFill>
                        <a:effectLst/>
                        <a:latin typeface="Arial" charset="0"/>
                        <a:cs typeface="Arial" charset="0"/>
                      </a:endParaRPr>
                    </a:p>
                  </a:txBody>
                  <a:tcPr marL="91404" marR="91404" marT="45586" marB="45586"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0404792"/>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91404" marR="91404" marT="45586" marB="45586"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04" marR="91404" marT="45586" marB="45586"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18" name="Group 12"/>
          <p:cNvGrpSpPr>
            <a:grpSpLocks/>
          </p:cNvGrpSpPr>
          <p:nvPr/>
        </p:nvGrpSpPr>
        <p:grpSpPr bwMode="auto">
          <a:xfrm>
            <a:off x="5141672" y="4994982"/>
            <a:ext cx="279400" cy="279400"/>
            <a:chOff x="1830387" y="4857052"/>
            <a:chExt cx="279400" cy="279400"/>
          </a:xfrm>
        </p:grpSpPr>
        <p:sp>
          <p:nvSpPr>
            <p:cNvPr id="219" name="Donut 46"/>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20"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240" name="Group 245"/>
          <p:cNvGrpSpPr>
            <a:grpSpLocks/>
          </p:cNvGrpSpPr>
          <p:nvPr/>
        </p:nvGrpSpPr>
        <p:grpSpPr bwMode="auto">
          <a:xfrm>
            <a:off x="5132147" y="3024704"/>
            <a:ext cx="187325" cy="163512"/>
            <a:chOff x="-1500351" y="3692879"/>
            <a:chExt cx="187346" cy="163380"/>
          </a:xfrm>
        </p:grpSpPr>
        <p:sp>
          <p:nvSpPr>
            <p:cNvPr id="24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L</a:t>
              </a:r>
              <a:endParaRPr lang="en-US" altLang="en-US" sz="700" b="0" dirty="0">
                <a:solidFill>
                  <a:srgbClr val="000000"/>
                </a:solidFill>
                <a:latin typeface="Calibri" panose="020F0502020204030204" pitchFamily="34" charset="0"/>
              </a:endParaRPr>
            </a:p>
          </p:txBody>
        </p:sp>
      </p:grpSp>
      <p:grpSp>
        <p:nvGrpSpPr>
          <p:cNvPr id="243" name="Group 245"/>
          <p:cNvGrpSpPr>
            <a:grpSpLocks/>
          </p:cNvGrpSpPr>
          <p:nvPr/>
        </p:nvGrpSpPr>
        <p:grpSpPr bwMode="auto">
          <a:xfrm>
            <a:off x="5132147" y="3327610"/>
            <a:ext cx="187325" cy="163512"/>
            <a:chOff x="-1500351" y="3692879"/>
            <a:chExt cx="187346" cy="163380"/>
          </a:xfrm>
        </p:grpSpPr>
        <p:sp>
          <p:nvSpPr>
            <p:cNvPr id="24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M</a:t>
              </a:r>
              <a:endParaRPr lang="en-US" altLang="en-US" sz="700" b="0" dirty="0">
                <a:solidFill>
                  <a:srgbClr val="000000"/>
                </a:solidFill>
                <a:latin typeface="Calibri" panose="020F0502020204030204" pitchFamily="34" charset="0"/>
              </a:endParaRPr>
            </a:p>
          </p:txBody>
        </p:sp>
      </p:grpSp>
      <p:grpSp>
        <p:nvGrpSpPr>
          <p:cNvPr id="246" name="Group 245"/>
          <p:cNvGrpSpPr>
            <a:grpSpLocks/>
          </p:cNvGrpSpPr>
          <p:nvPr/>
        </p:nvGrpSpPr>
        <p:grpSpPr bwMode="auto">
          <a:xfrm>
            <a:off x="5132147" y="3584033"/>
            <a:ext cx="187325" cy="163512"/>
            <a:chOff x="-1500351" y="3692879"/>
            <a:chExt cx="187346" cy="163380"/>
          </a:xfrm>
        </p:grpSpPr>
        <p:sp>
          <p:nvSpPr>
            <p:cNvPr id="24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N</a:t>
              </a:r>
              <a:endParaRPr lang="en-US" altLang="en-US" sz="700" b="0" dirty="0">
                <a:solidFill>
                  <a:srgbClr val="000000"/>
                </a:solidFill>
                <a:latin typeface="Calibri" panose="020F0502020204030204" pitchFamily="34" charset="0"/>
              </a:endParaRPr>
            </a:p>
          </p:txBody>
        </p:sp>
      </p:grpSp>
      <p:sp>
        <p:nvSpPr>
          <p:cNvPr id="222" name="Rectangle 15"/>
          <p:cNvSpPr>
            <a:spLocks noChangeArrowheads="1"/>
          </p:cNvSpPr>
          <p:nvPr/>
        </p:nvSpPr>
        <p:spPr bwMode="auto">
          <a:xfrm>
            <a:off x="3350307" y="1577975"/>
            <a:ext cx="1508760"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HR Business Partner</a:t>
            </a:r>
            <a:br>
              <a:rPr lang="en-US" altLang="en-US" sz="800" dirty="0">
                <a:solidFill>
                  <a:schemeClr val="accent2"/>
                </a:solidFill>
              </a:rPr>
            </a:br>
            <a:r>
              <a:rPr lang="en-US" altLang="en-US" sz="800" dirty="0">
                <a:solidFill>
                  <a:schemeClr val="accent2"/>
                </a:solidFill>
              </a:rPr>
              <a:t>(of employee)</a:t>
            </a:r>
          </a:p>
        </p:txBody>
      </p:sp>
      <p:sp>
        <p:nvSpPr>
          <p:cNvPr id="223" name="Rectangle 98"/>
          <p:cNvSpPr>
            <a:spLocks noChangeArrowheads="1"/>
          </p:cNvSpPr>
          <p:nvPr/>
        </p:nvSpPr>
        <p:spPr bwMode="auto">
          <a:xfrm>
            <a:off x="3350307" y="1863725"/>
            <a:ext cx="1508760"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14" name="Connector: Elbow 13"/>
          <p:cNvCxnSpPr>
            <a:stCxn id="436" idx="3"/>
            <a:endCxn id="463" idx="0"/>
          </p:cNvCxnSpPr>
          <p:nvPr/>
        </p:nvCxnSpPr>
        <p:spPr>
          <a:xfrm>
            <a:off x="1582816" y="2551795"/>
            <a:ext cx="1011440" cy="257369"/>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9" name="Connector: Elbow 18"/>
          <p:cNvCxnSpPr>
            <a:stCxn id="529" idx="0"/>
            <a:endCxn id="235" idx="0"/>
          </p:cNvCxnSpPr>
          <p:nvPr/>
        </p:nvCxnSpPr>
        <p:spPr>
          <a:xfrm>
            <a:off x="3677998" y="3529101"/>
            <a:ext cx="440621" cy="193925"/>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225" name="Oval 720"/>
          <p:cNvSpPr>
            <a:spLocks noChangeArrowheads="1"/>
          </p:cNvSpPr>
          <p:nvPr/>
        </p:nvSpPr>
        <p:spPr bwMode="auto">
          <a:xfrm>
            <a:off x="5147804" y="4232672"/>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221" name="Group 220"/>
          <p:cNvGrpSpPr/>
          <p:nvPr/>
        </p:nvGrpSpPr>
        <p:grpSpPr>
          <a:xfrm>
            <a:off x="3982887" y="3637301"/>
            <a:ext cx="490598" cy="358775"/>
            <a:chOff x="7427851" y="2553254"/>
            <a:chExt cx="490598" cy="358775"/>
          </a:xfrm>
        </p:grpSpPr>
        <p:grpSp>
          <p:nvGrpSpPr>
            <p:cNvPr id="224" name="Group 361"/>
            <p:cNvGrpSpPr>
              <a:grpSpLocks/>
            </p:cNvGrpSpPr>
            <p:nvPr/>
          </p:nvGrpSpPr>
          <p:grpSpPr bwMode="auto">
            <a:xfrm>
              <a:off x="7427851" y="2639445"/>
              <a:ext cx="272008" cy="272584"/>
              <a:chOff x="514868" y="5661248"/>
              <a:chExt cx="272014" cy="272014"/>
            </a:xfrm>
          </p:grpSpPr>
          <p:sp>
            <p:nvSpPr>
              <p:cNvPr id="235"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6"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37" name="Group 370"/>
              <p:cNvGrpSpPr>
                <a:grpSpLocks/>
              </p:cNvGrpSpPr>
              <p:nvPr/>
            </p:nvGrpSpPr>
            <p:grpSpPr bwMode="auto">
              <a:xfrm>
                <a:off x="571578" y="5744390"/>
                <a:ext cx="158594" cy="105730"/>
                <a:chOff x="558006" y="5400998"/>
                <a:chExt cx="190500" cy="127001"/>
              </a:xfrm>
            </p:grpSpPr>
            <p:sp>
              <p:nvSpPr>
                <p:cNvPr id="238"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39"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27"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33"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34" name="Gerade Verbindung 491"/>
            <p:cNvCxnSpPr>
              <a:cxnSpLocks noChangeShapeType="1"/>
              <a:endCxn id="233"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0" name="Group 249"/>
          <p:cNvGrpSpPr/>
          <p:nvPr/>
        </p:nvGrpSpPr>
        <p:grpSpPr>
          <a:xfrm>
            <a:off x="5145865" y="4557731"/>
            <a:ext cx="490598" cy="358775"/>
            <a:chOff x="7427851" y="2553254"/>
            <a:chExt cx="490598" cy="358775"/>
          </a:xfrm>
        </p:grpSpPr>
        <p:grpSp>
          <p:nvGrpSpPr>
            <p:cNvPr id="251" name="Group 361"/>
            <p:cNvGrpSpPr>
              <a:grpSpLocks/>
            </p:cNvGrpSpPr>
            <p:nvPr/>
          </p:nvGrpSpPr>
          <p:grpSpPr bwMode="auto">
            <a:xfrm>
              <a:off x="7427851" y="2639445"/>
              <a:ext cx="272008" cy="272584"/>
              <a:chOff x="514868" y="5661248"/>
              <a:chExt cx="272014" cy="272014"/>
            </a:xfrm>
          </p:grpSpPr>
          <p:sp>
            <p:nvSpPr>
              <p:cNvPr id="255"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6"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57" name="Group 370"/>
              <p:cNvGrpSpPr>
                <a:grpSpLocks/>
              </p:cNvGrpSpPr>
              <p:nvPr/>
            </p:nvGrpSpPr>
            <p:grpSpPr bwMode="auto">
              <a:xfrm>
                <a:off x="571578" y="5744390"/>
                <a:ext cx="158594" cy="105730"/>
                <a:chOff x="558006" y="5400998"/>
                <a:chExt cx="190500" cy="127001"/>
              </a:xfrm>
            </p:grpSpPr>
            <p:sp>
              <p:nvSpPr>
                <p:cNvPr id="258"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59"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0"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52"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53"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54" name="Gerade Verbindung 491"/>
            <p:cNvCxnSpPr>
              <a:cxnSpLocks noChangeShapeType="1"/>
              <a:endCxn id="253"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261" name="Straight Arrow Connector 260"/>
          <p:cNvCxnSpPr>
            <a:stCxn id="235" idx="4"/>
            <a:endCxn id="484" idx="0"/>
          </p:cNvCxnSpPr>
          <p:nvPr/>
        </p:nvCxnSpPr>
        <p:spPr>
          <a:xfrm>
            <a:off x="4118619" y="3996076"/>
            <a:ext cx="704" cy="191611"/>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3759955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de-DE" altLang="en-US"/>
              <a:t>Process Diagram Legend </a:t>
            </a:r>
          </a:p>
        </p:txBody>
      </p:sp>
      <p:grpSp>
        <p:nvGrpSpPr>
          <p:cNvPr id="31747" name="Group 176"/>
          <p:cNvGrpSpPr>
            <a:grpSpLocks/>
          </p:cNvGrpSpPr>
          <p:nvPr/>
        </p:nvGrpSpPr>
        <p:grpSpPr bwMode="auto">
          <a:xfrm>
            <a:off x="736600" y="1779588"/>
            <a:ext cx="1306513" cy="1992312"/>
            <a:chOff x="169863" y="2541588"/>
            <a:chExt cx="1306512" cy="1101178"/>
          </a:xfrm>
        </p:grpSpPr>
        <p:sp>
          <p:nvSpPr>
            <p:cNvPr id="32200"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32202"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2203"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32204"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3174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3175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3175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3175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3175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3175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3175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3175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3176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3176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176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3176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3176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92"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93" name="Group 614"/>
            <p:cNvGrpSpPr>
              <a:grpSpLocks/>
            </p:cNvGrpSpPr>
            <p:nvPr/>
          </p:nvGrpSpPr>
          <p:grpSpPr bwMode="auto">
            <a:xfrm>
              <a:off x="7623738" y="4902539"/>
              <a:ext cx="413887" cy="45719"/>
              <a:chOff x="1171327" y="3126737"/>
              <a:chExt cx="413887" cy="45738"/>
            </a:xfrm>
          </p:grpSpPr>
          <p:sp>
            <p:nvSpPr>
              <p:cNvPr id="32195"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6"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7"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8"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9"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94"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7" name="Group 94223"/>
          <p:cNvGrpSpPr>
            <a:grpSpLocks/>
          </p:cNvGrpSpPr>
          <p:nvPr/>
        </p:nvGrpSpPr>
        <p:grpSpPr bwMode="auto">
          <a:xfrm>
            <a:off x="7472363" y="5105400"/>
            <a:ext cx="496887" cy="266700"/>
            <a:chOff x="7582578" y="5076560"/>
            <a:chExt cx="496209" cy="267204"/>
          </a:xfrm>
        </p:grpSpPr>
        <p:grpSp>
          <p:nvGrpSpPr>
            <p:cNvPr id="32181"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82" name="Group 629"/>
            <p:cNvGrpSpPr>
              <a:grpSpLocks/>
            </p:cNvGrpSpPr>
            <p:nvPr/>
          </p:nvGrpSpPr>
          <p:grpSpPr bwMode="auto">
            <a:xfrm>
              <a:off x="7629313" y="5298045"/>
              <a:ext cx="413887" cy="45719"/>
              <a:chOff x="1171327" y="3126737"/>
              <a:chExt cx="413887" cy="45738"/>
            </a:xfrm>
          </p:grpSpPr>
          <p:sp>
            <p:nvSpPr>
              <p:cNvPr id="32184"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5"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6"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7"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8"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83"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8" name="Group 94230"/>
          <p:cNvGrpSpPr>
            <a:grpSpLocks/>
          </p:cNvGrpSpPr>
          <p:nvPr/>
        </p:nvGrpSpPr>
        <p:grpSpPr bwMode="auto">
          <a:xfrm>
            <a:off x="7472363" y="5484813"/>
            <a:ext cx="496887" cy="268287"/>
            <a:chOff x="7582579" y="5431275"/>
            <a:chExt cx="496209" cy="267479"/>
          </a:xfrm>
        </p:grpSpPr>
        <p:grpSp>
          <p:nvGrpSpPr>
            <p:cNvPr id="32171"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80"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72" name="Group 636"/>
            <p:cNvGrpSpPr>
              <a:grpSpLocks/>
            </p:cNvGrpSpPr>
            <p:nvPr/>
          </p:nvGrpSpPr>
          <p:grpSpPr bwMode="auto">
            <a:xfrm>
              <a:off x="7624564" y="5653035"/>
              <a:ext cx="413887" cy="45719"/>
              <a:chOff x="1171327" y="3126737"/>
              <a:chExt cx="413887" cy="45738"/>
            </a:xfrm>
          </p:grpSpPr>
          <p:sp>
            <p:nvSpPr>
              <p:cNvPr id="32174"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5"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6"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7"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8"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73"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9" name="Group 94233"/>
          <p:cNvGrpSpPr>
            <a:grpSpLocks/>
          </p:cNvGrpSpPr>
          <p:nvPr/>
        </p:nvGrpSpPr>
        <p:grpSpPr bwMode="auto">
          <a:xfrm>
            <a:off x="7472363" y="5872163"/>
            <a:ext cx="496887" cy="265112"/>
            <a:chOff x="7582678" y="5826395"/>
            <a:chExt cx="496209" cy="265444"/>
          </a:xfrm>
        </p:grpSpPr>
        <p:grpSp>
          <p:nvGrpSpPr>
            <p:cNvPr id="32160"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69"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0"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61" name="Group 643"/>
            <p:cNvGrpSpPr>
              <a:grpSpLocks/>
            </p:cNvGrpSpPr>
            <p:nvPr/>
          </p:nvGrpSpPr>
          <p:grpSpPr bwMode="auto">
            <a:xfrm>
              <a:off x="7630139" y="6046120"/>
              <a:ext cx="413887" cy="45719"/>
              <a:chOff x="1171327" y="3126737"/>
              <a:chExt cx="413887" cy="45738"/>
            </a:xfrm>
          </p:grpSpPr>
          <p:sp>
            <p:nvSpPr>
              <p:cNvPr id="32163"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4"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5"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6"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7"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62"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0" name="Group 94288"/>
          <p:cNvGrpSpPr>
            <a:grpSpLocks/>
          </p:cNvGrpSpPr>
          <p:nvPr/>
        </p:nvGrpSpPr>
        <p:grpSpPr bwMode="auto">
          <a:xfrm>
            <a:off x="7032625" y="5994400"/>
            <a:ext cx="274638" cy="147638"/>
            <a:chOff x="7016784" y="5940756"/>
            <a:chExt cx="275109" cy="147859"/>
          </a:xfrm>
        </p:grpSpPr>
        <p:grpSp>
          <p:nvGrpSpPr>
            <p:cNvPr id="32149"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58"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9"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50" name="Group 683"/>
            <p:cNvGrpSpPr>
              <a:grpSpLocks/>
            </p:cNvGrpSpPr>
            <p:nvPr/>
          </p:nvGrpSpPr>
          <p:grpSpPr bwMode="auto">
            <a:xfrm>
              <a:off x="7029754" y="6042895"/>
              <a:ext cx="249169" cy="45720"/>
              <a:chOff x="1171328" y="3126737"/>
              <a:chExt cx="413886" cy="45739"/>
            </a:xfrm>
          </p:grpSpPr>
          <p:sp>
            <p:nvSpPr>
              <p:cNvPr id="32152"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3"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4"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5"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6"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51"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1" name="Group 94278"/>
          <p:cNvGrpSpPr>
            <a:grpSpLocks/>
          </p:cNvGrpSpPr>
          <p:nvPr/>
        </p:nvGrpSpPr>
        <p:grpSpPr bwMode="auto">
          <a:xfrm>
            <a:off x="7032625" y="5603875"/>
            <a:ext cx="274638" cy="147638"/>
            <a:chOff x="7021041" y="5549632"/>
            <a:chExt cx="275109" cy="148490"/>
          </a:xfrm>
        </p:grpSpPr>
        <p:grpSp>
          <p:nvGrpSpPr>
            <p:cNvPr id="32139"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4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40" name="Group 676"/>
            <p:cNvGrpSpPr>
              <a:grpSpLocks/>
            </p:cNvGrpSpPr>
            <p:nvPr/>
          </p:nvGrpSpPr>
          <p:grpSpPr bwMode="auto">
            <a:xfrm>
              <a:off x="7034746" y="5652402"/>
              <a:ext cx="249169" cy="45720"/>
              <a:chOff x="1171328" y="3126737"/>
              <a:chExt cx="413886" cy="45739"/>
            </a:xfrm>
          </p:grpSpPr>
          <p:sp>
            <p:nvSpPr>
              <p:cNvPr id="3214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4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2" name="Group 94302"/>
          <p:cNvGrpSpPr>
            <a:grpSpLocks/>
          </p:cNvGrpSpPr>
          <p:nvPr/>
        </p:nvGrpSpPr>
        <p:grpSpPr bwMode="auto">
          <a:xfrm>
            <a:off x="7032625" y="5235575"/>
            <a:ext cx="274638" cy="136525"/>
            <a:chOff x="7009314" y="5206608"/>
            <a:chExt cx="273600" cy="136800"/>
          </a:xfrm>
        </p:grpSpPr>
        <p:grpSp>
          <p:nvGrpSpPr>
            <p:cNvPr id="32129"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30" name="Group 669"/>
            <p:cNvGrpSpPr>
              <a:grpSpLocks/>
            </p:cNvGrpSpPr>
            <p:nvPr/>
          </p:nvGrpSpPr>
          <p:grpSpPr bwMode="auto">
            <a:xfrm>
              <a:off x="7022341" y="5297078"/>
              <a:ext cx="249169" cy="45720"/>
              <a:chOff x="1171328" y="3126737"/>
              <a:chExt cx="413886" cy="45739"/>
            </a:xfrm>
          </p:grpSpPr>
          <p:sp>
            <p:nvSpPr>
              <p:cNvPr id="3213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3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3" name="Group 689"/>
          <p:cNvGrpSpPr>
            <a:grpSpLocks/>
          </p:cNvGrpSpPr>
          <p:nvPr/>
        </p:nvGrpSpPr>
        <p:grpSpPr bwMode="auto">
          <a:xfrm>
            <a:off x="7032625" y="4838700"/>
            <a:ext cx="276225" cy="150813"/>
            <a:chOff x="7020496" y="4784785"/>
            <a:chExt cx="275109" cy="150745"/>
          </a:xfrm>
        </p:grpSpPr>
        <p:grpSp>
          <p:nvGrpSpPr>
            <p:cNvPr id="32114" name="Group 118"/>
            <p:cNvGrpSpPr>
              <a:grpSpLocks/>
            </p:cNvGrpSpPr>
            <p:nvPr/>
          </p:nvGrpSpPr>
          <p:grpSpPr bwMode="auto">
            <a:xfrm>
              <a:off x="7020496" y="4784785"/>
              <a:ext cx="275109" cy="150745"/>
              <a:chOff x="7022877" y="4789547"/>
              <a:chExt cx="275109" cy="150745"/>
            </a:xfrm>
          </p:grpSpPr>
          <p:grpSp>
            <p:nvGrpSpPr>
              <p:cNvPr id="32122"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23" name="Group 541"/>
              <p:cNvGrpSpPr>
                <a:grpSpLocks/>
              </p:cNvGrpSpPr>
              <p:nvPr/>
            </p:nvGrpSpPr>
            <p:grpSpPr bwMode="auto">
              <a:xfrm>
                <a:off x="7029450" y="4894573"/>
                <a:ext cx="268536" cy="45719"/>
                <a:chOff x="7588635" y="4913826"/>
                <a:chExt cx="495416" cy="33609"/>
              </a:xfrm>
            </p:grpSpPr>
            <p:sp>
              <p:nvSpPr>
                <p:cNvPr id="321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2115" name="Group 654"/>
            <p:cNvGrpSpPr>
              <a:grpSpLocks/>
            </p:cNvGrpSpPr>
            <p:nvPr/>
          </p:nvGrpSpPr>
          <p:grpSpPr bwMode="auto">
            <a:xfrm>
              <a:off x="7035027" y="4886004"/>
              <a:ext cx="249169" cy="45720"/>
              <a:chOff x="1171328" y="3126737"/>
              <a:chExt cx="413886" cy="45739"/>
            </a:xfrm>
          </p:grpSpPr>
          <p:sp>
            <p:nvSpPr>
              <p:cNvPr id="321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4" name="Group 24"/>
          <p:cNvGrpSpPr>
            <a:grpSpLocks/>
          </p:cNvGrpSpPr>
          <p:nvPr/>
        </p:nvGrpSpPr>
        <p:grpSpPr bwMode="auto">
          <a:xfrm>
            <a:off x="5181600" y="5692775"/>
            <a:ext cx="1192213" cy="358775"/>
            <a:chOff x="5099050" y="5647315"/>
            <a:chExt cx="1191466" cy="358198"/>
          </a:xfrm>
        </p:grpSpPr>
        <p:grpSp>
          <p:nvGrpSpPr>
            <p:cNvPr id="32103" name="Group 361"/>
            <p:cNvGrpSpPr>
              <a:grpSpLocks/>
            </p:cNvGrpSpPr>
            <p:nvPr/>
          </p:nvGrpSpPr>
          <p:grpSpPr bwMode="auto">
            <a:xfrm>
              <a:off x="5099050" y="5733367"/>
              <a:ext cx="271838" cy="272146"/>
              <a:chOff x="514868" y="5661248"/>
              <a:chExt cx="272014" cy="272014"/>
            </a:xfrm>
          </p:grpSpPr>
          <p:sp>
            <p:nvSpPr>
              <p:cNvPr id="3210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0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10" name="Group 370"/>
              <p:cNvGrpSpPr>
                <a:grpSpLocks/>
              </p:cNvGrpSpPr>
              <p:nvPr/>
            </p:nvGrpSpPr>
            <p:grpSpPr bwMode="auto">
              <a:xfrm>
                <a:off x="571578" y="5744390"/>
                <a:ext cx="158594" cy="105730"/>
                <a:chOff x="558006" y="5400998"/>
                <a:chExt cx="190500" cy="127001"/>
              </a:xfrm>
            </p:grpSpPr>
            <p:sp>
              <p:nvSpPr>
                <p:cNvPr id="3211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11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11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104" name="Group 143"/>
            <p:cNvGrpSpPr>
              <a:grpSpLocks/>
            </p:cNvGrpSpPr>
            <p:nvPr/>
          </p:nvGrpSpPr>
          <p:grpSpPr bwMode="auto">
            <a:xfrm>
              <a:off x="5358591" y="5647315"/>
              <a:ext cx="931925" cy="206375"/>
              <a:chOff x="10093047" y="3846399"/>
              <a:chExt cx="930550" cy="206393"/>
            </a:xfrm>
          </p:grpSpPr>
          <p:sp>
            <p:nvSpPr>
              <p:cNvPr id="321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5" name="Group 23"/>
          <p:cNvGrpSpPr>
            <a:grpSpLocks/>
          </p:cNvGrpSpPr>
          <p:nvPr/>
        </p:nvGrpSpPr>
        <p:grpSpPr bwMode="auto">
          <a:xfrm>
            <a:off x="5183188" y="5284788"/>
            <a:ext cx="1195387" cy="344487"/>
            <a:chOff x="5095875" y="5238898"/>
            <a:chExt cx="1194641" cy="344340"/>
          </a:xfrm>
        </p:grpSpPr>
        <p:sp>
          <p:nvSpPr>
            <p:cNvPr id="32094"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5"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6"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7"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2098"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32361" name="Visio" r:id="rId4" imgW="254000" imgH="254000" progId="Visio.Drawing.11">
                    <p:embed/>
                  </p:oleObj>
                </mc:Choice>
                <mc:Fallback>
                  <p:oleObj name="Visio" r:id="rId4" imgW="254000" imgH="254000" progId="Visio.Drawing.11">
                    <p:embed/>
                    <p:pic>
                      <p:nvPicPr>
                        <p:cNvPr id="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099" name="Group 143"/>
            <p:cNvGrpSpPr>
              <a:grpSpLocks/>
            </p:cNvGrpSpPr>
            <p:nvPr/>
          </p:nvGrpSpPr>
          <p:grpSpPr bwMode="auto">
            <a:xfrm>
              <a:off x="5358591" y="5238898"/>
              <a:ext cx="931925" cy="206375"/>
              <a:chOff x="10093047" y="3846399"/>
              <a:chExt cx="930550" cy="206393"/>
            </a:xfrm>
          </p:grpSpPr>
          <p:sp>
            <p:nvSpPr>
              <p:cNvPr id="3210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6" name="Group 22"/>
          <p:cNvGrpSpPr>
            <a:grpSpLocks/>
          </p:cNvGrpSpPr>
          <p:nvPr/>
        </p:nvGrpSpPr>
        <p:grpSpPr bwMode="auto">
          <a:xfrm>
            <a:off x="5181600" y="4867275"/>
            <a:ext cx="1189038" cy="342900"/>
            <a:chOff x="5094288" y="4822031"/>
            <a:chExt cx="1189462" cy="342101"/>
          </a:xfrm>
        </p:grpSpPr>
        <p:grpSp>
          <p:nvGrpSpPr>
            <p:cNvPr id="32086" name="Group 436"/>
            <p:cNvGrpSpPr>
              <a:grpSpLocks/>
            </p:cNvGrpSpPr>
            <p:nvPr/>
          </p:nvGrpSpPr>
          <p:grpSpPr bwMode="auto">
            <a:xfrm>
              <a:off x="5094288" y="4892811"/>
              <a:ext cx="271870" cy="271321"/>
              <a:chOff x="1000126" y="5994320"/>
              <a:chExt cx="272014" cy="272014"/>
            </a:xfrm>
          </p:grpSpPr>
          <p:sp>
            <p:nvSpPr>
              <p:cNvPr id="32091"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2"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3"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087" name="Group 143"/>
            <p:cNvGrpSpPr>
              <a:grpSpLocks/>
            </p:cNvGrpSpPr>
            <p:nvPr/>
          </p:nvGrpSpPr>
          <p:grpSpPr bwMode="auto">
            <a:xfrm>
              <a:off x="5351825" y="4822031"/>
              <a:ext cx="931925" cy="206375"/>
              <a:chOff x="10093047" y="3846399"/>
              <a:chExt cx="930550" cy="206393"/>
            </a:xfrm>
          </p:grpSpPr>
          <p:sp>
            <p:nvSpPr>
              <p:cNvPr id="3208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7" name="Group 21"/>
          <p:cNvGrpSpPr>
            <a:grpSpLocks/>
          </p:cNvGrpSpPr>
          <p:nvPr/>
        </p:nvGrpSpPr>
        <p:grpSpPr bwMode="auto">
          <a:xfrm>
            <a:off x="5183188" y="4452938"/>
            <a:ext cx="1190625" cy="333375"/>
            <a:chOff x="5105399" y="4406900"/>
            <a:chExt cx="1190604" cy="333378"/>
          </a:xfrm>
        </p:grpSpPr>
        <p:grpSp>
          <p:nvGrpSpPr>
            <p:cNvPr id="32078" name="Group 427"/>
            <p:cNvGrpSpPr>
              <a:grpSpLocks/>
            </p:cNvGrpSpPr>
            <p:nvPr/>
          </p:nvGrpSpPr>
          <p:grpSpPr bwMode="auto">
            <a:xfrm>
              <a:off x="5105399" y="4467596"/>
              <a:ext cx="271987" cy="272682"/>
              <a:chOff x="989807" y="5661248"/>
              <a:chExt cx="272014" cy="272014"/>
            </a:xfrm>
          </p:grpSpPr>
          <p:sp>
            <p:nvSpPr>
              <p:cNvPr id="320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079" name="Group 143"/>
            <p:cNvGrpSpPr>
              <a:grpSpLocks/>
            </p:cNvGrpSpPr>
            <p:nvPr/>
          </p:nvGrpSpPr>
          <p:grpSpPr bwMode="auto">
            <a:xfrm>
              <a:off x="5364078" y="4406900"/>
              <a:ext cx="931925" cy="206375"/>
              <a:chOff x="10093047" y="3846399"/>
              <a:chExt cx="930550" cy="206393"/>
            </a:xfrm>
          </p:grpSpPr>
          <p:sp>
            <p:nvSpPr>
              <p:cNvPr id="320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7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3177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3178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3178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3178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3178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3178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3178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3178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3178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3178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790" name="Group 438"/>
          <p:cNvGrpSpPr>
            <a:grpSpLocks/>
          </p:cNvGrpSpPr>
          <p:nvPr/>
        </p:nvGrpSpPr>
        <p:grpSpPr bwMode="auto">
          <a:xfrm>
            <a:off x="7080250" y="1784350"/>
            <a:ext cx="187325" cy="163513"/>
            <a:chOff x="-1499789" y="3692879"/>
            <a:chExt cx="186692" cy="163835"/>
          </a:xfrm>
        </p:grpSpPr>
        <p:sp>
          <p:nvSpPr>
            <p:cNvPr id="32076"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7"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31791" name="Group 450"/>
          <p:cNvGrpSpPr>
            <a:grpSpLocks/>
          </p:cNvGrpSpPr>
          <p:nvPr/>
        </p:nvGrpSpPr>
        <p:grpSpPr bwMode="auto">
          <a:xfrm>
            <a:off x="7034213" y="2035175"/>
            <a:ext cx="1190625" cy="357188"/>
            <a:chOff x="6818121" y="1883569"/>
            <a:chExt cx="1191467" cy="358197"/>
          </a:xfrm>
        </p:grpSpPr>
        <p:grpSp>
          <p:nvGrpSpPr>
            <p:cNvPr id="32065" name="Group 451"/>
            <p:cNvGrpSpPr>
              <a:grpSpLocks/>
            </p:cNvGrpSpPr>
            <p:nvPr/>
          </p:nvGrpSpPr>
          <p:grpSpPr bwMode="auto">
            <a:xfrm>
              <a:off x="6818121" y="1969536"/>
              <a:ext cx="271654" cy="272230"/>
              <a:chOff x="514868" y="5661164"/>
              <a:chExt cx="271830" cy="272098"/>
            </a:xfrm>
          </p:grpSpPr>
          <p:sp>
            <p:nvSpPr>
              <p:cNvPr id="320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072" name="Group 460"/>
              <p:cNvGrpSpPr>
                <a:grpSpLocks/>
              </p:cNvGrpSpPr>
              <p:nvPr/>
            </p:nvGrpSpPr>
            <p:grpSpPr bwMode="auto">
              <a:xfrm>
                <a:off x="572095" y="5743888"/>
                <a:ext cx="158076" cy="106612"/>
                <a:chOff x="558628" y="5400418"/>
                <a:chExt cx="189878" cy="128061"/>
              </a:xfrm>
            </p:grpSpPr>
            <p:sp>
              <p:nvSpPr>
                <p:cNvPr id="320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0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7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066" name="Group 452"/>
            <p:cNvGrpSpPr>
              <a:grpSpLocks/>
            </p:cNvGrpSpPr>
            <p:nvPr/>
          </p:nvGrpSpPr>
          <p:grpSpPr bwMode="auto">
            <a:xfrm>
              <a:off x="7077066" y="1883569"/>
              <a:ext cx="932522" cy="206375"/>
              <a:chOff x="10092451" y="3846399"/>
              <a:chExt cx="931146" cy="206393"/>
            </a:xfrm>
          </p:grpSpPr>
          <p:sp>
            <p:nvSpPr>
              <p:cNvPr id="320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9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3179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31794" name="Rectangle 451"/>
          <p:cNvSpPr>
            <a:spLocks noChangeArrowheads="1"/>
          </p:cNvSpPr>
          <p:nvPr/>
        </p:nvSpPr>
        <p:spPr bwMode="gray">
          <a:xfrm>
            <a:off x="2873375" y="4090988"/>
            <a:ext cx="195103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9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48"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49" name="Group 596"/>
            <p:cNvGrpSpPr>
              <a:grpSpLocks/>
            </p:cNvGrpSpPr>
            <p:nvPr/>
          </p:nvGrpSpPr>
          <p:grpSpPr bwMode="auto">
            <a:xfrm>
              <a:off x="3536950" y="4557713"/>
              <a:ext cx="671513" cy="546100"/>
              <a:chOff x="8489675" y="4403213"/>
              <a:chExt cx="1079568" cy="294203"/>
            </a:xfrm>
          </p:grpSpPr>
          <p:sp>
            <p:nvSpPr>
              <p:cNvPr id="32051"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2"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3"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4"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5"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6"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7"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8"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9"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0"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1"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2"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3"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4"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30"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31" name="Group 596"/>
            <p:cNvGrpSpPr>
              <a:grpSpLocks/>
            </p:cNvGrpSpPr>
            <p:nvPr/>
          </p:nvGrpSpPr>
          <p:grpSpPr bwMode="auto">
            <a:xfrm>
              <a:off x="3536950" y="4557713"/>
              <a:ext cx="671513" cy="546100"/>
              <a:chOff x="8489675" y="4403213"/>
              <a:chExt cx="1079568" cy="294203"/>
            </a:xfrm>
          </p:grpSpPr>
          <p:sp>
            <p:nvSpPr>
              <p:cNvPr id="32033"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4"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5"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6"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7"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8"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9"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0"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1"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2"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3"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4"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5"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6"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7" name="Group 465"/>
          <p:cNvGrpSpPr>
            <a:grpSpLocks/>
          </p:cNvGrpSpPr>
          <p:nvPr/>
        </p:nvGrpSpPr>
        <p:grpSpPr bwMode="auto">
          <a:xfrm>
            <a:off x="3244850" y="5705475"/>
            <a:ext cx="193675" cy="177800"/>
            <a:chOff x="6415088" y="1826064"/>
            <a:chExt cx="193675" cy="178510"/>
          </a:xfrm>
        </p:grpSpPr>
        <p:sp>
          <p:nvSpPr>
            <p:cNvPr id="32025"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6"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7"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3179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3179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800" name="Oval 468"/>
          <p:cNvSpPr>
            <a:spLocks noChangeArrowheads="1"/>
          </p:cNvSpPr>
          <p:nvPr/>
        </p:nvSpPr>
        <p:spPr bwMode="auto">
          <a:xfrm>
            <a:off x="2949575"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Page Link</a:t>
            </a:r>
            <a:endParaRPr lang="en-US" altLang="en-US" sz="700" b="0" dirty="0">
              <a:solidFill>
                <a:srgbClr val="000000"/>
              </a:solidFill>
              <a:latin typeface="Calibri" panose="020F0502020204030204" pitchFamily="34" charset="0"/>
            </a:endParaRPr>
          </a:p>
        </p:txBody>
      </p:sp>
      <p:grpSp>
        <p:nvGrpSpPr>
          <p:cNvPr id="31801" name="Group 20"/>
          <p:cNvGrpSpPr>
            <a:grpSpLocks/>
          </p:cNvGrpSpPr>
          <p:nvPr/>
        </p:nvGrpSpPr>
        <p:grpSpPr bwMode="auto">
          <a:xfrm>
            <a:off x="2954338" y="4929188"/>
            <a:ext cx="873125" cy="534987"/>
            <a:chOff x="963613" y="5656263"/>
            <a:chExt cx="873125" cy="534713"/>
          </a:xfrm>
        </p:grpSpPr>
        <p:grpSp>
          <p:nvGrpSpPr>
            <p:cNvPr id="32005" name="Group 445"/>
            <p:cNvGrpSpPr>
              <a:grpSpLocks/>
            </p:cNvGrpSpPr>
            <p:nvPr/>
          </p:nvGrpSpPr>
          <p:grpSpPr bwMode="auto">
            <a:xfrm>
              <a:off x="963613" y="5667136"/>
              <a:ext cx="863600" cy="523840"/>
              <a:chOff x="-1836997" y="5152244"/>
              <a:chExt cx="864381" cy="522658"/>
            </a:xfrm>
          </p:grpSpPr>
          <p:sp>
            <p:nvSpPr>
              <p:cNvPr id="3202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4"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32006" name="Group 408"/>
            <p:cNvGrpSpPr>
              <a:grpSpLocks/>
            </p:cNvGrpSpPr>
            <p:nvPr/>
          </p:nvGrpSpPr>
          <p:grpSpPr bwMode="auto">
            <a:xfrm>
              <a:off x="963613" y="5656263"/>
              <a:ext cx="873125" cy="530225"/>
              <a:chOff x="8489732" y="4403217"/>
              <a:chExt cx="1079512" cy="294200"/>
            </a:xfrm>
          </p:grpSpPr>
          <p:sp>
            <p:nvSpPr>
              <p:cNvPr id="3200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2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80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31803" name="Group 15"/>
          <p:cNvGrpSpPr>
            <a:grpSpLocks/>
          </p:cNvGrpSpPr>
          <p:nvPr/>
        </p:nvGrpSpPr>
        <p:grpSpPr bwMode="auto">
          <a:xfrm>
            <a:off x="2719388" y="3341688"/>
            <a:ext cx="1090612" cy="293687"/>
            <a:chOff x="2555875" y="3365500"/>
            <a:chExt cx="1090613" cy="293688"/>
          </a:xfrm>
        </p:grpSpPr>
        <p:sp>
          <p:nvSpPr>
            <p:cNvPr id="31989"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31990" name="Group 8"/>
            <p:cNvGrpSpPr>
              <a:grpSpLocks/>
            </p:cNvGrpSpPr>
            <p:nvPr/>
          </p:nvGrpSpPr>
          <p:grpSpPr bwMode="auto">
            <a:xfrm>
              <a:off x="2566787" y="3365500"/>
              <a:ext cx="1079701" cy="293688"/>
              <a:chOff x="8489732" y="4403217"/>
              <a:chExt cx="1079512" cy="294200"/>
            </a:xfrm>
          </p:grpSpPr>
          <p:sp>
            <p:nvSpPr>
              <p:cNvPr id="31991"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2"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3"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4"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5"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6"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7"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8"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9"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0"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1"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2"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3"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4"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4" name="Group 16"/>
          <p:cNvGrpSpPr>
            <a:grpSpLocks/>
          </p:cNvGrpSpPr>
          <p:nvPr/>
        </p:nvGrpSpPr>
        <p:grpSpPr bwMode="auto">
          <a:xfrm>
            <a:off x="4057650" y="3341688"/>
            <a:ext cx="1079500" cy="293687"/>
            <a:chOff x="3894138" y="3365500"/>
            <a:chExt cx="1079500" cy="293688"/>
          </a:xfrm>
        </p:grpSpPr>
        <p:sp>
          <p:nvSpPr>
            <p:cNvPr id="31973"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31974" name="Group 238"/>
            <p:cNvGrpSpPr>
              <a:grpSpLocks/>
            </p:cNvGrpSpPr>
            <p:nvPr/>
          </p:nvGrpSpPr>
          <p:grpSpPr bwMode="auto">
            <a:xfrm>
              <a:off x="3894138" y="3365500"/>
              <a:ext cx="1079500" cy="293688"/>
              <a:chOff x="8489732" y="4403217"/>
              <a:chExt cx="1079512" cy="294200"/>
            </a:xfrm>
          </p:grpSpPr>
          <p:sp>
            <p:nvSpPr>
              <p:cNvPr id="31975"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6"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7"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8"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9"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0"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1"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2"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3"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4"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5"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6"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7"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8"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5" name="Group 17"/>
          <p:cNvGrpSpPr>
            <a:grpSpLocks/>
          </p:cNvGrpSpPr>
          <p:nvPr/>
        </p:nvGrpSpPr>
        <p:grpSpPr bwMode="auto">
          <a:xfrm>
            <a:off x="4057650" y="2693988"/>
            <a:ext cx="1079500" cy="419100"/>
            <a:chOff x="3894138" y="2667000"/>
            <a:chExt cx="1079500" cy="419100"/>
          </a:xfrm>
        </p:grpSpPr>
        <p:grpSp>
          <p:nvGrpSpPr>
            <p:cNvPr id="31955" name="Group 314"/>
            <p:cNvGrpSpPr>
              <a:grpSpLocks/>
            </p:cNvGrpSpPr>
            <p:nvPr/>
          </p:nvGrpSpPr>
          <p:grpSpPr bwMode="auto">
            <a:xfrm>
              <a:off x="3894173" y="2667000"/>
              <a:ext cx="1079465" cy="415671"/>
              <a:chOff x="3893684" y="2667000"/>
              <a:chExt cx="1080000" cy="415925"/>
            </a:xfrm>
          </p:grpSpPr>
          <p:sp>
            <p:nvSpPr>
              <p:cNvPr id="31971"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31972"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56" name="Group 253"/>
            <p:cNvGrpSpPr>
              <a:grpSpLocks/>
            </p:cNvGrpSpPr>
            <p:nvPr/>
          </p:nvGrpSpPr>
          <p:grpSpPr bwMode="auto">
            <a:xfrm>
              <a:off x="3894138" y="2792080"/>
              <a:ext cx="1079477" cy="294020"/>
              <a:chOff x="8489732" y="4403217"/>
              <a:chExt cx="1079512" cy="294200"/>
            </a:xfrm>
          </p:grpSpPr>
          <p:sp>
            <p:nvSpPr>
              <p:cNvPr id="31957"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8"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9"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0"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1"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2"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3"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4"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5"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6"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7"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8"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9"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0"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6" name="Group 14"/>
          <p:cNvGrpSpPr>
            <a:grpSpLocks/>
          </p:cNvGrpSpPr>
          <p:nvPr/>
        </p:nvGrpSpPr>
        <p:grpSpPr bwMode="auto">
          <a:xfrm>
            <a:off x="2719388" y="2693988"/>
            <a:ext cx="1090612" cy="420687"/>
            <a:chOff x="2555875" y="2667000"/>
            <a:chExt cx="1090613" cy="420688"/>
          </a:xfrm>
        </p:grpSpPr>
        <p:grpSp>
          <p:nvGrpSpPr>
            <p:cNvPr id="31937" name="Group 299"/>
            <p:cNvGrpSpPr>
              <a:grpSpLocks/>
            </p:cNvGrpSpPr>
            <p:nvPr/>
          </p:nvGrpSpPr>
          <p:grpSpPr bwMode="auto">
            <a:xfrm>
              <a:off x="2555875" y="2667000"/>
              <a:ext cx="1079689" cy="415929"/>
              <a:chOff x="2555776" y="2667000"/>
              <a:chExt cx="1080000" cy="415925"/>
            </a:xfrm>
          </p:grpSpPr>
          <p:sp>
            <p:nvSpPr>
              <p:cNvPr id="31953"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31954"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38" name="Group 268"/>
            <p:cNvGrpSpPr>
              <a:grpSpLocks/>
            </p:cNvGrpSpPr>
            <p:nvPr/>
          </p:nvGrpSpPr>
          <p:grpSpPr bwMode="auto">
            <a:xfrm>
              <a:off x="2566787" y="2793485"/>
              <a:ext cx="1079701" cy="294203"/>
              <a:chOff x="8489732" y="4403217"/>
              <a:chExt cx="1079512" cy="294200"/>
            </a:xfrm>
          </p:grpSpPr>
          <p:sp>
            <p:nvSpPr>
              <p:cNvPr id="3193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7" name="Group 13"/>
          <p:cNvGrpSpPr>
            <a:grpSpLocks/>
          </p:cNvGrpSpPr>
          <p:nvPr/>
        </p:nvGrpSpPr>
        <p:grpSpPr bwMode="auto">
          <a:xfrm>
            <a:off x="2719388" y="2168525"/>
            <a:ext cx="1079500" cy="425450"/>
            <a:chOff x="2555875" y="2128838"/>
            <a:chExt cx="1079500" cy="425450"/>
          </a:xfrm>
        </p:grpSpPr>
        <p:grpSp>
          <p:nvGrpSpPr>
            <p:cNvPr id="31916" name="Group 290"/>
            <p:cNvGrpSpPr>
              <a:grpSpLocks/>
            </p:cNvGrpSpPr>
            <p:nvPr/>
          </p:nvGrpSpPr>
          <p:grpSpPr bwMode="auto">
            <a:xfrm>
              <a:off x="2555887" y="2128838"/>
              <a:ext cx="1079488" cy="424142"/>
              <a:chOff x="2555776" y="2128416"/>
              <a:chExt cx="1080000" cy="424352"/>
            </a:xfrm>
          </p:grpSpPr>
          <p:sp>
            <p:nvSpPr>
              <p:cNvPr id="31932"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31933"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34" name="Group 296"/>
              <p:cNvGrpSpPr>
                <a:grpSpLocks/>
              </p:cNvGrpSpPr>
              <p:nvPr/>
            </p:nvGrpSpPr>
            <p:grpSpPr bwMode="auto">
              <a:xfrm>
                <a:off x="2627784" y="2132856"/>
                <a:ext cx="186692" cy="163835"/>
                <a:chOff x="-1499789" y="3692879"/>
                <a:chExt cx="186692" cy="163835"/>
              </a:xfrm>
            </p:grpSpPr>
            <p:sp>
              <p:nvSpPr>
                <p:cNvPr id="31935"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36"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917" name="Group 290"/>
            <p:cNvGrpSpPr>
              <a:grpSpLocks/>
            </p:cNvGrpSpPr>
            <p:nvPr/>
          </p:nvGrpSpPr>
          <p:grpSpPr bwMode="auto">
            <a:xfrm>
              <a:off x="2555875" y="2259894"/>
              <a:ext cx="1079500" cy="294394"/>
              <a:chOff x="8489732" y="4403217"/>
              <a:chExt cx="1079512" cy="294200"/>
            </a:xfrm>
          </p:grpSpPr>
          <p:sp>
            <p:nvSpPr>
              <p:cNvPr id="31918"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9"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0"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1"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2"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3"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4"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5"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6"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7"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8"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9"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0"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1"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8" name="Group 12"/>
          <p:cNvGrpSpPr>
            <a:grpSpLocks/>
          </p:cNvGrpSpPr>
          <p:nvPr/>
        </p:nvGrpSpPr>
        <p:grpSpPr bwMode="auto">
          <a:xfrm>
            <a:off x="4057650" y="2168525"/>
            <a:ext cx="1079500" cy="438150"/>
            <a:chOff x="3894138" y="2128838"/>
            <a:chExt cx="1079500" cy="438150"/>
          </a:xfrm>
        </p:grpSpPr>
        <p:grpSp>
          <p:nvGrpSpPr>
            <p:cNvPr id="31895" name="Group 308"/>
            <p:cNvGrpSpPr>
              <a:grpSpLocks/>
            </p:cNvGrpSpPr>
            <p:nvPr/>
          </p:nvGrpSpPr>
          <p:grpSpPr bwMode="auto">
            <a:xfrm>
              <a:off x="3894196" y="2128838"/>
              <a:ext cx="1079442" cy="424134"/>
              <a:chOff x="3893684" y="2128416"/>
              <a:chExt cx="1080000" cy="424352"/>
            </a:xfrm>
          </p:grpSpPr>
          <p:sp>
            <p:nvSpPr>
              <p:cNvPr id="31911"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31912"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13" name="Group 311"/>
              <p:cNvGrpSpPr>
                <a:grpSpLocks/>
              </p:cNvGrpSpPr>
              <p:nvPr/>
            </p:nvGrpSpPr>
            <p:grpSpPr bwMode="auto">
              <a:xfrm>
                <a:off x="3965692" y="2132856"/>
                <a:ext cx="186692" cy="163835"/>
                <a:chOff x="-1499789" y="3692879"/>
                <a:chExt cx="186692" cy="163835"/>
              </a:xfrm>
            </p:grpSpPr>
            <p:sp>
              <p:nvSpPr>
                <p:cNvPr id="31914"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15"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96" name="Group 323"/>
            <p:cNvGrpSpPr>
              <a:grpSpLocks/>
            </p:cNvGrpSpPr>
            <p:nvPr/>
          </p:nvGrpSpPr>
          <p:grpSpPr bwMode="auto">
            <a:xfrm>
              <a:off x="3894138" y="2272599"/>
              <a:ext cx="1079454" cy="294389"/>
              <a:chOff x="8489732" y="4403217"/>
              <a:chExt cx="1079512" cy="294200"/>
            </a:xfrm>
          </p:grpSpPr>
          <p:sp>
            <p:nvSpPr>
              <p:cNvPr id="31897"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8"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9"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0"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1"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2"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3"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4"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5"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6"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7"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8"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9"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0"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9" name="Group 11"/>
          <p:cNvGrpSpPr>
            <a:grpSpLocks/>
          </p:cNvGrpSpPr>
          <p:nvPr/>
        </p:nvGrpSpPr>
        <p:grpSpPr bwMode="auto">
          <a:xfrm>
            <a:off x="4057650" y="1668463"/>
            <a:ext cx="1079500" cy="404812"/>
            <a:chOff x="3894138" y="1628775"/>
            <a:chExt cx="1079500" cy="404813"/>
          </a:xfrm>
        </p:grpSpPr>
        <p:grpSp>
          <p:nvGrpSpPr>
            <p:cNvPr id="31875" name="Group 303"/>
            <p:cNvGrpSpPr>
              <a:grpSpLocks/>
            </p:cNvGrpSpPr>
            <p:nvPr/>
          </p:nvGrpSpPr>
          <p:grpSpPr bwMode="auto">
            <a:xfrm>
              <a:off x="3894138" y="1628775"/>
              <a:ext cx="1079488" cy="397961"/>
              <a:chOff x="3893684" y="1628800"/>
              <a:chExt cx="1080000" cy="398421"/>
            </a:xfrm>
          </p:grpSpPr>
          <p:sp>
            <p:nvSpPr>
              <p:cNvPr id="31891"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31892" name="Group 305"/>
              <p:cNvGrpSpPr>
                <a:grpSpLocks/>
              </p:cNvGrpSpPr>
              <p:nvPr/>
            </p:nvGrpSpPr>
            <p:grpSpPr bwMode="auto">
              <a:xfrm>
                <a:off x="3965692" y="1628800"/>
                <a:ext cx="186692" cy="163835"/>
                <a:chOff x="-1499789" y="3692879"/>
                <a:chExt cx="186692" cy="163835"/>
              </a:xfrm>
            </p:grpSpPr>
            <p:sp>
              <p:nvSpPr>
                <p:cNvPr id="31893"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94"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76" name="Group 339"/>
            <p:cNvGrpSpPr>
              <a:grpSpLocks/>
            </p:cNvGrpSpPr>
            <p:nvPr/>
          </p:nvGrpSpPr>
          <p:grpSpPr bwMode="auto">
            <a:xfrm>
              <a:off x="3894138" y="1739760"/>
              <a:ext cx="1079500" cy="293828"/>
              <a:chOff x="8489724" y="4403367"/>
              <a:chExt cx="1079521" cy="294067"/>
            </a:xfrm>
          </p:grpSpPr>
          <p:sp>
            <p:nvSpPr>
              <p:cNvPr id="31877"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8"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9"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0"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1"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2"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3"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4"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5"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6"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7"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8"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9"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0"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0" name="Group 10"/>
          <p:cNvGrpSpPr>
            <a:grpSpLocks/>
          </p:cNvGrpSpPr>
          <p:nvPr/>
        </p:nvGrpSpPr>
        <p:grpSpPr bwMode="auto">
          <a:xfrm>
            <a:off x="2719388" y="1668463"/>
            <a:ext cx="1081087" cy="404812"/>
            <a:chOff x="2555875" y="1628775"/>
            <a:chExt cx="1081088" cy="404813"/>
          </a:xfrm>
        </p:grpSpPr>
        <p:grpSp>
          <p:nvGrpSpPr>
            <p:cNvPr id="31855" name="Group 278"/>
            <p:cNvGrpSpPr>
              <a:grpSpLocks/>
            </p:cNvGrpSpPr>
            <p:nvPr/>
          </p:nvGrpSpPr>
          <p:grpSpPr bwMode="auto">
            <a:xfrm>
              <a:off x="2555875" y="1628775"/>
              <a:ext cx="1079500" cy="398463"/>
              <a:chOff x="2555776" y="1628800"/>
              <a:chExt cx="1079619" cy="398140"/>
            </a:xfrm>
          </p:grpSpPr>
          <p:sp>
            <p:nvSpPr>
              <p:cNvPr id="3187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31872" name="Group 284"/>
              <p:cNvGrpSpPr>
                <a:grpSpLocks/>
              </p:cNvGrpSpPr>
              <p:nvPr/>
            </p:nvGrpSpPr>
            <p:grpSpPr bwMode="auto">
              <a:xfrm>
                <a:off x="2627222" y="1628800"/>
                <a:ext cx="187346" cy="163381"/>
                <a:chOff x="-1500351" y="3692879"/>
                <a:chExt cx="187346" cy="163381"/>
              </a:xfrm>
            </p:grpSpPr>
            <p:sp>
              <p:nvSpPr>
                <p:cNvPr id="3187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7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56" name="Group 358"/>
            <p:cNvGrpSpPr>
              <a:grpSpLocks/>
            </p:cNvGrpSpPr>
            <p:nvPr/>
          </p:nvGrpSpPr>
          <p:grpSpPr bwMode="auto">
            <a:xfrm>
              <a:off x="2557070" y="1739181"/>
              <a:ext cx="1079893" cy="294407"/>
              <a:chOff x="8489732" y="4403217"/>
              <a:chExt cx="1079512" cy="294200"/>
            </a:xfrm>
          </p:grpSpPr>
          <p:sp>
            <p:nvSpPr>
              <p:cNvPr id="318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1" name="Group 1"/>
          <p:cNvGrpSpPr>
            <a:grpSpLocks/>
          </p:cNvGrpSpPr>
          <p:nvPr/>
        </p:nvGrpSpPr>
        <p:grpSpPr bwMode="auto">
          <a:xfrm>
            <a:off x="5386388" y="1773238"/>
            <a:ext cx="1185862" cy="387350"/>
            <a:chOff x="5203825" y="1733550"/>
            <a:chExt cx="1185863" cy="387350"/>
          </a:xfrm>
        </p:grpSpPr>
        <p:sp>
          <p:nvSpPr>
            <p:cNvPr id="31834"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31835" name="Group 384"/>
            <p:cNvGrpSpPr>
              <a:grpSpLocks/>
            </p:cNvGrpSpPr>
            <p:nvPr/>
          </p:nvGrpSpPr>
          <p:grpSpPr bwMode="auto">
            <a:xfrm>
              <a:off x="5205413" y="1733550"/>
              <a:ext cx="1079500" cy="293688"/>
              <a:chOff x="8489732" y="4403217"/>
              <a:chExt cx="1079512" cy="294200"/>
            </a:xfrm>
          </p:grpSpPr>
          <p:sp>
            <p:nvSpPr>
              <p:cNvPr id="3184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31836" name="Group 642"/>
            <p:cNvGrpSpPr>
              <a:grpSpLocks/>
            </p:cNvGrpSpPr>
            <p:nvPr/>
          </p:nvGrpSpPr>
          <p:grpSpPr bwMode="auto">
            <a:xfrm>
              <a:off x="6196013" y="1941513"/>
              <a:ext cx="193675" cy="179387"/>
              <a:chOff x="6415088" y="1826064"/>
              <a:chExt cx="193675" cy="178510"/>
            </a:xfrm>
          </p:grpSpPr>
          <p:sp>
            <p:nvSpPr>
              <p:cNvPr id="31837"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1838"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1839"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1840"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31812" name="Group 1"/>
          <p:cNvGrpSpPr>
            <a:grpSpLocks/>
          </p:cNvGrpSpPr>
          <p:nvPr/>
        </p:nvGrpSpPr>
        <p:grpSpPr bwMode="auto">
          <a:xfrm>
            <a:off x="3895725" y="4930775"/>
            <a:ext cx="863600" cy="531813"/>
            <a:chOff x="1587500" y="5689958"/>
            <a:chExt cx="863600" cy="531474"/>
          </a:xfrm>
        </p:grpSpPr>
        <p:grpSp>
          <p:nvGrpSpPr>
            <p:cNvPr id="31813" name="Group 10"/>
            <p:cNvGrpSpPr>
              <a:grpSpLocks/>
            </p:cNvGrpSpPr>
            <p:nvPr/>
          </p:nvGrpSpPr>
          <p:grpSpPr bwMode="auto">
            <a:xfrm>
              <a:off x="1587500" y="5689958"/>
              <a:ext cx="863600" cy="531474"/>
              <a:chOff x="2555875" y="1727062"/>
              <a:chExt cx="1081088" cy="313016"/>
            </a:xfrm>
          </p:grpSpPr>
          <p:sp>
            <p:nvSpPr>
              <p:cNvPr id="31818"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Collapsed subprocess</a:t>
                </a:r>
              </a:p>
            </p:txBody>
          </p:sp>
          <p:grpSp>
            <p:nvGrpSpPr>
              <p:cNvPr id="31819" name="Group 358"/>
              <p:cNvGrpSpPr>
                <a:grpSpLocks/>
              </p:cNvGrpSpPr>
              <p:nvPr/>
            </p:nvGrpSpPr>
            <p:grpSpPr bwMode="auto">
              <a:xfrm>
                <a:off x="2557070" y="1739181"/>
                <a:ext cx="1079893" cy="294407"/>
                <a:chOff x="8489732" y="4403217"/>
                <a:chExt cx="1079512" cy="294200"/>
              </a:xfrm>
            </p:grpSpPr>
            <p:sp>
              <p:nvSpPr>
                <p:cNvPr id="3182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4" name="Group 371"/>
            <p:cNvGrpSpPr>
              <a:grpSpLocks/>
            </p:cNvGrpSpPr>
            <p:nvPr/>
          </p:nvGrpSpPr>
          <p:grpSpPr bwMode="auto">
            <a:xfrm>
              <a:off x="1970543" y="6112102"/>
              <a:ext cx="107950" cy="107950"/>
              <a:chOff x="2752" y="6609"/>
              <a:chExt cx="136" cy="136"/>
            </a:xfrm>
          </p:grpSpPr>
          <p:sp>
            <p:nvSpPr>
              <p:cNvPr id="31815"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1816"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61" name="Group 20"/>
          <p:cNvGrpSpPr>
            <a:grpSpLocks/>
          </p:cNvGrpSpPr>
          <p:nvPr/>
        </p:nvGrpSpPr>
        <p:grpSpPr bwMode="auto">
          <a:xfrm>
            <a:off x="5465306" y="2250881"/>
            <a:ext cx="873125" cy="528638"/>
            <a:chOff x="963613" y="5656263"/>
            <a:chExt cx="873125" cy="530225"/>
          </a:xfrm>
        </p:grpSpPr>
        <p:grpSp>
          <p:nvGrpSpPr>
            <p:cNvPr id="462" name="Group 445"/>
            <p:cNvGrpSpPr>
              <a:grpSpLocks/>
            </p:cNvGrpSpPr>
            <p:nvPr/>
          </p:nvGrpSpPr>
          <p:grpSpPr bwMode="auto">
            <a:xfrm>
              <a:off x="963613" y="5667135"/>
              <a:ext cx="863600" cy="510155"/>
              <a:chOff x="-1836997" y="5152244"/>
              <a:chExt cx="864381" cy="509004"/>
            </a:xfrm>
          </p:grpSpPr>
          <p:sp>
            <p:nvSpPr>
              <p:cNvPr id="482" name="Rounded Rectangle 492"/>
              <p:cNvSpPr>
                <a:spLocks noChangeArrowheads="1"/>
              </p:cNvSpPr>
              <p:nvPr/>
            </p:nvSpPr>
            <p:spPr bwMode="auto">
              <a:xfrm>
                <a:off x="-1836997" y="5152483"/>
                <a:ext cx="864381" cy="508438"/>
              </a:xfrm>
              <a:prstGeom prst="roundRect">
                <a:avLst>
                  <a:gd name="adj" fmla="val 5593"/>
                </a:avLst>
              </a:prstGeom>
              <a:solidFill>
                <a:schemeClr val="bg1">
                  <a:lumMod val="75000"/>
                </a:schemeClr>
              </a:solidFill>
              <a:ln w="3175" algn="ctr">
                <a:solidFill>
                  <a:srgbClr val="000000"/>
                </a:solidFill>
                <a:prstDash val="solid"/>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483"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484"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485" name="TextBox 449"/>
              <p:cNvSpPr txBox="1">
                <a:spLocks noChangeArrowheads="1"/>
              </p:cNvSpPr>
              <p:nvPr/>
            </p:nvSpPr>
            <p:spPr bwMode="auto">
              <a:xfrm>
                <a:off x="-1781385" y="5259880"/>
                <a:ext cx="756333" cy="30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err="1">
                    <a:solidFill>
                      <a:srgbClr val="000000"/>
                    </a:solidFill>
                    <a:latin typeface="Calibri" panose="020F0502020204030204" pitchFamily="34" charset="0"/>
                  </a:rPr>
                  <a:t>Scope</a:t>
                </a:r>
                <a:r>
                  <a:rPr lang="de-DE" altLang="en-US" sz="700" b="0" dirty="0">
                    <a:solidFill>
                      <a:srgbClr val="000000"/>
                    </a:solidFill>
                    <a:latin typeface="Calibri" panose="020F0502020204030204" pitchFamily="34" charset="0"/>
                  </a:rPr>
                  <a:t> Item Outside </a:t>
                </a:r>
                <a:r>
                  <a:rPr lang="de-DE" altLang="en-US" sz="700" b="0" dirty="0" err="1">
                    <a:solidFill>
                      <a:srgbClr val="000000"/>
                    </a:solidFill>
                    <a:latin typeface="Calibri" panose="020F0502020204030204" pitchFamily="34" charset="0"/>
                  </a:rPr>
                  <a:t>Scope</a:t>
                </a:r>
                <a:endParaRPr lang="en-US" altLang="en-US" sz="700" b="0" dirty="0">
                  <a:solidFill>
                    <a:srgbClr val="000000"/>
                  </a:solidFill>
                  <a:latin typeface="Calibri" panose="020F0502020204030204" pitchFamily="34" charset="0"/>
                </a:endParaRPr>
              </a:p>
            </p:txBody>
          </p:sp>
        </p:grpSp>
        <p:grpSp>
          <p:nvGrpSpPr>
            <p:cNvPr id="464" name="Group 408"/>
            <p:cNvGrpSpPr>
              <a:grpSpLocks/>
            </p:cNvGrpSpPr>
            <p:nvPr/>
          </p:nvGrpSpPr>
          <p:grpSpPr bwMode="auto">
            <a:xfrm>
              <a:off x="963613" y="5656263"/>
              <a:ext cx="873125" cy="530225"/>
              <a:chOff x="8489732" y="4403217"/>
              <a:chExt cx="1079512" cy="294200"/>
            </a:xfrm>
          </p:grpSpPr>
          <p:sp>
            <p:nvSpPr>
              <p:cNvPr id="465"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7"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8"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9"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0"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3"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4"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5"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6"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7"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8"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9"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0"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81"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E65DC8-6B25-4317-B15C-03377ACFEA87}"/>
</file>

<file path=customXml/itemProps2.xml><?xml version="1.0" encoding="utf-8"?>
<ds:datastoreItem xmlns:ds="http://schemas.openxmlformats.org/officeDocument/2006/customXml" ds:itemID="{933767C1-C144-45CF-90C5-4B53A47A1E47}"/>
</file>

<file path=customXml/itemProps3.xml><?xml version="1.0" encoding="utf-8"?>
<ds:datastoreItem xmlns:ds="http://schemas.openxmlformats.org/officeDocument/2006/customXml" ds:itemID="{DCEB9BDE-339A-4D9E-A57F-79525ABD8384}"/>
</file>

<file path=docProps/app.xml><?xml version="1.0" encoding="utf-8"?>
<Properties xmlns="http://schemas.openxmlformats.org/officeDocument/2006/extended-properties" xmlns:vt="http://schemas.openxmlformats.org/officeDocument/2006/docPropsVTypes">
  <Template/>
  <TotalTime>0</TotalTime>
  <Words>822</Words>
  <Application>Microsoft Office PowerPoint</Application>
  <PresentationFormat>On-screen Show (4:3)</PresentationFormat>
  <Paragraphs>223</Paragraphs>
  <Slides>9</Slides>
  <Notes>8</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MS PGothic</vt:lpstr>
      <vt:lpstr>Arial</vt:lpstr>
      <vt:lpstr>Arial Unicode MS</vt:lpstr>
      <vt:lpstr>Calibri</vt:lpstr>
      <vt:lpstr>Courier New</vt:lpstr>
      <vt:lpstr>Symbol</vt:lpstr>
      <vt:lpstr>wingdings</vt:lpstr>
      <vt:lpstr>wingdings</vt:lpstr>
      <vt:lpstr>SAP_2012_v1.1</vt:lpstr>
      <vt:lpstr>Visio</vt:lpstr>
      <vt:lpstr>  2OB (United States) – Manage Employee Benefits</vt:lpstr>
      <vt:lpstr>2OB - Manage Employee Benefits</vt:lpstr>
      <vt:lpstr>Benefits Enrollment (Sub-Process)</vt:lpstr>
      <vt:lpstr>Benefits Update (Sub-Process)</vt:lpstr>
      <vt:lpstr>Benefits Claim (Sub-Process)</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166</cp:revision>
  <dcterms:created xsi:type="dcterms:W3CDTF">2012-01-25T11:08:33Z</dcterms:created>
  <dcterms:modified xsi:type="dcterms:W3CDTF">2018-03-26T07:39:54Z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