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ppt/revisionInfo.xml" ContentType="application/vnd.ms-powerpoint.revisioninfo+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1"/>
  </p:notesMasterIdLst>
  <p:handoutMasterIdLst>
    <p:handoutMasterId r:id="rId12"/>
  </p:handoutMasterIdLst>
  <p:sldIdLst>
    <p:sldId id="347" r:id="rId2"/>
    <p:sldId id="396" r:id="rId3"/>
    <p:sldId id="391" r:id="rId4"/>
    <p:sldId id="395" r:id="rId5"/>
    <p:sldId id="393" r:id="rId6"/>
    <p:sldId id="351" r:id="rId7"/>
    <p:sldId id="372" r:id="rId8"/>
    <p:sldId id="310" r:id="rId9"/>
    <p:sldId id="265" r:id="rId10"/>
  </p:sldIdLst>
  <p:sldSz cx="9144000" cy="6858000" type="screen4x3"/>
  <p:notesSz cx="6858000" cy="9144000"/>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00"/>
    <a:srgbClr val="C9C900"/>
    <a:srgbClr val="999999"/>
    <a:srgbClr val="003283"/>
    <a:srgbClr val="666666"/>
    <a:srgbClr val="2B3F7B"/>
    <a:srgbClr val="9C27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59" autoAdjust="0"/>
    <p:restoredTop sz="96433" autoAdjust="0"/>
  </p:normalViewPr>
  <p:slideViewPr>
    <p:cSldViewPr snapToGrid="0">
      <p:cViewPr varScale="1">
        <p:scale>
          <a:sx n="132" d="100"/>
          <a:sy n="132" d="100"/>
        </p:scale>
        <p:origin x="1386" y="120"/>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000"/>
            </a:lvl1pPr>
          </a:lstStyle>
          <a:p>
            <a:pPr>
              <a:defRPr/>
            </a:pPr>
            <a:fld id="{9988143F-76B9-4814-AFAB-7DC23BE6C96D}" type="slidenum">
              <a:rPr lang="de-DE" altLang="en-US"/>
              <a:pPr>
                <a:defRPr/>
              </a:pPr>
              <a:t>‹#›</a:t>
            </a:fld>
            <a:endParaRPr lang="de-DE" altLang="en-US"/>
          </a:p>
        </p:txBody>
      </p:sp>
    </p:spTree>
    <p:extLst>
      <p:ext uri="{BB962C8B-B14F-4D97-AF65-F5344CB8AC3E}">
        <p14:creationId xmlns:p14="http://schemas.microsoft.com/office/powerpoint/2010/main" val="1882152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es Placeholder 4"/>
          <p:cNvSpPr>
            <a:spLocks noGrp="1"/>
          </p:cNvSpPr>
          <p:nvPr>
            <p:ph type="body" sz="quarter" idx="3"/>
          </p:nvPr>
        </p:nvSpPr>
        <p:spPr>
          <a:xfrm>
            <a:off x="750888" y="4705350"/>
            <a:ext cx="5356225" cy="3940175"/>
          </a:xfrm>
          <a:prstGeom prst="rect">
            <a:avLst/>
          </a:prstGeom>
        </p:spPr>
        <p:txBody>
          <a:bodyPr vert="horz" wrap="square" lIns="0" tIns="0" rIns="0" bIns="0" numCol="1" anchor="t" anchorCtr="0" compatLnSpc="1">
            <a:prstTxWarp prst="textNoShape">
              <a:avLst/>
            </a:prstTxWarp>
            <a:normAutofit/>
          </a:bodyPr>
          <a:lstStyle/>
          <a:p>
            <a:pPr lvl="0"/>
            <a:r>
              <a:rPr lang="en-US" altLang="de-DE" noProof="0"/>
              <a:t>Click to edit Master text styles</a:t>
            </a:r>
          </a:p>
          <a:p>
            <a:pPr lvl="1"/>
            <a:r>
              <a:rPr lang="en-US" altLang="de-DE" noProof="0"/>
              <a:t>Second level</a:t>
            </a:r>
          </a:p>
          <a:p>
            <a:pPr lvl="2"/>
            <a:r>
              <a:rPr lang="en-US" altLang="de-DE" noProof="0"/>
              <a:t>Third level</a:t>
            </a:r>
          </a:p>
        </p:txBody>
      </p:sp>
      <p:sp>
        <p:nvSpPr>
          <p:cNvPr id="7" name="Slide Number Placeholder 6"/>
          <p:cNvSpPr>
            <a:spLocks noGrp="1"/>
          </p:cNvSpPr>
          <p:nvPr>
            <p:ph type="sldNum" sz="quarter" idx="5"/>
          </p:nvPr>
        </p:nvSpPr>
        <p:spPr>
          <a:xfrm>
            <a:off x="2957513" y="8915400"/>
            <a:ext cx="942975" cy="204788"/>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000"/>
            </a:lvl1pPr>
          </a:lstStyle>
          <a:p>
            <a:pPr>
              <a:defRPr/>
            </a:pPr>
            <a:fld id="{E4D593C1-B9AF-4147-BCBD-160098C15F29}" type="slidenum">
              <a:rPr lang="de-DE" altLang="en-US"/>
              <a:pPr>
                <a:defRPr/>
              </a:pPr>
              <a:t>‹#›</a:t>
            </a:fld>
            <a:endParaRPr lang="de-DE" altLang="en-US"/>
          </a:p>
        </p:txBody>
      </p:sp>
    </p:spTree>
    <p:extLst>
      <p:ext uri="{BB962C8B-B14F-4D97-AF65-F5344CB8AC3E}">
        <p14:creationId xmlns:p14="http://schemas.microsoft.com/office/powerpoint/2010/main" val="5399017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269875" indent="-179388" algn="l" rtl="0" eaLnBrk="0" fontAlgn="base" hangingPunct="0">
      <a:spcBef>
        <a:spcPct val="30000"/>
      </a:spcBef>
      <a:spcAft>
        <a:spcPct val="0"/>
      </a:spcAft>
      <a:buClr>
        <a:schemeClr val="accent1"/>
      </a:buClr>
      <a:buSzPct val="100000"/>
      <a:buFont typeface="wingdings" panose="05000000000000000000" pitchFamily="2" charset="2"/>
      <a:buChar char=""/>
      <a:defRPr sz="1200" kern="1200">
        <a:solidFill>
          <a:schemeClr val="tx1"/>
        </a:solidFill>
        <a:latin typeface="+mn-lt"/>
        <a:ea typeface="+mn-ea"/>
        <a:cs typeface="+mn-cs"/>
      </a:defRPr>
    </a:lvl2pPr>
    <a:lvl3pPr marL="449263" indent="-182563" algn="l" rtl="0" eaLnBrk="0" fontAlgn="base" hangingPunct="0">
      <a:spcBef>
        <a:spcPct val="30000"/>
      </a:spcBef>
      <a:spcAft>
        <a:spcPct val="0"/>
      </a:spcAft>
      <a:buClr>
        <a:schemeClr val="accent2"/>
      </a:buClr>
      <a:buSzPct val="80000"/>
      <a:buFont typeface="Symbol" panose="05050102010706020507" pitchFamily="18" charset="2"/>
      <a:buChar char="-"/>
      <a:defRPr sz="1000" kern="1200">
        <a:solidFill>
          <a:schemeClr val="tx1"/>
        </a:solidFill>
        <a:latin typeface="+mn-lt"/>
        <a:ea typeface="+mn-ea"/>
        <a:cs typeface="+mn-cs"/>
      </a:defRPr>
    </a:lvl3pPr>
    <a:lvl4pPr marL="1600200" indent="-228600" algn="l" rtl="0" eaLnBrk="0" fontAlgn="base" hangingPunct="0">
      <a:spcBef>
        <a:spcPct val="30000"/>
      </a:spcBef>
      <a:spcAft>
        <a:spcPct val="0"/>
      </a:spcAft>
      <a:buClr>
        <a:schemeClr val="accent2"/>
      </a:buClr>
      <a:buFont typeface="Arial" panose="020B0604020202020204" pitchFamily="34" charset="0"/>
      <a:buChar char="–"/>
      <a:defRPr sz="10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3DEF87-F676-424E-AF00-3BD579C9A84C}" type="slidenum">
              <a:rPr lang="de-DE" altLang="en-US" sz="1000" smtClean="0"/>
              <a:pPr>
                <a:spcBef>
                  <a:spcPct val="0"/>
                </a:spcBef>
              </a:pPr>
              <a:t>2</a:t>
            </a:fld>
            <a:endParaRPr lang="de-DE" altLang="en-US" sz="1000"/>
          </a:p>
        </p:txBody>
      </p:sp>
    </p:spTree>
    <p:extLst>
      <p:ext uri="{BB962C8B-B14F-4D97-AF65-F5344CB8AC3E}">
        <p14:creationId xmlns:p14="http://schemas.microsoft.com/office/powerpoint/2010/main" val="3153023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3DEF87-F676-424E-AF00-3BD579C9A84C}" type="slidenum">
              <a:rPr lang="de-DE" altLang="en-US" sz="1000" smtClean="0"/>
              <a:pPr>
                <a:spcBef>
                  <a:spcPct val="0"/>
                </a:spcBef>
              </a:pPr>
              <a:t>4</a:t>
            </a:fld>
            <a:endParaRPr lang="de-DE" altLang="en-US" sz="1000"/>
          </a:p>
        </p:txBody>
      </p:sp>
    </p:spTree>
    <p:extLst>
      <p:ext uri="{BB962C8B-B14F-4D97-AF65-F5344CB8AC3E}">
        <p14:creationId xmlns:p14="http://schemas.microsoft.com/office/powerpoint/2010/main" val="3202546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6D76AED-ABFF-4F3F-BF39-47BDC7FB4332}" type="slidenum">
              <a:rPr lang="de-DE" altLang="en-US" sz="1000" smtClean="0"/>
              <a:pPr>
                <a:spcBef>
                  <a:spcPct val="0"/>
                </a:spcBef>
              </a:pPr>
              <a:t>7</a:t>
            </a:fld>
            <a:endParaRPr lang="de-DE" altLang="en-US" sz="1000"/>
          </a:p>
        </p:txBody>
      </p:sp>
    </p:spTree>
    <p:extLst>
      <p:ext uri="{BB962C8B-B14F-4D97-AF65-F5344CB8AC3E}">
        <p14:creationId xmlns:p14="http://schemas.microsoft.com/office/powerpoint/2010/main" val="3090960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07A1966-E750-4D49-9ED6-4435F0A02907}" type="slidenum">
              <a:rPr lang="de-DE" altLang="en-US" sz="1000" smtClean="0"/>
              <a:pPr>
                <a:spcBef>
                  <a:spcPct val="0"/>
                </a:spcBef>
              </a:pPr>
              <a:t>8</a:t>
            </a:fld>
            <a:endParaRPr lang="de-DE" altLang="en-US" sz="1000"/>
          </a:p>
        </p:txBody>
      </p:sp>
    </p:spTree>
    <p:extLst>
      <p:ext uri="{BB962C8B-B14F-4D97-AF65-F5344CB8AC3E}">
        <p14:creationId xmlns:p14="http://schemas.microsoft.com/office/powerpoint/2010/main" val="2848786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1AE17C-DB27-4F02-89F3-7F543C1DAFA6}" type="slidenum">
              <a:rPr lang="de-DE" altLang="en-US" sz="1000" smtClean="0"/>
              <a:pPr>
                <a:spcBef>
                  <a:spcPct val="0"/>
                </a:spcBef>
              </a:pPr>
              <a:t>9</a:t>
            </a:fld>
            <a:endParaRPr lang="de-DE" altLang="en-US" sz="1000"/>
          </a:p>
        </p:txBody>
      </p:sp>
      <p:sp>
        <p:nvSpPr>
          <p:cNvPr id="24579" name="Slide Image Placeholder 14"/>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0" name="Notes Placeholder 1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3164732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514092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0687"/>
            <a:ext cx="8494713" cy="4391026"/>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1939978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999"/>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4654800" y="1691999"/>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2765445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p:nvPr>
        </p:nvSpPr>
        <p:spPr>
          <a:xfrm>
            <a:off x="324000" y="324000"/>
            <a:ext cx="8496000" cy="756000"/>
          </a:xfrm>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6098400"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7" name="Text Placeholder 3"/>
          <p:cNvSpPr>
            <a:spLocks noGrp="1"/>
          </p:cNvSpPr>
          <p:nvPr>
            <p:ph type="body" sz="quarter" idx="12"/>
          </p:nvPr>
        </p:nvSpPr>
        <p:spPr>
          <a:xfrm>
            <a:off x="3220725"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1712384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rtlCol="0">
            <a:noAutofit/>
          </a:bodyPr>
          <a:lstStyle>
            <a:lvl1pPr algn="ctr">
              <a:defRPr b="0"/>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0687"/>
            <a:ext cx="5238000" cy="4391025"/>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2881494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tIns="1296000" rtlCol="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000"/>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1289212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tIns="1296000" rtlCol="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000"/>
            <a:ext cx="30780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3889984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0688"/>
            <a:ext cx="4165200" cy="1720800"/>
          </a:xfrm>
        </p:spPr>
        <p:txBody>
          <a:bodyPr/>
          <a:lstStyle>
            <a:lvl1pPr>
              <a:defRPr/>
            </a:lvl1pPr>
          </a:lstStyle>
          <a:p>
            <a:pPr lvl="0"/>
            <a:r>
              <a:rPr lang="en-US" noProof="0"/>
              <a:t>Click to edit Master text styles</a:t>
            </a:r>
          </a:p>
          <a:p>
            <a:pPr lvl="1"/>
            <a:r>
              <a:rPr lang="en-US" noProof="0"/>
              <a:t>Second level</a:t>
            </a:r>
          </a:p>
        </p:txBody>
      </p:sp>
      <p:sp>
        <p:nvSpPr>
          <p:cNvPr id="13" name="Text Placeholder 3"/>
          <p:cNvSpPr>
            <a:spLocks noGrp="1"/>
          </p:cNvSpPr>
          <p:nvPr>
            <p:ph type="body" sz="quarter" idx="14"/>
          </p:nvPr>
        </p:nvSpPr>
        <p:spPr>
          <a:xfrm>
            <a:off x="4654800" y="1690688"/>
            <a:ext cx="4165200" cy="1720800"/>
          </a:xfrm>
        </p:spPr>
        <p:txBody>
          <a:bodyPr/>
          <a:lstStyle>
            <a:lvl1pPr>
              <a:defRPr/>
            </a:lvl1pPr>
          </a:lstStyle>
          <a:p>
            <a:pPr lvl="0"/>
            <a:r>
              <a:rPr lang="en-US" noProof="0"/>
              <a:t>Click to edit Master text styles</a:t>
            </a:r>
          </a:p>
          <a:p>
            <a:pPr lvl="1"/>
            <a:r>
              <a:rPr lang="en-US" noProof="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rtlCol="0">
            <a:noAutofit/>
          </a:bodyPr>
          <a:lstStyle>
            <a:lvl1pPr algn="ctr">
              <a:defRPr b="0"/>
            </a:lvl1pPr>
          </a:lstStyle>
          <a:p>
            <a:pPr lvl="0"/>
            <a:r>
              <a:rPr lang="en-US" noProof="0"/>
              <a:t>Click icon to add picture</a:t>
            </a:r>
            <a:endParaRPr lang="de-DE" noProof="0"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rtlCol="0">
            <a:noAutofit/>
          </a:bodyPr>
          <a:lstStyle>
            <a:lvl1pPr algn="ctr">
              <a:defRPr b="0"/>
            </a:lvl1pPr>
          </a:lstStyle>
          <a:p>
            <a:pPr lvl="0"/>
            <a:r>
              <a:rPr lang="en-US" noProof="0"/>
              <a:t>Click icon to add picture</a:t>
            </a:r>
            <a:endParaRPr lang="de-DE" noProof="0" dirty="0"/>
          </a:p>
        </p:txBody>
      </p:sp>
    </p:spTree>
    <p:extLst>
      <p:ext uri="{BB962C8B-B14F-4D97-AF65-F5344CB8AC3E}">
        <p14:creationId xmlns:p14="http://schemas.microsoft.com/office/powerpoint/2010/main" val="1349312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27024" y="1690688"/>
            <a:ext cx="8493125" cy="4395787"/>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p:cNvSpPr>
            <a:spLocks noGrp="1"/>
          </p:cNvSpPr>
          <p:nvPr>
            <p:ph type="title"/>
          </p:nvPr>
        </p:nvSpPr>
        <p:spPr/>
        <p:txBody>
          <a:bodyPr/>
          <a:lstStyle/>
          <a:p>
            <a:r>
              <a:rPr lang="en-US" noProof="0"/>
              <a:t>Click to edit Master title style</a:t>
            </a:r>
            <a:endParaRPr lang="en-US" dirty="0"/>
          </a:p>
        </p:txBody>
      </p:sp>
    </p:spTree>
    <p:extLst>
      <p:ext uri="{BB962C8B-B14F-4D97-AF65-F5344CB8AC3E}">
        <p14:creationId xmlns:p14="http://schemas.microsoft.com/office/powerpoint/2010/main" val="31701422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324000" y="1692000"/>
            <a:ext cx="8494713" cy="2816156"/>
          </a:xfrm>
        </p:spPr>
        <p:txBody>
          <a:bodyPr>
            <a:noAutofit/>
          </a:bodyPr>
          <a:lstStyle>
            <a:lvl1pPr>
              <a:spcBef>
                <a:spcPts val="18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79721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2643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14000" y="324000"/>
            <a:ext cx="8280000" cy="923330"/>
          </a:xfrm>
        </p:spPr>
        <p:txBody>
          <a:bodyPr anchor="t">
            <a:noAutofit/>
          </a:bodyPr>
          <a:lstStyle>
            <a:lvl1pPr>
              <a:defRPr sz="30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38801037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6" name="TextBox 10"/>
          <p:cNvSpPr txBox="1">
            <a:spLocks noChangeArrowheads="1"/>
          </p:cNvSpPr>
          <p:nvPr userDrawn="1"/>
        </p:nvSpPr>
        <p:spPr bwMode="gray">
          <a:xfrm>
            <a:off x="323850" y="323850"/>
            <a:ext cx="84963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algn="l" eaLnBrk="1" hangingPunct="1">
              <a:defRPr/>
            </a:pPr>
            <a:r>
              <a:rPr lang="en-US" sz="2000" b="1" dirty="0">
                <a:solidFill>
                  <a:schemeClr val="accent2"/>
                </a:solidFill>
                <a:cs typeface="Arial" charset="0"/>
              </a:rPr>
              <a:t>© 2018 SAP SE or an SAP affiliate company. All rights reserved.</a:t>
            </a:r>
          </a:p>
        </p:txBody>
      </p:sp>
      <p:sp>
        <p:nvSpPr>
          <p:cNvPr id="7" name="TextBox 11"/>
          <p:cNvSpPr txBox="1">
            <a:spLocks noChangeArrowheads="1"/>
          </p:cNvSpPr>
          <p:nvPr userDrawn="1"/>
        </p:nvSpPr>
        <p:spPr bwMode="gray">
          <a:xfrm>
            <a:off x="323850" y="1692275"/>
            <a:ext cx="8496300"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algn="l" eaLnBrk="1" hangingPunct="1">
              <a:defRPr/>
            </a:pPr>
            <a:r>
              <a:rPr lang="en-US" sz="1000" dirty="0">
                <a:ea typeface="MS PGothic" pitchFamily="34" charset="-128"/>
                <a:cs typeface="Arial" charset="0"/>
              </a:rPr>
              <a:t>No part of this publication may be reproduced or transmitted in any form or for any purpose without the express permission of SAP SE or an </a:t>
            </a:r>
          </a:p>
          <a:p>
            <a:pPr algn="l" eaLnBrk="1" hangingPunct="1">
              <a:defRPr/>
            </a:pPr>
            <a:r>
              <a:rPr lang="en-US" sz="1000" dirty="0">
                <a:ea typeface="MS PGothic" pitchFamily="34" charset="-128"/>
                <a:cs typeface="Arial" charset="0"/>
              </a:rPr>
              <a:t>SAP affiliate company.</a:t>
            </a:r>
          </a:p>
          <a:p>
            <a:pPr algn="l" eaLnBrk="1" hangingPunct="1">
              <a:spcBef>
                <a:spcPts val="1200"/>
              </a:spcBef>
              <a:defRPr/>
            </a:pPr>
            <a:r>
              <a:rPr lang="en-US" sz="1000" dirty="0">
                <a:ea typeface="MS PGothic" pitchFamily="34" charset="-128"/>
                <a:cs typeface="Arial" charset="0"/>
              </a:rPr>
              <a:t>SAP and other SAP products and services mentioned herein as well as their respective logos are trademarks or registered trademarks of SAP SE </a:t>
            </a:r>
            <a:br>
              <a:rPr lang="en-US" sz="1000" dirty="0">
                <a:ea typeface="MS PGothic" pitchFamily="34" charset="-128"/>
                <a:cs typeface="Arial" charset="0"/>
              </a:rPr>
            </a:br>
            <a:r>
              <a:rPr lang="en-US" sz="1000" dirty="0">
                <a:ea typeface="MS PGothic" pitchFamily="34" charset="-128"/>
                <a:cs typeface="Arial" charset="0"/>
              </a:rPr>
              <a:t>(or an SAP affiliate company) in Germany and other countries. Please see </a:t>
            </a:r>
            <a:r>
              <a:rPr lang="en-US" sz="1000" dirty="0">
                <a:ea typeface="MS PGothic" pitchFamily="34" charset="-128"/>
                <a:cs typeface="Arial" charset="0"/>
                <a:hlinkClick r:id="rId2"/>
              </a:rPr>
              <a:t>http://global12.sap.com/corporate-en/legal/copyright/index.epx</a:t>
            </a:r>
            <a:r>
              <a:rPr lang="en-US" sz="1000" dirty="0">
                <a:ea typeface="MS PGothic" pitchFamily="34" charset="-128"/>
                <a:cs typeface="Arial" charset="0"/>
              </a:rPr>
              <a:t> for additional trademark information and notices.</a:t>
            </a:r>
          </a:p>
          <a:p>
            <a:pPr algn="l" eaLnBrk="1" hangingPunct="1">
              <a:spcBef>
                <a:spcPts val="1200"/>
              </a:spcBef>
              <a:defRPr/>
            </a:pPr>
            <a:r>
              <a:rPr lang="en-US" sz="1000" dirty="0">
                <a:ea typeface="MS PGothic" pitchFamily="34" charset="-128"/>
                <a:cs typeface="Arial" charset="0"/>
              </a:rPr>
              <a:t>Some software products marketed by SAP SE and its distributors contain proprietary software components of other software vendors.</a:t>
            </a:r>
          </a:p>
          <a:p>
            <a:pPr algn="l" eaLnBrk="1" hangingPunct="1">
              <a:spcBef>
                <a:spcPts val="1200"/>
              </a:spcBef>
              <a:defRPr/>
            </a:pPr>
            <a:r>
              <a:rPr lang="en-US" sz="1000" dirty="0">
                <a:ea typeface="MS PGothic" pitchFamily="34" charset="-128"/>
                <a:cs typeface="Arial" charset="0"/>
              </a:rPr>
              <a:t>National product specifications may vary.</a:t>
            </a:r>
          </a:p>
          <a:p>
            <a:pPr algn="l" eaLnBrk="1" hangingPunct="1">
              <a:spcBef>
                <a:spcPts val="1200"/>
              </a:spcBef>
              <a:defRPr/>
            </a:pPr>
            <a:r>
              <a:rPr lang="en-US" sz="1000" dirty="0">
                <a:ea typeface="MS PGothic" pitchFamily="34" charset="-128"/>
                <a:cs typeface="Arial" charset="0"/>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000" dirty="0">
                <a:ea typeface="MS PGothic" pitchFamily="34" charset="-128"/>
                <a:cs typeface="Arial" charset="0"/>
              </a:rPr>
            </a:br>
            <a:r>
              <a:rPr lang="en-US" sz="1000" dirty="0">
                <a:ea typeface="MS PGothic" pitchFamily="34" charset="-128"/>
                <a:cs typeface="Arial" charset="0"/>
              </a:rPr>
              <a:t>SAP affiliate company products and services are those that are set forth in the express warranty statements accompanying such products and </a:t>
            </a:r>
            <a:br>
              <a:rPr lang="en-US" sz="1000" dirty="0">
                <a:ea typeface="MS PGothic" pitchFamily="34" charset="-128"/>
                <a:cs typeface="Arial" charset="0"/>
              </a:rPr>
            </a:br>
            <a:r>
              <a:rPr lang="en-US" sz="1000" dirty="0">
                <a:ea typeface="MS PGothic" pitchFamily="34" charset="-128"/>
                <a:cs typeface="Arial" charset="0"/>
              </a:rPr>
              <a:t>services, if any. Nothing herein should be construed as constituting an additional warranty. </a:t>
            </a:r>
          </a:p>
          <a:p>
            <a:pPr algn="l" eaLnBrk="1" hangingPunct="1">
              <a:spcBef>
                <a:spcPts val="1200"/>
              </a:spcBef>
              <a:defRPr/>
            </a:pPr>
            <a:r>
              <a:rPr lang="en-US" sz="1000" dirty="0">
                <a:ea typeface="MS PGothic" pitchFamily="34" charset="-128"/>
                <a:cs typeface="Arial" charset="0"/>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20919680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spTree>
      <p:nvGrpSpPr>
        <p:cNvPr id="1" name=""/>
        <p:cNvGrpSpPr/>
        <p:nvPr/>
      </p:nvGrpSpPr>
      <p:grpSpPr>
        <a:xfrm>
          <a:off x="0" y="0"/>
          <a:ext cx="0" cy="0"/>
          <a:chOff x="0" y="0"/>
          <a:chExt cx="0" cy="0"/>
        </a:xfrm>
      </p:grpSpPr>
      <p:sp>
        <p:nvSpPr>
          <p:cNvPr id="2" name="TextBox 10"/>
          <p:cNvSpPr txBox="1">
            <a:spLocks noChangeArrowheads="1"/>
          </p:cNvSpPr>
          <p:nvPr/>
        </p:nvSpPr>
        <p:spPr bwMode="gray">
          <a:xfrm>
            <a:off x="323850" y="323850"/>
            <a:ext cx="7359650" cy="755650"/>
          </a:xfrm>
          <a:prstGeom prst="rect">
            <a:avLst/>
          </a:prstGeom>
          <a:noFill/>
          <a:ln>
            <a:noFill/>
          </a:ln>
          <a:extLst/>
        </p:spPr>
        <p:txBody>
          <a:bodyPr lIns="0" tIns="0" rIns="0" bIns="0" anchor="ct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eaLnBrk="1" hangingPunct="1">
              <a:defRPr/>
            </a:pPr>
            <a:r>
              <a:rPr lang="en-GB" sz="2400" b="1" dirty="0">
                <a:solidFill>
                  <a:schemeClr val="accent2"/>
                </a:solidFill>
                <a:cs typeface="Arial" charset="0"/>
              </a:rPr>
              <a:t>© </a:t>
            </a:r>
            <a:r>
              <a:rPr lang="de-DE" sz="2400" b="1" dirty="0">
                <a:solidFill>
                  <a:schemeClr val="accent2"/>
                </a:solidFill>
                <a:cs typeface="Arial" charset="0"/>
              </a:rPr>
              <a:t>2013 SAP AG. Alle Rechte vorbehalten.</a:t>
            </a:r>
          </a:p>
        </p:txBody>
      </p:sp>
      <p:sp>
        <p:nvSpPr>
          <p:cNvPr id="3" name="TextBox 2"/>
          <p:cNvSpPr txBox="1"/>
          <p:nvPr/>
        </p:nvSpPr>
        <p:spPr bwMode="gray">
          <a:xfrm>
            <a:off x="323850" y="1692275"/>
            <a:ext cx="4165600" cy="4308475"/>
          </a:xfrm>
          <a:prstGeom prst="rect">
            <a:avLst/>
          </a:prstGeom>
          <a:noFill/>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400"/>
              </a:spcBef>
              <a:defRPr/>
            </a:pPr>
            <a:r>
              <a:rPr lang="de-DE" altLang="en-US" sz="800">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eaLnBrk="1" hangingPunct="1">
              <a:spcBef>
                <a:spcPts val="400"/>
              </a:spcBef>
              <a:defRPr/>
            </a:pPr>
            <a:r>
              <a:rPr lang="de-DE" altLang="en-US" sz="800">
                <a:ea typeface="MS PGothic" pitchFamily="34" charset="-128"/>
              </a:rPr>
              <a:t>Die von SAP AG oder deren Vertriebsfirmen angebotenen Softwareprodukte können Softwarekomponenten auch anderer Softwarehersteller enthalten.</a:t>
            </a:r>
          </a:p>
          <a:p>
            <a:pPr eaLnBrk="1" hangingPunct="1">
              <a:spcBef>
                <a:spcPts val="400"/>
              </a:spcBef>
              <a:defRPr/>
            </a:pPr>
            <a:r>
              <a:rPr lang="en-US" altLang="en-US" sz="800">
                <a:ea typeface="MS PGothic" pitchFamily="34" charset="-128"/>
              </a:rPr>
              <a:t>Microsoft, Windows, Excel, Outlook, PowerPoint, </a:t>
            </a:r>
            <a:r>
              <a:rPr lang="en-GB" altLang="en-US" sz="800">
                <a:ea typeface="MS PGothic" pitchFamily="34" charset="-128"/>
              </a:rPr>
              <a:t>Silverlight und Visual Studio</a:t>
            </a:r>
            <a:r>
              <a:rPr lang="en-US" altLang="en-US" sz="800">
                <a:ea typeface="MS PGothic" pitchFamily="34" charset="-128"/>
              </a:rPr>
              <a:t> sind eingetragene Marken der Microsoft Corporation. </a:t>
            </a:r>
            <a:endParaRPr lang="de-DE" altLang="en-US" sz="800">
              <a:ea typeface="MS PGothic" pitchFamily="34" charset="-128"/>
            </a:endParaRPr>
          </a:p>
          <a:p>
            <a:pPr eaLnBrk="1" hangingPunct="1">
              <a:spcBef>
                <a:spcPts val="400"/>
              </a:spcBef>
              <a:defRPr/>
            </a:pPr>
            <a:r>
              <a:rPr lang="de-DE" altLang="en-US" sz="800">
                <a:ea typeface="MS PGothic" pitchFamily="34" charset="-128"/>
              </a:rPr>
              <a:t>IBM, DB2, DB2 Universal Database, System i, System i5, System p, System p5, System x, System z, System z10, z10, z/VM, z/OS, OS/390, zEnterprise, PowerVM, Power Architecture, Power Systems, POWER7, POWER6+, POWER6, POWER, PowerHA, pureScale, PowerPC, BladeCenter, System Storage, Storwize, XIV, GPFS, HACMP, RETAIN, DB2 Connect, RACF, Redbooks, OS/2, AIX, Intelligent Miner, WebSphere, Tivoli, Informix und Smarter Planet sind Marken oder eingetragene Marken der IBM Corporation.</a:t>
            </a:r>
          </a:p>
          <a:p>
            <a:pPr eaLnBrk="1" hangingPunct="1">
              <a:spcBef>
                <a:spcPts val="400"/>
              </a:spcBef>
              <a:defRPr/>
            </a:pPr>
            <a:r>
              <a:rPr lang="de-DE" altLang="en-US" sz="800">
                <a:ea typeface="MS PGothic" pitchFamily="34" charset="-128"/>
              </a:rPr>
              <a:t>Linux ist eine eingetragene Marke von Linus Torvalds in den USA und anderen Ländern.</a:t>
            </a:r>
          </a:p>
          <a:p>
            <a:pPr eaLnBrk="1" hangingPunct="1">
              <a:spcBef>
                <a:spcPts val="400"/>
              </a:spcBef>
              <a:defRPr/>
            </a:pPr>
            <a:r>
              <a:rPr lang="de-DE" altLang="en-US" sz="800">
                <a:ea typeface="MS PGothic" pitchFamily="34" charset="-128"/>
              </a:rPr>
              <a:t>Adobe, das Adobe-Logo, Acrobat, PostScript und Reader sind Marken oder eingetragene Marken von Adobe Systems Incorporated in den USA und/oder anderen Ländern.</a:t>
            </a:r>
          </a:p>
          <a:p>
            <a:pPr eaLnBrk="1" hangingPunct="1">
              <a:spcBef>
                <a:spcPts val="400"/>
              </a:spcBef>
              <a:defRPr/>
            </a:pPr>
            <a:r>
              <a:rPr lang="de-DE" altLang="en-US" sz="800">
                <a:ea typeface="MS PGothic" pitchFamily="34" charset="-128"/>
              </a:rPr>
              <a:t>Oracle und Java sind eingetragene Marken von Oracle und/oder ihrer Tochtergesellschaften. </a:t>
            </a:r>
          </a:p>
          <a:p>
            <a:pPr eaLnBrk="1" hangingPunct="1">
              <a:spcBef>
                <a:spcPts val="400"/>
              </a:spcBef>
              <a:defRPr/>
            </a:pPr>
            <a:r>
              <a:rPr lang="de-DE" altLang="en-US" sz="800">
                <a:ea typeface="MS PGothic" pitchFamily="34" charset="-128"/>
              </a:rPr>
              <a:t>UNIX, X/Open, OSF/1 und Motif sind eingetragene Marken der Open Group.</a:t>
            </a:r>
          </a:p>
          <a:p>
            <a:pPr eaLnBrk="1" hangingPunct="1">
              <a:spcBef>
                <a:spcPts val="400"/>
              </a:spcBef>
              <a:defRPr/>
            </a:pPr>
            <a:r>
              <a:rPr lang="de-DE" altLang="en-US" sz="800">
                <a:ea typeface="MS PGothic" pitchFamily="34" charset="-128"/>
              </a:rPr>
              <a:t>Citrix, ICA, Program Neighborhood, MetaFrame, WinFrame, VideoFrame und MultiWin </a:t>
            </a:r>
            <a:br>
              <a:rPr lang="de-DE" altLang="en-US" sz="800">
                <a:ea typeface="MS PGothic" pitchFamily="34" charset="-128"/>
              </a:rPr>
            </a:br>
            <a:r>
              <a:rPr lang="de-DE" altLang="en-US" sz="800">
                <a:ea typeface="MS PGothic" pitchFamily="34" charset="-128"/>
              </a:rPr>
              <a:t>sind Marken oder eingetragene Marken von Citrix Systems, Inc.</a:t>
            </a:r>
          </a:p>
          <a:p>
            <a:pPr eaLnBrk="1" hangingPunct="1">
              <a:spcBef>
                <a:spcPts val="400"/>
              </a:spcBef>
              <a:defRPr/>
            </a:pPr>
            <a:r>
              <a:rPr lang="de-DE" altLang="en-US" sz="800">
                <a:ea typeface="MS PGothic" pitchFamily="34" charset="-128"/>
              </a:rPr>
              <a:t>HTML, XML, XHTML und W3C sind Marken oder eingetragene Marken des W3C</a:t>
            </a:r>
            <a:r>
              <a:rPr lang="de-DE" altLang="en-US" sz="800" baseline="30000">
                <a:ea typeface="MS PGothic" pitchFamily="34" charset="-128"/>
              </a:rPr>
              <a:t>®</a:t>
            </a:r>
            <a:r>
              <a:rPr lang="de-DE" altLang="en-US" sz="800">
                <a:ea typeface="MS PGothic" pitchFamily="34" charset="-128"/>
              </a:rPr>
              <a:t>, </a:t>
            </a:r>
            <a:br>
              <a:rPr lang="de-DE" altLang="en-US" sz="800">
                <a:ea typeface="MS PGothic" pitchFamily="34" charset="-128"/>
              </a:rPr>
            </a:br>
            <a:r>
              <a:rPr lang="de-DE" altLang="en-US" sz="800">
                <a:ea typeface="MS PGothic" pitchFamily="34" charset="-128"/>
              </a:rPr>
              <a:t>World Wide Web Consortium, Massachusetts Institute of Technology. </a:t>
            </a:r>
          </a:p>
          <a:p>
            <a:pPr eaLnBrk="1" hangingPunct="1">
              <a:spcBef>
                <a:spcPts val="400"/>
              </a:spcBef>
              <a:defRPr/>
            </a:pPr>
            <a:r>
              <a:rPr lang="de-DE" altLang="en-US" sz="800">
                <a:ea typeface="MS PGothic" pitchFamily="34" charset="-128"/>
              </a:rPr>
              <a:t>Apple, App Store, iBooks, iPad, iPhone, iPhoto, iPod, iTunes, Multi-Touch, Objective-C, Retina, Safari, Siri und Xcode sind Marken oder eingetragene Marken der Apple Inc.</a:t>
            </a:r>
          </a:p>
          <a:p>
            <a:pPr eaLnBrk="1" hangingPunct="1">
              <a:spcBef>
                <a:spcPts val="400"/>
              </a:spcBef>
              <a:defRPr/>
            </a:pPr>
            <a:r>
              <a:rPr lang="de-DE" altLang="en-US" sz="800">
                <a:ea typeface="MS PGothic" pitchFamily="34" charset="-128"/>
              </a:rPr>
              <a:t>IOS ist eine eingetragene Marke von Cisco Systems Inc.</a:t>
            </a:r>
          </a:p>
          <a:p>
            <a:pPr eaLnBrk="1" hangingPunct="1">
              <a:spcBef>
                <a:spcPts val="400"/>
              </a:spcBef>
              <a:defRPr/>
            </a:pPr>
            <a:r>
              <a:rPr lang="en-US" altLang="en-US" sz="800">
                <a:ea typeface="MS PGothic" pitchFamily="34" charset="-128"/>
              </a:rPr>
              <a:t>RIM, BlackBerry, BBM, BlackBerry Curve, BlackBerry Bold, BlackBerry Pearl, BlackBerry Torch, BlackBerry Storm, BlackBerry Storm2, BlackBerry PlayBook und BlackBerry App World sind Marken oder eingetragene Marken von Research in Motion Limited.</a:t>
            </a:r>
            <a:endParaRPr lang="en-US" altLang="en-US" sz="800" noProof="1">
              <a:ea typeface="MS PGothic" pitchFamily="34" charset="-128"/>
            </a:endParaRPr>
          </a:p>
        </p:txBody>
      </p:sp>
      <p:sp>
        <p:nvSpPr>
          <p:cNvPr id="4" name="TextBox 3"/>
          <p:cNvSpPr txBox="1"/>
          <p:nvPr/>
        </p:nvSpPr>
        <p:spPr bwMode="gray">
          <a:xfrm>
            <a:off x="4654550" y="1692275"/>
            <a:ext cx="4165600" cy="4678363"/>
          </a:xfrm>
          <a:prstGeom prst="rect">
            <a:avLst/>
          </a:prstGeom>
          <a:noFill/>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400"/>
              </a:spcBef>
              <a:defRPr/>
            </a:pPr>
            <a:r>
              <a:rPr lang="en-US" altLang="en-US" sz="800">
                <a:ea typeface="MS PGothic" pitchFamily="34" charset="-128"/>
              </a:rPr>
              <a:t>Google App Engine, Google Apps, Google Checkout, Google Data API, Google Maps, Google Mobile Ads, Google Mobile Updater, Google Mobile, Google Store, Google Sync, Google Updater, Google Voice, Google Mail, Gmail, YouTube, Dalvik und Android sind Marken oder eingetragene Marken von Google Inc.</a:t>
            </a:r>
            <a:endParaRPr lang="de-DE" altLang="en-US" sz="800">
              <a:ea typeface="MS PGothic" pitchFamily="34" charset="-128"/>
            </a:endParaRPr>
          </a:p>
          <a:p>
            <a:pPr eaLnBrk="1" hangingPunct="1">
              <a:spcBef>
                <a:spcPts val="400"/>
              </a:spcBef>
              <a:defRPr/>
            </a:pPr>
            <a:r>
              <a:rPr lang="de-DE" altLang="en-US" sz="800">
                <a:ea typeface="MS PGothic" pitchFamily="34" charset="-128"/>
              </a:rPr>
              <a:t>INTERMEC ist eine eingetragene Marke der Intermec Technologies Corporation.</a:t>
            </a:r>
          </a:p>
          <a:p>
            <a:pPr eaLnBrk="1" hangingPunct="1">
              <a:spcBef>
                <a:spcPts val="400"/>
              </a:spcBef>
              <a:defRPr/>
            </a:pPr>
            <a:r>
              <a:rPr lang="de-DE" altLang="en-US" sz="800">
                <a:ea typeface="MS PGothic" pitchFamily="34" charset="-128"/>
              </a:rPr>
              <a:t>Wi-Fi ist eine eingetragene Marke der Wi-Fi Alliance.</a:t>
            </a:r>
          </a:p>
          <a:p>
            <a:pPr eaLnBrk="1" hangingPunct="1">
              <a:spcBef>
                <a:spcPts val="400"/>
              </a:spcBef>
              <a:defRPr/>
            </a:pPr>
            <a:r>
              <a:rPr lang="de-DE" altLang="en-US" sz="800">
                <a:ea typeface="MS PGothic" pitchFamily="34" charset="-128"/>
              </a:rPr>
              <a:t>Bluetooth ist eine eingetragene Marke von Bluetooth SIG Inc.</a:t>
            </a:r>
          </a:p>
          <a:p>
            <a:pPr eaLnBrk="1" hangingPunct="1">
              <a:spcBef>
                <a:spcPts val="400"/>
              </a:spcBef>
              <a:defRPr/>
            </a:pPr>
            <a:r>
              <a:rPr lang="de-DE" altLang="en-US" sz="800">
                <a:ea typeface="MS PGothic" pitchFamily="34" charset="-128"/>
              </a:rPr>
              <a:t>Motorola ist eine eingetragene Marke von Motorola Trademark Holdings, LLC. </a:t>
            </a:r>
          </a:p>
          <a:p>
            <a:pPr eaLnBrk="1" hangingPunct="1">
              <a:spcBef>
                <a:spcPts val="400"/>
              </a:spcBef>
              <a:defRPr/>
            </a:pPr>
            <a:r>
              <a:rPr lang="de-DE" altLang="en-US" sz="800">
                <a:ea typeface="MS PGothic" pitchFamily="34" charset="-128"/>
              </a:rPr>
              <a:t>Computop ist eine eingetragene Marke der Computop Wirtschaftsinformatik GmbH.</a:t>
            </a:r>
          </a:p>
          <a:p>
            <a:pPr eaLnBrk="1" hangingPunct="1">
              <a:spcBef>
                <a:spcPts val="400"/>
              </a:spcBef>
              <a:defRPr/>
            </a:pPr>
            <a:r>
              <a:rPr lang="de-DE" altLang="en-US" sz="800">
                <a:ea typeface="MS PGothic" pitchFamily="34" charset="-128"/>
              </a:rPr>
              <a:t>SAP, R/3, SAP NetWeaver, Duet, PartnerEdge, ByDesign, SAP BusinessObjects Explorer, StreamWork, SAP HANA und weitere im Text erwähnte SAP-Produkte und -Dienst-leistungen sowie die entsprechenden Logos sind Marken oder eingetragene Marken der SAP AG in Deutschland und anderen Ländern.</a:t>
            </a:r>
          </a:p>
          <a:p>
            <a:pPr eaLnBrk="1" hangingPunct="1">
              <a:spcBef>
                <a:spcPts val="400"/>
              </a:spcBef>
              <a:defRPr/>
            </a:pPr>
            <a:r>
              <a:rPr lang="de-DE" altLang="en-US" sz="800">
                <a:ea typeface="MS PGothic" pitchFamily="34" charset="-128"/>
              </a:rPr>
              <a:t>Business Objects und das Business-Objects-Logo, BusinessObjects, Crystal Reports, Crystal Decisions, Web Intelligence, Xcelsius und andere im Text erwähnte Business-Objects-Produkte und ­Dienstleistungen sowie die entsprechenden Logos sind Marken </a:t>
            </a:r>
            <a:br>
              <a:rPr lang="de-DE" altLang="en-US" sz="800">
                <a:ea typeface="MS PGothic" pitchFamily="34" charset="-128"/>
              </a:rPr>
            </a:br>
            <a:r>
              <a:rPr lang="de-DE" altLang="en-US" sz="800">
                <a:ea typeface="MS PGothic" pitchFamily="34" charset="-128"/>
              </a:rPr>
              <a:t>oder eingetragene Marken der Business Objects Software Ltd. Business Objects ist ein Unternehmen der SAP AG.</a:t>
            </a:r>
          </a:p>
          <a:p>
            <a:pPr eaLnBrk="1" hangingPunct="1">
              <a:spcBef>
                <a:spcPts val="400"/>
              </a:spcBef>
              <a:defRPr/>
            </a:pPr>
            <a:r>
              <a:rPr lang="de-DE" altLang="en-US" sz="800">
                <a:ea typeface="MS PGothic" pitchFamily="34" charset="-128"/>
              </a:rPr>
              <a:t>Sybase und Adaptive Server, iAnywhere, Sybase 365, SQL Anywhere und weitere im Text erwähnte Sybase-Produkte und -Dienstleistungen sowie die entsprechenden Logos sind Marken oder eingetragene Marken der Sybase Inc. Sybase ist ein Unternehmen der</a:t>
            </a:r>
            <a:br>
              <a:rPr lang="de-DE" altLang="en-US" sz="800">
                <a:ea typeface="MS PGothic" pitchFamily="34" charset="-128"/>
              </a:rPr>
            </a:br>
            <a:r>
              <a:rPr lang="de-DE" altLang="en-US" sz="800">
                <a:ea typeface="MS PGothic" pitchFamily="34" charset="-128"/>
              </a:rPr>
              <a:t>SAP AG.</a:t>
            </a:r>
          </a:p>
          <a:p>
            <a:pPr eaLnBrk="1" hangingPunct="1">
              <a:spcBef>
                <a:spcPts val="400"/>
              </a:spcBef>
              <a:defRPr/>
            </a:pPr>
            <a:r>
              <a:rPr lang="de-DE" altLang="en-US" sz="800">
                <a:ea typeface="MS PGothic" pitchFamily="34" charset="-128"/>
              </a:rPr>
              <a:t>Crossgate, m@gic EDDY, B2B 360°, B2B 360° Services sind eingetragene Marken </a:t>
            </a:r>
            <a:br>
              <a:rPr lang="de-DE" altLang="en-US" sz="800">
                <a:ea typeface="MS PGothic" pitchFamily="34" charset="-128"/>
              </a:rPr>
            </a:br>
            <a:r>
              <a:rPr lang="de-DE" altLang="en-US" sz="800">
                <a:ea typeface="MS PGothic" pitchFamily="34" charset="-128"/>
              </a:rPr>
              <a:t>der Crossgate AG in Deutschland und anderen Ländern. Crossgate ist ein Unternehmen der SAP AG.</a:t>
            </a:r>
          </a:p>
          <a:p>
            <a:pPr eaLnBrk="1" hangingPunct="1">
              <a:spcBef>
                <a:spcPts val="400"/>
              </a:spcBef>
              <a:defRPr/>
            </a:pPr>
            <a:r>
              <a:rPr lang="de-DE" altLang="en-US" sz="800">
                <a:ea typeface="MS PGothic" pitchFamily="34" charset="-128"/>
              </a:rPr>
              <a:t>Alle anderen Namen von Produkten und Dienstleistungen sind Marken der jeweiligen Firmen. Die Angaben im Text sind unverbindlich und dienen lediglich zu Informations-zwecken. Produkte können länderspezifische Unterschiede aufweisen.</a:t>
            </a:r>
          </a:p>
          <a:p>
            <a:pPr eaLnBrk="1" hangingPunct="1">
              <a:spcBef>
                <a:spcPts val="400"/>
              </a:spcBef>
              <a:defRPr/>
            </a:pPr>
            <a:r>
              <a:rPr lang="de-DE" altLang="en-US" sz="800">
                <a:ea typeface="MS PGothic" pitchFamily="34" charset="-128"/>
              </a:rPr>
              <a:t>Die in dieser Publikation enthaltene Information ist Eigentum der SAP. Weitergabe und Vervielfältigung dieser Publikation oder von Teilen daraus sind, zu welchem Zweck und </a:t>
            </a:r>
            <a:br>
              <a:rPr lang="de-DE" altLang="en-US" sz="800">
                <a:ea typeface="MS PGothic" pitchFamily="34" charset="-128"/>
              </a:rPr>
            </a:br>
            <a:r>
              <a:rPr lang="de-DE" altLang="en-US" sz="800">
                <a:ea typeface="MS PGothic" pitchFamily="34" charset="-128"/>
              </a:rPr>
              <a:t>in welcher Form auch immer, nur mit ausdrücklicher schriftlicher Genehmigung durch </a:t>
            </a:r>
            <a:br>
              <a:rPr lang="de-DE" altLang="en-US" sz="800">
                <a:ea typeface="MS PGothic" pitchFamily="34" charset="-128"/>
              </a:rPr>
            </a:br>
            <a:r>
              <a:rPr lang="de-DE" altLang="en-US" sz="800">
                <a:ea typeface="MS PGothic" pitchFamily="34" charset="-128"/>
              </a:rPr>
              <a:t>SAP AG gestattet.</a:t>
            </a:r>
          </a:p>
        </p:txBody>
      </p:sp>
    </p:spTree>
    <p:extLst>
      <p:ext uri="{BB962C8B-B14F-4D97-AF65-F5344CB8AC3E}">
        <p14:creationId xmlns:p14="http://schemas.microsoft.com/office/powerpoint/2010/main" val="4214841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pic>
        <p:nvPicPr>
          <p:cNvPr id="4"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399282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14000" y="324000"/>
            <a:ext cx="8280000" cy="923330"/>
          </a:xfrm>
        </p:spPr>
        <p:txBody>
          <a:bodyPr anchor="t">
            <a:noAutofit/>
          </a:bodyPr>
          <a:lstStyle>
            <a:lvl1pPr>
              <a:defRPr sz="30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1980362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2955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6400"/>
            <a:ext cx="8496300" cy="620713"/>
          </a:xfrm>
        </p:spPr>
        <p:txBody>
          <a:bodyPr/>
          <a:lstStyle>
            <a:lvl1pPr>
              <a:spcBef>
                <a:spcPts val="1200"/>
              </a:spcBef>
              <a:defRPr sz="1600" b="0"/>
            </a:lvl1pPr>
          </a:lstStyle>
          <a:p>
            <a:pPr lvl="0"/>
            <a:r>
              <a:rPr lang="en-US"/>
              <a:t>Click to edit Master text styles</a:t>
            </a:r>
          </a:p>
        </p:txBody>
      </p:sp>
    </p:spTree>
    <p:extLst>
      <p:ext uri="{BB962C8B-B14F-4D97-AF65-F5344CB8AC3E}">
        <p14:creationId xmlns:p14="http://schemas.microsoft.com/office/powerpoint/2010/main" val="222625705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spTree>
      <p:nvGrpSpPr>
        <p:cNvPr id="1" name=""/>
        <p:cNvGrpSpPr/>
        <p:nvPr/>
      </p:nvGrpSpPr>
      <p:grpSpPr>
        <a:xfrm>
          <a:off x="0" y="0"/>
          <a:ext cx="0" cy="0"/>
          <a:chOff x="0" y="0"/>
          <a:chExt cx="0" cy="0"/>
        </a:xfrm>
      </p:grpSpPr>
      <p:sp>
        <p:nvSpPr>
          <p:cNvPr id="5" name="Rectangle 10"/>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6"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rtlCol="0">
            <a:noAutofit/>
          </a:bodyPr>
          <a:lstStyle>
            <a:lvl1pPr algn="ctr">
              <a:defRPr b="0"/>
            </a:lvl1pPr>
          </a:lstStyle>
          <a:p>
            <a:pPr lvl="0"/>
            <a:r>
              <a:rPr lang="en-US" noProof="0"/>
              <a:t>Click icon to add picture</a:t>
            </a:r>
          </a:p>
        </p:txBody>
      </p:sp>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6400"/>
            <a:ext cx="8496300" cy="620713"/>
          </a:xfrm>
        </p:spPr>
        <p:txBody>
          <a:bodyPr/>
          <a:lstStyle>
            <a:lvl1pPr>
              <a:spcBef>
                <a:spcPts val="1200"/>
              </a:spcBef>
              <a:defRPr sz="1600" b="0"/>
            </a:lvl1pPr>
          </a:lstStyle>
          <a:p>
            <a:pPr lvl="0"/>
            <a:r>
              <a:rPr lang="en-US"/>
              <a:t>Click to edit Master text styles</a:t>
            </a:r>
          </a:p>
        </p:txBody>
      </p:sp>
    </p:spTree>
    <p:extLst>
      <p:ext uri="{BB962C8B-B14F-4D97-AF65-F5344CB8AC3E}">
        <p14:creationId xmlns:p14="http://schemas.microsoft.com/office/powerpoint/2010/main" val="271142821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77838"/>
            <a:ext cx="18319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4604385"/>
            <a:ext cx="8496300" cy="1477328"/>
          </a:xfrm>
        </p:spPr>
        <p:txBody>
          <a:bodyPr anchor="b">
            <a:noAutofit/>
          </a:bodyPr>
          <a:lstStyle>
            <a:lvl1pPr>
              <a:spcBef>
                <a:spcPts val="0"/>
              </a:spcBef>
              <a:defRPr sz="1600"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6128695"/>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4" name="Text Placeholder 3"/>
          <p:cNvSpPr>
            <a:spLocks noGrp="1"/>
          </p:cNvSpPr>
          <p:nvPr>
            <p:ph type="body" sz="quarter" idx="10"/>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3472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dirty="0"/>
              <a:t>Click to edit Master title style</a:t>
            </a:r>
            <a:endParaRPr lang="de-DE" dirty="0"/>
          </a:p>
        </p:txBody>
      </p:sp>
    </p:spTree>
    <p:extLst>
      <p:ext uri="{BB962C8B-B14F-4D97-AF65-F5344CB8AC3E}">
        <p14:creationId xmlns:p14="http://schemas.microsoft.com/office/powerpoint/2010/main" val="2808993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323850" y="323850"/>
            <a:ext cx="84963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Insert page title</a:t>
            </a:r>
          </a:p>
        </p:txBody>
      </p:sp>
      <p:sp>
        <p:nvSpPr>
          <p:cNvPr id="1027" name="Text Placeholder 2"/>
          <p:cNvSpPr>
            <a:spLocks noGrp="1"/>
          </p:cNvSpPr>
          <p:nvPr>
            <p:ph type="body" idx="1"/>
          </p:nvPr>
        </p:nvSpPr>
        <p:spPr bwMode="gray">
          <a:xfrm>
            <a:off x="323850" y="1690688"/>
            <a:ext cx="84963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First level</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3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cxnSp>
        <p:nvCxnSpPr>
          <p:cNvPr id="8" name="Straight Connector 7"/>
          <p:cNvCxnSpPr/>
          <p:nvPr/>
        </p:nvCxnSpPr>
        <p:spPr>
          <a:xfrm>
            <a:off x="323850" y="12319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30" name="Rectangle 94"/>
          <p:cNvSpPr>
            <a:spLocks noChangeArrowheads="1"/>
          </p:cNvSpPr>
          <p:nvPr/>
        </p:nvSpPr>
        <p:spPr bwMode="white">
          <a:xfrm>
            <a:off x="323850" y="6535738"/>
            <a:ext cx="8496300" cy="323850"/>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1031" name="TextBox 9"/>
          <p:cNvSpPr txBox="1">
            <a:spLocks noChangeArrowheads="1"/>
          </p:cNvSpPr>
          <p:nvPr/>
        </p:nvSpPr>
        <p:spPr bwMode="black">
          <a:xfrm>
            <a:off x="323849" y="6635750"/>
            <a:ext cx="3054289" cy="123111"/>
          </a:xfrm>
          <a:prstGeom prst="rect">
            <a:avLst/>
          </a:prstGeom>
          <a:noFill/>
          <a:ln>
            <a:noFill/>
          </a:ln>
          <a:extLst/>
        </p:spPr>
        <p:txBody>
          <a:bodyPr wrap="none" lIns="72000" tIns="0" rIns="0" bIns="0">
            <a:spAutoFit/>
          </a:bodyPr>
          <a:lstStyle>
            <a:lvl1pPr marL="133350" indent="-133350">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eaLnBrk="1" hangingPunct="1">
              <a:buClr>
                <a:schemeClr val="bg1"/>
              </a:buClr>
              <a:buFont typeface="Arial" charset="0"/>
              <a:buChar char="©"/>
              <a:defRPr/>
            </a:pPr>
            <a:r>
              <a:rPr lang="en-US" sz="800" dirty="0">
                <a:solidFill>
                  <a:schemeClr val="bg1"/>
                </a:solidFill>
                <a:cs typeface="Arial" charset="0"/>
              </a:rPr>
              <a:t>2018 SAP SE or an SAP affiliate company. All rights reserved.</a:t>
            </a:r>
          </a:p>
        </p:txBody>
      </p:sp>
      <p:sp>
        <p:nvSpPr>
          <p:cNvPr id="1032" name="TextBox 33"/>
          <p:cNvSpPr txBox="1">
            <a:spLocks noChangeArrowheads="1"/>
          </p:cNvSpPr>
          <p:nvPr/>
        </p:nvSpPr>
        <p:spPr bwMode="black">
          <a:xfrm>
            <a:off x="8624888" y="6635750"/>
            <a:ext cx="198437" cy="123825"/>
          </a:xfrm>
          <a:prstGeom prst="rect">
            <a:avLst/>
          </a:prstGeom>
          <a:noFill/>
          <a:ln>
            <a:noFill/>
          </a:ln>
          <a:extLst/>
        </p:spPr>
        <p:txBody>
          <a:bodyPr wrap="none" lIns="0" tIns="0" rIns="72000" bIns="0">
            <a:spAutoFit/>
          </a:bodyPr>
          <a:lstStyle>
            <a:lvl1pPr marL="93663" indent="-936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buClr>
                <a:schemeClr val="accent2"/>
              </a:buClr>
              <a:buFont typeface="Arial" panose="020B0604020202020204" pitchFamily="34" charset="0"/>
              <a:buNone/>
              <a:defRPr/>
            </a:pPr>
            <a:fld id="{D60302BC-AF7A-46B6-BBD1-35AE06B68FF6}" type="slidenum">
              <a:rPr lang="en-US" altLang="en-US" sz="800" smtClean="0">
                <a:solidFill>
                  <a:schemeClr val="bg1"/>
                </a:solidFill>
              </a:rPr>
              <a:pPr algn="r" eaLnBrk="1" hangingPunct="1">
                <a:buClr>
                  <a:schemeClr val="accent2"/>
                </a:buClr>
                <a:buFont typeface="Arial" panose="020B0604020202020204" pitchFamily="34" charset="0"/>
                <a:buNone/>
                <a:defRPr/>
              </a:pPr>
              <a:t>‹#›</a:t>
            </a:fld>
            <a:endParaRPr lang="en-US" altLang="en-US" sz="800">
              <a:solidFill>
                <a:schemeClr val="bg1"/>
              </a:solidFill>
            </a:endParaRPr>
          </a:p>
        </p:txBody>
      </p:sp>
    </p:spTree>
  </p:cSld>
  <p:clrMap bg1="lt1" tx1="dk1" bg2="lt2" tx2="dk2" accent1="accent1" accent2="accent2" accent3="accent3" accent4="accent4" accent5="accent5" accent6="accent6" hlink="hlink" folHlink="folHlink"/>
  <p:sldLayoutIdLst>
    <p:sldLayoutId id="2147488021" r:id="rId1"/>
    <p:sldLayoutId id="2147488022" r:id="rId2"/>
    <p:sldLayoutId id="2147488023" r:id="rId3"/>
    <p:sldLayoutId id="2147488024" r:id="rId4"/>
    <p:sldLayoutId id="2147488025" r:id="rId5"/>
    <p:sldLayoutId id="2147488026" r:id="rId6"/>
    <p:sldLayoutId id="2147488027" r:id="rId7"/>
    <p:sldLayoutId id="2147488010" r:id="rId8"/>
    <p:sldLayoutId id="2147488011" r:id="rId9"/>
    <p:sldLayoutId id="2147488012" r:id="rId10"/>
    <p:sldLayoutId id="2147488013" r:id="rId11"/>
    <p:sldLayoutId id="2147488014" r:id="rId12"/>
    <p:sldLayoutId id="2147488015" r:id="rId13"/>
    <p:sldLayoutId id="2147488016" r:id="rId14"/>
    <p:sldLayoutId id="2147488017" r:id="rId15"/>
    <p:sldLayoutId id="2147488018" r:id="rId16"/>
    <p:sldLayoutId id="2147488019" r:id="rId17"/>
    <p:sldLayoutId id="2147488020" r:id="rId18"/>
    <p:sldLayoutId id="2147488028" r:id="rId19"/>
    <p:sldLayoutId id="2147488029" r:id="rId20"/>
    <p:sldLayoutId id="2147488030" r:id="rId21"/>
  </p:sldLayoutIdLst>
  <p:hf hdr="0" ftr="0" dt="0"/>
  <p:txStyles>
    <p:titleStyle>
      <a:lvl1pPr algn="l" rtl="0" eaLnBrk="0" fontAlgn="base" hangingPunct="0">
        <a:spcBef>
          <a:spcPct val="0"/>
        </a:spcBef>
        <a:spcAft>
          <a:spcPct val="0"/>
        </a:spcAft>
        <a:defRPr sz="2400" b="1" kern="1200">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p:titleStyle>
    <p:bodyStyle>
      <a:lvl1pPr marL="342900" indent="-342900" algn="l" rtl="0" eaLnBrk="0" fontAlgn="base" hangingPunct="0">
        <a:spcBef>
          <a:spcPts val="1625"/>
        </a:spcBef>
        <a:spcAft>
          <a:spcPct val="0"/>
        </a:spcAft>
        <a:buClr>
          <a:schemeClr val="accent1"/>
        </a:buClr>
        <a:buSzPct val="80000"/>
        <a:defRPr b="1" kern="1200">
          <a:solidFill>
            <a:schemeClr val="tx1"/>
          </a:solidFill>
          <a:latin typeface="+mn-lt"/>
          <a:ea typeface="+mn-ea"/>
          <a:cs typeface="+mn-cs"/>
        </a:defRPr>
      </a:lvl1pPr>
      <a:lvl2pPr marL="742950" indent="-285750" algn="l" rtl="0" eaLnBrk="0" fontAlgn="base" hangingPunct="0">
        <a:spcBef>
          <a:spcPts val="600"/>
        </a:spcBef>
        <a:spcAft>
          <a:spcPct val="0"/>
        </a:spcAft>
        <a:buClr>
          <a:schemeClr val="accent1"/>
        </a:buClr>
        <a:buSzPct val="80000"/>
        <a:buFont typeface="wingdings" panose="05000000000000000000" pitchFamily="2" charset="2"/>
        <a:defRPr kern="1200">
          <a:solidFill>
            <a:schemeClr val="tx1"/>
          </a:solidFill>
          <a:latin typeface="+mn-lt"/>
          <a:ea typeface="+mn-ea"/>
          <a:cs typeface="+mn-cs"/>
        </a:defRPr>
      </a:lvl2pPr>
      <a:lvl3pPr marL="179388" indent="-179388" algn="l" rtl="0" eaLnBrk="0" fontAlgn="base" hangingPunct="0">
        <a:spcBef>
          <a:spcPts val="400"/>
        </a:spcBef>
        <a:spcAft>
          <a:spcPct val="0"/>
        </a:spcAft>
        <a:buClr>
          <a:schemeClr val="accent1"/>
        </a:buClr>
        <a:buSzPct val="100000"/>
        <a:buFont typeface="wingdings" panose="05000000000000000000" pitchFamily="2" charset="2"/>
        <a:buChar char=""/>
        <a:defRPr sz="1600" kern="1200">
          <a:solidFill>
            <a:schemeClr val="tx1"/>
          </a:solidFill>
          <a:latin typeface="+mn-lt"/>
          <a:ea typeface="+mn-ea"/>
          <a:cs typeface="+mn-cs"/>
        </a:defRPr>
      </a:lvl3pPr>
      <a:lvl4pPr marL="358775" indent="-179388" algn="l" rtl="0" eaLnBrk="0" fontAlgn="base" hangingPunct="0">
        <a:spcBef>
          <a:spcPts val="400"/>
        </a:spcBef>
        <a:spcAft>
          <a:spcPct val="0"/>
        </a:spcAft>
        <a:buClr>
          <a:schemeClr val="accent2"/>
        </a:buClr>
        <a:buSzPct val="100000"/>
        <a:buFont typeface="Arial" panose="020B0604020202020204" pitchFamily="34" charset="0"/>
        <a:buChar char="–"/>
        <a:defRPr sz="1400" kern="1200">
          <a:solidFill>
            <a:schemeClr val="tx1"/>
          </a:solidFill>
          <a:latin typeface="+mn-lt"/>
          <a:ea typeface="+mn-ea"/>
          <a:cs typeface="+mn-cs"/>
        </a:defRPr>
      </a:lvl4pPr>
      <a:lvl5pPr marL="541338" indent="-179388" algn="l" rtl="0" eaLnBrk="0" fontAlgn="base" hangingPunct="0">
        <a:spcBef>
          <a:spcPts val="250"/>
        </a:spcBef>
        <a:spcAft>
          <a:spcPct val="0"/>
        </a:spcAft>
        <a:buClr>
          <a:schemeClr val="accent2"/>
        </a:buClr>
        <a:buSzPct val="100000"/>
        <a:buFont typeface="Courier New" panose="02070309020205020404"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ctrTitle"/>
          </p:nvPr>
        </p:nvSpPr>
        <p:spPr>
          <a:xfrm>
            <a:off x="414338" y="174625"/>
            <a:ext cx="8280400" cy="1962150"/>
          </a:xfrm>
        </p:spPr>
        <p:txBody>
          <a:bodyPr/>
          <a:lstStyle/>
          <a:p>
            <a:pPr eaLnBrk="1" hangingPunct="1"/>
            <a:br>
              <a:rPr lang="en-US" altLang="en-US" sz="2000" dirty="0">
                <a:solidFill>
                  <a:srgbClr val="999999"/>
                </a:solidFill>
              </a:rPr>
            </a:br>
            <a:br>
              <a:rPr lang="en-US" altLang="en-US" dirty="0">
                <a:solidFill>
                  <a:srgbClr val="999999"/>
                </a:solidFill>
              </a:rPr>
            </a:br>
            <a:r>
              <a:rPr lang="en-US" altLang="en-US" dirty="0">
                <a:solidFill>
                  <a:srgbClr val="000000"/>
                </a:solidFill>
              </a:rPr>
              <a:t>FJ0 – </a:t>
            </a:r>
            <a:r>
              <a:rPr lang="de-DE" altLang="en-US" dirty="0">
                <a:solidFill>
                  <a:srgbClr val="000000"/>
                </a:solidFill>
              </a:rPr>
              <a:t>Add New </a:t>
            </a:r>
            <a:r>
              <a:rPr lang="de-DE" altLang="en-US" dirty="0" err="1">
                <a:solidFill>
                  <a:srgbClr val="000000"/>
                </a:solidFill>
              </a:rPr>
              <a:t>Employee</a:t>
            </a:r>
            <a:r>
              <a:rPr lang="de-DE" altLang="en-US" dirty="0">
                <a:solidFill>
                  <a:srgbClr val="000000"/>
                </a:solidFill>
              </a:rPr>
              <a:t> / </a:t>
            </a:r>
            <a:r>
              <a:rPr lang="de-DE" altLang="en-US" dirty="0" err="1">
                <a:solidFill>
                  <a:srgbClr val="000000"/>
                </a:solidFill>
              </a:rPr>
              <a:t>Rehire</a:t>
            </a:r>
            <a:endParaRPr lang="en-US" altLang="en-US" dirty="0">
              <a:solidFill>
                <a:schemeClr val="tx2"/>
              </a:solidFill>
            </a:endParaRPr>
          </a:p>
        </p:txBody>
      </p:sp>
      <p:sp>
        <p:nvSpPr>
          <p:cNvPr id="14339" name="Subtitle 1"/>
          <p:cNvSpPr>
            <a:spLocks noGrp="1"/>
          </p:cNvSpPr>
          <p:nvPr>
            <p:ph type="subTitle" idx="1"/>
          </p:nvPr>
        </p:nvSpPr>
        <p:spPr>
          <a:xfrm>
            <a:off x="414338" y="2316163"/>
            <a:ext cx="6838950" cy="492125"/>
          </a:xfrm>
        </p:spPr>
        <p:txBody>
          <a:bodyPr/>
          <a:lstStyle/>
          <a:p>
            <a:pPr fontAlgn="base">
              <a:spcBef>
                <a:spcPct val="0"/>
              </a:spcBef>
              <a:spcAft>
                <a:spcPct val="0"/>
              </a:spcAft>
            </a:pPr>
            <a:r>
              <a:rPr lang="en-US" altLang="en-US" sz="3000" b="1" dirty="0">
                <a:solidFill>
                  <a:srgbClr val="0076CB"/>
                </a:solidFill>
              </a:rPr>
              <a:t>Process Diagram</a:t>
            </a:r>
            <a:endParaRPr lang="en-US" altLang="en-US"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a:t>FJ0 - </a:t>
            </a:r>
            <a:r>
              <a:rPr lang="de-DE" altLang="en-US" dirty="0"/>
              <a:t>Add New </a:t>
            </a:r>
            <a:r>
              <a:rPr lang="de-DE" altLang="en-US" dirty="0" err="1"/>
              <a:t>Employee</a:t>
            </a:r>
            <a:r>
              <a:rPr lang="de-DE" altLang="en-US" dirty="0"/>
              <a:t> / </a:t>
            </a:r>
            <a:r>
              <a:rPr lang="de-DE" altLang="en-US" dirty="0" err="1"/>
              <a:t>Rehire</a:t>
            </a:r>
            <a:br>
              <a:rPr lang="de-DE" altLang="en-US" dirty="0"/>
            </a:br>
            <a:r>
              <a:rPr lang="de-DE" altLang="en-US" dirty="0"/>
              <a:t>- Add New </a:t>
            </a:r>
            <a:r>
              <a:rPr lang="de-DE" altLang="en-US" dirty="0" err="1"/>
              <a:t>Employee</a:t>
            </a:r>
            <a:r>
              <a:rPr lang="de-DE" altLang="en-US" dirty="0"/>
              <a:t> -</a:t>
            </a:r>
            <a:endParaRPr lang="en-US" altLang="en-US" dirty="0"/>
          </a:p>
        </p:txBody>
      </p:sp>
      <p:sp>
        <p:nvSpPr>
          <p:cNvPr id="15363" name="Rectangle 15"/>
          <p:cNvSpPr>
            <a:spLocks noChangeArrowheads="1"/>
          </p:cNvSpPr>
          <p:nvPr/>
        </p:nvSpPr>
        <p:spPr bwMode="auto">
          <a:xfrm>
            <a:off x="513806" y="1455845"/>
            <a:ext cx="4712694" cy="228600"/>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dirty="0">
                <a:solidFill>
                  <a:schemeClr val="accent2"/>
                </a:solidFill>
              </a:rPr>
              <a:t>HR Administrator</a:t>
            </a:r>
          </a:p>
        </p:txBody>
      </p:sp>
      <p:sp>
        <p:nvSpPr>
          <p:cNvPr id="15364" name="Rectangle 98"/>
          <p:cNvSpPr>
            <a:spLocks noChangeArrowheads="1"/>
          </p:cNvSpPr>
          <p:nvPr/>
        </p:nvSpPr>
        <p:spPr bwMode="auto">
          <a:xfrm>
            <a:off x="513806" y="1684444"/>
            <a:ext cx="4712694" cy="481888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270" name="Rectangle 15"/>
          <p:cNvSpPr>
            <a:spLocks noChangeArrowheads="1"/>
          </p:cNvSpPr>
          <p:nvPr/>
        </p:nvSpPr>
        <p:spPr bwMode="auto">
          <a:xfrm>
            <a:off x="513806" y="1280582"/>
            <a:ext cx="8107253" cy="179176"/>
          </a:xfrm>
          <a:prstGeom prst="rect">
            <a:avLst/>
          </a:prstGeom>
          <a:solidFill>
            <a:schemeClr val="bg1">
              <a:lumMod val="95000"/>
            </a:schemeClr>
          </a:solidFill>
          <a:ln w="6350" algn="ctr">
            <a:solidFill>
              <a:schemeClr val="tx1"/>
            </a:solidFill>
            <a:miter lim="800000"/>
            <a:headEnd/>
            <a:tailEnd/>
          </a:ln>
        </p:spPr>
        <p:txBody>
          <a:bodyPr lIns="36000" tIns="36000" rIns="36000" bIns="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Arial" charset="0"/>
              </a:rPr>
              <a:t>SAP </a:t>
            </a:r>
            <a:r>
              <a:rPr lang="en-US" sz="800" dirty="0" err="1">
                <a:solidFill>
                  <a:srgbClr val="FFFFFF">
                    <a:lumMod val="65000"/>
                  </a:srgbClr>
                </a:solidFill>
                <a:latin typeface="Arial"/>
                <a:cs typeface="Arial" charset="0"/>
              </a:rPr>
              <a:t>SuccessFactors</a:t>
            </a:r>
            <a:r>
              <a:rPr lang="en-US" sz="800" dirty="0">
                <a:solidFill>
                  <a:srgbClr val="FFFFFF">
                    <a:lumMod val="65000"/>
                  </a:srgbClr>
                </a:solidFill>
                <a:latin typeface="Arial"/>
                <a:cs typeface="Arial" charset="0"/>
              </a:rPr>
              <a:t> Employee Central</a:t>
            </a:r>
          </a:p>
        </p:txBody>
      </p:sp>
      <p:grpSp>
        <p:nvGrpSpPr>
          <p:cNvPr id="15366" name="Group 10"/>
          <p:cNvGrpSpPr>
            <a:grpSpLocks/>
          </p:cNvGrpSpPr>
          <p:nvPr/>
        </p:nvGrpSpPr>
        <p:grpSpPr bwMode="auto">
          <a:xfrm>
            <a:off x="2782394" y="2649137"/>
            <a:ext cx="1081088" cy="404812"/>
            <a:chOff x="2555875" y="1628775"/>
            <a:chExt cx="1081088" cy="404813"/>
          </a:xfrm>
        </p:grpSpPr>
        <p:grpSp>
          <p:nvGrpSpPr>
            <p:cNvPr id="15805" name="Group 278"/>
            <p:cNvGrpSpPr>
              <a:grpSpLocks/>
            </p:cNvGrpSpPr>
            <p:nvPr/>
          </p:nvGrpSpPr>
          <p:grpSpPr bwMode="auto">
            <a:xfrm>
              <a:off x="2555875" y="1628775"/>
              <a:ext cx="1079500" cy="398463"/>
              <a:chOff x="2555776" y="1628800"/>
              <a:chExt cx="1079619" cy="398140"/>
            </a:xfrm>
          </p:grpSpPr>
          <p:sp>
            <p:nvSpPr>
              <p:cNvPr id="15821"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a:solidFill>
                      <a:srgbClr val="000000"/>
                    </a:solidFill>
                    <a:latin typeface="Calibri" panose="020F0502020204030204" pitchFamily="34" charset="0"/>
                  </a:rPr>
                  <a:t>Enter </a:t>
                </a:r>
                <a:r>
                  <a:rPr lang="en-US" altLang="en-US" sz="700">
                    <a:latin typeface="Calibri" panose="020F0502020204030204" pitchFamily="34" charset="0"/>
                  </a:rPr>
                  <a:t>Hiring Data</a:t>
                </a:r>
                <a:endParaRPr lang="en-US" altLang="en-US" sz="700">
                  <a:solidFill>
                    <a:srgbClr val="000000"/>
                  </a:solidFill>
                  <a:latin typeface="Calibri" panose="020F0502020204030204" pitchFamily="34" charset="0"/>
                </a:endParaRPr>
              </a:p>
            </p:txBody>
          </p:sp>
          <p:grpSp>
            <p:nvGrpSpPr>
              <p:cNvPr id="15822" name="Group 284"/>
              <p:cNvGrpSpPr>
                <a:grpSpLocks/>
              </p:cNvGrpSpPr>
              <p:nvPr/>
            </p:nvGrpSpPr>
            <p:grpSpPr bwMode="auto">
              <a:xfrm>
                <a:off x="2627222" y="1628800"/>
                <a:ext cx="187346" cy="163381"/>
                <a:chOff x="-1500351" y="3692879"/>
                <a:chExt cx="187346" cy="163381"/>
              </a:xfrm>
            </p:grpSpPr>
            <p:sp>
              <p:nvSpPr>
                <p:cNvPr id="15823"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824"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15806" name="Group 358"/>
            <p:cNvGrpSpPr>
              <a:grpSpLocks/>
            </p:cNvGrpSpPr>
            <p:nvPr/>
          </p:nvGrpSpPr>
          <p:grpSpPr bwMode="auto">
            <a:xfrm>
              <a:off x="2557070" y="1739181"/>
              <a:ext cx="1079893" cy="294407"/>
              <a:chOff x="8489732" y="4403217"/>
              <a:chExt cx="1079512" cy="294200"/>
            </a:xfrm>
          </p:grpSpPr>
          <p:sp>
            <p:nvSpPr>
              <p:cNvPr id="15807"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08"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09"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0"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1"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2"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3"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4"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5"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6"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7"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8"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9"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20"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334" name="TextBox 333"/>
          <p:cNvSpPr txBox="1"/>
          <p:nvPr/>
        </p:nvSpPr>
        <p:spPr>
          <a:xfrm>
            <a:off x="2305656" y="1764848"/>
            <a:ext cx="881063" cy="107950"/>
          </a:xfrm>
          <a:prstGeom prst="rect">
            <a:avLst/>
          </a:prstGeom>
          <a:solidFill>
            <a:srgbClr val="FFFF99"/>
          </a:solidFill>
          <a:ln w="0">
            <a:solidFill>
              <a:schemeClr val="tx1"/>
            </a:solidFill>
          </a:ln>
        </p:spPr>
        <p:txBody>
          <a:bodyPr wrap="none" lIns="45720" tIns="0" rIns="45720" bIns="0">
            <a:spAutoFit/>
          </a:bodyPr>
          <a:lstStyle/>
          <a:p>
            <a:pPr>
              <a:spcBef>
                <a:spcPct val="50000"/>
              </a:spcBef>
              <a:buClr>
                <a:srgbClr val="F0AB00"/>
              </a:buClr>
              <a:buSzPct val="80000"/>
              <a:defRPr/>
            </a:pPr>
            <a:r>
              <a:rPr lang="en-US" sz="700" dirty="0">
                <a:latin typeface="Calibri" panose="020F0502020204030204" pitchFamily="34" charset="0"/>
                <a:cs typeface="Arial" charset="0"/>
              </a:rPr>
              <a:t>Employee to be hired</a:t>
            </a:r>
            <a:endParaRPr lang="en-US" sz="600" kern="0" dirty="0">
              <a:latin typeface="Calibri" panose="020F0502020204030204" pitchFamily="34" charset="0"/>
              <a:ea typeface="Arial Unicode MS" pitchFamily="34" charset="-128"/>
              <a:cs typeface="Arial Unicode MS" pitchFamily="34" charset="-128"/>
            </a:endParaRPr>
          </a:p>
        </p:txBody>
      </p:sp>
      <p:sp>
        <p:nvSpPr>
          <p:cNvPr id="367" name="TextBox 366"/>
          <p:cNvSpPr txBox="1"/>
          <p:nvPr/>
        </p:nvSpPr>
        <p:spPr>
          <a:xfrm>
            <a:off x="3472830" y="2044713"/>
            <a:ext cx="1557478" cy="107722"/>
          </a:xfrm>
          <a:prstGeom prst="rect">
            <a:avLst/>
          </a:prstGeom>
          <a:solidFill>
            <a:srgbClr val="FFFF99"/>
          </a:solidFill>
          <a:ln w="0">
            <a:solidFill>
              <a:schemeClr val="tx1"/>
            </a:solidFill>
          </a:ln>
        </p:spPr>
        <p:txBody>
          <a:bodyPr wrap="none" lIns="45720" tIns="0" rIns="45720" bIns="0">
            <a:spAutoFit/>
          </a:bodyPr>
          <a:lstStyle/>
          <a:p>
            <a:pPr>
              <a:spcBef>
                <a:spcPct val="50000"/>
              </a:spcBef>
              <a:buClr>
                <a:srgbClr val="F0AB00"/>
              </a:buClr>
              <a:buSzPct val="80000"/>
              <a:defRPr/>
            </a:pPr>
            <a:r>
              <a:rPr lang="en-US" sz="700" dirty="0">
                <a:latin typeface="Calibri" panose="020F0502020204030204" pitchFamily="34" charset="0"/>
                <a:cs typeface="Arial" charset="0"/>
              </a:rPr>
              <a:t>Position Management not implemented</a:t>
            </a:r>
            <a:endParaRPr lang="en-US" sz="600" kern="0" dirty="0">
              <a:latin typeface="Calibri" panose="020F0502020204030204" pitchFamily="34" charset="0"/>
              <a:ea typeface="Arial Unicode MS" pitchFamily="34" charset="-128"/>
              <a:cs typeface="Arial Unicode MS" pitchFamily="34" charset="-128"/>
            </a:endParaRPr>
          </a:p>
        </p:txBody>
      </p:sp>
      <p:sp>
        <p:nvSpPr>
          <p:cNvPr id="15371" name="TextBox 367"/>
          <p:cNvSpPr txBox="1">
            <a:spLocks noChangeArrowheads="1"/>
          </p:cNvSpPr>
          <p:nvPr/>
        </p:nvSpPr>
        <p:spPr bwMode="auto">
          <a:xfrm>
            <a:off x="1791824" y="2044713"/>
            <a:ext cx="1411605" cy="107722"/>
          </a:xfrm>
          <a:prstGeom prst="rect">
            <a:avLst/>
          </a:prstGeom>
          <a:solidFill>
            <a:srgbClr val="FFFF99"/>
          </a:solidFill>
          <a:ln w="0">
            <a:solidFill>
              <a:schemeClr val="tx1"/>
            </a:solidFill>
            <a:miter lim="800000"/>
            <a:headEnd/>
            <a:tailEnd/>
          </a:ln>
        </p:spPr>
        <p:txBody>
          <a:bodyPr wrap="none" lIns="45720" tIns="0" rIns="4572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rgbClr val="F0AB00"/>
              </a:buClr>
              <a:buSzPct val="80000"/>
            </a:pPr>
            <a:r>
              <a:rPr lang="en-US" altLang="de-DE" sz="700" dirty="0">
                <a:latin typeface="Calibri" panose="020F0502020204030204" pitchFamily="34" charset="0"/>
              </a:rPr>
              <a:t>Position Management </a:t>
            </a:r>
            <a:r>
              <a:rPr lang="en-US" sz="700" dirty="0">
                <a:latin typeface="Calibri" panose="020F0502020204030204" pitchFamily="34" charset="0"/>
                <a:cs typeface="Arial" charset="0"/>
              </a:rPr>
              <a:t>implemented</a:t>
            </a:r>
            <a:endParaRPr lang="en-US" altLang="de-DE" sz="700" dirty="0">
              <a:latin typeface="Calibri" panose="020F0502020204030204" pitchFamily="34" charset="0"/>
            </a:endParaRPr>
          </a:p>
        </p:txBody>
      </p:sp>
      <p:cxnSp>
        <p:nvCxnSpPr>
          <p:cNvPr id="15373" name="Straight Arrow Connector 234"/>
          <p:cNvCxnSpPr>
            <a:cxnSpLocks noChangeShapeType="1"/>
          </p:cNvCxnSpPr>
          <p:nvPr/>
        </p:nvCxnSpPr>
        <p:spPr bwMode="auto">
          <a:xfrm flipH="1">
            <a:off x="3322144" y="2602073"/>
            <a:ext cx="4186" cy="149563"/>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374" name="Straight Arrow Connector 236"/>
          <p:cNvCxnSpPr>
            <a:cxnSpLocks noChangeShapeType="1"/>
            <a:stCxn id="451" idx="4"/>
            <a:endCxn id="478" idx="0"/>
          </p:cNvCxnSpPr>
          <p:nvPr/>
        </p:nvCxnSpPr>
        <p:spPr bwMode="auto">
          <a:xfrm>
            <a:off x="3322316" y="1949835"/>
            <a:ext cx="8903" cy="139641"/>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375" name="Elbow Connector 238"/>
          <p:cNvCxnSpPr>
            <a:cxnSpLocks noChangeShapeType="1"/>
            <a:stCxn id="472" idx="3"/>
            <a:endCxn id="605" idx="1"/>
          </p:cNvCxnSpPr>
          <p:nvPr/>
        </p:nvCxnSpPr>
        <p:spPr bwMode="auto">
          <a:xfrm>
            <a:off x="3427548" y="2190075"/>
            <a:ext cx="3944" cy="316061"/>
          </a:xfrm>
          <a:prstGeom prst="bentConnector3">
            <a:avLst>
              <a:gd name="adj1" fmla="val 23831389"/>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378" name="Elbow Connector 4"/>
          <p:cNvCxnSpPr>
            <a:cxnSpLocks noChangeShapeType="1"/>
            <a:stCxn id="467" idx="1"/>
            <a:endCxn id="491" idx="0"/>
          </p:cNvCxnSpPr>
          <p:nvPr/>
        </p:nvCxnSpPr>
        <p:spPr bwMode="auto">
          <a:xfrm rot="10800000" flipV="1">
            <a:off x="2229974" y="2190074"/>
            <a:ext cx="989996" cy="103791"/>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15380" name="TextBox 367"/>
          <p:cNvSpPr txBox="1">
            <a:spLocks noChangeArrowheads="1"/>
          </p:cNvSpPr>
          <p:nvPr/>
        </p:nvSpPr>
        <p:spPr bwMode="auto">
          <a:xfrm>
            <a:off x="2314061" y="4956560"/>
            <a:ext cx="1557478" cy="107722"/>
          </a:xfrm>
          <a:prstGeom prst="rect">
            <a:avLst/>
          </a:prstGeom>
          <a:solidFill>
            <a:srgbClr val="FFFF99"/>
          </a:solidFill>
          <a:ln w="0">
            <a:solidFill>
              <a:schemeClr val="tx1"/>
            </a:solidFill>
            <a:miter lim="800000"/>
            <a:headEnd/>
            <a:tailEnd/>
          </a:ln>
        </p:spPr>
        <p:txBody>
          <a:bodyPr wrap="none" lIns="45720" tIns="0" rIns="4572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rgbClr val="F0AB00"/>
              </a:buClr>
              <a:buSzPct val="80000"/>
            </a:pPr>
            <a:r>
              <a:rPr lang="en-US" altLang="de-DE" sz="700" dirty="0">
                <a:latin typeface="Calibri" panose="020F0502020204030204" pitchFamily="34" charset="0"/>
              </a:rPr>
              <a:t>Position Management not </a:t>
            </a:r>
            <a:r>
              <a:rPr lang="en-US" sz="700" dirty="0">
                <a:latin typeface="Calibri" panose="020F0502020204030204" pitchFamily="34" charset="0"/>
                <a:cs typeface="Arial" charset="0"/>
              </a:rPr>
              <a:t>implemented</a:t>
            </a:r>
            <a:endParaRPr lang="en-US" altLang="de-DE" sz="700" dirty="0">
              <a:latin typeface="Calibri" panose="020F0502020204030204" pitchFamily="34" charset="0"/>
            </a:endParaRPr>
          </a:p>
        </p:txBody>
      </p:sp>
      <p:cxnSp>
        <p:nvCxnSpPr>
          <p:cNvPr id="15382" name="Elbow Connector 238"/>
          <p:cNvCxnSpPr>
            <a:cxnSpLocks noChangeShapeType="1"/>
            <a:stCxn id="664" idx="1"/>
            <a:endCxn id="729" idx="0"/>
          </p:cNvCxnSpPr>
          <p:nvPr/>
        </p:nvCxnSpPr>
        <p:spPr bwMode="auto">
          <a:xfrm rot="10800000" flipV="1">
            <a:off x="1362173" y="3476877"/>
            <a:ext cx="711918" cy="105767"/>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450" name="TextBox 449"/>
          <p:cNvSpPr txBox="1"/>
          <p:nvPr/>
        </p:nvSpPr>
        <p:spPr>
          <a:xfrm>
            <a:off x="665382" y="3324658"/>
            <a:ext cx="1411605" cy="107722"/>
          </a:xfrm>
          <a:prstGeom prst="rect">
            <a:avLst/>
          </a:prstGeom>
          <a:solidFill>
            <a:srgbClr val="FFFF99"/>
          </a:solidFill>
          <a:ln w="0">
            <a:solidFill>
              <a:schemeClr val="tx1"/>
            </a:solidFill>
          </a:ln>
        </p:spPr>
        <p:txBody>
          <a:bodyPr wrap="none" lIns="45720" tIns="0" rIns="45720" bIns="0">
            <a:spAutoFit/>
          </a:bodyPr>
          <a:lstStyle/>
          <a:p>
            <a:pPr>
              <a:spcBef>
                <a:spcPct val="50000"/>
              </a:spcBef>
              <a:buClr>
                <a:srgbClr val="F0AB00"/>
              </a:buClr>
              <a:buSzPct val="80000"/>
              <a:defRPr/>
            </a:pPr>
            <a:r>
              <a:rPr lang="en-US" sz="700" dirty="0">
                <a:latin typeface="Calibri" panose="020F0502020204030204" pitchFamily="34" charset="0"/>
                <a:cs typeface="Arial" charset="0"/>
              </a:rPr>
              <a:t>Position Management implemented</a:t>
            </a:r>
            <a:endParaRPr lang="en-US" sz="600" kern="0" dirty="0">
              <a:latin typeface="Calibri" panose="020F0502020204030204" pitchFamily="34" charset="0"/>
              <a:ea typeface="Arial Unicode MS" pitchFamily="34" charset="-128"/>
              <a:cs typeface="Arial Unicode MS" pitchFamily="34" charset="-128"/>
            </a:endParaRPr>
          </a:p>
        </p:txBody>
      </p:sp>
      <p:cxnSp>
        <p:nvCxnSpPr>
          <p:cNvPr id="15443" name="Elbow Connector 241"/>
          <p:cNvCxnSpPr>
            <a:cxnSpLocks noChangeShapeType="1"/>
            <a:stCxn id="637" idx="3"/>
            <a:endCxn id="673" idx="1"/>
          </p:cNvCxnSpPr>
          <p:nvPr/>
        </p:nvCxnSpPr>
        <p:spPr bwMode="auto">
          <a:xfrm flipH="1">
            <a:off x="2285611" y="3474907"/>
            <a:ext cx="2627" cy="492248"/>
          </a:xfrm>
          <a:prstGeom prst="bentConnector3">
            <a:avLst>
              <a:gd name="adj1" fmla="val -25449067"/>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15444" name="Group 3"/>
          <p:cNvGrpSpPr>
            <a:grpSpLocks/>
          </p:cNvGrpSpPr>
          <p:nvPr/>
        </p:nvGrpSpPr>
        <p:grpSpPr bwMode="auto">
          <a:xfrm>
            <a:off x="1011740" y="5856280"/>
            <a:ext cx="873125" cy="528637"/>
            <a:chOff x="217488" y="2209800"/>
            <a:chExt cx="873125" cy="528638"/>
          </a:xfrm>
        </p:grpSpPr>
        <p:sp>
          <p:nvSpPr>
            <p:cNvPr id="15548" name="Rectangle 409"/>
            <p:cNvSpPr>
              <a:spLocks noChangeArrowheads="1"/>
            </p:cNvSpPr>
            <p:nvPr/>
          </p:nvSpPr>
          <p:spPr bwMode="auto">
            <a:xfrm>
              <a:off x="217488" y="2219296"/>
              <a:ext cx="158750" cy="7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49" name="Rectangle 410"/>
            <p:cNvSpPr>
              <a:spLocks noChangeArrowheads="1"/>
            </p:cNvSpPr>
            <p:nvPr/>
          </p:nvSpPr>
          <p:spPr bwMode="auto">
            <a:xfrm>
              <a:off x="395288" y="2219296"/>
              <a:ext cx="160337" cy="7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50" name="Rectangle 411"/>
            <p:cNvSpPr>
              <a:spLocks noChangeArrowheads="1"/>
            </p:cNvSpPr>
            <p:nvPr/>
          </p:nvSpPr>
          <p:spPr bwMode="auto">
            <a:xfrm>
              <a:off x="574675" y="2219296"/>
              <a:ext cx="158750" cy="7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51" name="Rectangle 412"/>
            <p:cNvSpPr>
              <a:spLocks noChangeArrowheads="1"/>
            </p:cNvSpPr>
            <p:nvPr/>
          </p:nvSpPr>
          <p:spPr bwMode="auto">
            <a:xfrm>
              <a:off x="752475" y="2219296"/>
              <a:ext cx="160338" cy="7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52" name="Rectangle 413"/>
            <p:cNvSpPr>
              <a:spLocks noChangeArrowheads="1"/>
            </p:cNvSpPr>
            <p:nvPr/>
          </p:nvSpPr>
          <p:spPr bwMode="auto">
            <a:xfrm>
              <a:off x="931863" y="2209800"/>
              <a:ext cx="158750" cy="7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53" name="Rectangle 415"/>
            <p:cNvSpPr>
              <a:spLocks noChangeArrowheads="1"/>
            </p:cNvSpPr>
            <p:nvPr/>
          </p:nvSpPr>
          <p:spPr bwMode="auto">
            <a:xfrm>
              <a:off x="395288" y="2664048"/>
              <a:ext cx="160337" cy="74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54" name="Rectangle 416"/>
            <p:cNvSpPr>
              <a:spLocks noChangeArrowheads="1"/>
            </p:cNvSpPr>
            <p:nvPr/>
          </p:nvSpPr>
          <p:spPr bwMode="auto">
            <a:xfrm>
              <a:off x="574675" y="2664048"/>
              <a:ext cx="158750" cy="74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55" name="Rectangle 417"/>
            <p:cNvSpPr>
              <a:spLocks noChangeArrowheads="1"/>
            </p:cNvSpPr>
            <p:nvPr/>
          </p:nvSpPr>
          <p:spPr bwMode="auto">
            <a:xfrm>
              <a:off x="752475" y="2664048"/>
              <a:ext cx="160338" cy="74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56" name="Rectangle 418"/>
            <p:cNvSpPr>
              <a:spLocks noChangeArrowheads="1"/>
            </p:cNvSpPr>
            <p:nvPr/>
          </p:nvSpPr>
          <p:spPr bwMode="auto">
            <a:xfrm>
              <a:off x="931863" y="2664048"/>
              <a:ext cx="158750" cy="74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57" name="Rectangle 419"/>
            <p:cNvSpPr>
              <a:spLocks noChangeArrowheads="1"/>
            </p:cNvSpPr>
            <p:nvPr/>
          </p:nvSpPr>
          <p:spPr bwMode="auto">
            <a:xfrm rot="5400000">
              <a:off x="182786" y="2328387"/>
              <a:ext cx="148779"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58" name="Rectangle 420"/>
            <p:cNvSpPr>
              <a:spLocks noChangeArrowheads="1"/>
            </p:cNvSpPr>
            <p:nvPr/>
          </p:nvSpPr>
          <p:spPr bwMode="auto">
            <a:xfrm rot="5400000">
              <a:off x="182786" y="2549971"/>
              <a:ext cx="148779"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59" name="Rectangle 421"/>
            <p:cNvSpPr>
              <a:spLocks noChangeArrowheads="1"/>
            </p:cNvSpPr>
            <p:nvPr/>
          </p:nvSpPr>
          <p:spPr bwMode="auto">
            <a:xfrm rot="5400000">
              <a:off x="976536" y="2328387"/>
              <a:ext cx="148779"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60" name="Rectangle 422"/>
            <p:cNvSpPr>
              <a:spLocks noChangeArrowheads="1"/>
            </p:cNvSpPr>
            <p:nvPr/>
          </p:nvSpPr>
          <p:spPr bwMode="auto">
            <a:xfrm rot="5400000">
              <a:off x="976536" y="2549971"/>
              <a:ext cx="148779"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cxnSp>
        <p:nvCxnSpPr>
          <p:cNvPr id="15445" name="Elbow Connector 4"/>
          <p:cNvCxnSpPr>
            <a:cxnSpLocks noChangeShapeType="1"/>
            <a:stCxn id="729" idx="2"/>
            <a:endCxn id="683" idx="45"/>
          </p:cNvCxnSpPr>
          <p:nvPr/>
        </p:nvCxnSpPr>
        <p:spPr bwMode="auto">
          <a:xfrm rot="16200000" flipH="1">
            <a:off x="1670118" y="3562074"/>
            <a:ext cx="94473" cy="710362"/>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446" name="Straight Arrow Connector 7"/>
          <p:cNvCxnSpPr>
            <a:cxnSpLocks noChangeShapeType="1"/>
            <a:stCxn id="935" idx="11"/>
            <a:endCxn id="699" idx="0"/>
          </p:cNvCxnSpPr>
          <p:nvPr/>
        </p:nvCxnSpPr>
        <p:spPr bwMode="auto">
          <a:xfrm>
            <a:off x="2194758" y="5693950"/>
            <a:ext cx="802" cy="142521"/>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507" name="Group 14"/>
          <p:cNvGrpSpPr>
            <a:grpSpLocks/>
          </p:cNvGrpSpPr>
          <p:nvPr/>
        </p:nvGrpSpPr>
        <p:grpSpPr bwMode="auto">
          <a:xfrm>
            <a:off x="3904885" y="3507921"/>
            <a:ext cx="1091493" cy="294241"/>
            <a:chOff x="2555875" y="2793485"/>
            <a:chExt cx="1090613" cy="294203"/>
          </a:xfrm>
        </p:grpSpPr>
        <p:sp>
          <p:nvSpPr>
            <p:cNvPr id="531" name="Rounded Rectangle 514"/>
            <p:cNvSpPr>
              <a:spLocks noChangeArrowheads="1"/>
            </p:cNvSpPr>
            <p:nvPr/>
          </p:nvSpPr>
          <p:spPr bwMode="auto">
            <a:xfrm>
              <a:off x="2555875" y="2795590"/>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Send E-mail Notification about New Hired Employee</a:t>
              </a:r>
            </a:p>
          </p:txBody>
        </p:sp>
        <p:grpSp>
          <p:nvGrpSpPr>
            <p:cNvPr id="514" name="Group 268"/>
            <p:cNvGrpSpPr>
              <a:grpSpLocks/>
            </p:cNvGrpSpPr>
            <p:nvPr/>
          </p:nvGrpSpPr>
          <p:grpSpPr bwMode="auto">
            <a:xfrm>
              <a:off x="2566787" y="2793485"/>
              <a:ext cx="1079701" cy="294203"/>
              <a:chOff x="8489732" y="4403217"/>
              <a:chExt cx="1079512" cy="294200"/>
            </a:xfrm>
          </p:grpSpPr>
          <p:sp>
            <p:nvSpPr>
              <p:cNvPr id="515"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16"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17"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18"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1"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2"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3"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4"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5"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6"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7"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8"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9"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30"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533" name="Group 14"/>
          <p:cNvGrpSpPr>
            <a:grpSpLocks/>
          </p:cNvGrpSpPr>
          <p:nvPr/>
        </p:nvGrpSpPr>
        <p:grpSpPr bwMode="auto">
          <a:xfrm>
            <a:off x="5537656" y="4125449"/>
            <a:ext cx="1091493" cy="294241"/>
            <a:chOff x="2555875" y="2793485"/>
            <a:chExt cx="1090613" cy="294203"/>
          </a:xfrm>
        </p:grpSpPr>
        <p:sp>
          <p:nvSpPr>
            <p:cNvPr id="534" name="Rounded Rectangle 514"/>
            <p:cNvSpPr>
              <a:spLocks noChangeArrowheads="1"/>
            </p:cNvSpPr>
            <p:nvPr/>
          </p:nvSpPr>
          <p:spPr bwMode="auto">
            <a:xfrm>
              <a:off x="2555875" y="2795590"/>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Receive E-mail Notification about New Hired Employee</a:t>
              </a:r>
            </a:p>
          </p:txBody>
        </p:sp>
        <p:grpSp>
          <p:nvGrpSpPr>
            <p:cNvPr id="535" name="Group 268"/>
            <p:cNvGrpSpPr>
              <a:grpSpLocks/>
            </p:cNvGrpSpPr>
            <p:nvPr/>
          </p:nvGrpSpPr>
          <p:grpSpPr bwMode="auto">
            <a:xfrm>
              <a:off x="2566787" y="2793485"/>
              <a:ext cx="1079701" cy="294203"/>
              <a:chOff x="8489732" y="4403217"/>
              <a:chExt cx="1079512" cy="294200"/>
            </a:xfrm>
          </p:grpSpPr>
          <p:sp>
            <p:nvSpPr>
              <p:cNvPr id="536"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37"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38"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39"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40"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41"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42"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43"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44"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45"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46"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47"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48"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49"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550" name="Group 14"/>
          <p:cNvGrpSpPr>
            <a:grpSpLocks/>
          </p:cNvGrpSpPr>
          <p:nvPr/>
        </p:nvGrpSpPr>
        <p:grpSpPr bwMode="auto">
          <a:xfrm>
            <a:off x="7233440" y="4125449"/>
            <a:ext cx="1091493" cy="294241"/>
            <a:chOff x="2555875" y="2793485"/>
            <a:chExt cx="1090613" cy="294203"/>
          </a:xfrm>
        </p:grpSpPr>
        <p:sp>
          <p:nvSpPr>
            <p:cNvPr id="551" name="Rounded Rectangle 514"/>
            <p:cNvSpPr>
              <a:spLocks noChangeArrowheads="1"/>
            </p:cNvSpPr>
            <p:nvPr/>
          </p:nvSpPr>
          <p:spPr bwMode="auto">
            <a:xfrm>
              <a:off x="2555875" y="2795590"/>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Receive E-mail Notification about New Hired Employee</a:t>
              </a:r>
            </a:p>
          </p:txBody>
        </p:sp>
        <p:grpSp>
          <p:nvGrpSpPr>
            <p:cNvPr id="552" name="Group 268"/>
            <p:cNvGrpSpPr>
              <a:grpSpLocks/>
            </p:cNvGrpSpPr>
            <p:nvPr/>
          </p:nvGrpSpPr>
          <p:grpSpPr bwMode="auto">
            <a:xfrm>
              <a:off x="2566787" y="2793485"/>
              <a:ext cx="1079701" cy="294203"/>
              <a:chOff x="8489732" y="4403217"/>
              <a:chExt cx="1079512" cy="294200"/>
            </a:xfrm>
          </p:grpSpPr>
          <p:sp>
            <p:nvSpPr>
              <p:cNvPr id="553"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54"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0"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1"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2"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3"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4"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5"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6"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7"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8"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9"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70"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71"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572" name="Rectangle 15"/>
          <p:cNvSpPr>
            <a:spLocks noChangeArrowheads="1"/>
          </p:cNvSpPr>
          <p:nvPr/>
        </p:nvSpPr>
        <p:spPr bwMode="auto">
          <a:xfrm>
            <a:off x="5224323" y="1455845"/>
            <a:ext cx="1700784" cy="228600"/>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pPr>
            <a:r>
              <a:rPr lang="en-US" altLang="en-US" sz="800" dirty="0">
                <a:solidFill>
                  <a:schemeClr val="accent2"/>
                </a:solidFill>
              </a:rPr>
              <a:t>2nd Level Manager</a:t>
            </a:r>
          </a:p>
        </p:txBody>
      </p:sp>
      <p:sp>
        <p:nvSpPr>
          <p:cNvPr id="573" name="Rectangle 98"/>
          <p:cNvSpPr>
            <a:spLocks noChangeArrowheads="1"/>
          </p:cNvSpPr>
          <p:nvPr/>
        </p:nvSpPr>
        <p:spPr bwMode="auto">
          <a:xfrm>
            <a:off x="5224323" y="1684444"/>
            <a:ext cx="1700784" cy="481888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574" name="Rectangle 15"/>
          <p:cNvSpPr>
            <a:spLocks noChangeArrowheads="1"/>
          </p:cNvSpPr>
          <p:nvPr/>
        </p:nvSpPr>
        <p:spPr bwMode="auto">
          <a:xfrm>
            <a:off x="6920226" y="1455845"/>
            <a:ext cx="1700833" cy="228600"/>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pPr>
            <a:r>
              <a:rPr lang="en-US" altLang="en-US" sz="800" dirty="0">
                <a:solidFill>
                  <a:schemeClr val="accent2"/>
                </a:solidFill>
              </a:rPr>
              <a:t>HR Business Partner</a:t>
            </a:r>
            <a:br>
              <a:rPr lang="en-US" altLang="en-US" sz="800" dirty="0">
                <a:solidFill>
                  <a:schemeClr val="accent2"/>
                </a:solidFill>
              </a:rPr>
            </a:br>
            <a:r>
              <a:rPr lang="en-US" altLang="en-US" sz="800" dirty="0">
                <a:solidFill>
                  <a:schemeClr val="accent2"/>
                </a:solidFill>
              </a:rPr>
              <a:t>(of employee)</a:t>
            </a:r>
          </a:p>
        </p:txBody>
      </p:sp>
      <p:sp>
        <p:nvSpPr>
          <p:cNvPr id="575" name="Rectangle 98"/>
          <p:cNvSpPr>
            <a:spLocks noChangeArrowheads="1"/>
          </p:cNvSpPr>
          <p:nvPr/>
        </p:nvSpPr>
        <p:spPr bwMode="auto">
          <a:xfrm>
            <a:off x="6920226" y="1684444"/>
            <a:ext cx="1700833" cy="481888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grpSp>
        <p:nvGrpSpPr>
          <p:cNvPr id="576" name="Group 10"/>
          <p:cNvGrpSpPr>
            <a:grpSpLocks/>
          </p:cNvGrpSpPr>
          <p:nvPr/>
        </p:nvGrpSpPr>
        <p:grpSpPr bwMode="auto">
          <a:xfrm>
            <a:off x="5537656" y="4490446"/>
            <a:ext cx="1081088" cy="404812"/>
            <a:chOff x="2555875" y="1628775"/>
            <a:chExt cx="1081088" cy="404813"/>
          </a:xfrm>
        </p:grpSpPr>
        <p:grpSp>
          <p:nvGrpSpPr>
            <p:cNvPr id="577" name="Group 278"/>
            <p:cNvGrpSpPr>
              <a:grpSpLocks/>
            </p:cNvGrpSpPr>
            <p:nvPr/>
          </p:nvGrpSpPr>
          <p:grpSpPr bwMode="auto">
            <a:xfrm>
              <a:off x="2555875" y="1628775"/>
              <a:ext cx="1079500" cy="398463"/>
              <a:chOff x="2555776" y="1628800"/>
              <a:chExt cx="1079619" cy="398140"/>
            </a:xfrm>
          </p:grpSpPr>
          <p:sp>
            <p:nvSpPr>
              <p:cNvPr id="627"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View </a:t>
                </a:r>
                <a:br>
                  <a:rPr lang="en-US" altLang="en-US" sz="700" dirty="0">
                    <a:solidFill>
                      <a:srgbClr val="000000"/>
                    </a:solidFill>
                    <a:latin typeface="Calibri" panose="020F0502020204030204" pitchFamily="34" charset="0"/>
                  </a:rPr>
                </a:br>
                <a:r>
                  <a:rPr lang="en-US" altLang="en-US" sz="700" dirty="0">
                    <a:solidFill>
                      <a:srgbClr val="000000"/>
                    </a:solidFill>
                    <a:latin typeface="Calibri" panose="020F0502020204030204" pitchFamily="34" charset="0"/>
                  </a:rPr>
                  <a:t>New Hired Employee </a:t>
                </a:r>
                <a:r>
                  <a:rPr lang="en-US" altLang="en-US" sz="700" dirty="0">
                    <a:latin typeface="Calibri" panose="020F0502020204030204" pitchFamily="34" charset="0"/>
                  </a:rPr>
                  <a:t>Data</a:t>
                </a:r>
                <a:endParaRPr lang="en-US" altLang="en-US" sz="700" dirty="0">
                  <a:solidFill>
                    <a:srgbClr val="000000"/>
                  </a:solidFill>
                  <a:latin typeface="Calibri" panose="020F0502020204030204" pitchFamily="34" charset="0"/>
                </a:endParaRPr>
              </a:p>
            </p:txBody>
          </p:sp>
          <p:grpSp>
            <p:nvGrpSpPr>
              <p:cNvPr id="639" name="Group 284"/>
              <p:cNvGrpSpPr>
                <a:grpSpLocks/>
              </p:cNvGrpSpPr>
              <p:nvPr/>
            </p:nvGrpSpPr>
            <p:grpSpPr bwMode="auto">
              <a:xfrm>
                <a:off x="2627222" y="1628800"/>
                <a:ext cx="187346" cy="163381"/>
                <a:chOff x="-1500351" y="3692879"/>
                <a:chExt cx="187346" cy="163381"/>
              </a:xfrm>
            </p:grpSpPr>
            <p:sp>
              <p:nvSpPr>
                <p:cNvPr id="640"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641"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D</a:t>
                  </a:r>
                  <a:endParaRPr lang="en-US" altLang="en-US" sz="700" b="0" dirty="0">
                    <a:solidFill>
                      <a:srgbClr val="000000"/>
                    </a:solidFill>
                    <a:latin typeface="Calibri" panose="020F0502020204030204" pitchFamily="34" charset="0"/>
                  </a:endParaRPr>
                </a:p>
              </p:txBody>
            </p:sp>
          </p:grpSp>
        </p:grpSp>
        <p:grpSp>
          <p:nvGrpSpPr>
            <p:cNvPr id="578" name="Group 358"/>
            <p:cNvGrpSpPr>
              <a:grpSpLocks/>
            </p:cNvGrpSpPr>
            <p:nvPr/>
          </p:nvGrpSpPr>
          <p:grpSpPr bwMode="auto">
            <a:xfrm>
              <a:off x="2557070" y="1739181"/>
              <a:ext cx="1079893" cy="294407"/>
              <a:chOff x="8489732" y="4403217"/>
              <a:chExt cx="1079512" cy="294200"/>
            </a:xfrm>
          </p:grpSpPr>
          <p:sp>
            <p:nvSpPr>
              <p:cNvPr id="579"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80"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81"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82"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83"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84"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03"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20"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21"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22"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23"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24"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25"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26"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642" name="Group 10"/>
          <p:cNvGrpSpPr>
            <a:grpSpLocks/>
          </p:cNvGrpSpPr>
          <p:nvPr/>
        </p:nvGrpSpPr>
        <p:grpSpPr bwMode="auto">
          <a:xfrm>
            <a:off x="7235378" y="4490446"/>
            <a:ext cx="1081088" cy="404812"/>
            <a:chOff x="2555875" y="1628775"/>
            <a:chExt cx="1081088" cy="404813"/>
          </a:xfrm>
        </p:grpSpPr>
        <p:grpSp>
          <p:nvGrpSpPr>
            <p:cNvPr id="643" name="Group 278"/>
            <p:cNvGrpSpPr>
              <a:grpSpLocks/>
            </p:cNvGrpSpPr>
            <p:nvPr/>
          </p:nvGrpSpPr>
          <p:grpSpPr bwMode="auto">
            <a:xfrm>
              <a:off x="2555875" y="1628775"/>
              <a:ext cx="1079500" cy="398463"/>
              <a:chOff x="2555776" y="1628800"/>
              <a:chExt cx="1079619" cy="398140"/>
            </a:xfrm>
          </p:grpSpPr>
          <p:sp>
            <p:nvSpPr>
              <p:cNvPr id="659"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View </a:t>
                </a:r>
                <a:br>
                  <a:rPr lang="en-US" altLang="en-US" sz="700" dirty="0">
                    <a:solidFill>
                      <a:srgbClr val="000000"/>
                    </a:solidFill>
                    <a:latin typeface="Calibri" panose="020F0502020204030204" pitchFamily="34" charset="0"/>
                  </a:rPr>
                </a:br>
                <a:r>
                  <a:rPr lang="en-US" altLang="en-US" sz="700" dirty="0">
                    <a:solidFill>
                      <a:srgbClr val="000000"/>
                    </a:solidFill>
                    <a:latin typeface="Calibri" panose="020F0502020204030204" pitchFamily="34" charset="0"/>
                  </a:rPr>
                  <a:t>New Hired Employee </a:t>
                </a:r>
                <a:r>
                  <a:rPr lang="en-US" altLang="en-US" sz="700" dirty="0">
                    <a:latin typeface="Calibri" panose="020F0502020204030204" pitchFamily="34" charset="0"/>
                  </a:rPr>
                  <a:t>Data</a:t>
                </a:r>
                <a:endParaRPr lang="en-US" altLang="en-US" sz="700" dirty="0">
                  <a:solidFill>
                    <a:srgbClr val="000000"/>
                  </a:solidFill>
                  <a:latin typeface="Calibri" panose="020F0502020204030204" pitchFamily="34" charset="0"/>
                </a:endParaRPr>
              </a:p>
            </p:txBody>
          </p:sp>
          <p:grpSp>
            <p:nvGrpSpPr>
              <p:cNvPr id="660" name="Group 284"/>
              <p:cNvGrpSpPr>
                <a:grpSpLocks/>
              </p:cNvGrpSpPr>
              <p:nvPr/>
            </p:nvGrpSpPr>
            <p:grpSpPr bwMode="auto">
              <a:xfrm>
                <a:off x="2627222" y="1628800"/>
                <a:ext cx="187346" cy="163381"/>
                <a:chOff x="-1500351" y="3692879"/>
                <a:chExt cx="187346" cy="163381"/>
              </a:xfrm>
            </p:grpSpPr>
            <p:sp>
              <p:nvSpPr>
                <p:cNvPr id="661"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662"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E</a:t>
                  </a:r>
                  <a:endParaRPr lang="en-US" altLang="en-US" sz="700" b="0" dirty="0">
                    <a:solidFill>
                      <a:srgbClr val="000000"/>
                    </a:solidFill>
                    <a:latin typeface="Calibri" panose="020F0502020204030204" pitchFamily="34" charset="0"/>
                  </a:endParaRPr>
                </a:p>
              </p:txBody>
            </p:sp>
          </p:grpSp>
        </p:grpSp>
        <p:grpSp>
          <p:nvGrpSpPr>
            <p:cNvPr id="644" name="Group 358"/>
            <p:cNvGrpSpPr>
              <a:grpSpLocks/>
            </p:cNvGrpSpPr>
            <p:nvPr/>
          </p:nvGrpSpPr>
          <p:grpSpPr bwMode="auto">
            <a:xfrm>
              <a:off x="2557070" y="1739181"/>
              <a:ext cx="1079893" cy="294407"/>
              <a:chOff x="8489732" y="4403217"/>
              <a:chExt cx="1079512" cy="294200"/>
            </a:xfrm>
          </p:grpSpPr>
          <p:sp>
            <p:nvSpPr>
              <p:cNvPr id="645"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46"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47"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48"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49"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0"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1"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2"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3"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4"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5"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6"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7"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8"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4" name="Elbow Connector 3"/>
          <p:cNvCxnSpPr>
            <a:stCxn id="531" idx="2"/>
            <a:endCxn id="534" idx="0"/>
          </p:cNvCxnSpPr>
          <p:nvPr/>
        </p:nvCxnSpPr>
        <p:spPr>
          <a:xfrm rot="16200000" flipH="1">
            <a:off x="5096379" y="3146091"/>
            <a:ext cx="330154" cy="1632771"/>
          </a:xfrm>
          <a:prstGeom prst="bentConnector3">
            <a:avLst>
              <a:gd name="adj1" fmla="val 50000"/>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6" name="Elbow Connector 5"/>
          <p:cNvCxnSpPr>
            <a:stCxn id="531" idx="2"/>
            <a:endCxn id="551" idx="0"/>
          </p:cNvCxnSpPr>
          <p:nvPr/>
        </p:nvCxnSpPr>
        <p:spPr>
          <a:xfrm rot="16200000" flipH="1">
            <a:off x="5944271" y="2298199"/>
            <a:ext cx="330154" cy="3328555"/>
          </a:xfrm>
          <a:prstGeom prst="bentConnector3">
            <a:avLst>
              <a:gd name="adj1" fmla="val 50000"/>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1" name="Straight Arrow Connector 10"/>
          <p:cNvCxnSpPr>
            <a:stCxn id="534" idx="2"/>
            <a:endCxn id="627" idx="0"/>
          </p:cNvCxnSpPr>
          <p:nvPr/>
        </p:nvCxnSpPr>
        <p:spPr>
          <a:xfrm flipH="1">
            <a:off x="6077406" y="4414928"/>
            <a:ext cx="436" cy="186643"/>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3" name="Straight Arrow Connector 12"/>
          <p:cNvCxnSpPr>
            <a:stCxn id="551" idx="2"/>
            <a:endCxn id="659" idx="0"/>
          </p:cNvCxnSpPr>
          <p:nvPr/>
        </p:nvCxnSpPr>
        <p:spPr>
          <a:xfrm>
            <a:off x="7773626" y="4414928"/>
            <a:ext cx="1502" cy="186643"/>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2" name="Straight Arrow Connector 11"/>
          <p:cNvCxnSpPr>
            <a:stCxn id="15821" idx="2"/>
            <a:endCxn id="461" idx="0"/>
          </p:cNvCxnSpPr>
          <p:nvPr/>
        </p:nvCxnSpPr>
        <p:spPr>
          <a:xfrm>
            <a:off x="3322144" y="3047599"/>
            <a:ext cx="1330" cy="124695"/>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445" name="TextBox 1"/>
          <p:cNvSpPr txBox="1">
            <a:spLocks noChangeArrowheads="1"/>
          </p:cNvSpPr>
          <p:nvPr/>
        </p:nvSpPr>
        <p:spPr bwMode="auto">
          <a:xfrm>
            <a:off x="647070" y="5653059"/>
            <a:ext cx="1413207" cy="252377"/>
          </a:xfrm>
          <a:prstGeom prst="rect">
            <a:avLst/>
          </a:prstGeom>
          <a:solidFill>
            <a:srgbClr val="FFFF99"/>
          </a:solidFill>
          <a:ln w="0">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700" dirty="0">
                <a:latin typeface="Calibri" panose="020F0502020204030204" pitchFamily="34" charset="0"/>
              </a:rPr>
              <a:t>Integration with SAP </a:t>
            </a:r>
            <a:r>
              <a:rPr lang="en-US" altLang="en-US" sz="700" dirty="0" err="1">
                <a:latin typeface="Calibri" panose="020F0502020204030204" pitchFamily="34" charset="0"/>
              </a:rPr>
              <a:t>SuccessFactors</a:t>
            </a:r>
            <a:br>
              <a:rPr lang="de-DE" altLang="en-US" sz="700" dirty="0">
                <a:latin typeface="Calibri" panose="020F0502020204030204" pitchFamily="34" charset="0"/>
              </a:rPr>
            </a:br>
            <a:r>
              <a:rPr lang="en-US" altLang="en-US" sz="700" dirty="0">
                <a:latin typeface="Calibri" panose="020F0502020204030204" pitchFamily="34" charset="0"/>
              </a:rPr>
              <a:t>Employee Central Payroll</a:t>
            </a:r>
          </a:p>
        </p:txBody>
      </p:sp>
      <p:sp>
        <p:nvSpPr>
          <p:cNvPr id="446" name="TextBox 1"/>
          <p:cNvSpPr txBox="1">
            <a:spLocks noChangeArrowheads="1"/>
          </p:cNvSpPr>
          <p:nvPr/>
        </p:nvSpPr>
        <p:spPr bwMode="auto">
          <a:xfrm>
            <a:off x="2314061" y="5653059"/>
            <a:ext cx="1538242" cy="252377"/>
          </a:xfrm>
          <a:prstGeom prst="rect">
            <a:avLst/>
          </a:prstGeom>
          <a:solidFill>
            <a:srgbClr val="FFFF99"/>
          </a:solidFill>
          <a:ln w="0">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700" dirty="0">
                <a:latin typeface="Calibri" panose="020F0502020204030204" pitchFamily="34" charset="0"/>
              </a:rPr>
              <a:t>No integration with SAP </a:t>
            </a:r>
            <a:r>
              <a:rPr lang="en-US" altLang="en-US" sz="700" dirty="0" err="1">
                <a:latin typeface="Calibri" panose="020F0502020204030204" pitchFamily="34" charset="0"/>
              </a:rPr>
              <a:t>SuccessFactors</a:t>
            </a:r>
            <a:br>
              <a:rPr lang="de-DE" altLang="en-US" sz="700" dirty="0">
                <a:latin typeface="Calibri" panose="020F0502020204030204" pitchFamily="34" charset="0"/>
              </a:rPr>
            </a:br>
            <a:r>
              <a:rPr lang="en-US" altLang="en-US" sz="700" dirty="0">
                <a:latin typeface="Calibri" panose="020F0502020204030204" pitchFamily="34" charset="0"/>
              </a:rPr>
              <a:t>Employee Central Payroll</a:t>
            </a:r>
          </a:p>
        </p:txBody>
      </p:sp>
      <p:sp>
        <p:nvSpPr>
          <p:cNvPr id="451" name="Oval 720"/>
          <p:cNvSpPr>
            <a:spLocks noChangeArrowheads="1"/>
          </p:cNvSpPr>
          <p:nvPr/>
        </p:nvSpPr>
        <p:spPr bwMode="auto">
          <a:xfrm>
            <a:off x="3206917" y="1715835"/>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nvGrpSpPr>
          <p:cNvPr id="452" name="Group 94278"/>
          <p:cNvGrpSpPr>
            <a:grpSpLocks noChangeAspect="1"/>
          </p:cNvGrpSpPr>
          <p:nvPr/>
        </p:nvGrpSpPr>
        <p:grpSpPr bwMode="auto">
          <a:xfrm>
            <a:off x="3200401" y="3169830"/>
            <a:ext cx="228600" cy="118872"/>
            <a:chOff x="7021041" y="5549632"/>
            <a:chExt cx="275109" cy="148490"/>
          </a:xfrm>
        </p:grpSpPr>
        <p:grpSp>
          <p:nvGrpSpPr>
            <p:cNvPr id="453" name="Group 129"/>
            <p:cNvGrpSpPr>
              <a:grpSpLocks/>
            </p:cNvGrpSpPr>
            <p:nvPr/>
          </p:nvGrpSpPr>
          <p:grpSpPr bwMode="auto">
            <a:xfrm>
              <a:off x="7021041" y="5550400"/>
              <a:ext cx="275109" cy="146939"/>
              <a:chOff x="4433684" y="6923053"/>
              <a:chExt cx="1242639" cy="663709"/>
            </a:xfrm>
          </p:grpSpPr>
          <p:sp>
            <p:nvSpPr>
              <p:cNvPr id="461" name="Freeform 460"/>
              <p:cNvSpPr/>
              <p:nvPr/>
            </p:nvSpPr>
            <p:spPr bwMode="gray">
              <a:xfrm>
                <a:off x="4433684" y="6919582"/>
                <a:ext cx="1242639" cy="6707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462" name="Cross 605"/>
              <p:cNvSpPr>
                <a:spLocks noChangeArrowheads="1"/>
              </p:cNvSpPr>
              <p:nvPr/>
            </p:nvSpPr>
            <p:spPr bwMode="gray">
              <a:xfrm>
                <a:off x="4857473" y="7099883"/>
                <a:ext cx="395062" cy="3966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454" name="Group 676"/>
            <p:cNvGrpSpPr>
              <a:grpSpLocks/>
            </p:cNvGrpSpPr>
            <p:nvPr/>
          </p:nvGrpSpPr>
          <p:grpSpPr bwMode="auto">
            <a:xfrm>
              <a:off x="7034746" y="5652402"/>
              <a:ext cx="249169" cy="45720"/>
              <a:chOff x="1171328" y="3126737"/>
              <a:chExt cx="413886" cy="45739"/>
            </a:xfrm>
          </p:grpSpPr>
          <p:sp>
            <p:nvSpPr>
              <p:cNvPr id="456" name="Rectangle 599"/>
              <p:cNvSpPr>
                <a:spLocks noChangeArrowheads="1"/>
              </p:cNvSpPr>
              <p:nvPr/>
            </p:nvSpPr>
            <p:spPr bwMode="gray">
              <a:xfrm>
                <a:off x="1172336"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57" name="Rectangle 600"/>
              <p:cNvSpPr>
                <a:spLocks noChangeArrowheads="1"/>
              </p:cNvSpPr>
              <p:nvPr/>
            </p:nvSpPr>
            <p:spPr bwMode="gray">
              <a:xfrm>
                <a:off x="1256863"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58" name="Rectangle 601"/>
              <p:cNvSpPr>
                <a:spLocks noChangeArrowheads="1"/>
              </p:cNvSpPr>
              <p:nvPr/>
            </p:nvSpPr>
            <p:spPr bwMode="gray">
              <a:xfrm>
                <a:off x="1338750"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59" name="Rectangle 602"/>
              <p:cNvSpPr>
                <a:spLocks noChangeArrowheads="1"/>
              </p:cNvSpPr>
              <p:nvPr/>
            </p:nvSpPr>
            <p:spPr bwMode="gray">
              <a:xfrm>
                <a:off x="1420634"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60" name="Rectangle 603"/>
              <p:cNvSpPr>
                <a:spLocks noChangeArrowheads="1"/>
              </p:cNvSpPr>
              <p:nvPr/>
            </p:nvSpPr>
            <p:spPr bwMode="gray">
              <a:xfrm>
                <a:off x="1502521"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455" name="Isosceles Triangle 598"/>
            <p:cNvSpPr>
              <a:spLocks noChangeArrowheads="1"/>
            </p:cNvSpPr>
            <p:nvPr/>
          </p:nvSpPr>
          <p:spPr bwMode="gray">
            <a:xfrm>
              <a:off x="7116455" y="5549632"/>
              <a:ext cx="85872" cy="46304"/>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463" name="Group 689"/>
          <p:cNvGrpSpPr>
            <a:grpSpLocks noChangeAspect="1"/>
          </p:cNvGrpSpPr>
          <p:nvPr/>
        </p:nvGrpSpPr>
        <p:grpSpPr bwMode="auto">
          <a:xfrm>
            <a:off x="3208146" y="2086943"/>
            <a:ext cx="228600" cy="124811"/>
            <a:chOff x="7020496" y="4784785"/>
            <a:chExt cx="275109" cy="150745"/>
          </a:xfrm>
        </p:grpSpPr>
        <p:grpSp>
          <p:nvGrpSpPr>
            <p:cNvPr id="464" name="Group 118"/>
            <p:cNvGrpSpPr>
              <a:grpSpLocks/>
            </p:cNvGrpSpPr>
            <p:nvPr/>
          </p:nvGrpSpPr>
          <p:grpSpPr bwMode="auto">
            <a:xfrm>
              <a:off x="7020496" y="4784785"/>
              <a:ext cx="275109" cy="150745"/>
              <a:chOff x="7022877" y="4789547"/>
              <a:chExt cx="275109" cy="150745"/>
            </a:xfrm>
          </p:grpSpPr>
          <p:grpSp>
            <p:nvGrpSpPr>
              <p:cNvPr id="473" name="Group 132"/>
              <p:cNvGrpSpPr>
                <a:grpSpLocks/>
              </p:cNvGrpSpPr>
              <p:nvPr/>
            </p:nvGrpSpPr>
            <p:grpSpPr bwMode="auto">
              <a:xfrm>
                <a:off x="7022877" y="4789547"/>
                <a:ext cx="275109" cy="146939"/>
                <a:chOff x="3014456" y="6923053"/>
                <a:chExt cx="1242639" cy="663709"/>
              </a:xfrm>
            </p:grpSpPr>
            <p:sp>
              <p:nvSpPr>
                <p:cNvPr id="478" name="Freeform 477"/>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479"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474" name="Group 541"/>
              <p:cNvGrpSpPr>
                <a:grpSpLocks/>
              </p:cNvGrpSpPr>
              <p:nvPr/>
            </p:nvGrpSpPr>
            <p:grpSpPr bwMode="auto">
              <a:xfrm>
                <a:off x="7029450" y="4894573"/>
                <a:ext cx="268536" cy="45719"/>
                <a:chOff x="7588635" y="4913826"/>
                <a:chExt cx="495416" cy="33609"/>
              </a:xfrm>
            </p:grpSpPr>
            <p:sp>
              <p:nvSpPr>
                <p:cNvPr id="475"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76"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77"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465" name="Group 654"/>
            <p:cNvGrpSpPr>
              <a:grpSpLocks/>
            </p:cNvGrpSpPr>
            <p:nvPr/>
          </p:nvGrpSpPr>
          <p:grpSpPr bwMode="auto">
            <a:xfrm>
              <a:off x="7035027" y="4886004"/>
              <a:ext cx="249169" cy="45720"/>
              <a:chOff x="1171328" y="3126737"/>
              <a:chExt cx="413886" cy="45739"/>
            </a:xfrm>
          </p:grpSpPr>
          <p:sp>
            <p:nvSpPr>
              <p:cNvPr id="467"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69"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70"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71"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72"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466"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480" name="Group 689"/>
          <p:cNvGrpSpPr>
            <a:grpSpLocks noChangeAspect="1"/>
          </p:cNvGrpSpPr>
          <p:nvPr/>
        </p:nvGrpSpPr>
        <p:grpSpPr bwMode="auto">
          <a:xfrm rot="10800000">
            <a:off x="3208147" y="2486421"/>
            <a:ext cx="228600" cy="124863"/>
            <a:chOff x="7020496" y="4784785"/>
            <a:chExt cx="275109" cy="150745"/>
          </a:xfrm>
        </p:grpSpPr>
        <p:grpSp>
          <p:nvGrpSpPr>
            <p:cNvPr id="481" name="Group 118"/>
            <p:cNvGrpSpPr>
              <a:grpSpLocks/>
            </p:cNvGrpSpPr>
            <p:nvPr/>
          </p:nvGrpSpPr>
          <p:grpSpPr bwMode="auto">
            <a:xfrm>
              <a:off x="7020496" y="4784785"/>
              <a:ext cx="275109" cy="150745"/>
              <a:chOff x="7022877" y="4789547"/>
              <a:chExt cx="275109" cy="150745"/>
            </a:xfrm>
          </p:grpSpPr>
          <p:grpSp>
            <p:nvGrpSpPr>
              <p:cNvPr id="602" name="Group 132"/>
              <p:cNvGrpSpPr>
                <a:grpSpLocks/>
              </p:cNvGrpSpPr>
              <p:nvPr/>
            </p:nvGrpSpPr>
            <p:grpSpPr bwMode="auto">
              <a:xfrm>
                <a:off x="7022877" y="4789547"/>
                <a:ext cx="275109" cy="146939"/>
                <a:chOff x="3014456" y="6923053"/>
                <a:chExt cx="1242639" cy="663709"/>
              </a:xfrm>
            </p:grpSpPr>
            <p:sp>
              <p:nvSpPr>
                <p:cNvPr id="608" name="Freeform 607"/>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609"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604" name="Group 541"/>
              <p:cNvGrpSpPr>
                <a:grpSpLocks/>
              </p:cNvGrpSpPr>
              <p:nvPr/>
            </p:nvGrpSpPr>
            <p:grpSpPr bwMode="auto">
              <a:xfrm>
                <a:off x="7029450" y="4894573"/>
                <a:ext cx="268536" cy="45719"/>
                <a:chOff x="7588635" y="4913826"/>
                <a:chExt cx="495416" cy="33609"/>
              </a:xfrm>
            </p:grpSpPr>
            <p:sp>
              <p:nvSpPr>
                <p:cNvPr id="605"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06"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07"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520" name="Group 654"/>
            <p:cNvGrpSpPr>
              <a:grpSpLocks/>
            </p:cNvGrpSpPr>
            <p:nvPr/>
          </p:nvGrpSpPr>
          <p:grpSpPr bwMode="auto">
            <a:xfrm>
              <a:off x="7035027" y="4886004"/>
              <a:ext cx="249169" cy="45720"/>
              <a:chOff x="1171328" y="3126737"/>
              <a:chExt cx="413886" cy="45739"/>
            </a:xfrm>
          </p:grpSpPr>
          <p:sp>
            <p:nvSpPr>
              <p:cNvPr id="597"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98"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99"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00"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01"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532"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610" name="Group 689"/>
          <p:cNvGrpSpPr>
            <a:grpSpLocks noChangeAspect="1"/>
          </p:cNvGrpSpPr>
          <p:nvPr/>
        </p:nvGrpSpPr>
        <p:grpSpPr bwMode="auto">
          <a:xfrm>
            <a:off x="2068836" y="3371775"/>
            <a:ext cx="228600" cy="124811"/>
            <a:chOff x="7020496" y="4784785"/>
            <a:chExt cx="275109" cy="150745"/>
          </a:xfrm>
        </p:grpSpPr>
        <p:grpSp>
          <p:nvGrpSpPr>
            <p:cNvPr id="611" name="Group 118"/>
            <p:cNvGrpSpPr>
              <a:grpSpLocks/>
            </p:cNvGrpSpPr>
            <p:nvPr/>
          </p:nvGrpSpPr>
          <p:grpSpPr bwMode="auto">
            <a:xfrm>
              <a:off x="7020496" y="4784785"/>
              <a:ext cx="275109" cy="150745"/>
              <a:chOff x="7022877" y="4789547"/>
              <a:chExt cx="275109" cy="150745"/>
            </a:xfrm>
          </p:grpSpPr>
          <p:grpSp>
            <p:nvGrpSpPr>
              <p:cNvPr id="638" name="Group 132"/>
              <p:cNvGrpSpPr>
                <a:grpSpLocks/>
              </p:cNvGrpSpPr>
              <p:nvPr/>
            </p:nvGrpSpPr>
            <p:grpSpPr bwMode="auto">
              <a:xfrm>
                <a:off x="7022877" y="4789547"/>
                <a:ext cx="275109" cy="146939"/>
                <a:chOff x="3014456" y="6923053"/>
                <a:chExt cx="1242639" cy="663709"/>
              </a:xfrm>
            </p:grpSpPr>
            <p:sp>
              <p:nvSpPr>
                <p:cNvPr id="667" name="Freeform 666"/>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668"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663" name="Group 541"/>
              <p:cNvGrpSpPr>
                <a:grpSpLocks/>
              </p:cNvGrpSpPr>
              <p:nvPr/>
            </p:nvGrpSpPr>
            <p:grpSpPr bwMode="auto">
              <a:xfrm>
                <a:off x="7029450" y="4894573"/>
                <a:ext cx="268536" cy="45719"/>
                <a:chOff x="7588635" y="4913826"/>
                <a:chExt cx="495416" cy="33609"/>
              </a:xfrm>
            </p:grpSpPr>
            <p:sp>
              <p:nvSpPr>
                <p:cNvPr id="664"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65"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66"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612" name="Group 654"/>
            <p:cNvGrpSpPr>
              <a:grpSpLocks/>
            </p:cNvGrpSpPr>
            <p:nvPr/>
          </p:nvGrpSpPr>
          <p:grpSpPr bwMode="auto">
            <a:xfrm>
              <a:off x="7035027" y="4886004"/>
              <a:ext cx="249169" cy="45720"/>
              <a:chOff x="1171328" y="3126737"/>
              <a:chExt cx="413886" cy="45739"/>
            </a:xfrm>
          </p:grpSpPr>
          <p:sp>
            <p:nvSpPr>
              <p:cNvPr id="614"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15"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16"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17"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37"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613"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669" name="Group 689"/>
          <p:cNvGrpSpPr>
            <a:grpSpLocks noChangeAspect="1"/>
          </p:cNvGrpSpPr>
          <p:nvPr/>
        </p:nvGrpSpPr>
        <p:grpSpPr bwMode="auto">
          <a:xfrm rot="10800000">
            <a:off x="2068836" y="3945477"/>
            <a:ext cx="228600" cy="124811"/>
            <a:chOff x="7020496" y="4784785"/>
            <a:chExt cx="275109" cy="150745"/>
          </a:xfrm>
        </p:grpSpPr>
        <p:grpSp>
          <p:nvGrpSpPr>
            <p:cNvPr id="670" name="Group 118"/>
            <p:cNvGrpSpPr>
              <a:grpSpLocks/>
            </p:cNvGrpSpPr>
            <p:nvPr/>
          </p:nvGrpSpPr>
          <p:grpSpPr bwMode="auto">
            <a:xfrm>
              <a:off x="7020496" y="4784785"/>
              <a:ext cx="275109" cy="150745"/>
              <a:chOff x="7022877" y="4789547"/>
              <a:chExt cx="275109" cy="150745"/>
            </a:xfrm>
          </p:grpSpPr>
          <p:grpSp>
            <p:nvGrpSpPr>
              <p:cNvPr id="678" name="Group 132"/>
              <p:cNvGrpSpPr>
                <a:grpSpLocks/>
              </p:cNvGrpSpPr>
              <p:nvPr/>
            </p:nvGrpSpPr>
            <p:grpSpPr bwMode="auto">
              <a:xfrm>
                <a:off x="7022877" y="4789547"/>
                <a:ext cx="275109" cy="146939"/>
                <a:chOff x="3014456" y="6923053"/>
                <a:chExt cx="1242639" cy="663709"/>
              </a:xfrm>
            </p:grpSpPr>
            <p:sp>
              <p:nvSpPr>
                <p:cNvPr id="683" name="Freeform 682"/>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684"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679" name="Group 541"/>
              <p:cNvGrpSpPr>
                <a:grpSpLocks/>
              </p:cNvGrpSpPr>
              <p:nvPr/>
            </p:nvGrpSpPr>
            <p:grpSpPr bwMode="auto">
              <a:xfrm>
                <a:off x="7029450" y="4894573"/>
                <a:ext cx="268536" cy="45719"/>
                <a:chOff x="7588635" y="4913826"/>
                <a:chExt cx="495416" cy="33609"/>
              </a:xfrm>
            </p:grpSpPr>
            <p:sp>
              <p:nvSpPr>
                <p:cNvPr id="680"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81"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82"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671" name="Group 654"/>
            <p:cNvGrpSpPr>
              <a:grpSpLocks/>
            </p:cNvGrpSpPr>
            <p:nvPr/>
          </p:nvGrpSpPr>
          <p:grpSpPr bwMode="auto">
            <a:xfrm>
              <a:off x="7035027" y="4886004"/>
              <a:ext cx="249169" cy="45720"/>
              <a:chOff x="1171328" y="3126737"/>
              <a:chExt cx="413886" cy="45739"/>
            </a:xfrm>
          </p:grpSpPr>
          <p:sp>
            <p:nvSpPr>
              <p:cNvPr id="673"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74"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75"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76"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77"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672"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685" name="Group 689"/>
          <p:cNvGrpSpPr>
            <a:grpSpLocks noChangeAspect="1"/>
          </p:cNvGrpSpPr>
          <p:nvPr/>
        </p:nvGrpSpPr>
        <p:grpSpPr bwMode="auto">
          <a:xfrm>
            <a:off x="2072487" y="5833938"/>
            <a:ext cx="228600" cy="124811"/>
            <a:chOff x="7020496" y="4784785"/>
            <a:chExt cx="275109" cy="150745"/>
          </a:xfrm>
        </p:grpSpPr>
        <p:grpSp>
          <p:nvGrpSpPr>
            <p:cNvPr id="686" name="Group 118"/>
            <p:cNvGrpSpPr>
              <a:grpSpLocks/>
            </p:cNvGrpSpPr>
            <p:nvPr/>
          </p:nvGrpSpPr>
          <p:grpSpPr bwMode="auto">
            <a:xfrm>
              <a:off x="7020496" y="4784785"/>
              <a:ext cx="275109" cy="150745"/>
              <a:chOff x="7022877" y="4789547"/>
              <a:chExt cx="275109" cy="150745"/>
            </a:xfrm>
          </p:grpSpPr>
          <p:grpSp>
            <p:nvGrpSpPr>
              <p:cNvPr id="694" name="Group 132"/>
              <p:cNvGrpSpPr>
                <a:grpSpLocks/>
              </p:cNvGrpSpPr>
              <p:nvPr/>
            </p:nvGrpSpPr>
            <p:grpSpPr bwMode="auto">
              <a:xfrm>
                <a:off x="7022877" y="4789547"/>
                <a:ext cx="275109" cy="146939"/>
                <a:chOff x="3014456" y="6923053"/>
                <a:chExt cx="1242639" cy="663709"/>
              </a:xfrm>
            </p:grpSpPr>
            <p:sp>
              <p:nvSpPr>
                <p:cNvPr id="699" name="Freeform 698"/>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700"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695" name="Group 541"/>
              <p:cNvGrpSpPr>
                <a:grpSpLocks/>
              </p:cNvGrpSpPr>
              <p:nvPr/>
            </p:nvGrpSpPr>
            <p:grpSpPr bwMode="auto">
              <a:xfrm>
                <a:off x="7029450" y="4894573"/>
                <a:ext cx="268536" cy="45719"/>
                <a:chOff x="7588635" y="4913826"/>
                <a:chExt cx="495416" cy="33609"/>
              </a:xfrm>
            </p:grpSpPr>
            <p:sp>
              <p:nvSpPr>
                <p:cNvPr id="696"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97"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98"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687" name="Group 654"/>
            <p:cNvGrpSpPr>
              <a:grpSpLocks/>
            </p:cNvGrpSpPr>
            <p:nvPr/>
          </p:nvGrpSpPr>
          <p:grpSpPr bwMode="auto">
            <a:xfrm>
              <a:off x="7035027" y="4886004"/>
              <a:ext cx="249169" cy="45720"/>
              <a:chOff x="1171328" y="3126737"/>
              <a:chExt cx="413886" cy="45739"/>
            </a:xfrm>
          </p:grpSpPr>
          <p:sp>
            <p:nvSpPr>
              <p:cNvPr id="689"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90"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91"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92"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93"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688"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701" name="Group 689"/>
          <p:cNvGrpSpPr>
            <a:grpSpLocks noChangeAspect="1"/>
          </p:cNvGrpSpPr>
          <p:nvPr/>
        </p:nvGrpSpPr>
        <p:grpSpPr bwMode="auto">
          <a:xfrm rot="10800000">
            <a:off x="2072487" y="6213708"/>
            <a:ext cx="228600" cy="124811"/>
            <a:chOff x="7020496" y="4784785"/>
            <a:chExt cx="275109" cy="150745"/>
          </a:xfrm>
        </p:grpSpPr>
        <p:grpSp>
          <p:nvGrpSpPr>
            <p:cNvPr id="702" name="Group 118"/>
            <p:cNvGrpSpPr>
              <a:grpSpLocks/>
            </p:cNvGrpSpPr>
            <p:nvPr/>
          </p:nvGrpSpPr>
          <p:grpSpPr bwMode="auto">
            <a:xfrm>
              <a:off x="7020496" y="4784785"/>
              <a:ext cx="275109" cy="150745"/>
              <a:chOff x="7022877" y="4789547"/>
              <a:chExt cx="275109" cy="150745"/>
            </a:xfrm>
          </p:grpSpPr>
          <p:grpSp>
            <p:nvGrpSpPr>
              <p:cNvPr id="710" name="Group 132"/>
              <p:cNvGrpSpPr>
                <a:grpSpLocks/>
              </p:cNvGrpSpPr>
              <p:nvPr/>
            </p:nvGrpSpPr>
            <p:grpSpPr bwMode="auto">
              <a:xfrm>
                <a:off x="7022877" y="4789547"/>
                <a:ext cx="275109" cy="146939"/>
                <a:chOff x="3014456" y="6923053"/>
                <a:chExt cx="1242639" cy="663709"/>
              </a:xfrm>
            </p:grpSpPr>
            <p:sp>
              <p:nvSpPr>
                <p:cNvPr id="715" name="Freeform 714"/>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716"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711" name="Group 541"/>
              <p:cNvGrpSpPr>
                <a:grpSpLocks/>
              </p:cNvGrpSpPr>
              <p:nvPr/>
            </p:nvGrpSpPr>
            <p:grpSpPr bwMode="auto">
              <a:xfrm>
                <a:off x="7029450" y="4894573"/>
                <a:ext cx="268536" cy="45719"/>
                <a:chOff x="7588635" y="4913826"/>
                <a:chExt cx="495416" cy="33609"/>
              </a:xfrm>
            </p:grpSpPr>
            <p:sp>
              <p:nvSpPr>
                <p:cNvPr id="712"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713"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714"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703" name="Group 654"/>
            <p:cNvGrpSpPr>
              <a:grpSpLocks/>
            </p:cNvGrpSpPr>
            <p:nvPr/>
          </p:nvGrpSpPr>
          <p:grpSpPr bwMode="auto">
            <a:xfrm>
              <a:off x="7035027" y="4886004"/>
              <a:ext cx="249169" cy="45720"/>
              <a:chOff x="1171328" y="3126737"/>
              <a:chExt cx="413886" cy="45739"/>
            </a:xfrm>
          </p:grpSpPr>
          <p:sp>
            <p:nvSpPr>
              <p:cNvPr id="705"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706"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707"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708"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709"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704"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31" name="Elbow Connector 30"/>
          <p:cNvCxnSpPr>
            <a:stCxn id="699" idx="26"/>
            <a:endCxn id="712" idx="1"/>
          </p:cNvCxnSpPr>
          <p:nvPr/>
        </p:nvCxnSpPr>
        <p:spPr>
          <a:xfrm>
            <a:off x="2292910" y="5955906"/>
            <a:ext cx="2922" cy="277509"/>
          </a:xfrm>
          <a:prstGeom prst="bentConnector3">
            <a:avLst>
              <a:gd name="adj1" fmla="val 2330301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403" name="Elbow Connector 15402"/>
          <p:cNvCxnSpPr>
            <a:stCxn id="461" idx="42"/>
            <a:endCxn id="531" idx="0"/>
          </p:cNvCxnSpPr>
          <p:nvPr/>
        </p:nvCxnSpPr>
        <p:spPr>
          <a:xfrm>
            <a:off x="3427054" y="3275223"/>
            <a:ext cx="1018017" cy="234803"/>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405" name="Straight Arrow Connector 15404"/>
          <p:cNvCxnSpPr>
            <a:cxnSpLocks/>
            <a:stCxn id="491" idx="3"/>
            <a:endCxn id="608" idx="26"/>
          </p:cNvCxnSpPr>
          <p:nvPr/>
        </p:nvCxnSpPr>
        <p:spPr>
          <a:xfrm flipV="1">
            <a:off x="2563325" y="2489266"/>
            <a:ext cx="652999" cy="4915"/>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368" name="Group 10"/>
          <p:cNvGrpSpPr>
            <a:grpSpLocks/>
          </p:cNvGrpSpPr>
          <p:nvPr/>
        </p:nvGrpSpPr>
        <p:grpSpPr bwMode="auto">
          <a:xfrm>
            <a:off x="821987" y="4306380"/>
            <a:ext cx="1081087" cy="404812"/>
            <a:chOff x="2555875" y="1628775"/>
            <a:chExt cx="1081088" cy="404813"/>
          </a:xfrm>
        </p:grpSpPr>
        <p:grpSp>
          <p:nvGrpSpPr>
            <p:cNvPr id="369" name="Group 278"/>
            <p:cNvGrpSpPr>
              <a:grpSpLocks/>
            </p:cNvGrpSpPr>
            <p:nvPr/>
          </p:nvGrpSpPr>
          <p:grpSpPr bwMode="auto">
            <a:xfrm>
              <a:off x="2555875" y="1628775"/>
              <a:ext cx="1079500" cy="398463"/>
              <a:chOff x="2555776" y="1628800"/>
              <a:chExt cx="1079619" cy="398140"/>
            </a:xfrm>
          </p:grpSpPr>
          <p:sp>
            <p:nvSpPr>
              <p:cNvPr id="385" name="Rounded Rectangle 607"/>
              <p:cNvSpPr>
                <a:spLocks noChangeArrowheads="1"/>
              </p:cNvSpPr>
              <p:nvPr/>
            </p:nvSpPr>
            <p:spPr bwMode="auto">
              <a:xfrm>
                <a:off x="2555776" y="1739835"/>
                <a:ext cx="1079620"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prstDash val="solid"/>
                <a:round/>
                <a:headEnd/>
                <a:tailEnd/>
              </a:ln>
            </p:spPr>
            <p:txBody>
              <a:bodyPr lIns="0" rIns="0" anchor="ctr"/>
              <a:lstStyle/>
              <a:p>
                <a:pPr marL="0" lvl="2" algn="ctr" defTabSz="823913" fontAlgn="auto">
                  <a:lnSpc>
                    <a:spcPct val="80000"/>
                  </a:lnSpc>
                  <a:spcBef>
                    <a:spcPts val="0"/>
                  </a:spcBef>
                  <a:spcAft>
                    <a:spcPts val="0"/>
                  </a:spcAft>
                  <a:defRPr/>
                </a:pPr>
                <a:r>
                  <a:rPr lang="en-US" sz="700" kern="0" dirty="0">
                    <a:solidFill>
                      <a:sysClr val="windowText" lastClr="000000"/>
                    </a:solidFill>
                    <a:latin typeface="Calibri" pitchFamily="34" charset="0"/>
                    <a:cs typeface="Arial" charset="0"/>
                  </a:rPr>
                  <a:t>Enter Employee </a:t>
                </a:r>
                <a:br>
                  <a:rPr lang="en-US" sz="700" kern="0" dirty="0">
                    <a:solidFill>
                      <a:sysClr val="windowText" lastClr="000000"/>
                    </a:solidFill>
                    <a:latin typeface="Calibri" pitchFamily="34" charset="0"/>
                    <a:cs typeface="Arial" charset="0"/>
                  </a:rPr>
                </a:br>
                <a:r>
                  <a:rPr lang="en-US" sz="700" kern="0" dirty="0">
                    <a:solidFill>
                      <a:sysClr val="windowText" lastClr="000000"/>
                    </a:solidFill>
                    <a:latin typeface="Calibri" pitchFamily="34" charset="0"/>
                    <a:cs typeface="Arial" charset="0"/>
                  </a:rPr>
                  <a:t>National ID Information</a:t>
                </a:r>
              </a:p>
            </p:txBody>
          </p:sp>
          <p:grpSp>
            <p:nvGrpSpPr>
              <p:cNvPr id="386" name="Group 284"/>
              <p:cNvGrpSpPr>
                <a:grpSpLocks/>
              </p:cNvGrpSpPr>
              <p:nvPr/>
            </p:nvGrpSpPr>
            <p:grpSpPr bwMode="auto">
              <a:xfrm>
                <a:off x="2627222" y="1628800"/>
                <a:ext cx="187346" cy="163381"/>
                <a:chOff x="-1500351" y="3692879"/>
                <a:chExt cx="187346" cy="163381"/>
              </a:xfrm>
            </p:grpSpPr>
            <p:sp>
              <p:nvSpPr>
                <p:cNvPr id="387"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88"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B</a:t>
                  </a:r>
                </a:p>
              </p:txBody>
            </p:sp>
          </p:grpSp>
        </p:grpSp>
        <p:grpSp>
          <p:nvGrpSpPr>
            <p:cNvPr id="370" name="Group 358"/>
            <p:cNvGrpSpPr>
              <a:grpSpLocks/>
            </p:cNvGrpSpPr>
            <p:nvPr/>
          </p:nvGrpSpPr>
          <p:grpSpPr bwMode="auto">
            <a:xfrm>
              <a:off x="2557070" y="1739181"/>
              <a:ext cx="1079893" cy="294407"/>
              <a:chOff x="8489732" y="4403217"/>
              <a:chExt cx="1079512" cy="294200"/>
            </a:xfrm>
          </p:grpSpPr>
          <p:sp>
            <p:nvSpPr>
              <p:cNvPr id="371"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2"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3"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4"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5"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6"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7"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8"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9"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0"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1"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2"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3"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4"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406" name="TextBox 405"/>
          <p:cNvSpPr txBox="1"/>
          <p:nvPr/>
        </p:nvSpPr>
        <p:spPr>
          <a:xfrm>
            <a:off x="71383" y="4163514"/>
            <a:ext cx="1991892" cy="107722"/>
          </a:xfrm>
          <a:prstGeom prst="rect">
            <a:avLst/>
          </a:prstGeom>
          <a:solidFill>
            <a:srgbClr val="FFFF99"/>
          </a:solidFill>
          <a:ln w="0">
            <a:solidFill>
              <a:schemeClr val="tx1"/>
            </a:solidFill>
          </a:ln>
        </p:spPr>
        <p:txBody>
          <a:bodyPr wrap="none" lIns="45720" tIns="0" rIns="45720" bIns="0">
            <a:spAutoFit/>
          </a:bodyPr>
          <a:lstStyle/>
          <a:p>
            <a:pPr>
              <a:spcBef>
                <a:spcPct val="50000"/>
              </a:spcBef>
              <a:buClr>
                <a:srgbClr val="F0AB00"/>
              </a:buClr>
              <a:buSzPct val="80000"/>
              <a:defRPr/>
            </a:pPr>
            <a:r>
              <a:rPr lang="en-US" sz="700" dirty="0">
                <a:latin typeface="Calibri" panose="020F0502020204030204" pitchFamily="34" charset="0"/>
                <a:cs typeface="Arial" charset="0"/>
              </a:rPr>
              <a:t>Company Country FR and new hire French national</a:t>
            </a:r>
            <a:endParaRPr lang="en-US" sz="600" kern="0" dirty="0">
              <a:latin typeface="Calibri" panose="020F0502020204030204" pitchFamily="34" charset="0"/>
              <a:ea typeface="Arial Unicode MS" pitchFamily="34" charset="-128"/>
              <a:cs typeface="Arial Unicode MS" pitchFamily="34" charset="-128"/>
            </a:endParaRPr>
          </a:p>
        </p:txBody>
      </p:sp>
      <p:sp>
        <p:nvSpPr>
          <p:cNvPr id="407" name="TextBox 406"/>
          <p:cNvSpPr txBox="1"/>
          <p:nvPr/>
        </p:nvSpPr>
        <p:spPr>
          <a:xfrm>
            <a:off x="2328282" y="4055792"/>
            <a:ext cx="2161810" cy="215444"/>
          </a:xfrm>
          <a:prstGeom prst="rect">
            <a:avLst/>
          </a:prstGeom>
          <a:solidFill>
            <a:srgbClr val="FFFF99"/>
          </a:solidFill>
          <a:ln w="0">
            <a:solidFill>
              <a:schemeClr val="tx1"/>
            </a:solidFill>
          </a:ln>
        </p:spPr>
        <p:txBody>
          <a:bodyPr wrap="none" lIns="45720" tIns="0" rIns="45720" bIns="0">
            <a:spAutoFit/>
          </a:bodyPr>
          <a:lstStyle/>
          <a:p>
            <a:pPr>
              <a:spcBef>
                <a:spcPct val="50000"/>
              </a:spcBef>
              <a:buClr>
                <a:srgbClr val="F0AB00"/>
              </a:buClr>
              <a:buSzPct val="80000"/>
              <a:defRPr/>
            </a:pPr>
            <a:r>
              <a:rPr lang="en-US" sz="700" dirty="0">
                <a:latin typeface="Calibri" panose="020F0502020204030204" pitchFamily="34" charset="0"/>
                <a:cs typeface="Arial" charset="0"/>
              </a:rPr>
              <a:t>* Company Country other than FR or </a:t>
            </a:r>
            <a:br>
              <a:rPr lang="en-US" sz="700" dirty="0">
                <a:latin typeface="Calibri" panose="020F0502020204030204" pitchFamily="34" charset="0"/>
                <a:cs typeface="Arial" charset="0"/>
              </a:rPr>
            </a:br>
            <a:r>
              <a:rPr lang="en-US" sz="700" dirty="0">
                <a:latin typeface="Calibri" panose="020F0502020204030204" pitchFamily="34" charset="0"/>
                <a:cs typeface="Arial" charset="0"/>
              </a:rPr>
              <a:t>* Company Country FR but new hire Non-French national</a:t>
            </a:r>
            <a:endParaRPr lang="en-US" sz="600" kern="0" dirty="0">
              <a:latin typeface="Calibri" panose="020F0502020204030204" pitchFamily="34" charset="0"/>
              <a:ea typeface="Arial Unicode MS" pitchFamily="34" charset="-128"/>
              <a:cs typeface="Arial Unicode MS" pitchFamily="34" charset="-128"/>
            </a:endParaRPr>
          </a:p>
        </p:txBody>
      </p:sp>
      <p:grpSp>
        <p:nvGrpSpPr>
          <p:cNvPr id="277" name="Group 276"/>
          <p:cNvGrpSpPr/>
          <p:nvPr/>
        </p:nvGrpSpPr>
        <p:grpSpPr>
          <a:xfrm>
            <a:off x="821987" y="3454041"/>
            <a:ext cx="1091493" cy="420743"/>
            <a:chOff x="389288" y="3477219"/>
            <a:chExt cx="1091493" cy="420743"/>
          </a:xfrm>
        </p:grpSpPr>
        <p:grpSp>
          <p:nvGrpSpPr>
            <p:cNvPr id="276" name="Group 275"/>
            <p:cNvGrpSpPr/>
            <p:nvPr/>
          </p:nvGrpSpPr>
          <p:grpSpPr>
            <a:xfrm>
              <a:off x="389288" y="3477219"/>
              <a:ext cx="1080371" cy="415978"/>
              <a:chOff x="389288" y="3477219"/>
              <a:chExt cx="1080371" cy="415978"/>
            </a:xfrm>
          </p:grpSpPr>
          <p:sp>
            <p:nvSpPr>
              <p:cNvPr id="729" name="Rounded Rectangle 514"/>
              <p:cNvSpPr>
                <a:spLocks noChangeArrowheads="1"/>
              </p:cNvSpPr>
              <p:nvPr/>
            </p:nvSpPr>
            <p:spPr bwMode="auto">
              <a:xfrm>
                <a:off x="389288" y="3605823"/>
                <a:ext cx="1080371" cy="287374"/>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36576" rIns="36576"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FFFFFF"/>
                    </a:solidFill>
                    <a:latin typeface="Calibri" panose="020F0502020204030204" pitchFamily="34" charset="0"/>
                  </a:rPr>
                  <a:t>Update Position</a:t>
                </a:r>
              </a:p>
            </p:txBody>
          </p:sp>
          <p:sp>
            <p:nvSpPr>
              <p:cNvPr id="730" name="Isosceles Triangle 515"/>
              <p:cNvSpPr>
                <a:spLocks noChangeArrowheads="1"/>
              </p:cNvSpPr>
              <p:nvPr/>
            </p:nvSpPr>
            <p:spPr bwMode="auto">
              <a:xfrm>
                <a:off x="462649" y="3477219"/>
                <a:ext cx="177943" cy="168296"/>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1</a:t>
                </a:r>
              </a:p>
            </p:txBody>
          </p:sp>
        </p:grpSp>
        <p:grpSp>
          <p:nvGrpSpPr>
            <p:cNvPr id="629" name="Group 268"/>
            <p:cNvGrpSpPr>
              <a:grpSpLocks/>
            </p:cNvGrpSpPr>
            <p:nvPr/>
          </p:nvGrpSpPr>
          <p:grpSpPr bwMode="auto">
            <a:xfrm>
              <a:off x="400209" y="3603721"/>
              <a:ext cx="1080572" cy="294241"/>
              <a:chOff x="8489732" y="4403217"/>
              <a:chExt cx="1079512" cy="294200"/>
            </a:xfrm>
          </p:grpSpPr>
          <p:sp>
            <p:nvSpPr>
              <p:cNvPr id="630"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31"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17"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18"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19"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20"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21"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22"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23"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24"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25"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26"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27"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28"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798" name="Elbow Connector 238"/>
          <p:cNvCxnSpPr>
            <a:cxnSpLocks noChangeShapeType="1"/>
            <a:stCxn id="851" idx="3"/>
            <a:endCxn id="863" idx="1"/>
          </p:cNvCxnSpPr>
          <p:nvPr/>
        </p:nvCxnSpPr>
        <p:spPr bwMode="auto">
          <a:xfrm>
            <a:off x="2288238" y="4318933"/>
            <a:ext cx="1024" cy="471981"/>
          </a:xfrm>
          <a:prstGeom prst="bentConnector3">
            <a:avLst>
              <a:gd name="adj1" fmla="val 6664746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799" name="Elbow Connector 241"/>
          <p:cNvCxnSpPr>
            <a:cxnSpLocks noChangeShapeType="1"/>
            <a:stCxn id="385" idx="2"/>
            <a:endCxn id="873" idx="45"/>
          </p:cNvCxnSpPr>
          <p:nvPr/>
        </p:nvCxnSpPr>
        <p:spPr bwMode="auto">
          <a:xfrm rot="16200000" flipH="1">
            <a:off x="1677257" y="4389321"/>
            <a:ext cx="83409" cy="714449"/>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800" name="Elbow Connector 4"/>
          <p:cNvCxnSpPr>
            <a:cxnSpLocks noChangeShapeType="1"/>
            <a:stCxn id="847" idx="1"/>
            <a:endCxn id="385" idx="0"/>
          </p:cNvCxnSpPr>
          <p:nvPr/>
        </p:nvCxnSpPr>
        <p:spPr bwMode="auto">
          <a:xfrm rot="10800000" flipV="1">
            <a:off x="1361738" y="4318933"/>
            <a:ext cx="718923" cy="98572"/>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843" name="Group 689"/>
          <p:cNvGrpSpPr>
            <a:grpSpLocks noChangeAspect="1"/>
          </p:cNvGrpSpPr>
          <p:nvPr/>
        </p:nvGrpSpPr>
        <p:grpSpPr bwMode="auto">
          <a:xfrm>
            <a:off x="2068836" y="4215801"/>
            <a:ext cx="228600" cy="124811"/>
            <a:chOff x="7020496" y="4784785"/>
            <a:chExt cx="275109" cy="150745"/>
          </a:xfrm>
        </p:grpSpPr>
        <p:grpSp>
          <p:nvGrpSpPr>
            <p:cNvPr id="844" name="Group 118"/>
            <p:cNvGrpSpPr>
              <a:grpSpLocks/>
            </p:cNvGrpSpPr>
            <p:nvPr/>
          </p:nvGrpSpPr>
          <p:grpSpPr bwMode="auto">
            <a:xfrm>
              <a:off x="7020496" y="4784785"/>
              <a:ext cx="275109" cy="150745"/>
              <a:chOff x="7022877" y="4789547"/>
              <a:chExt cx="275109" cy="150745"/>
            </a:xfrm>
          </p:grpSpPr>
          <p:grpSp>
            <p:nvGrpSpPr>
              <p:cNvPr id="852" name="Group 132"/>
              <p:cNvGrpSpPr>
                <a:grpSpLocks/>
              </p:cNvGrpSpPr>
              <p:nvPr/>
            </p:nvGrpSpPr>
            <p:grpSpPr bwMode="auto">
              <a:xfrm>
                <a:off x="7022877" y="4789547"/>
                <a:ext cx="275109" cy="146939"/>
                <a:chOff x="3014456" y="6923053"/>
                <a:chExt cx="1242639" cy="663709"/>
              </a:xfrm>
            </p:grpSpPr>
            <p:sp>
              <p:nvSpPr>
                <p:cNvPr id="857" name="Freeform 666"/>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858"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853" name="Group 541"/>
              <p:cNvGrpSpPr>
                <a:grpSpLocks/>
              </p:cNvGrpSpPr>
              <p:nvPr/>
            </p:nvGrpSpPr>
            <p:grpSpPr bwMode="auto">
              <a:xfrm>
                <a:off x="7029450" y="4894573"/>
                <a:ext cx="268536" cy="45719"/>
                <a:chOff x="7588635" y="4913826"/>
                <a:chExt cx="495416" cy="33609"/>
              </a:xfrm>
            </p:grpSpPr>
            <p:sp>
              <p:nvSpPr>
                <p:cNvPr id="854"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855"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856"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845" name="Group 654"/>
            <p:cNvGrpSpPr>
              <a:grpSpLocks/>
            </p:cNvGrpSpPr>
            <p:nvPr/>
          </p:nvGrpSpPr>
          <p:grpSpPr bwMode="auto">
            <a:xfrm>
              <a:off x="7035027" y="4886004"/>
              <a:ext cx="249169" cy="45720"/>
              <a:chOff x="1171328" y="3126737"/>
              <a:chExt cx="413886" cy="45739"/>
            </a:xfrm>
          </p:grpSpPr>
          <p:sp>
            <p:nvSpPr>
              <p:cNvPr id="847"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848"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849"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850"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851"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846"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859" name="Group 689"/>
          <p:cNvGrpSpPr>
            <a:grpSpLocks noChangeAspect="1"/>
          </p:cNvGrpSpPr>
          <p:nvPr/>
        </p:nvGrpSpPr>
        <p:grpSpPr bwMode="auto">
          <a:xfrm rot="10800000">
            <a:off x="2072487" y="4769236"/>
            <a:ext cx="228600" cy="124811"/>
            <a:chOff x="7020496" y="4784785"/>
            <a:chExt cx="275109" cy="150745"/>
          </a:xfrm>
        </p:grpSpPr>
        <p:grpSp>
          <p:nvGrpSpPr>
            <p:cNvPr id="860" name="Group 118"/>
            <p:cNvGrpSpPr>
              <a:grpSpLocks/>
            </p:cNvGrpSpPr>
            <p:nvPr/>
          </p:nvGrpSpPr>
          <p:grpSpPr bwMode="auto">
            <a:xfrm>
              <a:off x="7020496" y="4784785"/>
              <a:ext cx="275109" cy="150745"/>
              <a:chOff x="7022877" y="4789547"/>
              <a:chExt cx="275109" cy="150745"/>
            </a:xfrm>
          </p:grpSpPr>
          <p:grpSp>
            <p:nvGrpSpPr>
              <p:cNvPr id="868" name="Group 132"/>
              <p:cNvGrpSpPr>
                <a:grpSpLocks/>
              </p:cNvGrpSpPr>
              <p:nvPr/>
            </p:nvGrpSpPr>
            <p:grpSpPr bwMode="auto">
              <a:xfrm>
                <a:off x="7022877" y="4789547"/>
                <a:ext cx="275109" cy="146939"/>
                <a:chOff x="3014456" y="6923053"/>
                <a:chExt cx="1242639" cy="663709"/>
              </a:xfrm>
            </p:grpSpPr>
            <p:sp>
              <p:nvSpPr>
                <p:cNvPr id="873" name="Freeform 682"/>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874"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869" name="Group 541"/>
              <p:cNvGrpSpPr>
                <a:grpSpLocks/>
              </p:cNvGrpSpPr>
              <p:nvPr/>
            </p:nvGrpSpPr>
            <p:grpSpPr bwMode="auto">
              <a:xfrm>
                <a:off x="7029450" y="4894573"/>
                <a:ext cx="268536" cy="45719"/>
                <a:chOff x="7588635" y="4913826"/>
                <a:chExt cx="495416" cy="33609"/>
              </a:xfrm>
            </p:grpSpPr>
            <p:sp>
              <p:nvSpPr>
                <p:cNvPr id="870"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871"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872"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861" name="Group 654"/>
            <p:cNvGrpSpPr>
              <a:grpSpLocks/>
            </p:cNvGrpSpPr>
            <p:nvPr/>
          </p:nvGrpSpPr>
          <p:grpSpPr bwMode="auto">
            <a:xfrm>
              <a:off x="7035027" y="4886004"/>
              <a:ext cx="249169" cy="45720"/>
              <a:chOff x="1171328" y="3126737"/>
              <a:chExt cx="413886" cy="45739"/>
            </a:xfrm>
          </p:grpSpPr>
          <p:sp>
            <p:nvSpPr>
              <p:cNvPr id="863"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864"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865"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866"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867"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862"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875" name="Straight Arrow Connector 874"/>
          <p:cNvCxnSpPr>
            <a:stCxn id="683" idx="11"/>
            <a:endCxn id="846" idx="0"/>
          </p:cNvCxnSpPr>
          <p:nvPr/>
        </p:nvCxnSpPr>
        <p:spPr>
          <a:xfrm flipH="1">
            <a:off x="2184451" y="4066976"/>
            <a:ext cx="6656" cy="148825"/>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901" name="Elbow Connector 238"/>
          <p:cNvCxnSpPr>
            <a:cxnSpLocks noChangeShapeType="1"/>
            <a:stCxn id="913" idx="3"/>
            <a:endCxn id="925" idx="1"/>
          </p:cNvCxnSpPr>
          <p:nvPr/>
        </p:nvCxnSpPr>
        <p:spPr bwMode="auto">
          <a:xfrm flipH="1">
            <a:off x="2289262" y="5108658"/>
            <a:ext cx="2628" cy="485471"/>
          </a:xfrm>
          <a:prstGeom prst="bentConnector3">
            <a:avLst>
              <a:gd name="adj1" fmla="val -25930175"/>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902" name="TextBox 901"/>
          <p:cNvSpPr txBox="1"/>
          <p:nvPr/>
        </p:nvSpPr>
        <p:spPr>
          <a:xfrm>
            <a:off x="665382" y="4956560"/>
            <a:ext cx="1411605" cy="107722"/>
          </a:xfrm>
          <a:prstGeom prst="rect">
            <a:avLst/>
          </a:prstGeom>
          <a:solidFill>
            <a:srgbClr val="FFFF99"/>
          </a:solidFill>
          <a:ln w="0">
            <a:solidFill>
              <a:schemeClr val="tx1"/>
            </a:solidFill>
          </a:ln>
        </p:spPr>
        <p:txBody>
          <a:bodyPr wrap="none" lIns="45720" tIns="0" rIns="45720" bIns="0">
            <a:spAutoFit/>
          </a:bodyPr>
          <a:lstStyle/>
          <a:p>
            <a:pPr>
              <a:spcBef>
                <a:spcPct val="50000"/>
              </a:spcBef>
              <a:buClr>
                <a:srgbClr val="F0AB00"/>
              </a:buClr>
              <a:buSzPct val="80000"/>
              <a:defRPr/>
            </a:pPr>
            <a:r>
              <a:rPr lang="en-US" sz="700" dirty="0">
                <a:latin typeface="Calibri" panose="020F0502020204030204" pitchFamily="34" charset="0"/>
                <a:cs typeface="Arial" charset="0"/>
              </a:rPr>
              <a:t>Position Management implemented</a:t>
            </a:r>
            <a:endParaRPr lang="en-US" sz="600" kern="0" dirty="0">
              <a:latin typeface="Calibri" panose="020F0502020204030204" pitchFamily="34" charset="0"/>
              <a:ea typeface="Arial Unicode MS" pitchFamily="34" charset="-128"/>
              <a:cs typeface="Arial Unicode MS" pitchFamily="34" charset="-128"/>
            </a:endParaRPr>
          </a:p>
        </p:txBody>
      </p:sp>
      <p:cxnSp>
        <p:nvCxnSpPr>
          <p:cNvPr id="903" name="Elbow Connector 241"/>
          <p:cNvCxnSpPr>
            <a:cxnSpLocks noChangeShapeType="1"/>
            <a:stCxn id="1047" idx="2"/>
            <a:endCxn id="935" idx="37"/>
          </p:cNvCxnSpPr>
          <p:nvPr/>
        </p:nvCxnSpPr>
        <p:spPr bwMode="auto">
          <a:xfrm rot="16200000" flipH="1">
            <a:off x="1678618" y="5186881"/>
            <a:ext cx="76988" cy="710750"/>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904" name="Elbow Connector 4"/>
          <p:cNvCxnSpPr>
            <a:cxnSpLocks noChangeShapeType="1"/>
            <a:stCxn id="916" idx="1"/>
            <a:endCxn id="1047" idx="0"/>
          </p:cNvCxnSpPr>
          <p:nvPr/>
        </p:nvCxnSpPr>
        <p:spPr bwMode="auto">
          <a:xfrm rot="10800000" flipV="1">
            <a:off x="1361737" y="5110629"/>
            <a:ext cx="716006" cy="105796"/>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905" name="Group 689"/>
          <p:cNvGrpSpPr>
            <a:grpSpLocks noChangeAspect="1"/>
          </p:cNvGrpSpPr>
          <p:nvPr/>
        </p:nvGrpSpPr>
        <p:grpSpPr bwMode="auto">
          <a:xfrm>
            <a:off x="2072488" y="5005526"/>
            <a:ext cx="228600" cy="124811"/>
            <a:chOff x="7020496" y="4784785"/>
            <a:chExt cx="275109" cy="150745"/>
          </a:xfrm>
        </p:grpSpPr>
        <p:grpSp>
          <p:nvGrpSpPr>
            <p:cNvPr id="906" name="Group 118"/>
            <p:cNvGrpSpPr>
              <a:grpSpLocks/>
            </p:cNvGrpSpPr>
            <p:nvPr/>
          </p:nvGrpSpPr>
          <p:grpSpPr bwMode="auto">
            <a:xfrm>
              <a:off x="7020496" y="4784785"/>
              <a:ext cx="275109" cy="150745"/>
              <a:chOff x="7022877" y="4789547"/>
              <a:chExt cx="275109" cy="150745"/>
            </a:xfrm>
          </p:grpSpPr>
          <p:grpSp>
            <p:nvGrpSpPr>
              <p:cNvPr id="914" name="Group 132"/>
              <p:cNvGrpSpPr>
                <a:grpSpLocks/>
              </p:cNvGrpSpPr>
              <p:nvPr/>
            </p:nvGrpSpPr>
            <p:grpSpPr bwMode="auto">
              <a:xfrm>
                <a:off x="7022877" y="4789547"/>
                <a:ext cx="275109" cy="146939"/>
                <a:chOff x="3014456" y="6923053"/>
                <a:chExt cx="1242639" cy="663709"/>
              </a:xfrm>
            </p:grpSpPr>
            <p:sp>
              <p:nvSpPr>
                <p:cNvPr id="919" name="Freeform 666"/>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920"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915" name="Group 541"/>
              <p:cNvGrpSpPr>
                <a:grpSpLocks/>
              </p:cNvGrpSpPr>
              <p:nvPr/>
            </p:nvGrpSpPr>
            <p:grpSpPr bwMode="auto">
              <a:xfrm>
                <a:off x="7029450" y="4894573"/>
                <a:ext cx="268536" cy="45719"/>
                <a:chOff x="7588635" y="4913826"/>
                <a:chExt cx="495416" cy="33609"/>
              </a:xfrm>
            </p:grpSpPr>
            <p:sp>
              <p:nvSpPr>
                <p:cNvPr id="916"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917"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918"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907" name="Group 654"/>
            <p:cNvGrpSpPr>
              <a:grpSpLocks/>
            </p:cNvGrpSpPr>
            <p:nvPr/>
          </p:nvGrpSpPr>
          <p:grpSpPr bwMode="auto">
            <a:xfrm>
              <a:off x="7035027" y="4886004"/>
              <a:ext cx="249169" cy="45720"/>
              <a:chOff x="1171328" y="3126737"/>
              <a:chExt cx="413886" cy="45739"/>
            </a:xfrm>
          </p:grpSpPr>
          <p:sp>
            <p:nvSpPr>
              <p:cNvPr id="909"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910"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911"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912"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913"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908"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921" name="Group 689"/>
          <p:cNvGrpSpPr>
            <a:grpSpLocks noChangeAspect="1"/>
          </p:cNvGrpSpPr>
          <p:nvPr/>
        </p:nvGrpSpPr>
        <p:grpSpPr bwMode="auto">
          <a:xfrm rot="10800000">
            <a:off x="2072487" y="5572451"/>
            <a:ext cx="228600" cy="124811"/>
            <a:chOff x="7020496" y="4784785"/>
            <a:chExt cx="275109" cy="150745"/>
          </a:xfrm>
        </p:grpSpPr>
        <p:grpSp>
          <p:nvGrpSpPr>
            <p:cNvPr id="922" name="Group 118"/>
            <p:cNvGrpSpPr>
              <a:grpSpLocks/>
            </p:cNvGrpSpPr>
            <p:nvPr/>
          </p:nvGrpSpPr>
          <p:grpSpPr bwMode="auto">
            <a:xfrm>
              <a:off x="7020496" y="4784785"/>
              <a:ext cx="275109" cy="150745"/>
              <a:chOff x="7022877" y="4789547"/>
              <a:chExt cx="275109" cy="150745"/>
            </a:xfrm>
          </p:grpSpPr>
          <p:grpSp>
            <p:nvGrpSpPr>
              <p:cNvPr id="930" name="Group 132"/>
              <p:cNvGrpSpPr>
                <a:grpSpLocks/>
              </p:cNvGrpSpPr>
              <p:nvPr/>
            </p:nvGrpSpPr>
            <p:grpSpPr bwMode="auto">
              <a:xfrm>
                <a:off x="7022877" y="4789547"/>
                <a:ext cx="275109" cy="146939"/>
                <a:chOff x="3014456" y="6923053"/>
                <a:chExt cx="1242639" cy="663709"/>
              </a:xfrm>
            </p:grpSpPr>
            <p:sp>
              <p:nvSpPr>
                <p:cNvPr id="935" name="Freeform 682"/>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936"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931" name="Group 541"/>
              <p:cNvGrpSpPr>
                <a:grpSpLocks/>
              </p:cNvGrpSpPr>
              <p:nvPr/>
            </p:nvGrpSpPr>
            <p:grpSpPr bwMode="auto">
              <a:xfrm>
                <a:off x="7029450" y="4894573"/>
                <a:ext cx="268536" cy="45719"/>
                <a:chOff x="7588635" y="4913826"/>
                <a:chExt cx="495416" cy="33609"/>
              </a:xfrm>
            </p:grpSpPr>
            <p:sp>
              <p:nvSpPr>
                <p:cNvPr id="932"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933"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934"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923" name="Group 654"/>
            <p:cNvGrpSpPr>
              <a:grpSpLocks/>
            </p:cNvGrpSpPr>
            <p:nvPr/>
          </p:nvGrpSpPr>
          <p:grpSpPr bwMode="auto">
            <a:xfrm>
              <a:off x="7035027" y="4886004"/>
              <a:ext cx="249169" cy="45720"/>
              <a:chOff x="1171328" y="3126737"/>
              <a:chExt cx="413886" cy="45739"/>
            </a:xfrm>
          </p:grpSpPr>
          <p:sp>
            <p:nvSpPr>
              <p:cNvPr id="925"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926"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927"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928"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929"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924"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15376" name="Connector: Elbow 15375"/>
          <p:cNvCxnSpPr>
            <a:stCxn id="456" idx="1"/>
            <a:endCxn id="613" idx="0"/>
          </p:cNvCxnSpPr>
          <p:nvPr/>
        </p:nvCxnSpPr>
        <p:spPr>
          <a:xfrm rot="10800000" flipV="1">
            <a:off x="2184451" y="3270167"/>
            <a:ext cx="1027842" cy="101607"/>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383" name="Straight Arrow Connector 15382"/>
          <p:cNvCxnSpPr>
            <a:stCxn id="1005" idx="3"/>
            <a:endCxn id="709" idx="3"/>
          </p:cNvCxnSpPr>
          <p:nvPr/>
        </p:nvCxnSpPr>
        <p:spPr>
          <a:xfrm>
            <a:off x="1620436" y="6234523"/>
            <a:ext cx="461247" cy="863"/>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386" name="Straight Arrow Connector 15385"/>
          <p:cNvCxnSpPr>
            <a:stCxn id="715" idx="0"/>
            <a:endCxn id="485" idx="2"/>
          </p:cNvCxnSpPr>
          <p:nvPr/>
        </p:nvCxnSpPr>
        <p:spPr>
          <a:xfrm>
            <a:off x="2178014" y="6335986"/>
            <a:ext cx="1157055" cy="2985"/>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391" name="Connector: Elbow 15390"/>
          <p:cNvCxnSpPr>
            <a:stCxn id="689" idx="1"/>
            <a:endCxn id="1005" idx="0"/>
          </p:cNvCxnSpPr>
          <p:nvPr/>
        </p:nvCxnSpPr>
        <p:spPr>
          <a:xfrm rot="10800000" flipV="1">
            <a:off x="1285823" y="5937070"/>
            <a:ext cx="798489" cy="99720"/>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988" name="Group 20"/>
          <p:cNvGrpSpPr>
            <a:grpSpLocks noChangeAspect="1"/>
          </p:cNvGrpSpPr>
          <p:nvPr/>
        </p:nvGrpSpPr>
        <p:grpSpPr bwMode="auto">
          <a:xfrm>
            <a:off x="951208" y="6028167"/>
            <a:ext cx="676609" cy="411480"/>
            <a:chOff x="963613" y="5656263"/>
            <a:chExt cx="873125" cy="530225"/>
          </a:xfrm>
        </p:grpSpPr>
        <p:grpSp>
          <p:nvGrpSpPr>
            <p:cNvPr id="989" name="Group 445"/>
            <p:cNvGrpSpPr>
              <a:grpSpLocks/>
            </p:cNvGrpSpPr>
            <p:nvPr/>
          </p:nvGrpSpPr>
          <p:grpSpPr bwMode="auto">
            <a:xfrm>
              <a:off x="963613" y="5667135"/>
              <a:ext cx="863600" cy="510155"/>
              <a:chOff x="-1836997" y="5152244"/>
              <a:chExt cx="864381" cy="509004"/>
            </a:xfrm>
          </p:grpSpPr>
          <p:sp>
            <p:nvSpPr>
              <p:cNvPr id="1005" name="Rounded Rectangle 492"/>
              <p:cNvSpPr>
                <a:spLocks noChangeArrowheads="1"/>
              </p:cNvSpPr>
              <p:nvPr/>
            </p:nvSpPr>
            <p:spPr bwMode="auto">
              <a:xfrm>
                <a:off x="-1836997" y="5152483"/>
                <a:ext cx="864381" cy="508438"/>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FF0000"/>
                  </a:solidFill>
                  <a:latin typeface="Calibri" panose="020F0502020204030204" pitchFamily="34" charset="0"/>
                </a:endParaRPr>
              </a:p>
            </p:txBody>
          </p:sp>
          <p:cxnSp>
            <p:nvCxnSpPr>
              <p:cNvPr id="1006" name="Straight Connector 447"/>
              <p:cNvCxnSpPr>
                <a:cxnSpLocks noChangeShapeType="1"/>
              </p:cNvCxnSpPr>
              <p:nvPr/>
            </p:nvCxnSpPr>
            <p:spPr bwMode="auto">
              <a:xfrm>
                <a:off x="-1789824"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1007" name="Straight Connector 448"/>
              <p:cNvCxnSpPr>
                <a:cxnSpLocks noChangeShapeType="1"/>
              </p:cNvCxnSpPr>
              <p:nvPr/>
            </p:nvCxnSpPr>
            <p:spPr bwMode="auto">
              <a:xfrm>
                <a:off x="-1024528"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1008" name="TextBox 449"/>
              <p:cNvSpPr txBox="1">
                <a:spLocks noChangeArrowheads="1"/>
              </p:cNvSpPr>
              <p:nvPr/>
            </p:nvSpPr>
            <p:spPr bwMode="auto">
              <a:xfrm>
                <a:off x="-1781385" y="5232137"/>
                <a:ext cx="756333" cy="36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pPr>
                <a:r>
                  <a:rPr lang="en-US" altLang="en-US" sz="550" b="0" dirty="0">
                    <a:solidFill>
                      <a:srgbClr val="000000"/>
                    </a:solidFill>
                    <a:latin typeface="Calibri" panose="020F0502020204030204" pitchFamily="34" charset="0"/>
                  </a:rPr>
                  <a:t>(15O) </a:t>
                </a:r>
              </a:p>
              <a:p>
                <a:pPr algn="ctr">
                  <a:lnSpc>
                    <a:spcPct val="80000"/>
                  </a:lnSpc>
                  <a:spcBef>
                    <a:spcPct val="0"/>
                  </a:spcBef>
                  <a:buClr>
                    <a:srgbClr val="F0AB00"/>
                  </a:buClr>
                  <a:buSzTx/>
                </a:pPr>
                <a:r>
                  <a:rPr lang="en-US" altLang="en-US" sz="550" b="0" dirty="0">
                    <a:solidFill>
                      <a:srgbClr val="000000"/>
                    </a:solidFill>
                    <a:latin typeface="Calibri" panose="020F0502020204030204" pitchFamily="34" charset="0"/>
                  </a:rPr>
                  <a:t>Integration with </a:t>
                </a:r>
                <a:br>
                  <a:rPr lang="en-US" altLang="en-US" sz="550" b="0" dirty="0">
                    <a:solidFill>
                      <a:srgbClr val="000000"/>
                    </a:solidFill>
                    <a:latin typeface="Calibri" panose="020F0502020204030204" pitchFamily="34" charset="0"/>
                  </a:rPr>
                </a:br>
                <a:r>
                  <a:rPr lang="en-US" altLang="en-US" sz="550" b="0" dirty="0">
                    <a:solidFill>
                      <a:srgbClr val="000000"/>
                    </a:solidFill>
                    <a:latin typeface="Calibri" panose="020F0502020204030204" pitchFamily="34" charset="0"/>
                  </a:rPr>
                  <a:t>SAP </a:t>
                </a:r>
                <a:r>
                  <a:rPr lang="en-US" altLang="en-US" sz="550" b="0" dirty="0" err="1">
                    <a:solidFill>
                      <a:srgbClr val="000000"/>
                    </a:solidFill>
                    <a:latin typeface="Calibri" panose="020F0502020204030204" pitchFamily="34" charset="0"/>
                  </a:rPr>
                  <a:t>SuccessFactors</a:t>
                </a:r>
                <a:r>
                  <a:rPr lang="en-US" altLang="en-US" sz="550" b="0" dirty="0">
                    <a:solidFill>
                      <a:srgbClr val="000000"/>
                    </a:solidFill>
                    <a:latin typeface="Calibri" panose="020F0502020204030204" pitchFamily="34" charset="0"/>
                  </a:rPr>
                  <a:t> Employee Central Payroll</a:t>
                </a:r>
              </a:p>
            </p:txBody>
          </p:sp>
        </p:grpSp>
        <p:grpSp>
          <p:nvGrpSpPr>
            <p:cNvPr id="990" name="Group 408"/>
            <p:cNvGrpSpPr>
              <a:grpSpLocks/>
            </p:cNvGrpSpPr>
            <p:nvPr/>
          </p:nvGrpSpPr>
          <p:grpSpPr bwMode="auto">
            <a:xfrm>
              <a:off x="963613" y="5656263"/>
              <a:ext cx="873125" cy="530225"/>
              <a:chOff x="8489732" y="4403217"/>
              <a:chExt cx="1079512" cy="294200"/>
            </a:xfrm>
          </p:grpSpPr>
          <p:sp>
            <p:nvSpPr>
              <p:cNvPr id="991" name="Rectangle 409"/>
              <p:cNvSpPr>
                <a:spLocks noChangeArrowheads="1"/>
              </p:cNvSpPr>
              <p:nvPr/>
            </p:nvSpPr>
            <p:spPr bwMode="auto">
              <a:xfrm>
                <a:off x="8489732"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992" name="Rectangle 410"/>
              <p:cNvSpPr>
                <a:spLocks noChangeArrowheads="1"/>
              </p:cNvSpPr>
              <p:nvPr/>
            </p:nvSpPr>
            <p:spPr bwMode="auto">
              <a:xfrm>
                <a:off x="8709560" y="4408502"/>
                <a:ext cx="198237"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993" name="Rectangle 411"/>
              <p:cNvSpPr>
                <a:spLocks noChangeArrowheads="1"/>
              </p:cNvSpPr>
              <p:nvPr/>
            </p:nvSpPr>
            <p:spPr bwMode="auto">
              <a:xfrm>
                <a:off x="8931350"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994" name="Rectangle 412"/>
              <p:cNvSpPr>
                <a:spLocks noChangeArrowheads="1"/>
              </p:cNvSpPr>
              <p:nvPr/>
            </p:nvSpPr>
            <p:spPr bwMode="auto">
              <a:xfrm>
                <a:off x="9151178" y="4408502"/>
                <a:ext cx="198238"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995" name="Rectangle 413"/>
              <p:cNvSpPr>
                <a:spLocks noChangeArrowheads="1"/>
              </p:cNvSpPr>
              <p:nvPr/>
            </p:nvSpPr>
            <p:spPr bwMode="auto">
              <a:xfrm>
                <a:off x="9372969" y="4403217"/>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996" name="Rectangle 414"/>
              <p:cNvSpPr>
                <a:spLocks noChangeArrowheads="1"/>
              </p:cNvSpPr>
              <p:nvPr/>
            </p:nvSpPr>
            <p:spPr bwMode="auto">
              <a:xfrm>
                <a:off x="8489732"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997" name="Rectangle 415"/>
              <p:cNvSpPr>
                <a:spLocks noChangeArrowheads="1"/>
              </p:cNvSpPr>
              <p:nvPr/>
            </p:nvSpPr>
            <p:spPr bwMode="auto">
              <a:xfrm>
                <a:off x="8709560" y="4656017"/>
                <a:ext cx="198237"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998" name="Rectangle 416"/>
              <p:cNvSpPr>
                <a:spLocks noChangeArrowheads="1"/>
              </p:cNvSpPr>
              <p:nvPr/>
            </p:nvSpPr>
            <p:spPr bwMode="auto">
              <a:xfrm>
                <a:off x="8931350"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999" name="Rectangle 417"/>
              <p:cNvSpPr>
                <a:spLocks noChangeArrowheads="1"/>
              </p:cNvSpPr>
              <p:nvPr/>
            </p:nvSpPr>
            <p:spPr bwMode="auto">
              <a:xfrm>
                <a:off x="9151178" y="4656017"/>
                <a:ext cx="198238"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000" name="Rectangle 418"/>
              <p:cNvSpPr>
                <a:spLocks noChangeArrowheads="1"/>
              </p:cNvSpPr>
              <p:nvPr/>
            </p:nvSpPr>
            <p:spPr bwMode="auto">
              <a:xfrm>
                <a:off x="9372969"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001" name="Rectangle 419"/>
              <p:cNvSpPr>
                <a:spLocks noChangeArrowheads="1"/>
              </p:cNvSpPr>
              <p:nvPr/>
            </p:nvSpPr>
            <p:spPr bwMode="auto">
              <a:xfrm rot="5400000">
                <a:off x="8497401"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002" name="Rectangle 420"/>
              <p:cNvSpPr>
                <a:spLocks noChangeArrowheads="1"/>
              </p:cNvSpPr>
              <p:nvPr/>
            </p:nvSpPr>
            <p:spPr bwMode="auto">
              <a:xfrm rot="5400000">
                <a:off x="8497401"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003" name="Rectangle 421"/>
              <p:cNvSpPr>
                <a:spLocks noChangeArrowheads="1"/>
              </p:cNvSpPr>
              <p:nvPr/>
            </p:nvSpPr>
            <p:spPr bwMode="auto">
              <a:xfrm rot="5400000">
                <a:off x="9478776"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004" name="Rectangle 422"/>
              <p:cNvSpPr>
                <a:spLocks noChangeArrowheads="1"/>
              </p:cNvSpPr>
              <p:nvPr/>
            </p:nvSpPr>
            <p:spPr bwMode="auto">
              <a:xfrm rot="5400000">
                <a:off x="9478776"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grpSp>
      </p:grpSp>
      <p:cxnSp>
        <p:nvCxnSpPr>
          <p:cNvPr id="263" name="Straight Arrow Connector 262"/>
          <p:cNvCxnSpPr>
            <a:stCxn id="873" idx="11"/>
            <a:endCxn id="908" idx="0"/>
          </p:cNvCxnSpPr>
          <p:nvPr/>
        </p:nvCxnSpPr>
        <p:spPr>
          <a:xfrm flipH="1">
            <a:off x="2188103" y="4890735"/>
            <a:ext cx="6655" cy="114791"/>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1030" name="Group 10"/>
          <p:cNvGrpSpPr>
            <a:grpSpLocks/>
          </p:cNvGrpSpPr>
          <p:nvPr/>
        </p:nvGrpSpPr>
        <p:grpSpPr bwMode="auto">
          <a:xfrm>
            <a:off x="821987" y="5105300"/>
            <a:ext cx="1081087" cy="404812"/>
            <a:chOff x="2555875" y="1628775"/>
            <a:chExt cx="1081088" cy="404813"/>
          </a:xfrm>
        </p:grpSpPr>
        <p:grpSp>
          <p:nvGrpSpPr>
            <p:cNvPr id="1031" name="Group 278"/>
            <p:cNvGrpSpPr>
              <a:grpSpLocks/>
            </p:cNvGrpSpPr>
            <p:nvPr/>
          </p:nvGrpSpPr>
          <p:grpSpPr bwMode="auto">
            <a:xfrm>
              <a:off x="2555875" y="1628775"/>
              <a:ext cx="1079500" cy="398463"/>
              <a:chOff x="2555776" y="1628800"/>
              <a:chExt cx="1079619" cy="398140"/>
            </a:xfrm>
          </p:grpSpPr>
          <p:sp>
            <p:nvSpPr>
              <p:cNvPr id="1047" name="Rounded Rectangle 607"/>
              <p:cNvSpPr>
                <a:spLocks noChangeArrowheads="1"/>
              </p:cNvSpPr>
              <p:nvPr/>
            </p:nvSpPr>
            <p:spPr bwMode="auto">
              <a:xfrm>
                <a:off x="2555776" y="1739835"/>
                <a:ext cx="1079620"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prstDash val="solid"/>
                <a:round/>
                <a:headEnd/>
                <a:tailEnd/>
              </a:ln>
            </p:spPr>
            <p:txBody>
              <a:bodyPr lIns="0" rIns="0" anchor="ctr"/>
              <a:lstStyle/>
              <a:p>
                <a:pPr marL="0" lvl="2" algn="ctr" defTabSz="823913" fontAlgn="auto">
                  <a:lnSpc>
                    <a:spcPct val="80000"/>
                  </a:lnSpc>
                  <a:spcBef>
                    <a:spcPts val="0"/>
                  </a:spcBef>
                  <a:spcAft>
                    <a:spcPts val="0"/>
                  </a:spcAft>
                  <a:defRPr/>
                </a:pPr>
                <a:r>
                  <a:rPr lang="en-US" sz="700" kern="0" dirty="0">
                    <a:solidFill>
                      <a:sysClr val="windowText" lastClr="000000"/>
                    </a:solidFill>
                    <a:latin typeface="Calibri" pitchFamily="34" charset="0"/>
                    <a:cs typeface="Arial" charset="0"/>
                  </a:rPr>
                  <a:t>View </a:t>
                </a:r>
                <a:br>
                  <a:rPr lang="en-US" sz="700" kern="0" dirty="0">
                    <a:solidFill>
                      <a:sysClr val="windowText" lastClr="000000"/>
                    </a:solidFill>
                    <a:latin typeface="Calibri" pitchFamily="34" charset="0"/>
                    <a:cs typeface="Arial" charset="0"/>
                  </a:rPr>
                </a:br>
                <a:r>
                  <a:rPr lang="en-US" sz="700" kern="0" dirty="0">
                    <a:solidFill>
                      <a:sysClr val="windowText" lastClr="000000"/>
                    </a:solidFill>
                    <a:latin typeface="Calibri" pitchFamily="34" charset="0"/>
                    <a:cs typeface="Arial" charset="0"/>
                  </a:rPr>
                  <a:t>Employee Position Details</a:t>
                </a:r>
              </a:p>
            </p:txBody>
          </p:sp>
          <p:grpSp>
            <p:nvGrpSpPr>
              <p:cNvPr id="1048" name="Group 284"/>
              <p:cNvGrpSpPr>
                <a:grpSpLocks/>
              </p:cNvGrpSpPr>
              <p:nvPr/>
            </p:nvGrpSpPr>
            <p:grpSpPr bwMode="auto">
              <a:xfrm>
                <a:off x="2627222" y="1628800"/>
                <a:ext cx="187346" cy="163381"/>
                <a:chOff x="-1500351" y="3692879"/>
                <a:chExt cx="187346" cy="163381"/>
              </a:xfrm>
            </p:grpSpPr>
            <p:sp>
              <p:nvSpPr>
                <p:cNvPr id="1049"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050"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C</a:t>
                  </a:r>
                  <a:endParaRPr lang="en-US" altLang="en-US" sz="700" b="0" dirty="0">
                    <a:solidFill>
                      <a:srgbClr val="000000"/>
                    </a:solidFill>
                    <a:latin typeface="Calibri" panose="020F0502020204030204" pitchFamily="34" charset="0"/>
                  </a:endParaRPr>
                </a:p>
              </p:txBody>
            </p:sp>
          </p:grpSp>
        </p:grpSp>
        <p:grpSp>
          <p:nvGrpSpPr>
            <p:cNvPr id="1032" name="Group 358"/>
            <p:cNvGrpSpPr>
              <a:grpSpLocks/>
            </p:cNvGrpSpPr>
            <p:nvPr/>
          </p:nvGrpSpPr>
          <p:grpSpPr bwMode="auto">
            <a:xfrm>
              <a:off x="2557070" y="1739181"/>
              <a:ext cx="1079893" cy="294407"/>
              <a:chOff x="8489732" y="4403217"/>
              <a:chExt cx="1079512" cy="294200"/>
            </a:xfrm>
          </p:grpSpPr>
          <p:sp>
            <p:nvSpPr>
              <p:cNvPr id="1033"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034"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035"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036"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037"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038"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039"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040"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041"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042"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043"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044"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045"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046"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1072" name="TextBox 367"/>
          <p:cNvSpPr txBox="1">
            <a:spLocks noChangeArrowheads="1"/>
          </p:cNvSpPr>
          <p:nvPr/>
        </p:nvSpPr>
        <p:spPr bwMode="auto">
          <a:xfrm>
            <a:off x="2314061" y="3324658"/>
            <a:ext cx="1557478" cy="107722"/>
          </a:xfrm>
          <a:prstGeom prst="rect">
            <a:avLst/>
          </a:prstGeom>
          <a:solidFill>
            <a:srgbClr val="FFFF99"/>
          </a:solidFill>
          <a:ln w="0">
            <a:solidFill>
              <a:schemeClr val="tx1"/>
            </a:solidFill>
            <a:miter lim="800000"/>
            <a:headEnd/>
            <a:tailEnd/>
          </a:ln>
        </p:spPr>
        <p:txBody>
          <a:bodyPr wrap="none" lIns="45720" tIns="0" rIns="4572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rgbClr val="F0AB00"/>
              </a:buClr>
              <a:buSzPct val="80000"/>
            </a:pPr>
            <a:r>
              <a:rPr lang="en-US" altLang="de-DE" sz="700" dirty="0">
                <a:latin typeface="Calibri" panose="020F0502020204030204" pitchFamily="34" charset="0"/>
              </a:rPr>
              <a:t>Position Management not </a:t>
            </a:r>
            <a:r>
              <a:rPr lang="en-US" sz="700" dirty="0">
                <a:latin typeface="Calibri" panose="020F0502020204030204" pitchFamily="34" charset="0"/>
                <a:cs typeface="Arial" charset="0"/>
              </a:rPr>
              <a:t>implemented</a:t>
            </a:r>
            <a:endParaRPr lang="en-US" altLang="de-DE" sz="700" dirty="0">
              <a:latin typeface="Calibri" panose="020F0502020204030204" pitchFamily="34" charset="0"/>
            </a:endParaRPr>
          </a:p>
        </p:txBody>
      </p:sp>
      <p:grpSp>
        <p:nvGrpSpPr>
          <p:cNvPr id="483" name="Group 12"/>
          <p:cNvGrpSpPr>
            <a:grpSpLocks/>
          </p:cNvGrpSpPr>
          <p:nvPr/>
        </p:nvGrpSpPr>
        <p:grpSpPr bwMode="auto">
          <a:xfrm>
            <a:off x="3313008" y="6197972"/>
            <a:ext cx="279400" cy="279400"/>
            <a:chOff x="1830387" y="4857052"/>
            <a:chExt cx="279400" cy="279400"/>
          </a:xfrm>
        </p:grpSpPr>
        <p:sp>
          <p:nvSpPr>
            <p:cNvPr id="484" name="Donut 378"/>
            <p:cNvSpPr/>
            <p:nvPr/>
          </p:nvSpPr>
          <p:spPr bwMode="gray">
            <a:xfrm>
              <a:off x="1830387" y="4857052"/>
              <a:ext cx="279400" cy="279400"/>
            </a:xfrm>
            <a:prstGeom prst="donut">
              <a:avLst>
                <a:gd name="adj" fmla="val 8417"/>
              </a:avLst>
            </a:prstGeom>
            <a:solidFill>
              <a:schemeClr val="tx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485" name="Oval 720"/>
            <p:cNvSpPr>
              <a:spLocks noChangeArrowheads="1"/>
            </p:cNvSpPr>
            <p:nvPr/>
          </p:nvSpPr>
          <p:spPr bwMode="auto">
            <a:xfrm>
              <a:off x="1852448" y="4881051"/>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dirty="0">
                <a:solidFill>
                  <a:srgbClr val="000000"/>
                </a:solidFill>
                <a:latin typeface="Calibri" panose="020F0502020204030204" pitchFamily="34" charset="0"/>
              </a:endParaRPr>
            </a:p>
          </p:txBody>
        </p:sp>
      </p:grpSp>
      <p:sp>
        <p:nvSpPr>
          <p:cNvPr id="486" name="TextBox 1"/>
          <p:cNvSpPr txBox="1">
            <a:spLocks noChangeArrowheads="1"/>
          </p:cNvSpPr>
          <p:nvPr/>
        </p:nvSpPr>
        <p:spPr bwMode="auto">
          <a:xfrm>
            <a:off x="3663836" y="6218048"/>
            <a:ext cx="1483535" cy="221599"/>
          </a:xfrm>
          <a:prstGeom prst="rect">
            <a:avLst/>
          </a:prstGeom>
          <a:solidFill>
            <a:srgbClr val="FFFF99"/>
          </a:solidFill>
          <a:ln w="0">
            <a:solidFill>
              <a:schemeClr val="tx1"/>
            </a:solidFill>
            <a:miter lim="800000"/>
            <a:headEnd/>
            <a:tailEnd/>
          </a:ln>
        </p:spPr>
        <p:txBody>
          <a:bodyPr wrap="squar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New Hire ready to experience different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processes during his/her employment</a:t>
            </a:r>
            <a:endParaRPr lang="en-US" altLang="en-US" sz="600" b="0" dirty="0">
              <a:ea typeface="Arial Unicode MS" panose="020B0604020202020204" pitchFamily="34" charset="-128"/>
              <a:cs typeface="Arial Unicode MS" panose="020B0604020202020204" pitchFamily="34" charset="-128"/>
            </a:endParaRPr>
          </a:p>
        </p:txBody>
      </p:sp>
      <p:grpSp>
        <p:nvGrpSpPr>
          <p:cNvPr id="2" name="Group 1">
            <a:extLst>
              <a:ext uri="{FF2B5EF4-FFF2-40B4-BE49-F238E27FC236}">
                <a16:creationId xmlns:a16="http://schemas.microsoft.com/office/drawing/2014/main" id="{1A83BCEB-2FCA-46E1-83DF-70A1C2060D59}"/>
              </a:ext>
            </a:extLst>
          </p:cNvPr>
          <p:cNvGrpSpPr/>
          <p:nvPr/>
        </p:nvGrpSpPr>
        <p:grpSpPr>
          <a:xfrm>
            <a:off x="1896623" y="2293866"/>
            <a:ext cx="712969" cy="458569"/>
            <a:chOff x="758830" y="2354080"/>
            <a:chExt cx="922174" cy="608723"/>
          </a:xfrm>
        </p:grpSpPr>
        <p:grpSp>
          <p:nvGrpSpPr>
            <p:cNvPr id="468" name="Group 1">
              <a:extLst>
                <a:ext uri="{FF2B5EF4-FFF2-40B4-BE49-F238E27FC236}">
                  <a16:creationId xmlns:a16="http://schemas.microsoft.com/office/drawing/2014/main" id="{22DF7410-4A68-4DD3-A63F-2B82F6C82759}"/>
                </a:ext>
              </a:extLst>
            </p:cNvPr>
            <p:cNvGrpSpPr>
              <a:grpSpLocks/>
            </p:cNvGrpSpPr>
            <p:nvPr/>
          </p:nvGrpSpPr>
          <p:grpSpPr bwMode="auto">
            <a:xfrm>
              <a:off x="758830" y="2354080"/>
              <a:ext cx="863600" cy="531813"/>
              <a:chOff x="1587500" y="5689958"/>
              <a:chExt cx="863600" cy="531474"/>
            </a:xfrm>
          </p:grpSpPr>
          <p:grpSp>
            <p:nvGrpSpPr>
              <p:cNvPr id="482" name="Group 10">
                <a:extLst>
                  <a:ext uri="{FF2B5EF4-FFF2-40B4-BE49-F238E27FC236}">
                    <a16:creationId xmlns:a16="http://schemas.microsoft.com/office/drawing/2014/main" id="{963F17D9-08AB-4E6C-AC51-4011FD887517}"/>
                  </a:ext>
                </a:extLst>
              </p:cNvPr>
              <p:cNvGrpSpPr>
                <a:grpSpLocks/>
              </p:cNvGrpSpPr>
              <p:nvPr/>
            </p:nvGrpSpPr>
            <p:grpSpPr bwMode="auto">
              <a:xfrm>
                <a:off x="1587500" y="5689958"/>
                <a:ext cx="863600" cy="531474"/>
                <a:chOff x="2555875" y="1727062"/>
                <a:chExt cx="1081088" cy="313016"/>
              </a:xfrm>
            </p:grpSpPr>
            <p:sp>
              <p:nvSpPr>
                <p:cNvPr id="491" name="Rounded Rectangle 607">
                  <a:extLst>
                    <a:ext uri="{FF2B5EF4-FFF2-40B4-BE49-F238E27FC236}">
                      <a16:creationId xmlns:a16="http://schemas.microsoft.com/office/drawing/2014/main" id="{8CB44CBE-BFB1-4562-99AB-FFA7CEE7B057}"/>
                    </a:ext>
                  </a:extLst>
                </p:cNvPr>
                <p:cNvSpPr>
                  <a:spLocks noChangeArrowheads="1"/>
                </p:cNvSpPr>
                <p:nvPr/>
              </p:nvSpPr>
              <p:spPr bwMode="auto">
                <a:xfrm>
                  <a:off x="2555875" y="1727062"/>
                  <a:ext cx="1079499" cy="313016"/>
                </a:xfrm>
                <a:prstGeom prst="roundRect">
                  <a:avLst>
                    <a:gd name="adj" fmla="val 14227"/>
                  </a:avLst>
                </a:prstGeom>
                <a:solidFill>
                  <a:schemeClr val="bg1">
                    <a:lumMod val="85000"/>
                  </a:schemeClr>
                </a:soli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000000"/>
                      </a:solidFill>
                      <a:latin typeface="Calibri" panose="020F0502020204030204" pitchFamily="34" charset="0"/>
                    </a:rPr>
                    <a:t>Position Creation</a:t>
                  </a:r>
                </a:p>
              </p:txBody>
            </p:sp>
            <p:grpSp>
              <p:nvGrpSpPr>
                <p:cNvPr id="492" name="Group 358">
                  <a:extLst>
                    <a:ext uri="{FF2B5EF4-FFF2-40B4-BE49-F238E27FC236}">
                      <a16:creationId xmlns:a16="http://schemas.microsoft.com/office/drawing/2014/main" id="{AD36DC12-CE43-454A-ABCC-3EAE43237934}"/>
                    </a:ext>
                  </a:extLst>
                </p:cNvPr>
                <p:cNvGrpSpPr>
                  <a:grpSpLocks/>
                </p:cNvGrpSpPr>
                <p:nvPr/>
              </p:nvGrpSpPr>
              <p:grpSpPr bwMode="auto">
                <a:xfrm>
                  <a:off x="2557070" y="1739181"/>
                  <a:ext cx="1079893" cy="294407"/>
                  <a:chOff x="8489732" y="4403217"/>
                  <a:chExt cx="1079512" cy="294200"/>
                </a:xfrm>
              </p:grpSpPr>
              <p:sp>
                <p:nvSpPr>
                  <p:cNvPr id="493" name="Rectangle 360">
                    <a:extLst>
                      <a:ext uri="{FF2B5EF4-FFF2-40B4-BE49-F238E27FC236}">
                        <a16:creationId xmlns:a16="http://schemas.microsoft.com/office/drawing/2014/main" id="{A11AE690-E2B4-4544-8E26-AC71D22F810B}"/>
                      </a:ext>
                    </a:extLst>
                  </p:cNvPr>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94" name="Rectangle 361">
                    <a:extLst>
                      <a:ext uri="{FF2B5EF4-FFF2-40B4-BE49-F238E27FC236}">
                        <a16:creationId xmlns:a16="http://schemas.microsoft.com/office/drawing/2014/main" id="{23CD2C3D-AA19-4090-85FE-97CE6D8CA401}"/>
                      </a:ext>
                    </a:extLst>
                  </p:cNvPr>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95" name="Rectangle 362">
                    <a:extLst>
                      <a:ext uri="{FF2B5EF4-FFF2-40B4-BE49-F238E27FC236}">
                        <a16:creationId xmlns:a16="http://schemas.microsoft.com/office/drawing/2014/main" id="{274E0D94-0BF0-4171-B481-FE02B3F76A6F}"/>
                      </a:ext>
                    </a:extLst>
                  </p:cNvPr>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96" name="Rectangle 370">
                    <a:extLst>
                      <a:ext uri="{FF2B5EF4-FFF2-40B4-BE49-F238E27FC236}">
                        <a16:creationId xmlns:a16="http://schemas.microsoft.com/office/drawing/2014/main" id="{E5BF6B1E-07C5-43D3-9CBA-6790A062182F}"/>
                      </a:ext>
                    </a:extLst>
                  </p:cNvPr>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97" name="Rectangle 372">
                    <a:extLst>
                      <a:ext uri="{FF2B5EF4-FFF2-40B4-BE49-F238E27FC236}">
                        <a16:creationId xmlns:a16="http://schemas.microsoft.com/office/drawing/2014/main" id="{68A63F99-82D3-443F-AC4A-DA9E1F6BB2DF}"/>
                      </a:ext>
                    </a:extLst>
                  </p:cNvPr>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98" name="Rectangle 373">
                    <a:extLst>
                      <a:ext uri="{FF2B5EF4-FFF2-40B4-BE49-F238E27FC236}">
                        <a16:creationId xmlns:a16="http://schemas.microsoft.com/office/drawing/2014/main" id="{89E4A8AD-F8B1-476C-BB3F-CD45A3F4CFCC}"/>
                      </a:ext>
                    </a:extLst>
                  </p:cNvPr>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99" name="Rectangle 374">
                    <a:extLst>
                      <a:ext uri="{FF2B5EF4-FFF2-40B4-BE49-F238E27FC236}">
                        <a16:creationId xmlns:a16="http://schemas.microsoft.com/office/drawing/2014/main" id="{B1C4EA8A-4645-48AA-A7AC-462C01867C9B}"/>
                      </a:ext>
                    </a:extLst>
                  </p:cNvPr>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00" name="Rectangle 375">
                    <a:extLst>
                      <a:ext uri="{FF2B5EF4-FFF2-40B4-BE49-F238E27FC236}">
                        <a16:creationId xmlns:a16="http://schemas.microsoft.com/office/drawing/2014/main" id="{F3A911E5-7543-43CC-9467-2C7C1B53F6E5}"/>
                      </a:ext>
                    </a:extLst>
                  </p:cNvPr>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01" name="Rectangle 378">
                    <a:extLst>
                      <a:ext uri="{FF2B5EF4-FFF2-40B4-BE49-F238E27FC236}">
                        <a16:creationId xmlns:a16="http://schemas.microsoft.com/office/drawing/2014/main" id="{4E12DA38-478A-4E8C-8278-F58999FC41A4}"/>
                      </a:ext>
                    </a:extLst>
                  </p:cNvPr>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02" name="Rectangle 379">
                    <a:extLst>
                      <a:ext uri="{FF2B5EF4-FFF2-40B4-BE49-F238E27FC236}">
                        <a16:creationId xmlns:a16="http://schemas.microsoft.com/office/drawing/2014/main" id="{86B9EE24-7EE5-42E1-82CE-3C7DE58EA0FD}"/>
                      </a:ext>
                    </a:extLst>
                  </p:cNvPr>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03" name="Rectangle 380">
                    <a:extLst>
                      <a:ext uri="{FF2B5EF4-FFF2-40B4-BE49-F238E27FC236}">
                        <a16:creationId xmlns:a16="http://schemas.microsoft.com/office/drawing/2014/main" id="{EDB7940C-7CBF-46E0-8F56-7F9A0C0DD559}"/>
                      </a:ext>
                    </a:extLst>
                  </p:cNvPr>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04" name="Rectangle 381">
                    <a:extLst>
                      <a:ext uri="{FF2B5EF4-FFF2-40B4-BE49-F238E27FC236}">
                        <a16:creationId xmlns:a16="http://schemas.microsoft.com/office/drawing/2014/main" id="{33252FED-647B-4908-A27F-2CD284607AED}"/>
                      </a:ext>
                    </a:extLst>
                  </p:cNvPr>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05" name="Rectangle 382">
                    <a:extLst>
                      <a:ext uri="{FF2B5EF4-FFF2-40B4-BE49-F238E27FC236}">
                        <a16:creationId xmlns:a16="http://schemas.microsoft.com/office/drawing/2014/main" id="{A59D4B36-C197-4CAA-B2CF-E3F5B4010524}"/>
                      </a:ext>
                    </a:extLst>
                  </p:cNvPr>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06" name="Rectangle 383">
                    <a:extLst>
                      <a:ext uri="{FF2B5EF4-FFF2-40B4-BE49-F238E27FC236}">
                        <a16:creationId xmlns:a16="http://schemas.microsoft.com/office/drawing/2014/main" id="{D8F18695-86FC-496E-843B-7EC756B17CAA}"/>
                      </a:ext>
                    </a:extLst>
                  </p:cNvPr>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487" name="Group 371">
                <a:extLst>
                  <a:ext uri="{FF2B5EF4-FFF2-40B4-BE49-F238E27FC236}">
                    <a16:creationId xmlns:a16="http://schemas.microsoft.com/office/drawing/2014/main" id="{B0A852E6-7271-451B-BB10-E58061762706}"/>
                  </a:ext>
                </a:extLst>
              </p:cNvPr>
              <p:cNvGrpSpPr>
                <a:grpSpLocks/>
              </p:cNvGrpSpPr>
              <p:nvPr/>
            </p:nvGrpSpPr>
            <p:grpSpPr bwMode="auto">
              <a:xfrm>
                <a:off x="1970543" y="6112102"/>
                <a:ext cx="107950" cy="107950"/>
                <a:chOff x="2752" y="6609"/>
                <a:chExt cx="136" cy="136"/>
              </a:xfrm>
            </p:grpSpPr>
            <p:sp>
              <p:nvSpPr>
                <p:cNvPr id="488" name="Rectangle 372">
                  <a:extLst>
                    <a:ext uri="{FF2B5EF4-FFF2-40B4-BE49-F238E27FC236}">
                      <a16:creationId xmlns:a16="http://schemas.microsoft.com/office/drawing/2014/main" id="{25A5A4C3-69B6-4D5F-A783-D69ACCA9700B}"/>
                    </a:ext>
                  </a:extLst>
                </p:cNvPr>
                <p:cNvSpPr>
                  <a:spLocks noChangeArrowheads="1"/>
                </p:cNvSpPr>
                <p:nvPr/>
              </p:nvSpPr>
              <p:spPr bwMode="auto">
                <a:xfrm>
                  <a:off x="2752" y="6609"/>
                  <a:ext cx="136" cy="13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a:spcBef>
                      <a:spcPts val="1625"/>
                    </a:spcBef>
                    <a:buClr>
                      <a:schemeClr val="accent1"/>
                    </a:buClr>
                    <a:buSzPct val="80000"/>
                    <a:defRPr b="1">
                      <a:solidFill>
                        <a:schemeClr val="tx1"/>
                      </a:solidFill>
                      <a:latin typeface="Arial" panose="020B0604020202020204" pitchFamily="34" charset="0"/>
                    </a:defRPr>
                  </a:lvl1pPr>
                  <a:lvl2pPr marL="742950" indent="-285750" defTabSz="45720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269875" indent="-180975" defTabSz="4572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447675" indent="-177800" defTabSz="4572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627063" indent="-179388" defTabSz="4572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10842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15414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19986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24558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endParaRPr lang="de-DE" altLang="de-DE" b="0">
                    <a:solidFill>
                      <a:srgbClr val="000000"/>
                    </a:solidFill>
                    <a:ea typeface="MS PGothic" panose="020B0600070205080204" pitchFamily="34" charset="-128"/>
                  </a:endParaRPr>
                </a:p>
              </p:txBody>
            </p:sp>
            <p:sp>
              <p:nvSpPr>
                <p:cNvPr id="489" name="Line 426">
                  <a:extLst>
                    <a:ext uri="{FF2B5EF4-FFF2-40B4-BE49-F238E27FC236}">
                      <a16:creationId xmlns:a16="http://schemas.microsoft.com/office/drawing/2014/main" id="{972AD77C-9E10-4E10-8F89-06C344A06377}"/>
                    </a:ext>
                  </a:extLst>
                </p:cNvPr>
                <p:cNvSpPr>
                  <a:spLocks noChangeShapeType="1"/>
                </p:cNvSpPr>
                <p:nvPr/>
              </p:nvSpPr>
              <p:spPr bwMode="auto">
                <a:xfrm>
                  <a:off x="2817" y="6637"/>
                  <a:ext cx="0" cy="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0" name="Line 427">
                  <a:extLst>
                    <a:ext uri="{FF2B5EF4-FFF2-40B4-BE49-F238E27FC236}">
                      <a16:creationId xmlns:a16="http://schemas.microsoft.com/office/drawing/2014/main" id="{EDDE79BA-E5F1-4777-BA83-7992B9C2F7D6}"/>
                    </a:ext>
                  </a:extLst>
                </p:cNvPr>
                <p:cNvSpPr>
                  <a:spLocks noChangeShapeType="1"/>
                </p:cNvSpPr>
                <p:nvPr/>
              </p:nvSpPr>
              <p:spPr bwMode="auto">
                <a:xfrm>
                  <a:off x="2778" y="6674"/>
                  <a:ext cx="7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588" name="Group 642">
              <a:extLst>
                <a:ext uri="{FF2B5EF4-FFF2-40B4-BE49-F238E27FC236}">
                  <a16:creationId xmlns:a16="http://schemas.microsoft.com/office/drawing/2014/main" id="{D6E11BBE-B94E-427B-A3B6-DC2C13801DD8}"/>
                </a:ext>
              </a:extLst>
            </p:cNvPr>
            <p:cNvGrpSpPr>
              <a:grpSpLocks/>
            </p:cNvGrpSpPr>
            <p:nvPr/>
          </p:nvGrpSpPr>
          <p:grpSpPr bwMode="auto">
            <a:xfrm>
              <a:off x="1487329" y="2783415"/>
              <a:ext cx="193675" cy="179388"/>
              <a:chOff x="6415088" y="1826064"/>
              <a:chExt cx="193675" cy="178510"/>
            </a:xfrm>
          </p:grpSpPr>
          <p:sp>
            <p:nvSpPr>
              <p:cNvPr id="589" name="Rounded Rectangle 643">
                <a:extLst>
                  <a:ext uri="{FF2B5EF4-FFF2-40B4-BE49-F238E27FC236}">
                    <a16:creationId xmlns:a16="http://schemas.microsoft.com/office/drawing/2014/main" id="{7CFC51F7-A22A-428A-918B-059A33121D8D}"/>
                  </a:ext>
                </a:extLst>
              </p:cNvPr>
              <p:cNvSpPr>
                <a:spLocks noChangeArrowheads="1"/>
              </p:cNvSpPr>
              <p:nvPr/>
            </p:nvSpPr>
            <p:spPr bwMode="auto">
              <a:xfrm>
                <a:off x="6415088" y="1833962"/>
                <a:ext cx="193675" cy="157974"/>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590" name="Straight Connector 447">
                <a:extLst>
                  <a:ext uri="{FF2B5EF4-FFF2-40B4-BE49-F238E27FC236}">
                    <a16:creationId xmlns:a16="http://schemas.microsoft.com/office/drawing/2014/main" id="{F5912B95-82C4-4CC4-AE8A-B59A0D61744B}"/>
                  </a:ext>
                </a:extLst>
              </p:cNvPr>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591" name="Straight Connector 448">
                <a:extLst>
                  <a:ext uri="{FF2B5EF4-FFF2-40B4-BE49-F238E27FC236}">
                    <a16:creationId xmlns:a16="http://schemas.microsoft.com/office/drawing/2014/main" id="{6B390C0C-3E16-4E9C-BCC2-967ECC7D5A00}"/>
                  </a:ext>
                </a:extLst>
              </p:cNvPr>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592" name="TextBox 449">
                <a:extLst>
                  <a:ext uri="{FF2B5EF4-FFF2-40B4-BE49-F238E27FC236}">
                    <a16:creationId xmlns:a16="http://schemas.microsoft.com/office/drawing/2014/main" id="{97EC6829-9997-4711-A540-3FBF0389C62B}"/>
                  </a:ext>
                </a:extLst>
              </p:cNvPr>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dirty="0">
                    <a:solidFill>
                      <a:srgbClr val="000000"/>
                    </a:solidFill>
                    <a:latin typeface="Calibri" panose="020F0502020204030204" pitchFamily="34" charset="0"/>
                  </a:rPr>
                  <a:t>A</a:t>
                </a:r>
              </a:p>
            </p:txBody>
          </p:sp>
        </p:grpSp>
      </p:grpSp>
    </p:spTree>
    <p:extLst>
      <p:ext uri="{BB962C8B-B14F-4D97-AF65-F5344CB8AC3E}">
        <p14:creationId xmlns:p14="http://schemas.microsoft.com/office/powerpoint/2010/main" val="2214435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FJ0 - </a:t>
            </a:r>
            <a:r>
              <a:rPr lang="de-DE" altLang="en-US" dirty="0"/>
              <a:t>Add New </a:t>
            </a:r>
            <a:r>
              <a:rPr lang="de-DE" altLang="en-US" dirty="0" err="1"/>
              <a:t>Employee</a:t>
            </a:r>
            <a:r>
              <a:rPr lang="de-DE" altLang="en-US" dirty="0"/>
              <a:t> / </a:t>
            </a:r>
            <a:r>
              <a:rPr lang="de-DE" altLang="en-US" dirty="0" err="1"/>
              <a:t>Rehire</a:t>
            </a:r>
            <a:br>
              <a:rPr lang="de-DE" altLang="en-US" dirty="0"/>
            </a:br>
            <a:r>
              <a:rPr lang="de-DE" altLang="en-US" dirty="0"/>
              <a:t>- Add New </a:t>
            </a:r>
            <a:r>
              <a:rPr lang="de-DE" altLang="en-US" dirty="0" err="1"/>
              <a:t>Employee</a:t>
            </a:r>
            <a:r>
              <a:rPr lang="de-DE" altLang="en-US" dirty="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89223417"/>
              </p:ext>
            </p:extLst>
          </p:nvPr>
        </p:nvGraphicFramePr>
        <p:xfrm>
          <a:off x="747712" y="1861608"/>
          <a:ext cx="6248311" cy="1477984"/>
        </p:xfrm>
        <a:graphic>
          <a:graphicData uri="http://schemas.openxmlformats.org/drawingml/2006/table">
            <a:tbl>
              <a:tblPr/>
              <a:tblGrid>
                <a:gridCol w="356469">
                  <a:extLst>
                    <a:ext uri="{9D8B030D-6E8A-4147-A177-3AD203B41FA5}">
                      <a16:colId xmlns:a16="http://schemas.microsoft.com/office/drawing/2014/main" val="20000"/>
                    </a:ext>
                  </a:extLst>
                </a:gridCol>
                <a:gridCol w="5891842">
                  <a:extLst>
                    <a:ext uri="{9D8B030D-6E8A-4147-A177-3AD203B41FA5}">
                      <a16:colId xmlns:a16="http://schemas.microsoft.com/office/drawing/2014/main" val="20001"/>
                    </a:ext>
                  </a:extLst>
                </a:gridCol>
              </a:tblGrid>
              <a:tr h="22856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 Icon</a:t>
                      </a: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Menu Path</a:t>
                      </a:r>
                    </a:p>
                  </a:txBody>
                  <a:tcPr marL="36007" marR="36007" marT="45703" marB="45703"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2856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Company Info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Org Chart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Add New Employee </a:t>
                      </a:r>
                      <a:r>
                        <a:rPr kumimoji="0" lang="en-US" altLang="en-US" sz="800" b="0" i="0" u="none" strike="noStrike" cap="none" normalizeH="0" baseline="0" dirty="0">
                          <a:ln>
                            <a:noFill/>
                          </a:ln>
                          <a:solidFill>
                            <a:schemeClr val="tx1"/>
                          </a:solidFill>
                          <a:effectLst/>
                          <a:latin typeface="Arial" charset="0"/>
                          <a:cs typeface="Arial" charset="0"/>
                        </a:rPr>
                        <a:t>icon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altLang="en-US" sz="800" b="0" i="0" u="none" strike="noStrike" cap="none" normalizeH="0" baseline="0" dirty="0" err="1">
                          <a:ln>
                            <a:noFill/>
                          </a:ln>
                          <a:solidFill>
                            <a:schemeClr val="tx1"/>
                          </a:solidFill>
                          <a:effectLst/>
                          <a:latin typeface="Arial" charset="0"/>
                          <a:ea typeface="Arial Unicode MS" pitchFamily="34" charset="-128"/>
                          <a:cs typeface="Arial" charset="0"/>
                        </a:rPr>
                        <a:t>Alternatively</a:t>
                      </a:r>
                      <a:r>
                        <a:rPr kumimoji="0" lang="de-DE" altLang="en-US" sz="800" b="0" i="0" u="none" strike="noStrike" cap="none" normalizeH="0" baseline="0" dirty="0">
                          <a:ln>
                            <a:noFill/>
                          </a:ln>
                          <a:solidFill>
                            <a:schemeClr val="tx1"/>
                          </a:solidFill>
                          <a:effectLst/>
                          <a:latin typeface="Arial" charset="0"/>
                          <a:ea typeface="Arial Unicode MS" pitchFamily="34" charset="-128"/>
                          <a:cs typeface="Arial" charset="0"/>
                        </a:rPr>
                        <a:t>, </a:t>
                      </a:r>
                      <a:r>
                        <a:rPr kumimoji="0" lang="de-DE" altLang="en-US" sz="800" b="0" i="0" u="none" strike="noStrike" cap="none" normalizeH="0" baseline="0" dirty="0" err="1">
                          <a:ln>
                            <a:noFill/>
                          </a:ln>
                          <a:solidFill>
                            <a:schemeClr val="tx1"/>
                          </a:solidFill>
                          <a:effectLst/>
                          <a:latin typeface="Arial" charset="0"/>
                          <a:ea typeface="Arial Unicode MS" pitchFamily="34" charset="-128"/>
                          <a:cs typeface="Arial" charset="0"/>
                        </a:rPr>
                        <a:t>if</a:t>
                      </a:r>
                      <a:r>
                        <a:rPr kumimoji="0" lang="de-DE" altLang="en-US" sz="800" b="0" i="0" u="none" strike="noStrike" cap="none" normalizeH="0" baseline="0" dirty="0">
                          <a:ln>
                            <a:noFill/>
                          </a:ln>
                          <a:solidFill>
                            <a:schemeClr val="tx1"/>
                          </a:solidFill>
                          <a:effectLst/>
                          <a:latin typeface="Arial" charset="0"/>
                          <a:ea typeface="Arial Unicode MS" pitchFamily="34" charset="-128"/>
                          <a:cs typeface="Arial" charset="0"/>
                        </a:rPr>
                        <a:t> Position Management </a:t>
                      </a:r>
                      <a:r>
                        <a:rPr kumimoji="0" lang="de-DE" altLang="en-US" sz="800" b="0" i="0" u="none" strike="noStrike" cap="none" normalizeH="0" baseline="0" dirty="0" err="1">
                          <a:ln>
                            <a:noFill/>
                          </a:ln>
                          <a:solidFill>
                            <a:schemeClr val="tx1"/>
                          </a:solidFill>
                          <a:effectLst/>
                          <a:latin typeface="Arial" charset="0"/>
                          <a:ea typeface="Arial Unicode MS" pitchFamily="34" charset="-128"/>
                          <a:cs typeface="Arial" charset="0"/>
                        </a:rPr>
                        <a:t>is</a:t>
                      </a:r>
                      <a:r>
                        <a:rPr kumimoji="0" lang="de-DE" altLang="en-US" sz="800" b="0" i="0" u="none" strike="noStrike" cap="none" normalizeH="0" baseline="0" dirty="0">
                          <a:ln>
                            <a:noFill/>
                          </a:ln>
                          <a:solidFill>
                            <a:schemeClr val="tx1"/>
                          </a:solidFill>
                          <a:effectLst/>
                          <a:latin typeface="Arial" charset="0"/>
                          <a:ea typeface="Arial Unicode MS" pitchFamily="34" charset="-128"/>
                          <a:cs typeface="Arial" charset="0"/>
                        </a:rPr>
                        <a:t> </a:t>
                      </a:r>
                      <a:r>
                        <a:rPr kumimoji="0" lang="de-DE" altLang="en-US" sz="800" b="0" i="0" u="none" strike="noStrike" cap="none" normalizeH="0" baseline="0" dirty="0" err="1">
                          <a:ln>
                            <a:noFill/>
                          </a:ln>
                          <a:solidFill>
                            <a:schemeClr val="tx1"/>
                          </a:solidFill>
                          <a:effectLst/>
                          <a:latin typeface="Arial" charset="0"/>
                          <a:ea typeface="Arial Unicode MS" pitchFamily="34" charset="-128"/>
                          <a:cs typeface="Arial" charset="0"/>
                        </a:rPr>
                        <a:t>implemented</a:t>
                      </a:r>
                      <a:r>
                        <a:rPr kumimoji="0" lang="de-DE" altLang="en-US" sz="800" b="0" i="0" u="none" strike="noStrike" cap="none" normalizeH="0" baseline="0" dirty="0">
                          <a:ln>
                            <a:noFill/>
                          </a:ln>
                          <a:solidFill>
                            <a:schemeClr val="tx1"/>
                          </a:solidFill>
                          <a:effectLst/>
                          <a:latin typeface="Arial" charset="0"/>
                          <a:ea typeface="Arial Unicode MS" pitchFamily="34" charset="-128"/>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Company Info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Position </a:t>
                      </a:r>
                      <a:r>
                        <a:rPr kumimoji="0" lang="en-US" altLang="en-US" sz="800" b="0" i="1" u="none" strike="noStrike" cap="none" normalizeH="0" baseline="0" dirty="0">
                          <a:ln>
                            <a:noFill/>
                          </a:ln>
                          <a:solidFill>
                            <a:schemeClr val="tx1"/>
                          </a:solidFill>
                          <a:effectLst/>
                          <a:latin typeface="Arial" charset="0"/>
                          <a:cs typeface="Arial" charset="0"/>
                        </a:rPr>
                        <a:t>Org Chart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Add New Employee </a:t>
                      </a:r>
                      <a:r>
                        <a:rPr kumimoji="0" lang="en-US" altLang="en-US" sz="800" b="0" i="0" u="none" strike="noStrike" cap="none" normalizeH="0" baseline="0" dirty="0">
                          <a:ln>
                            <a:noFill/>
                          </a:ln>
                          <a:solidFill>
                            <a:schemeClr val="tx1"/>
                          </a:solidFill>
                          <a:effectLst/>
                          <a:latin typeface="Arial" charset="0"/>
                          <a:cs typeface="Arial" charset="0"/>
                        </a:rPr>
                        <a:t>icon </a:t>
                      </a:r>
                    </a:p>
                  </a:txBody>
                  <a:tcPr marL="36008" marR="36008" marT="45601" marB="4560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&lt;Search Employee&gt;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Personal Information </a:t>
                      </a:r>
                      <a:r>
                        <a:rPr kumimoji="0" lang="en-US" altLang="en-US" sz="800" b="0" i="0" u="none" strike="noStrike" cap="none" normalizeH="0" baseline="0" dirty="0">
                          <a:ln>
                            <a:noFill/>
                          </a:ln>
                          <a:solidFill>
                            <a:schemeClr val="tx1"/>
                          </a:solidFill>
                          <a:effectLst/>
                          <a:latin typeface="Arial" charset="0"/>
                          <a:cs typeface="Arial" charset="0"/>
                        </a:rPr>
                        <a:t>section</a:t>
                      </a:r>
                      <a:endParaRPr kumimoji="0" lang="de-DE" altLang="en-US" sz="800" b="0" i="1"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6008" marR="36008" marT="45601" marB="4560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20991077"/>
                  </a:ext>
                </a:extLst>
              </a:tr>
              <a:tr h="22859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Company Info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Position </a:t>
                      </a:r>
                      <a:r>
                        <a:rPr kumimoji="0" lang="en-US" altLang="en-US" sz="800" b="0" i="1" u="none" strike="noStrike" cap="none" normalizeH="0" baseline="0" dirty="0">
                          <a:ln>
                            <a:noFill/>
                          </a:ln>
                          <a:solidFill>
                            <a:schemeClr val="tx1"/>
                          </a:solidFill>
                          <a:effectLst/>
                          <a:latin typeface="Arial" charset="0"/>
                          <a:cs typeface="Arial" charset="0"/>
                        </a:rPr>
                        <a:t>Org Chart </a:t>
                      </a:r>
                      <a:endParaRPr kumimoji="0" lang="de-DE" altLang="en-US" sz="800" b="0" i="1"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6008" marR="36008" marT="45601" marB="4560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rPr>
                        <a:t>E-Mail </a:t>
                      </a:r>
                      <a:r>
                        <a:rPr kumimoji="0" lang="de-DE" altLang="en-US" sz="800" b="0" i="0" u="none" strike="noStrike" cap="none" normalizeH="0" baseline="0" dirty="0" err="1">
                          <a:ln>
                            <a:noFill/>
                          </a:ln>
                          <a:solidFill>
                            <a:schemeClr val="tx1"/>
                          </a:solidFill>
                          <a:effectLst/>
                          <a:latin typeface="Arial" charset="0"/>
                          <a:ea typeface="Arial Unicode MS" pitchFamily="34" charset="-128"/>
                          <a:cs typeface="Arial Unicode MS" pitchFamily="34" charset="-128"/>
                        </a:rPr>
                        <a:t>inbox</a:t>
                      </a:r>
                      <a:r>
                        <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Mail with link to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SAP </a:t>
                      </a:r>
                      <a:r>
                        <a:rPr kumimoji="0" lang="en-US" altLang="en-US" sz="800" b="0" i="1" u="none" strike="noStrike" cap="none" normalizeH="0" baseline="0" dirty="0" err="1">
                          <a:ln>
                            <a:noFill/>
                          </a:ln>
                          <a:solidFill>
                            <a:schemeClr val="tx1"/>
                          </a:solidFill>
                          <a:effectLst/>
                          <a:latin typeface="Arial" charset="0"/>
                          <a:cs typeface="Arial" charset="0"/>
                          <a:sym typeface="Symbol" pitchFamily="18" charset="2"/>
                        </a:rPr>
                        <a:t>SuccessFactors</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 Employee Central</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login screen</a:t>
                      </a:r>
                      <a:endPar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rPr>
                        <a:t>E-Mail </a:t>
                      </a:r>
                      <a:r>
                        <a:rPr kumimoji="0" lang="de-DE" altLang="en-US" sz="800" b="0" i="0" u="none" strike="noStrike" cap="none" normalizeH="0" baseline="0" dirty="0" err="1">
                          <a:ln>
                            <a:noFill/>
                          </a:ln>
                          <a:solidFill>
                            <a:schemeClr val="tx1"/>
                          </a:solidFill>
                          <a:effectLst/>
                          <a:latin typeface="Arial" charset="0"/>
                          <a:ea typeface="Arial Unicode MS" pitchFamily="34" charset="-128"/>
                          <a:cs typeface="Arial Unicode MS" pitchFamily="34" charset="-128"/>
                        </a:rPr>
                        <a:t>inbox</a:t>
                      </a:r>
                      <a:r>
                        <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Mail with link to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SAP </a:t>
                      </a:r>
                      <a:r>
                        <a:rPr kumimoji="0" lang="en-US" altLang="en-US" sz="800" b="0" i="1" u="none" strike="noStrike" cap="none" normalizeH="0" baseline="0" dirty="0" err="1">
                          <a:ln>
                            <a:noFill/>
                          </a:ln>
                          <a:solidFill>
                            <a:schemeClr val="tx1"/>
                          </a:solidFill>
                          <a:effectLst/>
                          <a:latin typeface="Arial" charset="0"/>
                          <a:cs typeface="Arial" charset="0"/>
                          <a:sym typeface="Symbol" pitchFamily="18" charset="2"/>
                        </a:rPr>
                        <a:t>SuccessFactors</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 Employee Central</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login screen</a:t>
                      </a:r>
                      <a:endPar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5" name="Group 245"/>
          <p:cNvGrpSpPr>
            <a:grpSpLocks/>
          </p:cNvGrpSpPr>
          <p:nvPr/>
        </p:nvGrpSpPr>
        <p:grpSpPr bwMode="auto">
          <a:xfrm>
            <a:off x="836613" y="2158054"/>
            <a:ext cx="187325" cy="163513"/>
            <a:chOff x="-1500351" y="3692879"/>
            <a:chExt cx="187346" cy="163380"/>
          </a:xfrm>
        </p:grpSpPr>
        <p:sp>
          <p:nvSpPr>
            <p:cNvPr id="6"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7"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nvGrpSpPr>
          <p:cNvPr id="8" name="Group 245"/>
          <p:cNvGrpSpPr>
            <a:grpSpLocks/>
          </p:cNvGrpSpPr>
          <p:nvPr/>
        </p:nvGrpSpPr>
        <p:grpSpPr bwMode="auto">
          <a:xfrm>
            <a:off x="836613" y="2449401"/>
            <a:ext cx="187325" cy="163512"/>
            <a:chOff x="-1500351" y="3692879"/>
            <a:chExt cx="187346" cy="163380"/>
          </a:xfrm>
        </p:grpSpPr>
        <p:sp>
          <p:nvSpPr>
            <p:cNvPr id="9"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0"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B</a:t>
              </a:r>
              <a:endParaRPr lang="en-US" altLang="en-US" sz="700" b="0">
                <a:solidFill>
                  <a:srgbClr val="000000"/>
                </a:solidFill>
                <a:latin typeface="Calibri" panose="020F0502020204030204" pitchFamily="34" charset="0"/>
              </a:endParaRPr>
            </a:p>
          </p:txBody>
        </p:sp>
      </p:grpSp>
      <p:graphicFrame>
        <p:nvGraphicFramePr>
          <p:cNvPr id="11" name="Table 10"/>
          <p:cNvGraphicFramePr>
            <a:graphicFrameLocks noGrp="1"/>
          </p:cNvGraphicFramePr>
          <p:nvPr>
            <p:extLst>
              <p:ext uri="{D42A27DB-BD31-4B8C-83A1-F6EECF244321}">
                <p14:modId xmlns:p14="http://schemas.microsoft.com/office/powerpoint/2010/main" val="2229668944"/>
              </p:ext>
            </p:extLst>
          </p:nvPr>
        </p:nvGraphicFramePr>
        <p:xfrm>
          <a:off x="747712" y="3516976"/>
          <a:ext cx="3530600" cy="1143000"/>
        </p:xfrm>
        <a:graphic>
          <a:graphicData uri="http://schemas.openxmlformats.org/drawingml/2006/table">
            <a:tbl>
              <a:tblPr/>
              <a:tblGrid>
                <a:gridCol w="452835">
                  <a:extLst>
                    <a:ext uri="{9D8B030D-6E8A-4147-A177-3AD203B41FA5}">
                      <a16:colId xmlns:a16="http://schemas.microsoft.com/office/drawing/2014/main" val="20000"/>
                    </a:ext>
                  </a:extLst>
                </a:gridCol>
                <a:gridCol w="3077765">
                  <a:extLst>
                    <a:ext uri="{9D8B030D-6E8A-4147-A177-3AD203B41FA5}">
                      <a16:colId xmlns:a16="http://schemas.microsoft.com/office/drawing/2014/main" val="20001"/>
                    </a:ext>
                  </a:extLst>
                </a:gridCol>
              </a:tblGrid>
              <a:tr h="228600">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Icon</a:t>
                      </a:r>
                    </a:p>
                  </a:txBody>
                  <a:tcPr marL="91437" marR="91437" marT="45631" marB="4563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Description</a:t>
                      </a:r>
                      <a:endParaRPr kumimoji="0" lang="en-US"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marL="91437" marR="91437" marT="45631" marB="45631"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28600">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7" marR="91437" marT="45631" marB="4563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defTabSz="823913">
                        <a:spcBef>
                          <a:spcPts val="1625"/>
                        </a:spcBef>
                        <a:buClr>
                          <a:schemeClr val="accent1"/>
                        </a:buClr>
                        <a:buSzPct val="80000"/>
                        <a:defRPr sz="1600"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Process start</a:t>
                      </a:r>
                    </a:p>
                  </a:txBody>
                  <a:tcPr marL="91437" marR="91437" marT="45631" marB="45631"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7" marR="91437" marT="45631" marB="4563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defRPr/>
                      </a:pPr>
                      <a:r>
                        <a:rPr kumimoji="0" lang="de-DE" altLang="en-US" sz="800" b="0" i="0" u="none" strike="noStrike" cap="none" normalizeH="0" baseline="0" dirty="0">
                          <a:ln>
                            <a:noFill/>
                          </a:ln>
                          <a:solidFill>
                            <a:schemeClr val="tx1"/>
                          </a:solidFill>
                          <a:effectLst/>
                          <a:latin typeface="Arial" charset="0"/>
                          <a:cs typeface="Arial" charset="0"/>
                        </a:rPr>
                        <a:t>Manage </a:t>
                      </a:r>
                      <a:r>
                        <a:rPr kumimoji="0" lang="de-DE" altLang="en-US" sz="800" b="0" i="0" u="none" strike="noStrike" cap="none" normalizeH="0" baseline="0" dirty="0" err="1">
                          <a:ln>
                            <a:noFill/>
                          </a:ln>
                          <a:solidFill>
                            <a:schemeClr val="tx1"/>
                          </a:solidFill>
                          <a:effectLst/>
                          <a:latin typeface="Arial" charset="0"/>
                          <a:cs typeface="Arial" charset="0"/>
                        </a:rPr>
                        <a:t>Positions</a:t>
                      </a:r>
                      <a:r>
                        <a:rPr kumimoji="0" lang="de-DE" altLang="en-US" sz="800" b="0" i="0" u="none" strike="noStrike" cap="none" normalizeH="0" baseline="0" dirty="0">
                          <a:ln>
                            <a:noFill/>
                          </a:ln>
                          <a:solidFill>
                            <a:schemeClr val="tx1"/>
                          </a:solidFill>
                          <a:effectLst/>
                          <a:latin typeface="Arial" charset="0"/>
                          <a:cs typeface="Arial" charset="0"/>
                        </a:rPr>
                        <a:t> (FK1)</a:t>
                      </a:r>
                      <a:endParaRPr kumimoji="0" lang="en-US" altLang="en-US" sz="800" b="0" i="0" u="none" strike="noStrike" cap="none" normalizeH="0" baseline="0" dirty="0">
                        <a:ln>
                          <a:noFill/>
                        </a:ln>
                        <a:solidFill>
                          <a:schemeClr val="tx1"/>
                        </a:solidFill>
                        <a:effectLst/>
                        <a:latin typeface="Arial" charset="0"/>
                        <a:cs typeface="Arial" charset="0"/>
                      </a:endParaRPr>
                    </a:p>
                  </a:txBody>
                  <a:tcPr marL="91437" marR="91437" marT="45631" marB="45631"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39088223"/>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7" marR="91437" marT="45631" marB="4563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defRPr/>
                      </a:pPr>
                      <a:r>
                        <a:rPr kumimoji="0" lang="en-US" altLang="en-US" sz="800" b="0" i="0" u="none" strike="noStrike" cap="none" normalizeH="0" baseline="0" dirty="0">
                          <a:ln>
                            <a:noFill/>
                          </a:ln>
                          <a:solidFill>
                            <a:schemeClr val="tx1"/>
                          </a:solidFill>
                          <a:effectLst/>
                          <a:latin typeface="Arial" charset="0"/>
                          <a:cs typeface="Arial" charset="0"/>
                        </a:rPr>
                        <a:t>Propagation rule defined for position to job info synchronization</a:t>
                      </a:r>
                    </a:p>
                  </a:txBody>
                  <a:tcPr marL="91437" marR="91437" marT="45631" marB="45631"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37" marR="91437" marT="45631" marB="4563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Process end</a:t>
                      </a:r>
                    </a:p>
                  </a:txBody>
                  <a:tcPr marL="91437" marR="91437" marT="45631" marB="45631"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46235127"/>
                  </a:ext>
                </a:extLst>
              </a:tr>
            </a:tbl>
          </a:graphicData>
        </a:graphic>
      </p:graphicFrame>
      <p:sp>
        <p:nvSpPr>
          <p:cNvPr id="17" name="Oval 720"/>
          <p:cNvSpPr>
            <a:spLocks noChangeArrowheads="1"/>
          </p:cNvSpPr>
          <p:nvPr/>
        </p:nvSpPr>
        <p:spPr bwMode="auto">
          <a:xfrm>
            <a:off x="846137" y="3770976"/>
            <a:ext cx="180975" cy="180975"/>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 name="Isosceles Triangle 437"/>
          <p:cNvSpPr>
            <a:spLocks noChangeArrowheads="1"/>
          </p:cNvSpPr>
          <p:nvPr/>
        </p:nvSpPr>
        <p:spPr bwMode="auto">
          <a:xfrm>
            <a:off x="849312" y="4224759"/>
            <a:ext cx="177800" cy="168275"/>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1</a:t>
            </a:r>
          </a:p>
        </p:txBody>
      </p:sp>
      <p:sp>
        <p:nvSpPr>
          <p:cNvPr id="19" name="Rectangle 368"/>
          <p:cNvSpPr>
            <a:spLocks noChangeArrowheads="1"/>
          </p:cNvSpPr>
          <p:nvPr/>
        </p:nvSpPr>
        <p:spPr bwMode="auto">
          <a:xfrm>
            <a:off x="655638" y="1496483"/>
            <a:ext cx="10160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1100">
                <a:solidFill>
                  <a:schemeClr val="accent2"/>
                </a:solidFill>
              </a:rPr>
              <a:t>Icon Legend</a:t>
            </a:r>
          </a:p>
        </p:txBody>
      </p:sp>
      <p:grpSp>
        <p:nvGrpSpPr>
          <p:cNvPr id="20" name="Group 245"/>
          <p:cNvGrpSpPr>
            <a:grpSpLocks/>
          </p:cNvGrpSpPr>
          <p:nvPr/>
        </p:nvGrpSpPr>
        <p:grpSpPr bwMode="auto">
          <a:xfrm>
            <a:off x="838200" y="2685407"/>
            <a:ext cx="187325" cy="163512"/>
            <a:chOff x="-1500351" y="3692879"/>
            <a:chExt cx="187346" cy="163380"/>
          </a:xfrm>
        </p:grpSpPr>
        <p:sp>
          <p:nvSpPr>
            <p:cNvPr id="21"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2"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C</a:t>
              </a:r>
              <a:endParaRPr lang="en-US" altLang="en-US" sz="700" b="0">
                <a:solidFill>
                  <a:srgbClr val="000000"/>
                </a:solidFill>
                <a:latin typeface="Calibri" panose="020F0502020204030204" pitchFamily="34" charset="0"/>
              </a:endParaRPr>
            </a:p>
          </p:txBody>
        </p:sp>
      </p:grpSp>
      <p:grpSp>
        <p:nvGrpSpPr>
          <p:cNvPr id="23" name="Group 245"/>
          <p:cNvGrpSpPr>
            <a:grpSpLocks/>
          </p:cNvGrpSpPr>
          <p:nvPr/>
        </p:nvGrpSpPr>
        <p:grpSpPr bwMode="auto">
          <a:xfrm>
            <a:off x="836613" y="2915603"/>
            <a:ext cx="187325" cy="163512"/>
            <a:chOff x="-1500351" y="3692879"/>
            <a:chExt cx="187346" cy="163380"/>
          </a:xfrm>
        </p:grpSpPr>
        <p:sp>
          <p:nvSpPr>
            <p:cNvPr id="24"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5"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D</a:t>
              </a:r>
              <a:endParaRPr lang="en-US" altLang="en-US" sz="700" b="0" dirty="0">
                <a:solidFill>
                  <a:srgbClr val="000000"/>
                </a:solidFill>
                <a:latin typeface="Calibri" panose="020F0502020204030204" pitchFamily="34" charset="0"/>
              </a:endParaRPr>
            </a:p>
          </p:txBody>
        </p:sp>
      </p:grpSp>
      <p:grpSp>
        <p:nvGrpSpPr>
          <p:cNvPr id="26" name="Group 245"/>
          <p:cNvGrpSpPr>
            <a:grpSpLocks/>
          </p:cNvGrpSpPr>
          <p:nvPr/>
        </p:nvGrpSpPr>
        <p:grpSpPr bwMode="auto">
          <a:xfrm>
            <a:off x="838200" y="3137675"/>
            <a:ext cx="187325" cy="163512"/>
            <a:chOff x="-1500351" y="3692879"/>
            <a:chExt cx="187346" cy="163380"/>
          </a:xfrm>
        </p:grpSpPr>
        <p:sp>
          <p:nvSpPr>
            <p:cNvPr id="27"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8"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E</a:t>
              </a:r>
              <a:endParaRPr lang="en-US" altLang="en-US" sz="700" b="0" dirty="0">
                <a:solidFill>
                  <a:srgbClr val="000000"/>
                </a:solidFill>
                <a:latin typeface="Calibri" panose="020F0502020204030204" pitchFamily="34" charset="0"/>
              </a:endParaRPr>
            </a:p>
          </p:txBody>
        </p:sp>
      </p:grpSp>
      <p:sp>
        <p:nvSpPr>
          <p:cNvPr id="29" name="Oval 720"/>
          <p:cNvSpPr>
            <a:spLocks noChangeArrowheads="1"/>
          </p:cNvSpPr>
          <p:nvPr/>
        </p:nvSpPr>
        <p:spPr bwMode="auto">
          <a:xfrm>
            <a:off x="847724" y="4448832"/>
            <a:ext cx="180975" cy="180975"/>
          </a:xfrm>
          <a:prstGeom prst="ellipse">
            <a:avLst/>
          </a:prstGeom>
          <a:gradFill rotWithShape="0">
            <a:gsLst>
              <a:gs pos="0">
                <a:srgbClr val="E0D8BC"/>
              </a:gs>
              <a:gs pos="50000">
                <a:srgbClr val="D8D0B2"/>
              </a:gs>
              <a:gs pos="100000">
                <a:srgbClr val="C4BC9E"/>
              </a:gs>
            </a:gsLst>
            <a:lin ang="2700000" scaled="1"/>
          </a:gradFill>
          <a:ln w="2222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nvGrpSpPr>
          <p:cNvPr id="30" name="Group 642">
            <a:extLst>
              <a:ext uri="{FF2B5EF4-FFF2-40B4-BE49-F238E27FC236}">
                <a16:creationId xmlns:a16="http://schemas.microsoft.com/office/drawing/2014/main" id="{26EA0002-09ED-4F8A-8499-A4A3A05C9B3F}"/>
              </a:ext>
            </a:extLst>
          </p:cNvPr>
          <p:cNvGrpSpPr>
            <a:grpSpLocks/>
          </p:cNvGrpSpPr>
          <p:nvPr/>
        </p:nvGrpSpPr>
        <p:grpSpPr bwMode="auto">
          <a:xfrm>
            <a:off x="846137" y="3991921"/>
            <a:ext cx="193675" cy="179388"/>
            <a:chOff x="6415088" y="1826064"/>
            <a:chExt cx="193675" cy="178510"/>
          </a:xfrm>
        </p:grpSpPr>
        <p:sp>
          <p:nvSpPr>
            <p:cNvPr id="31" name="Rounded Rectangle 643">
              <a:extLst>
                <a:ext uri="{FF2B5EF4-FFF2-40B4-BE49-F238E27FC236}">
                  <a16:creationId xmlns:a16="http://schemas.microsoft.com/office/drawing/2014/main" id="{98B5F8FC-0E17-44F9-B4B4-FDF74DA8C572}"/>
                </a:ext>
              </a:extLst>
            </p:cNvPr>
            <p:cNvSpPr>
              <a:spLocks noChangeArrowheads="1"/>
            </p:cNvSpPr>
            <p:nvPr/>
          </p:nvSpPr>
          <p:spPr bwMode="auto">
            <a:xfrm>
              <a:off x="6415088" y="1833962"/>
              <a:ext cx="193675" cy="157974"/>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32" name="Straight Connector 447">
              <a:extLst>
                <a:ext uri="{FF2B5EF4-FFF2-40B4-BE49-F238E27FC236}">
                  <a16:creationId xmlns:a16="http://schemas.microsoft.com/office/drawing/2014/main" id="{8E1E819E-F16F-430F-A37A-8AD8871E22E2}"/>
                </a:ext>
              </a:extLst>
            </p:cNvPr>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33" name="Straight Connector 448">
              <a:extLst>
                <a:ext uri="{FF2B5EF4-FFF2-40B4-BE49-F238E27FC236}">
                  <a16:creationId xmlns:a16="http://schemas.microsoft.com/office/drawing/2014/main" id="{A64D9262-9A80-4815-80DA-60F56D4302CA}"/>
                </a:ext>
              </a:extLst>
            </p:cNvPr>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34" name="TextBox 449">
              <a:extLst>
                <a:ext uri="{FF2B5EF4-FFF2-40B4-BE49-F238E27FC236}">
                  <a16:creationId xmlns:a16="http://schemas.microsoft.com/office/drawing/2014/main" id="{46D9F44C-C191-4255-B649-861E757975AB}"/>
                </a:ext>
              </a:extLst>
            </p:cNvPr>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dirty="0">
                  <a:solidFill>
                    <a:srgbClr val="000000"/>
                  </a:solidFill>
                  <a:latin typeface="Calibri" panose="020F0502020204030204" pitchFamily="34" charset="0"/>
                </a:rPr>
                <a:t>A</a:t>
              </a:r>
            </a:p>
          </p:txBody>
        </p:sp>
      </p:grpSp>
    </p:spTree>
    <p:extLst>
      <p:ext uri="{BB962C8B-B14F-4D97-AF65-F5344CB8AC3E}">
        <p14:creationId xmlns:p14="http://schemas.microsoft.com/office/powerpoint/2010/main" val="2609094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a:t>FJ0 - </a:t>
            </a:r>
            <a:r>
              <a:rPr lang="de-DE" altLang="en-US" dirty="0"/>
              <a:t>Add New </a:t>
            </a:r>
            <a:r>
              <a:rPr lang="de-DE" altLang="en-US" dirty="0" err="1"/>
              <a:t>Employee</a:t>
            </a:r>
            <a:r>
              <a:rPr lang="de-DE" altLang="en-US" dirty="0"/>
              <a:t> / </a:t>
            </a:r>
            <a:r>
              <a:rPr lang="de-DE" altLang="en-US" dirty="0" err="1"/>
              <a:t>Rehire</a:t>
            </a:r>
            <a:br>
              <a:rPr lang="de-DE" altLang="en-US" dirty="0"/>
            </a:br>
            <a:r>
              <a:rPr lang="de-DE" altLang="en-US" dirty="0"/>
              <a:t>- </a:t>
            </a:r>
            <a:r>
              <a:rPr lang="de-DE" altLang="en-US" dirty="0" err="1"/>
              <a:t>Rehire</a:t>
            </a:r>
            <a:r>
              <a:rPr lang="de-DE" altLang="en-US" dirty="0"/>
              <a:t> -</a:t>
            </a:r>
            <a:endParaRPr lang="en-US" altLang="en-US" dirty="0"/>
          </a:p>
        </p:txBody>
      </p:sp>
      <p:sp>
        <p:nvSpPr>
          <p:cNvPr id="15363" name="Rectangle 15"/>
          <p:cNvSpPr>
            <a:spLocks noChangeArrowheads="1"/>
          </p:cNvSpPr>
          <p:nvPr/>
        </p:nvSpPr>
        <p:spPr bwMode="auto">
          <a:xfrm>
            <a:off x="770468" y="1507601"/>
            <a:ext cx="4113482" cy="228600"/>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dirty="0">
                <a:solidFill>
                  <a:schemeClr val="accent2"/>
                </a:solidFill>
              </a:rPr>
              <a:t>HR Administrator</a:t>
            </a:r>
          </a:p>
        </p:txBody>
      </p:sp>
      <p:sp>
        <p:nvSpPr>
          <p:cNvPr id="15364" name="Rectangle 98"/>
          <p:cNvSpPr>
            <a:spLocks noChangeArrowheads="1"/>
          </p:cNvSpPr>
          <p:nvPr/>
        </p:nvSpPr>
        <p:spPr bwMode="auto">
          <a:xfrm>
            <a:off x="770468" y="1736201"/>
            <a:ext cx="4113482" cy="4754703"/>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270" name="Rectangle 15"/>
          <p:cNvSpPr>
            <a:spLocks noChangeArrowheads="1"/>
          </p:cNvSpPr>
          <p:nvPr/>
        </p:nvSpPr>
        <p:spPr bwMode="auto">
          <a:xfrm>
            <a:off x="770469" y="1280582"/>
            <a:ext cx="7520516" cy="228600"/>
          </a:xfrm>
          <a:prstGeom prst="rect">
            <a:avLst/>
          </a:prstGeom>
          <a:solidFill>
            <a:schemeClr val="bg1">
              <a:lumMod val="95000"/>
            </a:schemeClr>
          </a:solidFill>
          <a:ln w="6350" algn="ctr">
            <a:solidFill>
              <a:schemeClr val="tx1"/>
            </a:solidFill>
            <a:miter lim="800000"/>
            <a:headEnd/>
            <a:tailEnd/>
          </a:ln>
        </p:spPr>
        <p:txBody>
          <a:bodyPr lIns="36000" tIns="36000" rIns="36000" bIns="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Arial" charset="0"/>
              </a:rPr>
              <a:t>SAP </a:t>
            </a:r>
            <a:r>
              <a:rPr lang="en-US" sz="800" dirty="0" err="1">
                <a:solidFill>
                  <a:srgbClr val="FFFFFF">
                    <a:lumMod val="65000"/>
                  </a:srgbClr>
                </a:solidFill>
                <a:latin typeface="Arial"/>
                <a:cs typeface="Arial" charset="0"/>
              </a:rPr>
              <a:t>SuccessFactors</a:t>
            </a:r>
            <a:r>
              <a:rPr lang="en-US" sz="800" dirty="0">
                <a:solidFill>
                  <a:srgbClr val="FFFFFF">
                    <a:lumMod val="65000"/>
                  </a:srgbClr>
                </a:solidFill>
                <a:latin typeface="Arial"/>
                <a:cs typeface="Arial" charset="0"/>
              </a:rPr>
              <a:t> Employee Central</a:t>
            </a:r>
          </a:p>
        </p:txBody>
      </p:sp>
      <p:grpSp>
        <p:nvGrpSpPr>
          <p:cNvPr id="15366" name="Group 10"/>
          <p:cNvGrpSpPr>
            <a:grpSpLocks/>
          </p:cNvGrpSpPr>
          <p:nvPr/>
        </p:nvGrpSpPr>
        <p:grpSpPr bwMode="auto">
          <a:xfrm>
            <a:off x="2071158" y="2922917"/>
            <a:ext cx="1081088" cy="404812"/>
            <a:chOff x="2555875" y="1628775"/>
            <a:chExt cx="1081088" cy="404813"/>
          </a:xfrm>
        </p:grpSpPr>
        <p:grpSp>
          <p:nvGrpSpPr>
            <p:cNvPr id="15805" name="Group 278"/>
            <p:cNvGrpSpPr>
              <a:grpSpLocks/>
            </p:cNvGrpSpPr>
            <p:nvPr/>
          </p:nvGrpSpPr>
          <p:grpSpPr bwMode="auto">
            <a:xfrm>
              <a:off x="2555875" y="1628775"/>
              <a:ext cx="1079500" cy="398463"/>
              <a:chOff x="2555776" y="1628800"/>
              <a:chExt cx="1079619" cy="398140"/>
            </a:xfrm>
          </p:grpSpPr>
          <p:sp>
            <p:nvSpPr>
              <p:cNvPr id="15821"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Enter Reh</a:t>
                </a:r>
                <a:r>
                  <a:rPr lang="en-US" altLang="en-US" sz="700" dirty="0">
                    <a:latin typeface="Calibri" panose="020F0502020204030204" pitchFamily="34" charset="0"/>
                  </a:rPr>
                  <a:t>iring Data</a:t>
                </a:r>
                <a:endParaRPr lang="en-US" altLang="en-US" sz="700" dirty="0">
                  <a:solidFill>
                    <a:srgbClr val="000000"/>
                  </a:solidFill>
                  <a:latin typeface="Calibri" panose="020F0502020204030204" pitchFamily="34" charset="0"/>
                </a:endParaRPr>
              </a:p>
            </p:txBody>
          </p:sp>
          <p:grpSp>
            <p:nvGrpSpPr>
              <p:cNvPr id="15822" name="Group 284"/>
              <p:cNvGrpSpPr>
                <a:grpSpLocks/>
              </p:cNvGrpSpPr>
              <p:nvPr/>
            </p:nvGrpSpPr>
            <p:grpSpPr bwMode="auto">
              <a:xfrm>
                <a:off x="2627222" y="1628800"/>
                <a:ext cx="187346" cy="163381"/>
                <a:chOff x="-1500351" y="3692879"/>
                <a:chExt cx="187346" cy="163381"/>
              </a:xfrm>
            </p:grpSpPr>
            <p:sp>
              <p:nvSpPr>
                <p:cNvPr id="15823"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824"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F</a:t>
                  </a:r>
                  <a:endParaRPr lang="en-US" altLang="en-US" sz="700" b="0" dirty="0">
                    <a:solidFill>
                      <a:srgbClr val="000000"/>
                    </a:solidFill>
                    <a:latin typeface="Calibri" panose="020F0502020204030204" pitchFamily="34" charset="0"/>
                  </a:endParaRPr>
                </a:p>
              </p:txBody>
            </p:sp>
          </p:grpSp>
        </p:grpSp>
        <p:grpSp>
          <p:nvGrpSpPr>
            <p:cNvPr id="15806" name="Group 358"/>
            <p:cNvGrpSpPr>
              <a:grpSpLocks/>
            </p:cNvGrpSpPr>
            <p:nvPr/>
          </p:nvGrpSpPr>
          <p:grpSpPr bwMode="auto">
            <a:xfrm>
              <a:off x="2557070" y="1739181"/>
              <a:ext cx="1079893" cy="294407"/>
              <a:chOff x="8489732" y="4403217"/>
              <a:chExt cx="1079512" cy="294200"/>
            </a:xfrm>
          </p:grpSpPr>
          <p:sp>
            <p:nvSpPr>
              <p:cNvPr id="15807"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08"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09"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0"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1"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2"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3"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4"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5"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6"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7"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8"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9"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20"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367" name="TextBox 366"/>
          <p:cNvSpPr txBox="1"/>
          <p:nvPr/>
        </p:nvSpPr>
        <p:spPr>
          <a:xfrm>
            <a:off x="1050487" y="2218686"/>
            <a:ext cx="1411605" cy="107722"/>
          </a:xfrm>
          <a:prstGeom prst="rect">
            <a:avLst/>
          </a:prstGeom>
          <a:solidFill>
            <a:srgbClr val="FFFF99"/>
          </a:solidFill>
          <a:ln w="0">
            <a:solidFill>
              <a:schemeClr val="tx1"/>
            </a:solidFill>
          </a:ln>
        </p:spPr>
        <p:txBody>
          <a:bodyPr wrap="none" lIns="45720" tIns="0" rIns="45720" bIns="0">
            <a:spAutoFit/>
          </a:bodyPr>
          <a:lstStyle/>
          <a:p>
            <a:pPr>
              <a:spcBef>
                <a:spcPct val="50000"/>
              </a:spcBef>
              <a:buClr>
                <a:srgbClr val="F0AB00"/>
              </a:buClr>
              <a:buSzPct val="80000"/>
              <a:defRPr/>
            </a:pPr>
            <a:r>
              <a:rPr lang="en-US" sz="700" dirty="0">
                <a:latin typeface="Calibri" panose="020F0502020204030204" pitchFamily="34" charset="0"/>
                <a:cs typeface="Arial" charset="0"/>
              </a:rPr>
              <a:t>Position Management implemented</a:t>
            </a:r>
            <a:endParaRPr lang="en-US" sz="600" kern="0" dirty="0">
              <a:latin typeface="Calibri" panose="020F0502020204030204" pitchFamily="34" charset="0"/>
              <a:ea typeface="Arial Unicode MS" pitchFamily="34" charset="-128"/>
              <a:cs typeface="Arial Unicode MS" pitchFamily="34" charset="-128"/>
            </a:endParaRPr>
          </a:p>
        </p:txBody>
      </p:sp>
      <p:sp>
        <p:nvSpPr>
          <p:cNvPr id="15371" name="TextBox 367"/>
          <p:cNvSpPr txBox="1">
            <a:spLocks noChangeArrowheads="1"/>
          </p:cNvSpPr>
          <p:nvPr/>
        </p:nvSpPr>
        <p:spPr bwMode="auto">
          <a:xfrm>
            <a:off x="2776619" y="2218686"/>
            <a:ext cx="1557478" cy="107722"/>
          </a:xfrm>
          <a:prstGeom prst="rect">
            <a:avLst/>
          </a:prstGeom>
          <a:solidFill>
            <a:srgbClr val="FFFF99"/>
          </a:solidFill>
          <a:ln w="0">
            <a:solidFill>
              <a:schemeClr val="tx1"/>
            </a:solidFill>
            <a:miter lim="800000"/>
            <a:headEnd/>
            <a:tailEnd/>
          </a:ln>
        </p:spPr>
        <p:txBody>
          <a:bodyPr wrap="none" lIns="45720" tIns="0" rIns="4572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rgbClr val="F0AB00"/>
              </a:buClr>
              <a:buSzPct val="80000"/>
            </a:pPr>
            <a:r>
              <a:rPr lang="en-US" altLang="de-DE" sz="700" dirty="0">
                <a:latin typeface="Calibri" panose="020F0502020204030204" pitchFamily="34" charset="0"/>
              </a:rPr>
              <a:t>Position Management not </a:t>
            </a:r>
            <a:r>
              <a:rPr lang="en-US" sz="700" dirty="0">
                <a:latin typeface="Calibri" panose="020F0502020204030204" pitchFamily="34" charset="0"/>
                <a:cs typeface="Arial" charset="0"/>
              </a:rPr>
              <a:t>implemented</a:t>
            </a:r>
            <a:endParaRPr lang="en-US" altLang="de-DE" sz="700" dirty="0">
              <a:latin typeface="Calibri" panose="020F0502020204030204" pitchFamily="34" charset="0"/>
            </a:endParaRPr>
          </a:p>
        </p:txBody>
      </p:sp>
      <p:cxnSp>
        <p:nvCxnSpPr>
          <p:cNvPr id="15373" name="Straight Arrow Connector 234"/>
          <p:cNvCxnSpPr>
            <a:cxnSpLocks noChangeShapeType="1"/>
            <a:stCxn id="608" idx="6"/>
            <a:endCxn id="15821" idx="0"/>
          </p:cNvCxnSpPr>
          <p:nvPr/>
        </p:nvCxnSpPr>
        <p:spPr bwMode="auto">
          <a:xfrm flipH="1">
            <a:off x="2610908" y="2816799"/>
            <a:ext cx="778" cy="217243"/>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374" name="Straight Arrow Connector 236"/>
          <p:cNvCxnSpPr>
            <a:cxnSpLocks noChangeShapeType="1"/>
            <a:stCxn id="403" idx="4"/>
            <a:endCxn id="478" idx="0"/>
          </p:cNvCxnSpPr>
          <p:nvPr/>
        </p:nvCxnSpPr>
        <p:spPr bwMode="auto">
          <a:xfrm flipH="1">
            <a:off x="2625339" y="2036897"/>
            <a:ext cx="4127" cy="200949"/>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375" name="Elbow Connector 238"/>
          <p:cNvCxnSpPr>
            <a:cxnSpLocks noChangeShapeType="1"/>
            <a:stCxn id="475" idx="1"/>
            <a:endCxn id="395" idx="0"/>
          </p:cNvCxnSpPr>
          <p:nvPr/>
        </p:nvCxnSpPr>
        <p:spPr bwMode="auto">
          <a:xfrm rot="10800000" flipV="1">
            <a:off x="1452000" y="2361785"/>
            <a:ext cx="1030976" cy="130251"/>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378" name="Elbow Connector 4"/>
          <p:cNvCxnSpPr>
            <a:cxnSpLocks noChangeShapeType="1"/>
            <a:stCxn id="477" idx="3"/>
            <a:endCxn id="605" idx="1"/>
          </p:cNvCxnSpPr>
          <p:nvPr/>
        </p:nvCxnSpPr>
        <p:spPr bwMode="auto">
          <a:xfrm flipH="1">
            <a:off x="2738757" y="2361786"/>
            <a:ext cx="14094" cy="328719"/>
          </a:xfrm>
          <a:prstGeom prst="bentConnector3">
            <a:avLst>
              <a:gd name="adj1" fmla="val -6824500"/>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15380" name="TextBox 367"/>
          <p:cNvSpPr txBox="1">
            <a:spLocks noChangeArrowheads="1"/>
          </p:cNvSpPr>
          <p:nvPr/>
        </p:nvSpPr>
        <p:spPr bwMode="auto">
          <a:xfrm>
            <a:off x="2380739" y="3701839"/>
            <a:ext cx="1557478" cy="107722"/>
          </a:xfrm>
          <a:prstGeom prst="rect">
            <a:avLst/>
          </a:prstGeom>
          <a:solidFill>
            <a:srgbClr val="FFFF99"/>
          </a:solidFill>
          <a:ln w="0">
            <a:solidFill>
              <a:schemeClr val="tx1"/>
            </a:solidFill>
            <a:miter lim="800000"/>
            <a:headEnd/>
            <a:tailEnd/>
          </a:ln>
        </p:spPr>
        <p:txBody>
          <a:bodyPr wrap="none" lIns="45720" tIns="0" rIns="4572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rgbClr val="F0AB00"/>
              </a:buClr>
              <a:buSzPct val="80000"/>
            </a:pPr>
            <a:r>
              <a:rPr lang="en-US" altLang="de-DE" sz="700" dirty="0">
                <a:latin typeface="Calibri" panose="020F0502020204030204" pitchFamily="34" charset="0"/>
              </a:rPr>
              <a:t>Position Management not </a:t>
            </a:r>
            <a:r>
              <a:rPr lang="en-US" sz="700" dirty="0">
                <a:latin typeface="Calibri" panose="020F0502020204030204" pitchFamily="34" charset="0"/>
                <a:cs typeface="Arial" charset="0"/>
              </a:rPr>
              <a:t>implemented</a:t>
            </a:r>
            <a:endParaRPr lang="en-US" altLang="de-DE" sz="700" dirty="0">
              <a:latin typeface="Calibri" panose="020F0502020204030204" pitchFamily="34" charset="0"/>
            </a:endParaRPr>
          </a:p>
        </p:txBody>
      </p:sp>
      <p:cxnSp>
        <p:nvCxnSpPr>
          <p:cNvPr id="15382" name="Elbow Connector 238"/>
          <p:cNvCxnSpPr>
            <a:cxnSpLocks noChangeShapeType="1"/>
            <a:stCxn id="664" idx="1"/>
            <a:endCxn id="775" idx="0"/>
          </p:cNvCxnSpPr>
          <p:nvPr/>
        </p:nvCxnSpPr>
        <p:spPr bwMode="auto">
          <a:xfrm rot="10800000" flipV="1">
            <a:off x="1436585" y="3850958"/>
            <a:ext cx="676380" cy="171044"/>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450" name="TextBox 449"/>
          <p:cNvSpPr txBox="1"/>
          <p:nvPr/>
        </p:nvSpPr>
        <p:spPr>
          <a:xfrm>
            <a:off x="682042" y="3701839"/>
            <a:ext cx="1411605" cy="107722"/>
          </a:xfrm>
          <a:prstGeom prst="rect">
            <a:avLst/>
          </a:prstGeom>
          <a:solidFill>
            <a:srgbClr val="FFFF99"/>
          </a:solidFill>
          <a:ln w="0">
            <a:solidFill>
              <a:schemeClr val="tx1"/>
            </a:solidFill>
          </a:ln>
        </p:spPr>
        <p:txBody>
          <a:bodyPr wrap="none" lIns="45720" tIns="0" rIns="45720" bIns="0">
            <a:spAutoFit/>
          </a:bodyPr>
          <a:lstStyle/>
          <a:p>
            <a:pPr>
              <a:spcBef>
                <a:spcPct val="50000"/>
              </a:spcBef>
              <a:buClr>
                <a:srgbClr val="F0AB00"/>
              </a:buClr>
              <a:buSzPct val="80000"/>
              <a:defRPr/>
            </a:pPr>
            <a:r>
              <a:rPr lang="en-US" sz="700" dirty="0">
                <a:latin typeface="Calibri" panose="020F0502020204030204" pitchFamily="34" charset="0"/>
                <a:cs typeface="Arial" charset="0"/>
              </a:rPr>
              <a:t>Position Management implemented</a:t>
            </a:r>
            <a:endParaRPr lang="en-US" sz="600" kern="0" dirty="0">
              <a:latin typeface="Calibri" panose="020F0502020204030204" pitchFamily="34" charset="0"/>
              <a:ea typeface="Arial Unicode MS" pitchFamily="34" charset="-128"/>
              <a:cs typeface="Arial Unicode MS" pitchFamily="34" charset="-128"/>
            </a:endParaRPr>
          </a:p>
        </p:txBody>
      </p:sp>
      <p:cxnSp>
        <p:nvCxnSpPr>
          <p:cNvPr id="15443" name="Elbow Connector 241"/>
          <p:cNvCxnSpPr>
            <a:cxnSpLocks noChangeShapeType="1"/>
            <a:stCxn id="794" idx="2"/>
            <a:endCxn id="683" idx="26"/>
          </p:cNvCxnSpPr>
          <p:nvPr/>
        </p:nvCxnSpPr>
        <p:spPr bwMode="auto">
          <a:xfrm rot="16200000" flipH="1">
            <a:off x="1729290" y="4489875"/>
            <a:ext cx="77927" cy="664208"/>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15444" name="Group 3"/>
          <p:cNvGrpSpPr>
            <a:grpSpLocks/>
          </p:cNvGrpSpPr>
          <p:nvPr/>
        </p:nvGrpSpPr>
        <p:grpSpPr bwMode="auto">
          <a:xfrm>
            <a:off x="1029749" y="5398866"/>
            <a:ext cx="873125" cy="528637"/>
            <a:chOff x="217488" y="2209800"/>
            <a:chExt cx="873125" cy="528638"/>
          </a:xfrm>
        </p:grpSpPr>
        <p:sp>
          <p:nvSpPr>
            <p:cNvPr id="15548" name="Rectangle 409"/>
            <p:cNvSpPr>
              <a:spLocks noChangeArrowheads="1"/>
            </p:cNvSpPr>
            <p:nvPr/>
          </p:nvSpPr>
          <p:spPr bwMode="auto">
            <a:xfrm>
              <a:off x="217488" y="2219296"/>
              <a:ext cx="158750" cy="7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49" name="Rectangle 410"/>
            <p:cNvSpPr>
              <a:spLocks noChangeArrowheads="1"/>
            </p:cNvSpPr>
            <p:nvPr/>
          </p:nvSpPr>
          <p:spPr bwMode="auto">
            <a:xfrm>
              <a:off x="395288" y="2219296"/>
              <a:ext cx="160337" cy="7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50" name="Rectangle 411"/>
            <p:cNvSpPr>
              <a:spLocks noChangeArrowheads="1"/>
            </p:cNvSpPr>
            <p:nvPr/>
          </p:nvSpPr>
          <p:spPr bwMode="auto">
            <a:xfrm>
              <a:off x="574675" y="2219296"/>
              <a:ext cx="158750" cy="7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51" name="Rectangle 412"/>
            <p:cNvSpPr>
              <a:spLocks noChangeArrowheads="1"/>
            </p:cNvSpPr>
            <p:nvPr/>
          </p:nvSpPr>
          <p:spPr bwMode="auto">
            <a:xfrm>
              <a:off x="752475" y="2219296"/>
              <a:ext cx="160338" cy="7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52" name="Rectangle 413"/>
            <p:cNvSpPr>
              <a:spLocks noChangeArrowheads="1"/>
            </p:cNvSpPr>
            <p:nvPr/>
          </p:nvSpPr>
          <p:spPr bwMode="auto">
            <a:xfrm>
              <a:off x="931863" y="2209800"/>
              <a:ext cx="158750" cy="7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53" name="Rectangle 415"/>
            <p:cNvSpPr>
              <a:spLocks noChangeArrowheads="1"/>
            </p:cNvSpPr>
            <p:nvPr/>
          </p:nvSpPr>
          <p:spPr bwMode="auto">
            <a:xfrm>
              <a:off x="395288" y="2664048"/>
              <a:ext cx="160337" cy="74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54" name="Rectangle 416"/>
            <p:cNvSpPr>
              <a:spLocks noChangeArrowheads="1"/>
            </p:cNvSpPr>
            <p:nvPr/>
          </p:nvSpPr>
          <p:spPr bwMode="auto">
            <a:xfrm>
              <a:off x="574675" y="2664048"/>
              <a:ext cx="158750" cy="74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55" name="Rectangle 417"/>
            <p:cNvSpPr>
              <a:spLocks noChangeArrowheads="1"/>
            </p:cNvSpPr>
            <p:nvPr/>
          </p:nvSpPr>
          <p:spPr bwMode="auto">
            <a:xfrm>
              <a:off x="752475" y="2664048"/>
              <a:ext cx="160338" cy="74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56" name="Rectangle 418"/>
            <p:cNvSpPr>
              <a:spLocks noChangeArrowheads="1"/>
            </p:cNvSpPr>
            <p:nvPr/>
          </p:nvSpPr>
          <p:spPr bwMode="auto">
            <a:xfrm>
              <a:off x="931863" y="2664048"/>
              <a:ext cx="158750" cy="74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57" name="Rectangle 419"/>
            <p:cNvSpPr>
              <a:spLocks noChangeArrowheads="1"/>
            </p:cNvSpPr>
            <p:nvPr/>
          </p:nvSpPr>
          <p:spPr bwMode="auto">
            <a:xfrm rot="5400000">
              <a:off x="182786" y="2328387"/>
              <a:ext cx="148779"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58" name="Rectangle 420"/>
            <p:cNvSpPr>
              <a:spLocks noChangeArrowheads="1"/>
            </p:cNvSpPr>
            <p:nvPr/>
          </p:nvSpPr>
          <p:spPr bwMode="auto">
            <a:xfrm rot="5400000">
              <a:off x="182786" y="2549971"/>
              <a:ext cx="148779"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59" name="Rectangle 421"/>
            <p:cNvSpPr>
              <a:spLocks noChangeArrowheads="1"/>
            </p:cNvSpPr>
            <p:nvPr/>
          </p:nvSpPr>
          <p:spPr bwMode="auto">
            <a:xfrm rot="5400000">
              <a:off x="976536" y="2328387"/>
              <a:ext cx="148779"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60" name="Rectangle 422"/>
            <p:cNvSpPr>
              <a:spLocks noChangeArrowheads="1"/>
            </p:cNvSpPr>
            <p:nvPr/>
          </p:nvSpPr>
          <p:spPr bwMode="auto">
            <a:xfrm rot="5400000">
              <a:off x="976536" y="2549971"/>
              <a:ext cx="148779"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cxnSp>
        <p:nvCxnSpPr>
          <p:cNvPr id="15445" name="Elbow Connector 4"/>
          <p:cNvCxnSpPr>
            <a:cxnSpLocks noChangeShapeType="1"/>
            <a:stCxn id="667" idx="37"/>
            <a:endCxn id="680" idx="1"/>
          </p:cNvCxnSpPr>
          <p:nvPr/>
        </p:nvCxnSpPr>
        <p:spPr bwMode="auto">
          <a:xfrm flipH="1">
            <a:off x="2360351" y="3864743"/>
            <a:ext cx="22489" cy="1016577"/>
          </a:xfrm>
          <a:prstGeom prst="bentConnector3">
            <a:avLst>
              <a:gd name="adj1" fmla="val -2221237"/>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446" name="Straight Arrow Connector 7"/>
          <p:cNvCxnSpPr>
            <a:cxnSpLocks noChangeShapeType="1"/>
            <a:stCxn id="683" idx="11"/>
            <a:endCxn id="699" idx="0"/>
          </p:cNvCxnSpPr>
          <p:nvPr/>
        </p:nvCxnSpPr>
        <p:spPr bwMode="auto">
          <a:xfrm flipH="1">
            <a:off x="2234791" y="5004318"/>
            <a:ext cx="3429" cy="268159"/>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507" name="Group 14"/>
          <p:cNvGrpSpPr>
            <a:grpSpLocks/>
          </p:cNvGrpSpPr>
          <p:nvPr/>
        </p:nvGrpSpPr>
        <p:grpSpPr bwMode="auto">
          <a:xfrm>
            <a:off x="3712927" y="3861670"/>
            <a:ext cx="1091493" cy="294241"/>
            <a:chOff x="2555875" y="2793485"/>
            <a:chExt cx="1090613" cy="294203"/>
          </a:xfrm>
        </p:grpSpPr>
        <p:sp>
          <p:nvSpPr>
            <p:cNvPr id="531" name="Rounded Rectangle 514"/>
            <p:cNvSpPr>
              <a:spLocks noChangeArrowheads="1"/>
            </p:cNvSpPr>
            <p:nvPr/>
          </p:nvSpPr>
          <p:spPr bwMode="auto">
            <a:xfrm>
              <a:off x="2555875" y="2795590"/>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36576" rIns="36576"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Send E-mail Notification about Rehired Employee</a:t>
              </a:r>
            </a:p>
          </p:txBody>
        </p:sp>
        <p:grpSp>
          <p:nvGrpSpPr>
            <p:cNvPr id="514" name="Group 268"/>
            <p:cNvGrpSpPr>
              <a:grpSpLocks/>
            </p:cNvGrpSpPr>
            <p:nvPr/>
          </p:nvGrpSpPr>
          <p:grpSpPr bwMode="auto">
            <a:xfrm>
              <a:off x="2566787" y="2793485"/>
              <a:ext cx="1079701" cy="294203"/>
              <a:chOff x="8489732" y="4403217"/>
              <a:chExt cx="1079512" cy="294200"/>
            </a:xfrm>
          </p:grpSpPr>
          <p:sp>
            <p:nvSpPr>
              <p:cNvPr id="515"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16"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17"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18"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1"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2"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3"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4"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5"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6"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7"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8"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9"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30"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533" name="Group 14"/>
          <p:cNvGrpSpPr>
            <a:grpSpLocks/>
          </p:cNvGrpSpPr>
          <p:nvPr/>
        </p:nvGrpSpPr>
        <p:grpSpPr bwMode="auto">
          <a:xfrm>
            <a:off x="5198872" y="4479115"/>
            <a:ext cx="1091493" cy="294241"/>
            <a:chOff x="2555875" y="2793485"/>
            <a:chExt cx="1090613" cy="294203"/>
          </a:xfrm>
        </p:grpSpPr>
        <p:sp>
          <p:nvSpPr>
            <p:cNvPr id="534" name="Rounded Rectangle 514"/>
            <p:cNvSpPr>
              <a:spLocks noChangeArrowheads="1"/>
            </p:cNvSpPr>
            <p:nvPr/>
          </p:nvSpPr>
          <p:spPr bwMode="auto">
            <a:xfrm>
              <a:off x="2555875" y="2795590"/>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36576" rIns="36576"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Receive E-mail Notification about Rehired Employee</a:t>
              </a:r>
            </a:p>
          </p:txBody>
        </p:sp>
        <p:grpSp>
          <p:nvGrpSpPr>
            <p:cNvPr id="535" name="Group 268"/>
            <p:cNvGrpSpPr>
              <a:grpSpLocks/>
            </p:cNvGrpSpPr>
            <p:nvPr/>
          </p:nvGrpSpPr>
          <p:grpSpPr bwMode="auto">
            <a:xfrm>
              <a:off x="2566787" y="2793485"/>
              <a:ext cx="1079701" cy="294203"/>
              <a:chOff x="8489732" y="4403217"/>
              <a:chExt cx="1079512" cy="294200"/>
            </a:xfrm>
          </p:grpSpPr>
          <p:sp>
            <p:nvSpPr>
              <p:cNvPr id="536"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37"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38"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39"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40"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41"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42"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43"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44"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45"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46"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47"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48"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49"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550" name="Group 14"/>
          <p:cNvGrpSpPr>
            <a:grpSpLocks/>
          </p:cNvGrpSpPr>
          <p:nvPr/>
        </p:nvGrpSpPr>
        <p:grpSpPr bwMode="auto">
          <a:xfrm>
            <a:off x="6894656" y="4479115"/>
            <a:ext cx="1091493" cy="294241"/>
            <a:chOff x="2555875" y="2793485"/>
            <a:chExt cx="1090613" cy="294203"/>
          </a:xfrm>
        </p:grpSpPr>
        <p:sp>
          <p:nvSpPr>
            <p:cNvPr id="551" name="Rounded Rectangle 514"/>
            <p:cNvSpPr>
              <a:spLocks noChangeArrowheads="1"/>
            </p:cNvSpPr>
            <p:nvPr/>
          </p:nvSpPr>
          <p:spPr bwMode="auto">
            <a:xfrm>
              <a:off x="2555875" y="2795590"/>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36576" rIns="36576"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Receive E-mail Notification about Rehired Employee</a:t>
              </a:r>
            </a:p>
          </p:txBody>
        </p:sp>
        <p:grpSp>
          <p:nvGrpSpPr>
            <p:cNvPr id="552" name="Group 268"/>
            <p:cNvGrpSpPr>
              <a:grpSpLocks/>
            </p:cNvGrpSpPr>
            <p:nvPr/>
          </p:nvGrpSpPr>
          <p:grpSpPr bwMode="auto">
            <a:xfrm>
              <a:off x="2566787" y="2793485"/>
              <a:ext cx="1079701" cy="294203"/>
              <a:chOff x="8489732" y="4403217"/>
              <a:chExt cx="1079512" cy="294200"/>
            </a:xfrm>
          </p:grpSpPr>
          <p:sp>
            <p:nvSpPr>
              <p:cNvPr id="553"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54"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0"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1"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2"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3"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4"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5"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6"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7"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8"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9"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70"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71"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572" name="Rectangle 15"/>
          <p:cNvSpPr>
            <a:spLocks noChangeArrowheads="1"/>
          </p:cNvSpPr>
          <p:nvPr/>
        </p:nvSpPr>
        <p:spPr bwMode="auto">
          <a:xfrm>
            <a:off x="4885539" y="1507601"/>
            <a:ext cx="1700784" cy="228600"/>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pPr>
            <a:r>
              <a:rPr lang="en-US" altLang="en-US" sz="800" dirty="0">
                <a:solidFill>
                  <a:schemeClr val="accent2"/>
                </a:solidFill>
              </a:rPr>
              <a:t>2nd Level Manager</a:t>
            </a:r>
          </a:p>
        </p:txBody>
      </p:sp>
      <p:sp>
        <p:nvSpPr>
          <p:cNvPr id="573" name="Rectangle 98"/>
          <p:cNvSpPr>
            <a:spLocks noChangeArrowheads="1"/>
          </p:cNvSpPr>
          <p:nvPr/>
        </p:nvSpPr>
        <p:spPr bwMode="auto">
          <a:xfrm>
            <a:off x="4885539" y="1736201"/>
            <a:ext cx="1700784" cy="4754703"/>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574" name="Rectangle 15"/>
          <p:cNvSpPr>
            <a:spLocks noChangeArrowheads="1"/>
          </p:cNvSpPr>
          <p:nvPr/>
        </p:nvSpPr>
        <p:spPr bwMode="auto">
          <a:xfrm>
            <a:off x="6590151" y="1507601"/>
            <a:ext cx="1700833" cy="228600"/>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pPr>
            <a:r>
              <a:rPr lang="en-US" altLang="en-US" sz="800" dirty="0">
                <a:solidFill>
                  <a:schemeClr val="accent2"/>
                </a:solidFill>
              </a:rPr>
              <a:t>HR Business Partner</a:t>
            </a:r>
            <a:br>
              <a:rPr lang="en-US" altLang="en-US" sz="800" dirty="0">
                <a:solidFill>
                  <a:schemeClr val="accent2"/>
                </a:solidFill>
              </a:rPr>
            </a:br>
            <a:r>
              <a:rPr lang="en-US" altLang="en-US" sz="800" dirty="0">
                <a:solidFill>
                  <a:schemeClr val="accent2"/>
                </a:solidFill>
              </a:rPr>
              <a:t>(of employee)</a:t>
            </a:r>
          </a:p>
        </p:txBody>
      </p:sp>
      <p:sp>
        <p:nvSpPr>
          <p:cNvPr id="575" name="Rectangle 98"/>
          <p:cNvSpPr>
            <a:spLocks noChangeArrowheads="1"/>
          </p:cNvSpPr>
          <p:nvPr/>
        </p:nvSpPr>
        <p:spPr bwMode="auto">
          <a:xfrm>
            <a:off x="6590151" y="1736201"/>
            <a:ext cx="1700833" cy="4754703"/>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grpSp>
        <p:nvGrpSpPr>
          <p:cNvPr id="576" name="Group 10"/>
          <p:cNvGrpSpPr>
            <a:grpSpLocks/>
          </p:cNvGrpSpPr>
          <p:nvPr/>
        </p:nvGrpSpPr>
        <p:grpSpPr bwMode="auto">
          <a:xfrm>
            <a:off x="5198872" y="4844112"/>
            <a:ext cx="1081088" cy="404812"/>
            <a:chOff x="2555875" y="1628775"/>
            <a:chExt cx="1081088" cy="404813"/>
          </a:xfrm>
        </p:grpSpPr>
        <p:grpSp>
          <p:nvGrpSpPr>
            <p:cNvPr id="577" name="Group 278"/>
            <p:cNvGrpSpPr>
              <a:grpSpLocks/>
            </p:cNvGrpSpPr>
            <p:nvPr/>
          </p:nvGrpSpPr>
          <p:grpSpPr bwMode="auto">
            <a:xfrm>
              <a:off x="2555875" y="1628775"/>
              <a:ext cx="1079500" cy="398463"/>
              <a:chOff x="2555776" y="1628800"/>
              <a:chExt cx="1079619" cy="398140"/>
            </a:xfrm>
          </p:grpSpPr>
          <p:sp>
            <p:nvSpPr>
              <p:cNvPr id="627"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View </a:t>
                </a:r>
                <a:br>
                  <a:rPr lang="en-US" altLang="en-US" sz="700" dirty="0">
                    <a:solidFill>
                      <a:srgbClr val="000000"/>
                    </a:solidFill>
                    <a:latin typeface="Calibri" panose="020F0502020204030204" pitchFamily="34" charset="0"/>
                  </a:rPr>
                </a:br>
                <a:r>
                  <a:rPr lang="en-US" altLang="en-US" sz="700" dirty="0">
                    <a:solidFill>
                      <a:srgbClr val="000000"/>
                    </a:solidFill>
                    <a:latin typeface="Calibri" panose="020F0502020204030204" pitchFamily="34" charset="0"/>
                  </a:rPr>
                  <a:t>Rehired Employee </a:t>
                </a:r>
                <a:r>
                  <a:rPr lang="en-US" altLang="en-US" sz="700" dirty="0">
                    <a:latin typeface="Calibri" panose="020F0502020204030204" pitchFamily="34" charset="0"/>
                  </a:rPr>
                  <a:t>Data</a:t>
                </a:r>
                <a:endParaRPr lang="en-US" altLang="en-US" sz="700" dirty="0">
                  <a:solidFill>
                    <a:srgbClr val="000000"/>
                  </a:solidFill>
                  <a:latin typeface="Calibri" panose="020F0502020204030204" pitchFamily="34" charset="0"/>
                </a:endParaRPr>
              </a:p>
            </p:txBody>
          </p:sp>
          <p:grpSp>
            <p:nvGrpSpPr>
              <p:cNvPr id="639" name="Group 284"/>
              <p:cNvGrpSpPr>
                <a:grpSpLocks/>
              </p:cNvGrpSpPr>
              <p:nvPr/>
            </p:nvGrpSpPr>
            <p:grpSpPr bwMode="auto">
              <a:xfrm>
                <a:off x="2627222" y="1628800"/>
                <a:ext cx="187346" cy="163381"/>
                <a:chOff x="-1500351" y="3692879"/>
                <a:chExt cx="187346" cy="163381"/>
              </a:xfrm>
            </p:grpSpPr>
            <p:sp>
              <p:nvSpPr>
                <p:cNvPr id="640"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641"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H</a:t>
                  </a:r>
                  <a:endParaRPr lang="en-US" altLang="en-US" sz="700" b="0" dirty="0">
                    <a:solidFill>
                      <a:srgbClr val="000000"/>
                    </a:solidFill>
                    <a:latin typeface="Calibri" panose="020F0502020204030204" pitchFamily="34" charset="0"/>
                  </a:endParaRPr>
                </a:p>
              </p:txBody>
            </p:sp>
          </p:grpSp>
        </p:grpSp>
        <p:grpSp>
          <p:nvGrpSpPr>
            <p:cNvPr id="578" name="Group 358"/>
            <p:cNvGrpSpPr>
              <a:grpSpLocks/>
            </p:cNvGrpSpPr>
            <p:nvPr/>
          </p:nvGrpSpPr>
          <p:grpSpPr bwMode="auto">
            <a:xfrm>
              <a:off x="2557070" y="1739181"/>
              <a:ext cx="1079893" cy="294407"/>
              <a:chOff x="8489732" y="4403217"/>
              <a:chExt cx="1079512" cy="294200"/>
            </a:xfrm>
          </p:grpSpPr>
          <p:sp>
            <p:nvSpPr>
              <p:cNvPr id="579"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80"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81"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82"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83"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84"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03"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20"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21"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22"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23"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24"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25"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26"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642" name="Group 10"/>
          <p:cNvGrpSpPr>
            <a:grpSpLocks/>
          </p:cNvGrpSpPr>
          <p:nvPr/>
        </p:nvGrpSpPr>
        <p:grpSpPr bwMode="auto">
          <a:xfrm>
            <a:off x="6896594" y="4844112"/>
            <a:ext cx="1081088" cy="404812"/>
            <a:chOff x="2555875" y="1628775"/>
            <a:chExt cx="1081088" cy="404813"/>
          </a:xfrm>
        </p:grpSpPr>
        <p:grpSp>
          <p:nvGrpSpPr>
            <p:cNvPr id="643" name="Group 278"/>
            <p:cNvGrpSpPr>
              <a:grpSpLocks/>
            </p:cNvGrpSpPr>
            <p:nvPr/>
          </p:nvGrpSpPr>
          <p:grpSpPr bwMode="auto">
            <a:xfrm>
              <a:off x="2555875" y="1628775"/>
              <a:ext cx="1079500" cy="398463"/>
              <a:chOff x="2555776" y="1628800"/>
              <a:chExt cx="1079619" cy="398140"/>
            </a:xfrm>
          </p:grpSpPr>
          <p:sp>
            <p:nvSpPr>
              <p:cNvPr id="659"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View </a:t>
                </a:r>
                <a:br>
                  <a:rPr lang="en-US" altLang="en-US" sz="700" dirty="0">
                    <a:solidFill>
                      <a:srgbClr val="000000"/>
                    </a:solidFill>
                    <a:latin typeface="Calibri" panose="020F0502020204030204" pitchFamily="34" charset="0"/>
                  </a:rPr>
                </a:br>
                <a:r>
                  <a:rPr lang="en-US" altLang="en-US" sz="700" dirty="0">
                    <a:solidFill>
                      <a:srgbClr val="000000"/>
                    </a:solidFill>
                    <a:latin typeface="Calibri" panose="020F0502020204030204" pitchFamily="34" charset="0"/>
                  </a:rPr>
                  <a:t>Rehired Employee </a:t>
                </a:r>
                <a:r>
                  <a:rPr lang="en-US" altLang="en-US" sz="700" dirty="0">
                    <a:latin typeface="Calibri" panose="020F0502020204030204" pitchFamily="34" charset="0"/>
                  </a:rPr>
                  <a:t>Data</a:t>
                </a:r>
                <a:endParaRPr lang="en-US" altLang="en-US" sz="700" dirty="0">
                  <a:solidFill>
                    <a:srgbClr val="000000"/>
                  </a:solidFill>
                  <a:latin typeface="Calibri" panose="020F0502020204030204" pitchFamily="34" charset="0"/>
                </a:endParaRPr>
              </a:p>
            </p:txBody>
          </p:sp>
          <p:grpSp>
            <p:nvGrpSpPr>
              <p:cNvPr id="660" name="Group 284"/>
              <p:cNvGrpSpPr>
                <a:grpSpLocks/>
              </p:cNvGrpSpPr>
              <p:nvPr/>
            </p:nvGrpSpPr>
            <p:grpSpPr bwMode="auto">
              <a:xfrm>
                <a:off x="2627222" y="1628800"/>
                <a:ext cx="187346" cy="163381"/>
                <a:chOff x="-1500351" y="3692879"/>
                <a:chExt cx="187346" cy="163381"/>
              </a:xfrm>
            </p:grpSpPr>
            <p:sp>
              <p:nvSpPr>
                <p:cNvPr id="661"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662"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I</a:t>
                  </a:r>
                </a:p>
              </p:txBody>
            </p:sp>
          </p:grpSp>
        </p:grpSp>
        <p:grpSp>
          <p:nvGrpSpPr>
            <p:cNvPr id="644" name="Group 358"/>
            <p:cNvGrpSpPr>
              <a:grpSpLocks/>
            </p:cNvGrpSpPr>
            <p:nvPr/>
          </p:nvGrpSpPr>
          <p:grpSpPr bwMode="auto">
            <a:xfrm>
              <a:off x="2557070" y="1739181"/>
              <a:ext cx="1079893" cy="294407"/>
              <a:chOff x="8489732" y="4403217"/>
              <a:chExt cx="1079512" cy="294200"/>
            </a:xfrm>
          </p:grpSpPr>
          <p:sp>
            <p:nvSpPr>
              <p:cNvPr id="645"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46"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47"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48"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49"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0"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1"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2"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3"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4"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5"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6"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7"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8"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4" name="Elbow Connector 3"/>
          <p:cNvCxnSpPr>
            <a:stCxn id="531" idx="2"/>
            <a:endCxn id="534" idx="0"/>
          </p:cNvCxnSpPr>
          <p:nvPr/>
        </p:nvCxnSpPr>
        <p:spPr>
          <a:xfrm rot="16200000" flipH="1">
            <a:off x="4831050" y="3573211"/>
            <a:ext cx="330071" cy="1485945"/>
          </a:xfrm>
          <a:prstGeom prst="bentConnector3">
            <a:avLst>
              <a:gd name="adj1" fmla="val 50000"/>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6" name="Elbow Connector 5"/>
          <p:cNvCxnSpPr>
            <a:stCxn id="531" idx="2"/>
            <a:endCxn id="551" idx="0"/>
          </p:cNvCxnSpPr>
          <p:nvPr/>
        </p:nvCxnSpPr>
        <p:spPr>
          <a:xfrm rot="16200000" flipH="1">
            <a:off x="5678942" y="2725319"/>
            <a:ext cx="330071" cy="3181729"/>
          </a:xfrm>
          <a:prstGeom prst="bentConnector3">
            <a:avLst>
              <a:gd name="adj1" fmla="val 50000"/>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1" name="Straight Arrow Connector 10"/>
          <p:cNvCxnSpPr>
            <a:stCxn id="534" idx="2"/>
            <a:endCxn id="627" idx="0"/>
          </p:cNvCxnSpPr>
          <p:nvPr/>
        </p:nvCxnSpPr>
        <p:spPr>
          <a:xfrm flipH="1">
            <a:off x="5738622" y="4768594"/>
            <a:ext cx="436" cy="186643"/>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3" name="Straight Arrow Connector 12"/>
          <p:cNvCxnSpPr>
            <a:stCxn id="551" idx="2"/>
            <a:endCxn id="659" idx="0"/>
          </p:cNvCxnSpPr>
          <p:nvPr/>
        </p:nvCxnSpPr>
        <p:spPr>
          <a:xfrm>
            <a:off x="7434842" y="4768594"/>
            <a:ext cx="1502" cy="186643"/>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2" name="Straight Arrow Connector 11"/>
          <p:cNvCxnSpPr>
            <a:stCxn id="15821" idx="2"/>
            <a:endCxn id="461" idx="0"/>
          </p:cNvCxnSpPr>
          <p:nvPr/>
        </p:nvCxnSpPr>
        <p:spPr>
          <a:xfrm>
            <a:off x="2610908" y="3321379"/>
            <a:ext cx="5832" cy="152519"/>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555" name="Elbow Connector 554"/>
          <p:cNvCxnSpPr>
            <a:stCxn id="696" idx="1"/>
            <a:endCxn id="821" idx="0"/>
          </p:cNvCxnSpPr>
          <p:nvPr/>
        </p:nvCxnSpPr>
        <p:spPr>
          <a:xfrm rot="10800000" flipV="1">
            <a:off x="1476042" y="5396417"/>
            <a:ext cx="616387" cy="106498"/>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7" name="Elbow Connector 16"/>
          <p:cNvCxnSpPr>
            <a:stCxn id="704" idx="0"/>
            <a:endCxn id="406" idx="2"/>
          </p:cNvCxnSpPr>
          <p:nvPr/>
        </p:nvCxnSpPr>
        <p:spPr>
          <a:xfrm rot="16200000" flipH="1">
            <a:off x="2725155" y="5715314"/>
            <a:ext cx="77555" cy="1098151"/>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5" name="Straight Arrow Connector 4"/>
          <p:cNvCxnSpPr>
            <a:stCxn id="775" idx="2"/>
            <a:endCxn id="794" idx="0"/>
          </p:cNvCxnSpPr>
          <p:nvPr/>
        </p:nvCxnSpPr>
        <p:spPr>
          <a:xfrm flipH="1">
            <a:off x="1436149" y="4309376"/>
            <a:ext cx="436" cy="186303"/>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452" name="Group 94278"/>
          <p:cNvGrpSpPr>
            <a:grpSpLocks/>
          </p:cNvGrpSpPr>
          <p:nvPr/>
        </p:nvGrpSpPr>
        <p:grpSpPr bwMode="auto">
          <a:xfrm>
            <a:off x="2468881" y="3470838"/>
            <a:ext cx="274638" cy="147638"/>
            <a:chOff x="7021041" y="5549632"/>
            <a:chExt cx="275109" cy="148490"/>
          </a:xfrm>
        </p:grpSpPr>
        <p:grpSp>
          <p:nvGrpSpPr>
            <p:cNvPr id="453" name="Group 129"/>
            <p:cNvGrpSpPr>
              <a:grpSpLocks/>
            </p:cNvGrpSpPr>
            <p:nvPr/>
          </p:nvGrpSpPr>
          <p:grpSpPr bwMode="auto">
            <a:xfrm>
              <a:off x="7021041" y="5550400"/>
              <a:ext cx="275109" cy="146939"/>
              <a:chOff x="4433684" y="6923053"/>
              <a:chExt cx="1242639" cy="663709"/>
            </a:xfrm>
          </p:grpSpPr>
          <p:sp>
            <p:nvSpPr>
              <p:cNvPr id="461" name="Freeform 460"/>
              <p:cNvSpPr/>
              <p:nvPr/>
            </p:nvSpPr>
            <p:spPr bwMode="gray">
              <a:xfrm>
                <a:off x="4433684" y="6919582"/>
                <a:ext cx="1242639" cy="6707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462" name="Cross 605"/>
              <p:cNvSpPr>
                <a:spLocks noChangeArrowheads="1"/>
              </p:cNvSpPr>
              <p:nvPr/>
            </p:nvSpPr>
            <p:spPr bwMode="gray">
              <a:xfrm>
                <a:off x="4857473" y="7099883"/>
                <a:ext cx="395062" cy="3966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454" name="Group 676"/>
            <p:cNvGrpSpPr>
              <a:grpSpLocks/>
            </p:cNvGrpSpPr>
            <p:nvPr/>
          </p:nvGrpSpPr>
          <p:grpSpPr bwMode="auto">
            <a:xfrm>
              <a:off x="7034746" y="5652402"/>
              <a:ext cx="249169" cy="45720"/>
              <a:chOff x="1171328" y="3126737"/>
              <a:chExt cx="413886" cy="45739"/>
            </a:xfrm>
          </p:grpSpPr>
          <p:sp>
            <p:nvSpPr>
              <p:cNvPr id="456" name="Rectangle 599"/>
              <p:cNvSpPr>
                <a:spLocks noChangeArrowheads="1"/>
              </p:cNvSpPr>
              <p:nvPr/>
            </p:nvSpPr>
            <p:spPr bwMode="gray">
              <a:xfrm>
                <a:off x="1172336"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57" name="Rectangle 600"/>
              <p:cNvSpPr>
                <a:spLocks noChangeArrowheads="1"/>
              </p:cNvSpPr>
              <p:nvPr/>
            </p:nvSpPr>
            <p:spPr bwMode="gray">
              <a:xfrm>
                <a:off x="1256863"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58" name="Rectangle 601"/>
              <p:cNvSpPr>
                <a:spLocks noChangeArrowheads="1"/>
              </p:cNvSpPr>
              <p:nvPr/>
            </p:nvSpPr>
            <p:spPr bwMode="gray">
              <a:xfrm>
                <a:off x="1338750"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59" name="Rectangle 602"/>
              <p:cNvSpPr>
                <a:spLocks noChangeArrowheads="1"/>
              </p:cNvSpPr>
              <p:nvPr/>
            </p:nvSpPr>
            <p:spPr bwMode="gray">
              <a:xfrm>
                <a:off x="1420634"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60" name="Rectangle 603"/>
              <p:cNvSpPr>
                <a:spLocks noChangeArrowheads="1"/>
              </p:cNvSpPr>
              <p:nvPr/>
            </p:nvSpPr>
            <p:spPr bwMode="gray">
              <a:xfrm>
                <a:off x="1502521"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455" name="Isosceles Triangle 598"/>
            <p:cNvSpPr>
              <a:spLocks noChangeArrowheads="1"/>
            </p:cNvSpPr>
            <p:nvPr/>
          </p:nvSpPr>
          <p:spPr bwMode="gray">
            <a:xfrm>
              <a:off x="7116455" y="5549632"/>
              <a:ext cx="85872" cy="46304"/>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463" name="Group 689"/>
          <p:cNvGrpSpPr>
            <a:grpSpLocks/>
          </p:cNvGrpSpPr>
          <p:nvPr/>
        </p:nvGrpSpPr>
        <p:grpSpPr bwMode="auto">
          <a:xfrm>
            <a:off x="2476626" y="2234786"/>
            <a:ext cx="276225" cy="150813"/>
            <a:chOff x="7020496" y="4784785"/>
            <a:chExt cx="275109" cy="150745"/>
          </a:xfrm>
        </p:grpSpPr>
        <p:grpSp>
          <p:nvGrpSpPr>
            <p:cNvPr id="464" name="Group 118"/>
            <p:cNvGrpSpPr>
              <a:grpSpLocks/>
            </p:cNvGrpSpPr>
            <p:nvPr/>
          </p:nvGrpSpPr>
          <p:grpSpPr bwMode="auto">
            <a:xfrm>
              <a:off x="7020496" y="4784785"/>
              <a:ext cx="275109" cy="150745"/>
              <a:chOff x="7022877" y="4789547"/>
              <a:chExt cx="275109" cy="150745"/>
            </a:xfrm>
          </p:grpSpPr>
          <p:grpSp>
            <p:nvGrpSpPr>
              <p:cNvPr id="473" name="Group 132"/>
              <p:cNvGrpSpPr>
                <a:grpSpLocks/>
              </p:cNvGrpSpPr>
              <p:nvPr/>
            </p:nvGrpSpPr>
            <p:grpSpPr bwMode="auto">
              <a:xfrm>
                <a:off x="7022877" y="4789547"/>
                <a:ext cx="275109" cy="146939"/>
                <a:chOff x="3014456" y="6923053"/>
                <a:chExt cx="1242639" cy="663709"/>
              </a:xfrm>
            </p:grpSpPr>
            <p:sp>
              <p:nvSpPr>
                <p:cNvPr id="478" name="Freeform 477"/>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479"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474" name="Group 541"/>
              <p:cNvGrpSpPr>
                <a:grpSpLocks/>
              </p:cNvGrpSpPr>
              <p:nvPr/>
            </p:nvGrpSpPr>
            <p:grpSpPr bwMode="auto">
              <a:xfrm>
                <a:off x="7029450" y="4894573"/>
                <a:ext cx="268536" cy="45719"/>
                <a:chOff x="7588635" y="4913826"/>
                <a:chExt cx="495416" cy="33609"/>
              </a:xfrm>
            </p:grpSpPr>
            <p:sp>
              <p:nvSpPr>
                <p:cNvPr id="475"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76"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77"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465" name="Group 654"/>
            <p:cNvGrpSpPr>
              <a:grpSpLocks/>
            </p:cNvGrpSpPr>
            <p:nvPr/>
          </p:nvGrpSpPr>
          <p:grpSpPr bwMode="auto">
            <a:xfrm>
              <a:off x="7035027" y="4886004"/>
              <a:ext cx="249169" cy="45720"/>
              <a:chOff x="1171328" y="3126737"/>
              <a:chExt cx="413886" cy="45739"/>
            </a:xfrm>
          </p:grpSpPr>
          <p:sp>
            <p:nvSpPr>
              <p:cNvPr id="467"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69"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70"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71"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72"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466"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480" name="Group 689"/>
          <p:cNvGrpSpPr>
            <a:grpSpLocks/>
          </p:cNvGrpSpPr>
          <p:nvPr/>
        </p:nvGrpSpPr>
        <p:grpSpPr bwMode="auto">
          <a:xfrm rot="10800000">
            <a:off x="2468882" y="2666692"/>
            <a:ext cx="276225" cy="150813"/>
            <a:chOff x="7020496" y="4784785"/>
            <a:chExt cx="275109" cy="150745"/>
          </a:xfrm>
        </p:grpSpPr>
        <p:grpSp>
          <p:nvGrpSpPr>
            <p:cNvPr id="481" name="Group 118"/>
            <p:cNvGrpSpPr>
              <a:grpSpLocks/>
            </p:cNvGrpSpPr>
            <p:nvPr/>
          </p:nvGrpSpPr>
          <p:grpSpPr bwMode="auto">
            <a:xfrm>
              <a:off x="7020496" y="4784785"/>
              <a:ext cx="275109" cy="150745"/>
              <a:chOff x="7022877" y="4789547"/>
              <a:chExt cx="275109" cy="150745"/>
            </a:xfrm>
          </p:grpSpPr>
          <p:grpSp>
            <p:nvGrpSpPr>
              <p:cNvPr id="602" name="Group 132"/>
              <p:cNvGrpSpPr>
                <a:grpSpLocks/>
              </p:cNvGrpSpPr>
              <p:nvPr/>
            </p:nvGrpSpPr>
            <p:grpSpPr bwMode="auto">
              <a:xfrm>
                <a:off x="7022877" y="4789547"/>
                <a:ext cx="275109" cy="146939"/>
                <a:chOff x="3014456" y="6923053"/>
                <a:chExt cx="1242639" cy="663709"/>
              </a:xfrm>
            </p:grpSpPr>
            <p:sp>
              <p:nvSpPr>
                <p:cNvPr id="608" name="Freeform 607"/>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609"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604" name="Group 541"/>
              <p:cNvGrpSpPr>
                <a:grpSpLocks/>
              </p:cNvGrpSpPr>
              <p:nvPr/>
            </p:nvGrpSpPr>
            <p:grpSpPr bwMode="auto">
              <a:xfrm>
                <a:off x="7029450" y="4894573"/>
                <a:ext cx="268536" cy="45719"/>
                <a:chOff x="7588635" y="4913826"/>
                <a:chExt cx="495416" cy="33609"/>
              </a:xfrm>
            </p:grpSpPr>
            <p:sp>
              <p:nvSpPr>
                <p:cNvPr id="605"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06"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07"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520" name="Group 654"/>
            <p:cNvGrpSpPr>
              <a:grpSpLocks/>
            </p:cNvGrpSpPr>
            <p:nvPr/>
          </p:nvGrpSpPr>
          <p:grpSpPr bwMode="auto">
            <a:xfrm>
              <a:off x="7035027" y="4886004"/>
              <a:ext cx="249169" cy="45720"/>
              <a:chOff x="1171328" y="3126737"/>
              <a:chExt cx="413886" cy="45739"/>
            </a:xfrm>
          </p:grpSpPr>
          <p:sp>
            <p:nvSpPr>
              <p:cNvPr id="597"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98"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99"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00"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01"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532"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610" name="Group 689"/>
          <p:cNvGrpSpPr>
            <a:grpSpLocks/>
          </p:cNvGrpSpPr>
          <p:nvPr/>
        </p:nvGrpSpPr>
        <p:grpSpPr bwMode="auto">
          <a:xfrm>
            <a:off x="2106615" y="3723958"/>
            <a:ext cx="276225" cy="150813"/>
            <a:chOff x="7020496" y="4784785"/>
            <a:chExt cx="275109" cy="150745"/>
          </a:xfrm>
        </p:grpSpPr>
        <p:grpSp>
          <p:nvGrpSpPr>
            <p:cNvPr id="611" name="Group 118"/>
            <p:cNvGrpSpPr>
              <a:grpSpLocks/>
            </p:cNvGrpSpPr>
            <p:nvPr/>
          </p:nvGrpSpPr>
          <p:grpSpPr bwMode="auto">
            <a:xfrm>
              <a:off x="7020496" y="4784785"/>
              <a:ext cx="275109" cy="150745"/>
              <a:chOff x="7022877" y="4789547"/>
              <a:chExt cx="275109" cy="150745"/>
            </a:xfrm>
          </p:grpSpPr>
          <p:grpSp>
            <p:nvGrpSpPr>
              <p:cNvPr id="638" name="Group 132"/>
              <p:cNvGrpSpPr>
                <a:grpSpLocks/>
              </p:cNvGrpSpPr>
              <p:nvPr/>
            </p:nvGrpSpPr>
            <p:grpSpPr bwMode="auto">
              <a:xfrm>
                <a:off x="7022877" y="4789547"/>
                <a:ext cx="275109" cy="146939"/>
                <a:chOff x="3014456" y="6923053"/>
                <a:chExt cx="1242639" cy="663709"/>
              </a:xfrm>
            </p:grpSpPr>
            <p:sp>
              <p:nvSpPr>
                <p:cNvPr id="667" name="Freeform 666"/>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668"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663" name="Group 541"/>
              <p:cNvGrpSpPr>
                <a:grpSpLocks/>
              </p:cNvGrpSpPr>
              <p:nvPr/>
            </p:nvGrpSpPr>
            <p:grpSpPr bwMode="auto">
              <a:xfrm>
                <a:off x="7029450" y="4894573"/>
                <a:ext cx="268536" cy="45719"/>
                <a:chOff x="7588635" y="4913826"/>
                <a:chExt cx="495416" cy="33609"/>
              </a:xfrm>
            </p:grpSpPr>
            <p:sp>
              <p:nvSpPr>
                <p:cNvPr id="664"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65"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66"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612" name="Group 654"/>
            <p:cNvGrpSpPr>
              <a:grpSpLocks/>
            </p:cNvGrpSpPr>
            <p:nvPr/>
          </p:nvGrpSpPr>
          <p:grpSpPr bwMode="auto">
            <a:xfrm>
              <a:off x="7035027" y="4886004"/>
              <a:ext cx="249169" cy="45720"/>
              <a:chOff x="1171328" y="3126737"/>
              <a:chExt cx="413886" cy="45739"/>
            </a:xfrm>
          </p:grpSpPr>
          <p:sp>
            <p:nvSpPr>
              <p:cNvPr id="614"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15"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16"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17"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37"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613"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669" name="Group 689"/>
          <p:cNvGrpSpPr>
            <a:grpSpLocks/>
          </p:cNvGrpSpPr>
          <p:nvPr/>
        </p:nvGrpSpPr>
        <p:grpSpPr bwMode="auto">
          <a:xfrm rot="10800000">
            <a:off x="2090476" y="4857507"/>
            <a:ext cx="276225" cy="150813"/>
            <a:chOff x="7020496" y="4784785"/>
            <a:chExt cx="275109" cy="150745"/>
          </a:xfrm>
        </p:grpSpPr>
        <p:grpSp>
          <p:nvGrpSpPr>
            <p:cNvPr id="670" name="Group 118"/>
            <p:cNvGrpSpPr>
              <a:grpSpLocks/>
            </p:cNvGrpSpPr>
            <p:nvPr/>
          </p:nvGrpSpPr>
          <p:grpSpPr bwMode="auto">
            <a:xfrm>
              <a:off x="7020496" y="4784785"/>
              <a:ext cx="275109" cy="150745"/>
              <a:chOff x="7022877" y="4789547"/>
              <a:chExt cx="275109" cy="150745"/>
            </a:xfrm>
          </p:grpSpPr>
          <p:grpSp>
            <p:nvGrpSpPr>
              <p:cNvPr id="678" name="Group 132"/>
              <p:cNvGrpSpPr>
                <a:grpSpLocks/>
              </p:cNvGrpSpPr>
              <p:nvPr/>
            </p:nvGrpSpPr>
            <p:grpSpPr bwMode="auto">
              <a:xfrm>
                <a:off x="7022877" y="4789547"/>
                <a:ext cx="275109" cy="146939"/>
                <a:chOff x="3014456" y="6923053"/>
                <a:chExt cx="1242639" cy="663709"/>
              </a:xfrm>
            </p:grpSpPr>
            <p:sp>
              <p:nvSpPr>
                <p:cNvPr id="683" name="Freeform 682"/>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684"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679" name="Group 541"/>
              <p:cNvGrpSpPr>
                <a:grpSpLocks/>
              </p:cNvGrpSpPr>
              <p:nvPr/>
            </p:nvGrpSpPr>
            <p:grpSpPr bwMode="auto">
              <a:xfrm>
                <a:off x="7029450" y="4894573"/>
                <a:ext cx="268536" cy="45719"/>
                <a:chOff x="7588635" y="4913826"/>
                <a:chExt cx="495416" cy="33609"/>
              </a:xfrm>
            </p:grpSpPr>
            <p:sp>
              <p:nvSpPr>
                <p:cNvPr id="680"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81"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82"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671" name="Group 654"/>
            <p:cNvGrpSpPr>
              <a:grpSpLocks/>
            </p:cNvGrpSpPr>
            <p:nvPr/>
          </p:nvGrpSpPr>
          <p:grpSpPr bwMode="auto">
            <a:xfrm>
              <a:off x="7035027" y="4886004"/>
              <a:ext cx="249169" cy="45720"/>
              <a:chOff x="1171328" y="3126737"/>
              <a:chExt cx="413886" cy="45739"/>
            </a:xfrm>
          </p:grpSpPr>
          <p:sp>
            <p:nvSpPr>
              <p:cNvPr id="673"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74"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75"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76"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77"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672"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685" name="Group 689"/>
          <p:cNvGrpSpPr>
            <a:grpSpLocks/>
          </p:cNvGrpSpPr>
          <p:nvPr/>
        </p:nvGrpSpPr>
        <p:grpSpPr bwMode="auto">
          <a:xfrm>
            <a:off x="2086078" y="5269417"/>
            <a:ext cx="276225" cy="150813"/>
            <a:chOff x="7020496" y="4784785"/>
            <a:chExt cx="275109" cy="150745"/>
          </a:xfrm>
        </p:grpSpPr>
        <p:grpSp>
          <p:nvGrpSpPr>
            <p:cNvPr id="686" name="Group 118"/>
            <p:cNvGrpSpPr>
              <a:grpSpLocks/>
            </p:cNvGrpSpPr>
            <p:nvPr/>
          </p:nvGrpSpPr>
          <p:grpSpPr bwMode="auto">
            <a:xfrm>
              <a:off x="7020496" y="4784785"/>
              <a:ext cx="275109" cy="150745"/>
              <a:chOff x="7022877" y="4789547"/>
              <a:chExt cx="275109" cy="150745"/>
            </a:xfrm>
          </p:grpSpPr>
          <p:grpSp>
            <p:nvGrpSpPr>
              <p:cNvPr id="694" name="Group 132"/>
              <p:cNvGrpSpPr>
                <a:grpSpLocks/>
              </p:cNvGrpSpPr>
              <p:nvPr/>
            </p:nvGrpSpPr>
            <p:grpSpPr bwMode="auto">
              <a:xfrm>
                <a:off x="7022877" y="4789547"/>
                <a:ext cx="275109" cy="146939"/>
                <a:chOff x="3014456" y="6923053"/>
                <a:chExt cx="1242639" cy="663709"/>
              </a:xfrm>
            </p:grpSpPr>
            <p:sp>
              <p:nvSpPr>
                <p:cNvPr id="699" name="Freeform 698"/>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700"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695" name="Group 541"/>
              <p:cNvGrpSpPr>
                <a:grpSpLocks/>
              </p:cNvGrpSpPr>
              <p:nvPr/>
            </p:nvGrpSpPr>
            <p:grpSpPr bwMode="auto">
              <a:xfrm>
                <a:off x="7029450" y="4894573"/>
                <a:ext cx="268536" cy="45719"/>
                <a:chOff x="7588635" y="4913826"/>
                <a:chExt cx="495416" cy="33609"/>
              </a:xfrm>
            </p:grpSpPr>
            <p:sp>
              <p:nvSpPr>
                <p:cNvPr id="696"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97"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98"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687" name="Group 654"/>
            <p:cNvGrpSpPr>
              <a:grpSpLocks/>
            </p:cNvGrpSpPr>
            <p:nvPr/>
          </p:nvGrpSpPr>
          <p:grpSpPr bwMode="auto">
            <a:xfrm>
              <a:off x="7035027" y="4886004"/>
              <a:ext cx="249169" cy="45720"/>
              <a:chOff x="1171328" y="3126737"/>
              <a:chExt cx="413886" cy="45739"/>
            </a:xfrm>
          </p:grpSpPr>
          <p:sp>
            <p:nvSpPr>
              <p:cNvPr id="689"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90"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91"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92"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93"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688"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701" name="Group 689"/>
          <p:cNvGrpSpPr>
            <a:grpSpLocks/>
          </p:cNvGrpSpPr>
          <p:nvPr/>
        </p:nvGrpSpPr>
        <p:grpSpPr bwMode="auto">
          <a:xfrm rot="10800000">
            <a:off x="2078334" y="6074800"/>
            <a:ext cx="276225" cy="150813"/>
            <a:chOff x="7020496" y="4784785"/>
            <a:chExt cx="275109" cy="150745"/>
          </a:xfrm>
        </p:grpSpPr>
        <p:grpSp>
          <p:nvGrpSpPr>
            <p:cNvPr id="702" name="Group 118"/>
            <p:cNvGrpSpPr>
              <a:grpSpLocks/>
            </p:cNvGrpSpPr>
            <p:nvPr/>
          </p:nvGrpSpPr>
          <p:grpSpPr bwMode="auto">
            <a:xfrm>
              <a:off x="7020496" y="4784785"/>
              <a:ext cx="275109" cy="150745"/>
              <a:chOff x="7022877" y="4789547"/>
              <a:chExt cx="275109" cy="150745"/>
            </a:xfrm>
          </p:grpSpPr>
          <p:grpSp>
            <p:nvGrpSpPr>
              <p:cNvPr id="710" name="Group 132"/>
              <p:cNvGrpSpPr>
                <a:grpSpLocks/>
              </p:cNvGrpSpPr>
              <p:nvPr/>
            </p:nvGrpSpPr>
            <p:grpSpPr bwMode="auto">
              <a:xfrm>
                <a:off x="7022877" y="4789547"/>
                <a:ext cx="275109" cy="146939"/>
                <a:chOff x="3014456" y="6923053"/>
                <a:chExt cx="1242639" cy="663709"/>
              </a:xfrm>
            </p:grpSpPr>
            <p:sp>
              <p:nvSpPr>
                <p:cNvPr id="715" name="Freeform 714"/>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716"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711" name="Group 541"/>
              <p:cNvGrpSpPr>
                <a:grpSpLocks/>
              </p:cNvGrpSpPr>
              <p:nvPr/>
            </p:nvGrpSpPr>
            <p:grpSpPr bwMode="auto">
              <a:xfrm>
                <a:off x="7029450" y="4894573"/>
                <a:ext cx="268536" cy="45719"/>
                <a:chOff x="7588635" y="4913826"/>
                <a:chExt cx="495416" cy="33609"/>
              </a:xfrm>
            </p:grpSpPr>
            <p:sp>
              <p:nvSpPr>
                <p:cNvPr id="712"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713"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714"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703" name="Group 654"/>
            <p:cNvGrpSpPr>
              <a:grpSpLocks/>
            </p:cNvGrpSpPr>
            <p:nvPr/>
          </p:nvGrpSpPr>
          <p:grpSpPr bwMode="auto">
            <a:xfrm>
              <a:off x="7035027" y="4886004"/>
              <a:ext cx="249169" cy="45720"/>
              <a:chOff x="1171328" y="3126737"/>
              <a:chExt cx="413886" cy="45739"/>
            </a:xfrm>
          </p:grpSpPr>
          <p:sp>
            <p:nvSpPr>
              <p:cNvPr id="705"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706"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707"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708"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709"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704"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753" name="Group 14"/>
          <p:cNvGrpSpPr>
            <a:grpSpLocks/>
          </p:cNvGrpSpPr>
          <p:nvPr/>
        </p:nvGrpSpPr>
        <p:grpSpPr bwMode="auto">
          <a:xfrm>
            <a:off x="896399" y="3893394"/>
            <a:ext cx="1091493" cy="420743"/>
            <a:chOff x="2555875" y="2667000"/>
            <a:chExt cx="1090613" cy="420688"/>
          </a:xfrm>
        </p:grpSpPr>
        <p:grpSp>
          <p:nvGrpSpPr>
            <p:cNvPr id="759" name="Group 299"/>
            <p:cNvGrpSpPr>
              <a:grpSpLocks/>
            </p:cNvGrpSpPr>
            <p:nvPr/>
          </p:nvGrpSpPr>
          <p:grpSpPr bwMode="auto">
            <a:xfrm>
              <a:off x="2555875" y="2667000"/>
              <a:ext cx="1079500" cy="415924"/>
              <a:chOff x="2555776" y="2667000"/>
              <a:chExt cx="1079811" cy="415920"/>
            </a:xfrm>
          </p:grpSpPr>
          <p:sp>
            <p:nvSpPr>
              <p:cNvPr id="775" name="Rounded Rectangle 514"/>
              <p:cNvSpPr>
                <a:spLocks noChangeArrowheads="1"/>
              </p:cNvSpPr>
              <p:nvPr/>
            </p:nvSpPr>
            <p:spPr bwMode="auto">
              <a:xfrm>
                <a:off x="2555776" y="2795586"/>
                <a:ext cx="1079811" cy="287334"/>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36576" rIns="36576"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FFFFFF"/>
                    </a:solidFill>
                    <a:latin typeface="Calibri" panose="020F0502020204030204" pitchFamily="34" charset="0"/>
                  </a:rPr>
                  <a:t>Update Position</a:t>
                </a:r>
              </a:p>
            </p:txBody>
          </p:sp>
          <p:sp>
            <p:nvSpPr>
              <p:cNvPr id="776" name="Isosceles Triangle 515"/>
              <p:cNvSpPr>
                <a:spLocks noChangeArrowheads="1"/>
              </p:cNvSpPr>
              <p:nvPr/>
            </p:nvSpPr>
            <p:spPr bwMode="auto">
              <a:xfrm>
                <a:off x="3410097" y="2667000"/>
                <a:ext cx="177851" cy="168273"/>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FFFFFF"/>
                    </a:solidFill>
                    <a:latin typeface="Calibri" panose="020F0502020204030204" pitchFamily="34" charset="0"/>
                  </a:rPr>
                  <a:t>1</a:t>
                </a:r>
              </a:p>
            </p:txBody>
          </p:sp>
        </p:grpSp>
        <p:grpSp>
          <p:nvGrpSpPr>
            <p:cNvPr id="760" name="Group 268"/>
            <p:cNvGrpSpPr>
              <a:grpSpLocks/>
            </p:cNvGrpSpPr>
            <p:nvPr/>
          </p:nvGrpSpPr>
          <p:grpSpPr bwMode="auto">
            <a:xfrm>
              <a:off x="2566787" y="2793485"/>
              <a:ext cx="1079701" cy="294203"/>
              <a:chOff x="8489732" y="4403217"/>
              <a:chExt cx="1079512" cy="294200"/>
            </a:xfrm>
          </p:grpSpPr>
          <p:sp>
            <p:nvSpPr>
              <p:cNvPr id="761"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62"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63"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64"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65"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66"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67"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68"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69"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70"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71"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72"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73"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74"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777" name="Group 10"/>
          <p:cNvGrpSpPr>
            <a:grpSpLocks/>
          </p:cNvGrpSpPr>
          <p:nvPr/>
        </p:nvGrpSpPr>
        <p:grpSpPr bwMode="auto">
          <a:xfrm>
            <a:off x="896399" y="4384554"/>
            <a:ext cx="1081087" cy="404812"/>
            <a:chOff x="2555875" y="1628775"/>
            <a:chExt cx="1081088" cy="404813"/>
          </a:xfrm>
        </p:grpSpPr>
        <p:grpSp>
          <p:nvGrpSpPr>
            <p:cNvPr id="778" name="Group 278"/>
            <p:cNvGrpSpPr>
              <a:grpSpLocks/>
            </p:cNvGrpSpPr>
            <p:nvPr/>
          </p:nvGrpSpPr>
          <p:grpSpPr bwMode="auto">
            <a:xfrm>
              <a:off x="2555875" y="1628775"/>
              <a:ext cx="1079500" cy="398463"/>
              <a:chOff x="2555776" y="1628800"/>
              <a:chExt cx="1079619" cy="398140"/>
            </a:xfrm>
          </p:grpSpPr>
          <p:sp>
            <p:nvSpPr>
              <p:cNvPr id="794" name="Rounded Rectangle 607"/>
              <p:cNvSpPr>
                <a:spLocks noChangeArrowheads="1"/>
              </p:cNvSpPr>
              <p:nvPr/>
            </p:nvSpPr>
            <p:spPr bwMode="auto">
              <a:xfrm>
                <a:off x="2555776" y="1739835"/>
                <a:ext cx="1079620"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prstDash val="solid"/>
                <a:round/>
                <a:headEnd/>
                <a:tailEnd/>
              </a:ln>
            </p:spPr>
            <p:txBody>
              <a:bodyPr lIns="0" rIns="0" anchor="ctr"/>
              <a:lstStyle/>
              <a:p>
                <a:pPr marL="0" lvl="2" algn="ctr" defTabSz="823913" fontAlgn="auto">
                  <a:lnSpc>
                    <a:spcPct val="80000"/>
                  </a:lnSpc>
                  <a:spcBef>
                    <a:spcPts val="0"/>
                  </a:spcBef>
                  <a:spcAft>
                    <a:spcPts val="0"/>
                  </a:spcAft>
                  <a:defRPr/>
                </a:pPr>
                <a:r>
                  <a:rPr lang="en-US" sz="700" kern="0" dirty="0">
                    <a:solidFill>
                      <a:sysClr val="windowText" lastClr="000000"/>
                    </a:solidFill>
                    <a:latin typeface="Calibri" pitchFamily="34" charset="0"/>
                    <a:cs typeface="Arial" charset="0"/>
                  </a:rPr>
                  <a:t>View </a:t>
                </a:r>
                <a:br>
                  <a:rPr lang="en-US" sz="700" kern="0" dirty="0">
                    <a:solidFill>
                      <a:sysClr val="windowText" lastClr="000000"/>
                    </a:solidFill>
                    <a:latin typeface="Calibri" pitchFamily="34" charset="0"/>
                    <a:cs typeface="Arial" charset="0"/>
                  </a:rPr>
                </a:br>
                <a:r>
                  <a:rPr lang="en-US" sz="700" kern="0" dirty="0">
                    <a:solidFill>
                      <a:sysClr val="windowText" lastClr="000000"/>
                    </a:solidFill>
                    <a:latin typeface="Calibri" pitchFamily="34" charset="0"/>
                    <a:cs typeface="Arial" charset="0"/>
                  </a:rPr>
                  <a:t>Employee Position Details</a:t>
                </a:r>
              </a:p>
            </p:txBody>
          </p:sp>
          <p:grpSp>
            <p:nvGrpSpPr>
              <p:cNvPr id="795" name="Group 284"/>
              <p:cNvGrpSpPr>
                <a:grpSpLocks/>
              </p:cNvGrpSpPr>
              <p:nvPr/>
            </p:nvGrpSpPr>
            <p:grpSpPr bwMode="auto">
              <a:xfrm>
                <a:off x="2627222" y="1628800"/>
                <a:ext cx="187346" cy="163381"/>
                <a:chOff x="-1500351" y="3692879"/>
                <a:chExt cx="187346" cy="163381"/>
              </a:xfrm>
            </p:grpSpPr>
            <p:sp>
              <p:nvSpPr>
                <p:cNvPr id="796"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797"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G</a:t>
                  </a:r>
                  <a:endParaRPr lang="en-US" altLang="en-US" sz="700" b="0" dirty="0">
                    <a:solidFill>
                      <a:srgbClr val="000000"/>
                    </a:solidFill>
                    <a:latin typeface="Calibri" panose="020F0502020204030204" pitchFamily="34" charset="0"/>
                  </a:endParaRPr>
                </a:p>
              </p:txBody>
            </p:sp>
          </p:grpSp>
        </p:grpSp>
        <p:grpSp>
          <p:nvGrpSpPr>
            <p:cNvPr id="779" name="Group 358"/>
            <p:cNvGrpSpPr>
              <a:grpSpLocks/>
            </p:cNvGrpSpPr>
            <p:nvPr/>
          </p:nvGrpSpPr>
          <p:grpSpPr bwMode="auto">
            <a:xfrm>
              <a:off x="2557070" y="1739181"/>
              <a:ext cx="1079893" cy="294407"/>
              <a:chOff x="8489732" y="4403217"/>
              <a:chExt cx="1079512" cy="294200"/>
            </a:xfrm>
          </p:grpSpPr>
          <p:sp>
            <p:nvSpPr>
              <p:cNvPr id="780"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81"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82"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83"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84"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85"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86"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87"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88"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89"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90"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91"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92"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93"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801" name="Group 20"/>
          <p:cNvGrpSpPr>
            <a:grpSpLocks/>
          </p:cNvGrpSpPr>
          <p:nvPr/>
        </p:nvGrpSpPr>
        <p:grpSpPr bwMode="auto">
          <a:xfrm>
            <a:off x="1042654" y="5492500"/>
            <a:ext cx="873125" cy="536575"/>
            <a:chOff x="963613" y="5656263"/>
            <a:chExt cx="873125" cy="535800"/>
          </a:xfrm>
        </p:grpSpPr>
        <p:grpSp>
          <p:nvGrpSpPr>
            <p:cNvPr id="802" name="Group 445"/>
            <p:cNvGrpSpPr>
              <a:grpSpLocks/>
            </p:cNvGrpSpPr>
            <p:nvPr/>
          </p:nvGrpSpPr>
          <p:grpSpPr bwMode="auto">
            <a:xfrm>
              <a:off x="963613" y="5666663"/>
              <a:ext cx="863600" cy="525400"/>
              <a:chOff x="-1836997" y="5151777"/>
              <a:chExt cx="864381" cy="524215"/>
            </a:xfrm>
          </p:grpSpPr>
          <p:sp>
            <p:nvSpPr>
              <p:cNvPr id="818" name="Rounded Rectangle 492"/>
              <p:cNvSpPr>
                <a:spLocks noChangeArrowheads="1"/>
              </p:cNvSpPr>
              <p:nvPr/>
            </p:nvSpPr>
            <p:spPr bwMode="auto">
              <a:xfrm>
                <a:off x="-1836997" y="5152483"/>
                <a:ext cx="864381" cy="508438"/>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FF0000"/>
                  </a:solidFill>
                  <a:latin typeface="Calibri" panose="020F0502020204030204" pitchFamily="34" charset="0"/>
                </a:endParaRPr>
              </a:p>
            </p:txBody>
          </p:sp>
          <p:cxnSp>
            <p:nvCxnSpPr>
              <p:cNvPr id="819" name="Straight Connector 447"/>
              <p:cNvCxnSpPr>
                <a:cxnSpLocks noChangeShapeType="1"/>
              </p:cNvCxnSpPr>
              <p:nvPr/>
            </p:nvCxnSpPr>
            <p:spPr bwMode="auto">
              <a:xfrm>
                <a:off x="-1789824"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820" name="Straight Connector 448"/>
              <p:cNvCxnSpPr>
                <a:cxnSpLocks noChangeShapeType="1"/>
              </p:cNvCxnSpPr>
              <p:nvPr/>
            </p:nvCxnSpPr>
            <p:spPr bwMode="auto">
              <a:xfrm>
                <a:off x="-1024528"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821" name="TextBox 449"/>
              <p:cNvSpPr txBox="1">
                <a:spLocks noChangeArrowheads="1"/>
              </p:cNvSpPr>
              <p:nvPr/>
            </p:nvSpPr>
            <p:spPr bwMode="auto">
              <a:xfrm>
                <a:off x="-1781385" y="5151777"/>
                <a:ext cx="756333" cy="524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pPr>
                <a:r>
                  <a:rPr lang="en-US" altLang="en-US" sz="700" b="0" dirty="0">
                    <a:solidFill>
                      <a:srgbClr val="000000"/>
                    </a:solidFill>
                    <a:latin typeface="Calibri" panose="020F0502020204030204" pitchFamily="34" charset="0"/>
                  </a:rPr>
                  <a:t>(15O) </a:t>
                </a:r>
              </a:p>
              <a:p>
                <a:pPr algn="ctr">
                  <a:lnSpc>
                    <a:spcPct val="80000"/>
                  </a:lnSpc>
                  <a:spcBef>
                    <a:spcPct val="0"/>
                  </a:spcBef>
                  <a:buClr>
                    <a:srgbClr val="F0AB00"/>
                  </a:buClr>
                  <a:buSzTx/>
                </a:pPr>
                <a:r>
                  <a:rPr lang="en-US" altLang="en-US" sz="700" b="0" dirty="0">
                    <a:solidFill>
                      <a:srgbClr val="000000"/>
                    </a:solidFill>
                    <a:latin typeface="Calibri" panose="020F0502020204030204" pitchFamily="34" charset="0"/>
                  </a:rPr>
                  <a:t>Integration with </a:t>
                </a:r>
                <a:br>
                  <a:rPr lang="en-US" altLang="en-US" sz="700" b="0" dirty="0">
                    <a:solidFill>
                      <a:srgbClr val="000000"/>
                    </a:solidFill>
                    <a:latin typeface="Calibri" panose="020F0502020204030204" pitchFamily="34" charset="0"/>
                  </a:rPr>
                </a:br>
                <a:r>
                  <a:rPr lang="en-US" altLang="en-US" sz="700" b="0" dirty="0">
                    <a:solidFill>
                      <a:srgbClr val="000000"/>
                    </a:solidFill>
                    <a:latin typeface="Calibri" panose="020F0502020204030204" pitchFamily="34" charset="0"/>
                  </a:rPr>
                  <a:t>SAP </a:t>
                </a:r>
                <a:r>
                  <a:rPr lang="en-US" altLang="en-US" sz="700" b="0" dirty="0" err="1">
                    <a:solidFill>
                      <a:srgbClr val="000000"/>
                    </a:solidFill>
                    <a:latin typeface="Calibri" panose="020F0502020204030204" pitchFamily="34" charset="0"/>
                  </a:rPr>
                  <a:t>SuccessFactors</a:t>
                </a:r>
                <a:r>
                  <a:rPr lang="en-US" altLang="en-US" sz="700" b="0" dirty="0">
                    <a:solidFill>
                      <a:srgbClr val="000000"/>
                    </a:solidFill>
                    <a:latin typeface="Calibri" panose="020F0502020204030204" pitchFamily="34" charset="0"/>
                  </a:rPr>
                  <a:t> Employee Central Payroll</a:t>
                </a:r>
              </a:p>
            </p:txBody>
          </p:sp>
        </p:grpSp>
        <p:grpSp>
          <p:nvGrpSpPr>
            <p:cNvPr id="803" name="Group 408"/>
            <p:cNvGrpSpPr>
              <a:grpSpLocks/>
            </p:cNvGrpSpPr>
            <p:nvPr/>
          </p:nvGrpSpPr>
          <p:grpSpPr bwMode="auto">
            <a:xfrm>
              <a:off x="963613" y="5656263"/>
              <a:ext cx="873125" cy="530225"/>
              <a:chOff x="8489732" y="4403217"/>
              <a:chExt cx="1079512" cy="294200"/>
            </a:xfrm>
          </p:grpSpPr>
          <p:sp>
            <p:nvSpPr>
              <p:cNvPr id="804" name="Rectangle 409"/>
              <p:cNvSpPr>
                <a:spLocks noChangeArrowheads="1"/>
              </p:cNvSpPr>
              <p:nvPr/>
            </p:nvSpPr>
            <p:spPr bwMode="auto">
              <a:xfrm>
                <a:off x="8489732"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805" name="Rectangle 410"/>
              <p:cNvSpPr>
                <a:spLocks noChangeArrowheads="1"/>
              </p:cNvSpPr>
              <p:nvPr/>
            </p:nvSpPr>
            <p:spPr bwMode="auto">
              <a:xfrm>
                <a:off x="8709560" y="4408502"/>
                <a:ext cx="198237"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806" name="Rectangle 411"/>
              <p:cNvSpPr>
                <a:spLocks noChangeArrowheads="1"/>
              </p:cNvSpPr>
              <p:nvPr/>
            </p:nvSpPr>
            <p:spPr bwMode="auto">
              <a:xfrm>
                <a:off x="8931350"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807" name="Rectangle 412"/>
              <p:cNvSpPr>
                <a:spLocks noChangeArrowheads="1"/>
              </p:cNvSpPr>
              <p:nvPr/>
            </p:nvSpPr>
            <p:spPr bwMode="auto">
              <a:xfrm>
                <a:off x="9151178" y="4408502"/>
                <a:ext cx="198238"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808" name="Rectangle 413"/>
              <p:cNvSpPr>
                <a:spLocks noChangeArrowheads="1"/>
              </p:cNvSpPr>
              <p:nvPr/>
            </p:nvSpPr>
            <p:spPr bwMode="auto">
              <a:xfrm>
                <a:off x="9372969" y="4403217"/>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809" name="Rectangle 414"/>
              <p:cNvSpPr>
                <a:spLocks noChangeArrowheads="1"/>
              </p:cNvSpPr>
              <p:nvPr/>
            </p:nvSpPr>
            <p:spPr bwMode="auto">
              <a:xfrm>
                <a:off x="8489732"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810" name="Rectangle 415"/>
              <p:cNvSpPr>
                <a:spLocks noChangeArrowheads="1"/>
              </p:cNvSpPr>
              <p:nvPr/>
            </p:nvSpPr>
            <p:spPr bwMode="auto">
              <a:xfrm>
                <a:off x="8709560" y="4656017"/>
                <a:ext cx="198237"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811" name="Rectangle 416"/>
              <p:cNvSpPr>
                <a:spLocks noChangeArrowheads="1"/>
              </p:cNvSpPr>
              <p:nvPr/>
            </p:nvSpPr>
            <p:spPr bwMode="auto">
              <a:xfrm>
                <a:off x="8931350"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812" name="Rectangle 417"/>
              <p:cNvSpPr>
                <a:spLocks noChangeArrowheads="1"/>
              </p:cNvSpPr>
              <p:nvPr/>
            </p:nvSpPr>
            <p:spPr bwMode="auto">
              <a:xfrm>
                <a:off x="9151178" y="4656017"/>
                <a:ext cx="198238"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813" name="Rectangle 418"/>
              <p:cNvSpPr>
                <a:spLocks noChangeArrowheads="1"/>
              </p:cNvSpPr>
              <p:nvPr/>
            </p:nvSpPr>
            <p:spPr bwMode="auto">
              <a:xfrm>
                <a:off x="9372969"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814" name="Rectangle 419"/>
              <p:cNvSpPr>
                <a:spLocks noChangeArrowheads="1"/>
              </p:cNvSpPr>
              <p:nvPr/>
            </p:nvSpPr>
            <p:spPr bwMode="auto">
              <a:xfrm rot="5400000">
                <a:off x="8497401"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815" name="Rectangle 420"/>
              <p:cNvSpPr>
                <a:spLocks noChangeArrowheads="1"/>
              </p:cNvSpPr>
              <p:nvPr/>
            </p:nvSpPr>
            <p:spPr bwMode="auto">
              <a:xfrm rot="5400000">
                <a:off x="8497401"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816" name="Rectangle 421"/>
              <p:cNvSpPr>
                <a:spLocks noChangeArrowheads="1"/>
              </p:cNvSpPr>
              <p:nvPr/>
            </p:nvSpPr>
            <p:spPr bwMode="auto">
              <a:xfrm rot="5400000">
                <a:off x="9478776"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817" name="Rectangle 422"/>
              <p:cNvSpPr>
                <a:spLocks noChangeArrowheads="1"/>
              </p:cNvSpPr>
              <p:nvPr/>
            </p:nvSpPr>
            <p:spPr bwMode="auto">
              <a:xfrm rot="5400000">
                <a:off x="9478776"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grpSp>
      </p:grpSp>
      <p:cxnSp>
        <p:nvCxnSpPr>
          <p:cNvPr id="31" name="Elbow Connector 30"/>
          <p:cNvCxnSpPr>
            <a:stCxn id="699" idx="26"/>
            <a:endCxn id="712" idx="1"/>
          </p:cNvCxnSpPr>
          <p:nvPr/>
        </p:nvCxnSpPr>
        <p:spPr>
          <a:xfrm flipH="1">
            <a:off x="2348209" y="5416794"/>
            <a:ext cx="4213" cy="681819"/>
          </a:xfrm>
          <a:prstGeom prst="bentConnector3">
            <a:avLst>
              <a:gd name="adj1" fmla="val -12832423"/>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370" name="Elbow Connector 15369"/>
          <p:cNvCxnSpPr>
            <a:stCxn id="818" idx="2"/>
            <a:endCxn id="715" idx="45"/>
          </p:cNvCxnSpPr>
          <p:nvPr/>
        </p:nvCxnSpPr>
        <p:spPr>
          <a:xfrm rot="16200000" flipH="1">
            <a:off x="1736715" y="5751687"/>
            <a:ext cx="83829" cy="608350"/>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400" name="Elbow Connector 15399"/>
          <p:cNvCxnSpPr>
            <a:stCxn id="456" idx="1"/>
            <a:endCxn id="613" idx="0"/>
          </p:cNvCxnSpPr>
          <p:nvPr/>
        </p:nvCxnSpPr>
        <p:spPr>
          <a:xfrm rot="10800000" flipV="1">
            <a:off x="2246317" y="3595456"/>
            <a:ext cx="236853" cy="128501"/>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403" name="Elbow Connector 15402"/>
          <p:cNvCxnSpPr>
            <a:stCxn id="461" idx="42"/>
            <a:endCxn id="531" idx="0"/>
          </p:cNvCxnSpPr>
          <p:nvPr/>
        </p:nvCxnSpPr>
        <p:spPr>
          <a:xfrm>
            <a:off x="2741180" y="3601735"/>
            <a:ext cx="1511933" cy="262040"/>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405" name="Straight Arrow Connector 15404"/>
          <p:cNvCxnSpPr>
            <a:cxnSpLocks/>
            <a:stCxn id="395" idx="3"/>
            <a:endCxn id="607" idx="3"/>
          </p:cNvCxnSpPr>
          <p:nvPr/>
        </p:nvCxnSpPr>
        <p:spPr>
          <a:xfrm flipV="1">
            <a:off x="1785351" y="2690505"/>
            <a:ext cx="683531" cy="1847"/>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1130" name="Group 1"/>
          <p:cNvGrpSpPr>
            <a:grpSpLocks/>
          </p:cNvGrpSpPr>
          <p:nvPr/>
        </p:nvGrpSpPr>
        <p:grpSpPr bwMode="auto">
          <a:xfrm>
            <a:off x="859886" y="1776950"/>
            <a:ext cx="1185863" cy="387350"/>
            <a:chOff x="5203825" y="1733550"/>
            <a:chExt cx="1185863" cy="387350"/>
          </a:xfrm>
        </p:grpSpPr>
        <p:sp>
          <p:nvSpPr>
            <p:cNvPr id="1131" name="Rounded Rectangle 611"/>
            <p:cNvSpPr>
              <a:spLocks noChangeArrowheads="1"/>
            </p:cNvSpPr>
            <p:nvPr/>
          </p:nvSpPr>
          <p:spPr bwMode="auto">
            <a:xfrm>
              <a:off x="5203825" y="1739900"/>
              <a:ext cx="1081088" cy="287338"/>
            </a:xfrm>
            <a:prstGeom prst="roundRect">
              <a:avLst>
                <a:gd name="adj" fmla="val 14227"/>
              </a:avLst>
            </a:prstGeom>
            <a:gradFill rotWithShape="0">
              <a:gsLst>
                <a:gs pos="0">
                  <a:srgbClr val="D9D9D9"/>
                </a:gs>
                <a:gs pos="50000">
                  <a:srgbClr val="BFBFBF"/>
                </a:gs>
                <a:gs pos="100000">
                  <a:srgbClr val="A6A6A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r>
                <a:rPr lang="en-US" altLang="en-US" sz="700" b="0">
                  <a:latin typeface="Calibri" panose="020F0502020204030204" pitchFamily="34" charset="0"/>
                </a:rPr>
                <a:t>Enter Termination Data</a:t>
              </a:r>
              <a:endParaRPr lang="en-US" altLang="en-US" sz="600" b="0">
                <a:solidFill>
                  <a:srgbClr val="000000"/>
                </a:solidFill>
                <a:latin typeface="Calibri" panose="020F0502020204030204" pitchFamily="34" charset="0"/>
              </a:endParaRPr>
            </a:p>
          </p:txBody>
        </p:sp>
        <p:grpSp>
          <p:nvGrpSpPr>
            <p:cNvPr id="1132" name="Group 384"/>
            <p:cNvGrpSpPr>
              <a:grpSpLocks/>
            </p:cNvGrpSpPr>
            <p:nvPr/>
          </p:nvGrpSpPr>
          <p:grpSpPr bwMode="auto">
            <a:xfrm>
              <a:off x="5205413" y="1733550"/>
              <a:ext cx="1079500" cy="293688"/>
              <a:chOff x="8489732" y="4403217"/>
              <a:chExt cx="1079512" cy="294200"/>
            </a:xfrm>
          </p:grpSpPr>
          <p:sp>
            <p:nvSpPr>
              <p:cNvPr id="1138" name="Rectangle 385"/>
              <p:cNvSpPr>
                <a:spLocks noChangeArrowheads="1"/>
              </p:cNvSpPr>
              <p:nvPr/>
            </p:nvSpPr>
            <p:spPr bwMode="auto">
              <a:xfrm>
                <a:off x="848973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139" name="Rectangle 386"/>
              <p:cNvSpPr>
                <a:spLocks noChangeArrowheads="1"/>
              </p:cNvSpPr>
              <p:nvPr/>
            </p:nvSpPr>
            <p:spPr bwMode="auto">
              <a:xfrm>
                <a:off x="871039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140" name="Rectangle 387"/>
              <p:cNvSpPr>
                <a:spLocks noChangeArrowheads="1"/>
              </p:cNvSpPr>
              <p:nvPr/>
            </p:nvSpPr>
            <p:spPr bwMode="auto">
              <a:xfrm>
                <a:off x="893106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141" name="Rectangle 388"/>
              <p:cNvSpPr>
                <a:spLocks noChangeArrowheads="1"/>
              </p:cNvSpPr>
              <p:nvPr/>
            </p:nvSpPr>
            <p:spPr bwMode="auto">
              <a:xfrm>
                <a:off x="915172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142" name="Rectangle 389"/>
              <p:cNvSpPr>
                <a:spLocks noChangeArrowheads="1"/>
              </p:cNvSpPr>
              <p:nvPr/>
            </p:nvSpPr>
            <p:spPr bwMode="auto">
              <a:xfrm>
                <a:off x="9372392" y="4403217"/>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143" name="Rectangle 390"/>
              <p:cNvSpPr>
                <a:spLocks noChangeArrowheads="1"/>
              </p:cNvSpPr>
              <p:nvPr/>
            </p:nvSpPr>
            <p:spPr bwMode="auto">
              <a:xfrm>
                <a:off x="848973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144" name="Rectangle 391"/>
              <p:cNvSpPr>
                <a:spLocks noChangeArrowheads="1"/>
              </p:cNvSpPr>
              <p:nvPr/>
            </p:nvSpPr>
            <p:spPr bwMode="auto">
              <a:xfrm>
                <a:off x="871039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145" name="Rectangle 392"/>
              <p:cNvSpPr>
                <a:spLocks noChangeArrowheads="1"/>
              </p:cNvSpPr>
              <p:nvPr/>
            </p:nvSpPr>
            <p:spPr bwMode="auto">
              <a:xfrm>
                <a:off x="893106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146" name="Rectangle 393"/>
              <p:cNvSpPr>
                <a:spLocks noChangeArrowheads="1"/>
              </p:cNvSpPr>
              <p:nvPr/>
            </p:nvSpPr>
            <p:spPr bwMode="auto">
              <a:xfrm>
                <a:off x="915172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147" name="Rectangle 394"/>
              <p:cNvSpPr>
                <a:spLocks noChangeArrowheads="1"/>
              </p:cNvSpPr>
              <p:nvPr/>
            </p:nvSpPr>
            <p:spPr bwMode="auto">
              <a:xfrm>
                <a:off x="937239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148" name="Rectangle 395"/>
              <p:cNvSpPr>
                <a:spLocks noChangeArrowheads="1"/>
              </p:cNvSpPr>
              <p:nvPr/>
            </p:nvSpPr>
            <p:spPr bwMode="auto">
              <a:xfrm rot="5400000">
                <a:off x="8497599"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149" name="Rectangle 396"/>
              <p:cNvSpPr>
                <a:spLocks noChangeArrowheads="1"/>
              </p:cNvSpPr>
              <p:nvPr/>
            </p:nvSpPr>
            <p:spPr bwMode="auto">
              <a:xfrm rot="5400000">
                <a:off x="8497599"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150" name="Rectangle 397"/>
              <p:cNvSpPr>
                <a:spLocks noChangeArrowheads="1"/>
              </p:cNvSpPr>
              <p:nvPr/>
            </p:nvSpPr>
            <p:spPr bwMode="auto">
              <a:xfrm rot="5400000">
                <a:off x="9478684"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151" name="Rectangle 400"/>
              <p:cNvSpPr>
                <a:spLocks noChangeArrowheads="1"/>
              </p:cNvSpPr>
              <p:nvPr/>
            </p:nvSpPr>
            <p:spPr bwMode="auto">
              <a:xfrm rot="5400000">
                <a:off x="9478684"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nvGrpSpPr>
            <p:cNvPr id="1133" name="Group 642"/>
            <p:cNvGrpSpPr>
              <a:grpSpLocks/>
            </p:cNvGrpSpPr>
            <p:nvPr/>
          </p:nvGrpSpPr>
          <p:grpSpPr bwMode="auto">
            <a:xfrm>
              <a:off x="6196013" y="1941513"/>
              <a:ext cx="193675" cy="179387"/>
              <a:chOff x="6415088" y="1826064"/>
              <a:chExt cx="193675" cy="178510"/>
            </a:xfrm>
          </p:grpSpPr>
          <p:sp>
            <p:nvSpPr>
              <p:cNvPr id="1134" name="Rounded Rectangle 643"/>
              <p:cNvSpPr>
                <a:spLocks noChangeArrowheads="1"/>
              </p:cNvSpPr>
              <p:nvPr/>
            </p:nvSpPr>
            <p:spPr bwMode="auto">
              <a:xfrm>
                <a:off x="6415088" y="1833962"/>
                <a:ext cx="193675" cy="157974"/>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1135" name="Straight Connector 447"/>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1136" name="Straight Connector 448"/>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1137" name="TextBox 449"/>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de-DE" altLang="en-US" sz="700" b="0" dirty="0">
                    <a:solidFill>
                      <a:srgbClr val="000000"/>
                    </a:solidFill>
                    <a:latin typeface="Calibri" panose="020F0502020204030204" pitchFamily="34" charset="0"/>
                  </a:rPr>
                  <a:t>B</a:t>
                </a:r>
                <a:endParaRPr lang="en-US" altLang="en-US" sz="700" b="0" dirty="0">
                  <a:solidFill>
                    <a:srgbClr val="000000"/>
                  </a:solidFill>
                  <a:latin typeface="Calibri" panose="020F0502020204030204" pitchFamily="34" charset="0"/>
                </a:endParaRPr>
              </a:p>
            </p:txBody>
          </p:sp>
        </p:grpSp>
      </p:grpSp>
      <p:cxnSp>
        <p:nvCxnSpPr>
          <p:cNvPr id="8" name="Straight Arrow Connector 7"/>
          <p:cNvCxnSpPr>
            <a:stCxn id="1131" idx="3"/>
            <a:endCxn id="403" idx="2"/>
          </p:cNvCxnSpPr>
          <p:nvPr/>
        </p:nvCxnSpPr>
        <p:spPr>
          <a:xfrm flipV="1">
            <a:off x="1940974" y="1919897"/>
            <a:ext cx="573093" cy="7072"/>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397" name="TextBox 1"/>
          <p:cNvSpPr txBox="1">
            <a:spLocks noChangeArrowheads="1"/>
          </p:cNvSpPr>
          <p:nvPr/>
        </p:nvSpPr>
        <p:spPr bwMode="auto">
          <a:xfrm>
            <a:off x="661093" y="5108666"/>
            <a:ext cx="1413207" cy="252377"/>
          </a:xfrm>
          <a:prstGeom prst="rect">
            <a:avLst/>
          </a:prstGeom>
          <a:solidFill>
            <a:srgbClr val="FFFF99"/>
          </a:solidFill>
          <a:ln w="0">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700" dirty="0">
                <a:latin typeface="Calibri" panose="020F0502020204030204" pitchFamily="34" charset="0"/>
              </a:rPr>
              <a:t>Integration with SAP </a:t>
            </a:r>
            <a:r>
              <a:rPr lang="en-US" altLang="en-US" sz="700" dirty="0" err="1">
                <a:latin typeface="Calibri" panose="020F0502020204030204" pitchFamily="34" charset="0"/>
              </a:rPr>
              <a:t>SuccessFactors</a:t>
            </a:r>
            <a:br>
              <a:rPr lang="de-DE" altLang="en-US" sz="700" dirty="0">
                <a:latin typeface="Calibri" panose="020F0502020204030204" pitchFamily="34" charset="0"/>
              </a:rPr>
            </a:br>
            <a:r>
              <a:rPr lang="en-US" altLang="en-US" sz="700" dirty="0">
                <a:latin typeface="Calibri" panose="020F0502020204030204" pitchFamily="34" charset="0"/>
              </a:rPr>
              <a:t>Employee Central Payroll</a:t>
            </a:r>
          </a:p>
        </p:txBody>
      </p:sp>
      <p:sp>
        <p:nvSpPr>
          <p:cNvPr id="398" name="TextBox 1"/>
          <p:cNvSpPr txBox="1">
            <a:spLocks noChangeArrowheads="1"/>
          </p:cNvSpPr>
          <p:nvPr/>
        </p:nvSpPr>
        <p:spPr bwMode="auto">
          <a:xfrm>
            <a:off x="2389533" y="5108666"/>
            <a:ext cx="1538242" cy="252377"/>
          </a:xfrm>
          <a:prstGeom prst="rect">
            <a:avLst/>
          </a:prstGeom>
          <a:solidFill>
            <a:srgbClr val="FFFF99"/>
          </a:solidFill>
          <a:ln w="0">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700" dirty="0">
                <a:latin typeface="Calibri" panose="020F0502020204030204" pitchFamily="34" charset="0"/>
              </a:rPr>
              <a:t>No integration with SAP </a:t>
            </a:r>
            <a:r>
              <a:rPr lang="en-US" altLang="en-US" sz="700" dirty="0" err="1">
                <a:latin typeface="Calibri" panose="020F0502020204030204" pitchFamily="34" charset="0"/>
              </a:rPr>
              <a:t>SuccessFactors</a:t>
            </a:r>
            <a:br>
              <a:rPr lang="de-DE" altLang="en-US" sz="700" dirty="0">
                <a:latin typeface="Calibri" panose="020F0502020204030204" pitchFamily="34" charset="0"/>
              </a:rPr>
            </a:br>
            <a:r>
              <a:rPr lang="en-US" altLang="en-US" sz="700" dirty="0">
                <a:latin typeface="Calibri" panose="020F0502020204030204" pitchFamily="34" charset="0"/>
              </a:rPr>
              <a:t>Employee Central Payroll</a:t>
            </a:r>
          </a:p>
        </p:txBody>
      </p:sp>
      <p:sp>
        <p:nvSpPr>
          <p:cNvPr id="402" name="TextBox 401"/>
          <p:cNvSpPr txBox="1"/>
          <p:nvPr/>
        </p:nvSpPr>
        <p:spPr>
          <a:xfrm>
            <a:off x="2802788" y="1869807"/>
            <a:ext cx="1490152" cy="107722"/>
          </a:xfrm>
          <a:prstGeom prst="rect">
            <a:avLst/>
          </a:prstGeom>
          <a:solidFill>
            <a:srgbClr val="FFFF99"/>
          </a:solidFill>
          <a:ln w="0">
            <a:solidFill>
              <a:schemeClr val="tx1"/>
            </a:solidFill>
          </a:ln>
        </p:spPr>
        <p:txBody>
          <a:bodyPr wrap="none" lIns="45720" tIns="0" rIns="45720" bIns="0">
            <a:spAutoFit/>
          </a:bodyPr>
          <a:lstStyle/>
          <a:p>
            <a:pPr>
              <a:spcBef>
                <a:spcPct val="50000"/>
              </a:spcBef>
              <a:buClr>
                <a:srgbClr val="F0AB00"/>
              </a:buClr>
              <a:buSzPct val="80000"/>
              <a:defRPr/>
            </a:pPr>
            <a:r>
              <a:rPr lang="en-US" sz="700" dirty="0">
                <a:latin typeface="Calibri" panose="020F0502020204030204" pitchFamily="34" charset="0"/>
                <a:cs typeface="Arial" charset="0"/>
              </a:rPr>
              <a:t>Former employee returns to company</a:t>
            </a:r>
          </a:p>
        </p:txBody>
      </p:sp>
      <p:sp>
        <p:nvSpPr>
          <p:cNvPr id="403" name="Oval 720"/>
          <p:cNvSpPr>
            <a:spLocks noChangeArrowheads="1"/>
          </p:cNvSpPr>
          <p:nvPr/>
        </p:nvSpPr>
        <p:spPr bwMode="auto">
          <a:xfrm>
            <a:off x="2514067" y="1802897"/>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nvGrpSpPr>
          <p:cNvPr id="405" name="Group 12"/>
          <p:cNvGrpSpPr>
            <a:grpSpLocks/>
          </p:cNvGrpSpPr>
          <p:nvPr/>
        </p:nvGrpSpPr>
        <p:grpSpPr bwMode="auto">
          <a:xfrm>
            <a:off x="3313008" y="6163468"/>
            <a:ext cx="279400" cy="279400"/>
            <a:chOff x="1830387" y="4857052"/>
            <a:chExt cx="279400" cy="279400"/>
          </a:xfrm>
        </p:grpSpPr>
        <p:sp>
          <p:nvSpPr>
            <p:cNvPr id="406" name="Donut 378"/>
            <p:cNvSpPr/>
            <p:nvPr/>
          </p:nvSpPr>
          <p:spPr bwMode="gray">
            <a:xfrm>
              <a:off x="1830387" y="4857052"/>
              <a:ext cx="279400" cy="279400"/>
            </a:xfrm>
            <a:prstGeom prst="donut">
              <a:avLst>
                <a:gd name="adj" fmla="val 8417"/>
              </a:avLst>
            </a:prstGeom>
            <a:solidFill>
              <a:schemeClr val="tx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407" name="Oval 720"/>
            <p:cNvSpPr>
              <a:spLocks noChangeArrowheads="1"/>
            </p:cNvSpPr>
            <p:nvPr/>
          </p:nvSpPr>
          <p:spPr bwMode="auto">
            <a:xfrm>
              <a:off x="1852448" y="4881051"/>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dirty="0">
                <a:solidFill>
                  <a:srgbClr val="000000"/>
                </a:solidFill>
                <a:latin typeface="Calibri" panose="020F0502020204030204" pitchFamily="34" charset="0"/>
              </a:endParaRPr>
            </a:p>
          </p:txBody>
        </p:sp>
      </p:grpSp>
      <p:sp>
        <p:nvSpPr>
          <p:cNvPr id="408" name="TextBox 1"/>
          <p:cNvSpPr txBox="1">
            <a:spLocks noChangeArrowheads="1"/>
          </p:cNvSpPr>
          <p:nvPr/>
        </p:nvSpPr>
        <p:spPr bwMode="auto">
          <a:xfrm>
            <a:off x="3646584" y="6183544"/>
            <a:ext cx="1661916" cy="221599"/>
          </a:xfrm>
          <a:prstGeom prst="rect">
            <a:avLst/>
          </a:prstGeom>
          <a:solidFill>
            <a:srgbClr val="FFFF99"/>
          </a:solidFill>
          <a:ln w="0">
            <a:solidFill>
              <a:schemeClr val="tx1"/>
            </a:solidFill>
            <a:miter lim="800000"/>
            <a:headEnd/>
            <a:tailEnd/>
          </a:ln>
        </p:spPr>
        <p:txBody>
          <a:bodyPr wrap="squar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Rehired employee ready to experience different processes during his/her employment</a:t>
            </a:r>
            <a:endParaRPr lang="en-US" altLang="en-US" sz="600" b="0" dirty="0">
              <a:ea typeface="Arial Unicode MS" panose="020B0604020202020204" pitchFamily="34" charset="-128"/>
              <a:cs typeface="Arial Unicode MS" panose="020B0604020202020204" pitchFamily="34" charset="-128"/>
            </a:endParaRPr>
          </a:p>
        </p:txBody>
      </p:sp>
      <p:grpSp>
        <p:nvGrpSpPr>
          <p:cNvPr id="383" name="Group 382">
            <a:extLst>
              <a:ext uri="{FF2B5EF4-FFF2-40B4-BE49-F238E27FC236}">
                <a16:creationId xmlns:a16="http://schemas.microsoft.com/office/drawing/2014/main" id="{BC7D069A-18DF-4841-96D3-A7737EF8C0F1}"/>
              </a:ext>
            </a:extLst>
          </p:cNvPr>
          <p:cNvGrpSpPr/>
          <p:nvPr/>
        </p:nvGrpSpPr>
        <p:grpSpPr>
          <a:xfrm>
            <a:off x="1118649" y="2492037"/>
            <a:ext cx="712969" cy="458569"/>
            <a:chOff x="758830" y="2354080"/>
            <a:chExt cx="922174" cy="608723"/>
          </a:xfrm>
        </p:grpSpPr>
        <p:grpSp>
          <p:nvGrpSpPr>
            <p:cNvPr id="384" name="Group 1">
              <a:extLst>
                <a:ext uri="{FF2B5EF4-FFF2-40B4-BE49-F238E27FC236}">
                  <a16:creationId xmlns:a16="http://schemas.microsoft.com/office/drawing/2014/main" id="{04E9FA36-5FCA-495E-8E13-63E6E56EF8EA}"/>
                </a:ext>
              </a:extLst>
            </p:cNvPr>
            <p:cNvGrpSpPr>
              <a:grpSpLocks/>
            </p:cNvGrpSpPr>
            <p:nvPr/>
          </p:nvGrpSpPr>
          <p:grpSpPr bwMode="auto">
            <a:xfrm>
              <a:off x="758830" y="2354080"/>
              <a:ext cx="863600" cy="531813"/>
              <a:chOff x="1587500" y="5689958"/>
              <a:chExt cx="863600" cy="531474"/>
            </a:xfrm>
          </p:grpSpPr>
          <p:grpSp>
            <p:nvGrpSpPr>
              <p:cNvPr id="390" name="Group 10">
                <a:extLst>
                  <a:ext uri="{FF2B5EF4-FFF2-40B4-BE49-F238E27FC236}">
                    <a16:creationId xmlns:a16="http://schemas.microsoft.com/office/drawing/2014/main" id="{454FF26A-83EA-44FB-A597-CEA13EEEE535}"/>
                  </a:ext>
                </a:extLst>
              </p:cNvPr>
              <p:cNvGrpSpPr>
                <a:grpSpLocks/>
              </p:cNvGrpSpPr>
              <p:nvPr/>
            </p:nvGrpSpPr>
            <p:grpSpPr bwMode="auto">
              <a:xfrm>
                <a:off x="1587500" y="5689958"/>
                <a:ext cx="863600" cy="531474"/>
                <a:chOff x="2555875" y="1727062"/>
                <a:chExt cx="1081088" cy="313016"/>
              </a:xfrm>
            </p:grpSpPr>
            <p:sp>
              <p:nvSpPr>
                <p:cNvPr id="395" name="Rounded Rectangle 607">
                  <a:extLst>
                    <a:ext uri="{FF2B5EF4-FFF2-40B4-BE49-F238E27FC236}">
                      <a16:creationId xmlns:a16="http://schemas.microsoft.com/office/drawing/2014/main" id="{5EF6E8C1-95D0-4218-817B-3A25846A3007}"/>
                    </a:ext>
                  </a:extLst>
                </p:cNvPr>
                <p:cNvSpPr>
                  <a:spLocks noChangeArrowheads="1"/>
                </p:cNvSpPr>
                <p:nvPr/>
              </p:nvSpPr>
              <p:spPr bwMode="auto">
                <a:xfrm>
                  <a:off x="2555875" y="1727062"/>
                  <a:ext cx="1079499" cy="313016"/>
                </a:xfrm>
                <a:prstGeom prst="roundRect">
                  <a:avLst>
                    <a:gd name="adj" fmla="val 14227"/>
                  </a:avLst>
                </a:prstGeom>
                <a:solidFill>
                  <a:schemeClr val="bg1">
                    <a:lumMod val="85000"/>
                  </a:schemeClr>
                </a:soli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000000"/>
                      </a:solidFill>
                      <a:latin typeface="Calibri" panose="020F0502020204030204" pitchFamily="34" charset="0"/>
                    </a:rPr>
                    <a:t>Position Creation</a:t>
                  </a:r>
                </a:p>
              </p:txBody>
            </p:sp>
            <p:grpSp>
              <p:nvGrpSpPr>
                <p:cNvPr id="396" name="Group 358">
                  <a:extLst>
                    <a:ext uri="{FF2B5EF4-FFF2-40B4-BE49-F238E27FC236}">
                      <a16:creationId xmlns:a16="http://schemas.microsoft.com/office/drawing/2014/main" id="{38506B13-5C7A-41B1-A49F-1232EDCCC702}"/>
                    </a:ext>
                  </a:extLst>
                </p:cNvPr>
                <p:cNvGrpSpPr>
                  <a:grpSpLocks/>
                </p:cNvGrpSpPr>
                <p:nvPr/>
              </p:nvGrpSpPr>
              <p:grpSpPr bwMode="auto">
                <a:xfrm>
                  <a:off x="2557070" y="1739181"/>
                  <a:ext cx="1079893" cy="294407"/>
                  <a:chOff x="8489732" y="4403217"/>
                  <a:chExt cx="1079512" cy="294200"/>
                </a:xfrm>
              </p:grpSpPr>
              <p:sp>
                <p:nvSpPr>
                  <p:cNvPr id="399" name="Rectangle 360">
                    <a:extLst>
                      <a:ext uri="{FF2B5EF4-FFF2-40B4-BE49-F238E27FC236}">
                        <a16:creationId xmlns:a16="http://schemas.microsoft.com/office/drawing/2014/main" id="{52689E0F-6E58-4A39-82D1-7BF66B30AAF0}"/>
                      </a:ext>
                    </a:extLst>
                  </p:cNvPr>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00" name="Rectangle 361">
                    <a:extLst>
                      <a:ext uri="{FF2B5EF4-FFF2-40B4-BE49-F238E27FC236}">
                        <a16:creationId xmlns:a16="http://schemas.microsoft.com/office/drawing/2014/main" id="{AC7A80A9-B05C-49AA-8F7D-56C7D08EE22F}"/>
                      </a:ext>
                    </a:extLst>
                  </p:cNvPr>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01" name="Rectangle 362">
                    <a:extLst>
                      <a:ext uri="{FF2B5EF4-FFF2-40B4-BE49-F238E27FC236}">
                        <a16:creationId xmlns:a16="http://schemas.microsoft.com/office/drawing/2014/main" id="{3F6A00B9-4DD9-4DFB-AA12-455E8FA95949}"/>
                      </a:ext>
                    </a:extLst>
                  </p:cNvPr>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04" name="Rectangle 370">
                    <a:extLst>
                      <a:ext uri="{FF2B5EF4-FFF2-40B4-BE49-F238E27FC236}">
                        <a16:creationId xmlns:a16="http://schemas.microsoft.com/office/drawing/2014/main" id="{6E1736BA-48FC-49A2-91CE-71571612DFE0}"/>
                      </a:ext>
                    </a:extLst>
                  </p:cNvPr>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09" name="Rectangle 372">
                    <a:extLst>
                      <a:ext uri="{FF2B5EF4-FFF2-40B4-BE49-F238E27FC236}">
                        <a16:creationId xmlns:a16="http://schemas.microsoft.com/office/drawing/2014/main" id="{FC50ED01-9C5B-4925-954F-D51E9F30E6DB}"/>
                      </a:ext>
                    </a:extLst>
                  </p:cNvPr>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10" name="Rectangle 373">
                    <a:extLst>
                      <a:ext uri="{FF2B5EF4-FFF2-40B4-BE49-F238E27FC236}">
                        <a16:creationId xmlns:a16="http://schemas.microsoft.com/office/drawing/2014/main" id="{FF82D8ED-D967-457A-A923-9EDA7E125D8F}"/>
                      </a:ext>
                    </a:extLst>
                  </p:cNvPr>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11" name="Rectangle 374">
                    <a:extLst>
                      <a:ext uri="{FF2B5EF4-FFF2-40B4-BE49-F238E27FC236}">
                        <a16:creationId xmlns:a16="http://schemas.microsoft.com/office/drawing/2014/main" id="{CCDA4240-C1BB-4212-BD88-A3AAFDA87EFE}"/>
                      </a:ext>
                    </a:extLst>
                  </p:cNvPr>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12" name="Rectangle 375">
                    <a:extLst>
                      <a:ext uri="{FF2B5EF4-FFF2-40B4-BE49-F238E27FC236}">
                        <a16:creationId xmlns:a16="http://schemas.microsoft.com/office/drawing/2014/main" id="{385ADAA0-757C-4CE7-8185-2EFB27677D06}"/>
                      </a:ext>
                    </a:extLst>
                  </p:cNvPr>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13" name="Rectangle 378">
                    <a:extLst>
                      <a:ext uri="{FF2B5EF4-FFF2-40B4-BE49-F238E27FC236}">
                        <a16:creationId xmlns:a16="http://schemas.microsoft.com/office/drawing/2014/main" id="{B709B778-4274-44C0-872A-14C9CCE1A9A9}"/>
                      </a:ext>
                    </a:extLst>
                  </p:cNvPr>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14" name="Rectangle 379">
                    <a:extLst>
                      <a:ext uri="{FF2B5EF4-FFF2-40B4-BE49-F238E27FC236}">
                        <a16:creationId xmlns:a16="http://schemas.microsoft.com/office/drawing/2014/main" id="{1C3D8DC2-B77A-4E0A-AC5E-CF06A32E1229}"/>
                      </a:ext>
                    </a:extLst>
                  </p:cNvPr>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15" name="Rectangle 380">
                    <a:extLst>
                      <a:ext uri="{FF2B5EF4-FFF2-40B4-BE49-F238E27FC236}">
                        <a16:creationId xmlns:a16="http://schemas.microsoft.com/office/drawing/2014/main" id="{9A7CA0FD-5370-496E-983B-B1177C33A842}"/>
                      </a:ext>
                    </a:extLst>
                  </p:cNvPr>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16" name="Rectangle 381">
                    <a:extLst>
                      <a:ext uri="{FF2B5EF4-FFF2-40B4-BE49-F238E27FC236}">
                        <a16:creationId xmlns:a16="http://schemas.microsoft.com/office/drawing/2014/main" id="{0364C381-BA8F-4139-85B9-C5B5EFE2A61B}"/>
                      </a:ext>
                    </a:extLst>
                  </p:cNvPr>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17" name="Rectangle 382">
                    <a:extLst>
                      <a:ext uri="{FF2B5EF4-FFF2-40B4-BE49-F238E27FC236}">
                        <a16:creationId xmlns:a16="http://schemas.microsoft.com/office/drawing/2014/main" id="{F683A9D9-F88C-4001-B72B-EE163C2CC616}"/>
                      </a:ext>
                    </a:extLst>
                  </p:cNvPr>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18" name="Rectangle 383">
                    <a:extLst>
                      <a:ext uri="{FF2B5EF4-FFF2-40B4-BE49-F238E27FC236}">
                        <a16:creationId xmlns:a16="http://schemas.microsoft.com/office/drawing/2014/main" id="{D185203B-75E2-42D5-8C62-81B28F5048FC}"/>
                      </a:ext>
                    </a:extLst>
                  </p:cNvPr>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91" name="Group 371">
                <a:extLst>
                  <a:ext uri="{FF2B5EF4-FFF2-40B4-BE49-F238E27FC236}">
                    <a16:creationId xmlns:a16="http://schemas.microsoft.com/office/drawing/2014/main" id="{98FB5433-6D21-4BEE-B025-7C81EE0590D4}"/>
                  </a:ext>
                </a:extLst>
              </p:cNvPr>
              <p:cNvGrpSpPr>
                <a:grpSpLocks/>
              </p:cNvGrpSpPr>
              <p:nvPr/>
            </p:nvGrpSpPr>
            <p:grpSpPr bwMode="auto">
              <a:xfrm>
                <a:off x="1970543" y="6112102"/>
                <a:ext cx="107950" cy="107950"/>
                <a:chOff x="2752" y="6609"/>
                <a:chExt cx="136" cy="136"/>
              </a:xfrm>
            </p:grpSpPr>
            <p:sp>
              <p:nvSpPr>
                <p:cNvPr id="392" name="Rectangle 372">
                  <a:extLst>
                    <a:ext uri="{FF2B5EF4-FFF2-40B4-BE49-F238E27FC236}">
                      <a16:creationId xmlns:a16="http://schemas.microsoft.com/office/drawing/2014/main" id="{96BB1811-2773-43B8-8716-860CFDF79A55}"/>
                    </a:ext>
                  </a:extLst>
                </p:cNvPr>
                <p:cNvSpPr>
                  <a:spLocks noChangeArrowheads="1"/>
                </p:cNvSpPr>
                <p:nvPr/>
              </p:nvSpPr>
              <p:spPr bwMode="auto">
                <a:xfrm>
                  <a:off x="2752" y="6609"/>
                  <a:ext cx="136" cy="13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a:spcBef>
                      <a:spcPts val="1625"/>
                    </a:spcBef>
                    <a:buClr>
                      <a:schemeClr val="accent1"/>
                    </a:buClr>
                    <a:buSzPct val="80000"/>
                    <a:defRPr b="1">
                      <a:solidFill>
                        <a:schemeClr val="tx1"/>
                      </a:solidFill>
                      <a:latin typeface="Arial" panose="020B0604020202020204" pitchFamily="34" charset="0"/>
                    </a:defRPr>
                  </a:lvl1pPr>
                  <a:lvl2pPr marL="742950" indent="-285750" defTabSz="45720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269875" indent="-180975" defTabSz="4572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447675" indent="-177800" defTabSz="4572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627063" indent="-179388" defTabSz="4572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10842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15414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19986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24558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endParaRPr lang="de-DE" altLang="de-DE" b="0">
                    <a:solidFill>
                      <a:srgbClr val="000000"/>
                    </a:solidFill>
                    <a:ea typeface="MS PGothic" panose="020B0600070205080204" pitchFamily="34" charset="-128"/>
                  </a:endParaRPr>
                </a:p>
              </p:txBody>
            </p:sp>
            <p:sp>
              <p:nvSpPr>
                <p:cNvPr id="393" name="Line 426">
                  <a:extLst>
                    <a:ext uri="{FF2B5EF4-FFF2-40B4-BE49-F238E27FC236}">
                      <a16:creationId xmlns:a16="http://schemas.microsoft.com/office/drawing/2014/main" id="{EF5C34C6-093D-4227-A9E2-2BAA4E418691}"/>
                    </a:ext>
                  </a:extLst>
                </p:cNvPr>
                <p:cNvSpPr>
                  <a:spLocks noChangeShapeType="1"/>
                </p:cNvSpPr>
                <p:nvPr/>
              </p:nvSpPr>
              <p:spPr bwMode="auto">
                <a:xfrm>
                  <a:off x="2817" y="6637"/>
                  <a:ext cx="0" cy="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4" name="Line 427">
                  <a:extLst>
                    <a:ext uri="{FF2B5EF4-FFF2-40B4-BE49-F238E27FC236}">
                      <a16:creationId xmlns:a16="http://schemas.microsoft.com/office/drawing/2014/main" id="{B1F18498-EB38-4689-8E57-3E776121E9F7}"/>
                    </a:ext>
                  </a:extLst>
                </p:cNvPr>
                <p:cNvSpPr>
                  <a:spLocks noChangeShapeType="1"/>
                </p:cNvSpPr>
                <p:nvPr/>
              </p:nvSpPr>
              <p:spPr bwMode="auto">
                <a:xfrm>
                  <a:off x="2778" y="6674"/>
                  <a:ext cx="7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385" name="Group 642">
              <a:extLst>
                <a:ext uri="{FF2B5EF4-FFF2-40B4-BE49-F238E27FC236}">
                  <a16:creationId xmlns:a16="http://schemas.microsoft.com/office/drawing/2014/main" id="{425F8E65-DF8F-4DD5-8E84-BE4E7A884736}"/>
                </a:ext>
              </a:extLst>
            </p:cNvPr>
            <p:cNvGrpSpPr>
              <a:grpSpLocks/>
            </p:cNvGrpSpPr>
            <p:nvPr/>
          </p:nvGrpSpPr>
          <p:grpSpPr bwMode="auto">
            <a:xfrm>
              <a:off x="1487329" y="2783415"/>
              <a:ext cx="193675" cy="179388"/>
              <a:chOff x="6415088" y="1826064"/>
              <a:chExt cx="193675" cy="178510"/>
            </a:xfrm>
          </p:grpSpPr>
          <p:sp>
            <p:nvSpPr>
              <p:cNvPr id="386" name="Rounded Rectangle 643">
                <a:extLst>
                  <a:ext uri="{FF2B5EF4-FFF2-40B4-BE49-F238E27FC236}">
                    <a16:creationId xmlns:a16="http://schemas.microsoft.com/office/drawing/2014/main" id="{880C12D8-0292-4328-80D9-751A3FF891AD}"/>
                  </a:ext>
                </a:extLst>
              </p:cNvPr>
              <p:cNvSpPr>
                <a:spLocks noChangeArrowheads="1"/>
              </p:cNvSpPr>
              <p:nvPr/>
            </p:nvSpPr>
            <p:spPr bwMode="auto">
              <a:xfrm>
                <a:off x="6415088" y="1833962"/>
                <a:ext cx="193675" cy="157974"/>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387" name="Straight Connector 447">
                <a:extLst>
                  <a:ext uri="{FF2B5EF4-FFF2-40B4-BE49-F238E27FC236}">
                    <a16:creationId xmlns:a16="http://schemas.microsoft.com/office/drawing/2014/main" id="{3C459400-851E-40E0-B0D4-3A8148AC8148}"/>
                  </a:ext>
                </a:extLst>
              </p:cNvPr>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388" name="Straight Connector 448">
                <a:extLst>
                  <a:ext uri="{FF2B5EF4-FFF2-40B4-BE49-F238E27FC236}">
                    <a16:creationId xmlns:a16="http://schemas.microsoft.com/office/drawing/2014/main" id="{A8F437C0-8473-4B50-918D-F482AF7C68A9}"/>
                  </a:ext>
                </a:extLst>
              </p:cNvPr>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389" name="TextBox 449">
                <a:extLst>
                  <a:ext uri="{FF2B5EF4-FFF2-40B4-BE49-F238E27FC236}">
                    <a16:creationId xmlns:a16="http://schemas.microsoft.com/office/drawing/2014/main" id="{47BB91EF-30FD-47D0-A265-88969E788BF2}"/>
                  </a:ext>
                </a:extLst>
              </p:cNvPr>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dirty="0">
                    <a:solidFill>
                      <a:srgbClr val="000000"/>
                    </a:solidFill>
                    <a:latin typeface="Calibri" panose="020F0502020204030204" pitchFamily="34" charset="0"/>
                  </a:rPr>
                  <a:t>A</a:t>
                </a:r>
              </a:p>
            </p:txBody>
          </p:sp>
        </p:grpSp>
      </p:grpSp>
    </p:spTree>
    <p:extLst>
      <p:ext uri="{BB962C8B-B14F-4D97-AF65-F5344CB8AC3E}">
        <p14:creationId xmlns:p14="http://schemas.microsoft.com/office/powerpoint/2010/main" val="2223326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FJ0 - </a:t>
            </a:r>
            <a:r>
              <a:rPr lang="de-DE" altLang="en-US" dirty="0"/>
              <a:t>Add New </a:t>
            </a:r>
            <a:r>
              <a:rPr lang="de-DE" altLang="en-US" dirty="0" err="1"/>
              <a:t>Employee</a:t>
            </a:r>
            <a:r>
              <a:rPr lang="de-DE" altLang="en-US" dirty="0"/>
              <a:t> / </a:t>
            </a:r>
            <a:r>
              <a:rPr lang="de-DE" altLang="en-US" dirty="0" err="1"/>
              <a:t>Rehire</a:t>
            </a:r>
            <a:br>
              <a:rPr lang="de-DE" altLang="en-US" dirty="0"/>
            </a:br>
            <a:r>
              <a:rPr lang="de-DE" altLang="en-US" dirty="0"/>
              <a:t>- </a:t>
            </a:r>
            <a:r>
              <a:rPr lang="de-DE" altLang="en-US" dirty="0" err="1"/>
              <a:t>Rehire</a:t>
            </a:r>
            <a:r>
              <a:rPr lang="de-DE" altLang="en-US" dirty="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31526293"/>
              </p:ext>
            </p:extLst>
          </p:nvPr>
        </p:nvGraphicFramePr>
        <p:xfrm>
          <a:off x="747712" y="1861608"/>
          <a:ext cx="6317322" cy="1493230"/>
        </p:xfrm>
        <a:graphic>
          <a:graphicData uri="http://schemas.openxmlformats.org/drawingml/2006/table">
            <a:tbl>
              <a:tblPr/>
              <a:tblGrid>
                <a:gridCol w="387641">
                  <a:extLst>
                    <a:ext uri="{9D8B030D-6E8A-4147-A177-3AD203B41FA5}">
                      <a16:colId xmlns:a16="http://schemas.microsoft.com/office/drawing/2014/main" val="20000"/>
                    </a:ext>
                  </a:extLst>
                </a:gridCol>
                <a:gridCol w="5929681">
                  <a:extLst>
                    <a:ext uri="{9D8B030D-6E8A-4147-A177-3AD203B41FA5}">
                      <a16:colId xmlns:a16="http://schemas.microsoft.com/office/drawing/2014/main" val="20001"/>
                    </a:ext>
                  </a:extLst>
                </a:gridCol>
              </a:tblGrid>
              <a:tr h="22856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 Icon</a:t>
                      </a: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Menu Path</a:t>
                      </a:r>
                    </a:p>
                  </a:txBody>
                  <a:tcPr marL="36007" marR="36007" marT="45703" marB="45703"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2856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sng" strike="noStrike" cap="none" normalizeH="0" baseline="0" dirty="0">
                          <a:ln>
                            <a:noFill/>
                          </a:ln>
                          <a:solidFill>
                            <a:schemeClr val="tx1"/>
                          </a:solidFill>
                          <a:effectLst/>
                          <a:latin typeface="Arial" charset="0"/>
                          <a:cs typeface="Arial" charset="0"/>
                        </a:rPr>
                        <a:t>Option 1:</a:t>
                      </a:r>
                      <a:r>
                        <a:rPr kumimoji="0" lang="en-US" altLang="en-US" sz="800" b="0" i="1" u="none" strike="noStrike" cap="none" normalizeH="0" baseline="0" dirty="0">
                          <a:ln>
                            <a:noFill/>
                          </a:ln>
                          <a:solidFill>
                            <a:schemeClr val="tx1"/>
                          </a:solidFill>
                          <a:effectLst/>
                          <a:latin typeface="Arial" charset="0"/>
                          <a:cs typeface="Arial" charset="0"/>
                        </a:rPr>
                        <a:t> 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Company Info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Org Chart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Add New Employee </a:t>
                      </a:r>
                      <a:r>
                        <a:rPr kumimoji="0" lang="en-US" altLang="en-US" sz="800" b="0" i="0" u="none" strike="noStrike" cap="none" normalizeH="0" baseline="0" dirty="0">
                          <a:ln>
                            <a:noFill/>
                          </a:ln>
                          <a:solidFill>
                            <a:schemeClr val="tx1"/>
                          </a:solidFill>
                          <a:effectLst/>
                          <a:latin typeface="Arial" charset="0"/>
                          <a:cs typeface="Arial" charset="0"/>
                        </a:rPr>
                        <a:t>icon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0" u="sng" strike="noStrike" cap="none" normalizeH="0" baseline="0" dirty="0">
                          <a:ln>
                            <a:noFill/>
                          </a:ln>
                          <a:solidFill>
                            <a:schemeClr val="tx1"/>
                          </a:solidFill>
                          <a:effectLst/>
                          <a:latin typeface="Arial" charset="0"/>
                          <a:cs typeface="Arial" charset="0"/>
                        </a:rPr>
                        <a:t>Option 2:</a:t>
                      </a:r>
                      <a:r>
                        <a:rPr kumimoji="0" lang="en-US" altLang="en-US" sz="800" b="0" i="1" u="none" strike="noStrike" cap="none" normalizeH="0" baseline="0" dirty="0">
                          <a:ln>
                            <a:noFill/>
                          </a:ln>
                          <a:solidFill>
                            <a:schemeClr val="tx1"/>
                          </a:solidFill>
                          <a:effectLst/>
                          <a:latin typeface="Arial" charset="0"/>
                          <a:cs typeface="Arial" charset="0"/>
                        </a:rPr>
                        <a:t> Home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Admin Center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Manage Employees </a:t>
                      </a:r>
                      <a:r>
                        <a:rPr kumimoji="0" lang="en-US" altLang="en-US" sz="800" b="0" i="0" u="none" strike="noStrike" cap="none" normalizeH="0" baseline="0" dirty="0">
                          <a:ln>
                            <a:noFill/>
                          </a:ln>
                          <a:solidFill>
                            <a:schemeClr val="tx1"/>
                          </a:solidFill>
                          <a:effectLst/>
                          <a:latin typeface="Arial" charset="0"/>
                          <a:cs typeface="Arial" charset="0"/>
                        </a:rPr>
                        <a:t>portlet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Update User Information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Rehire Inactive Employee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altLang="en-US" sz="800" b="0" i="1" u="none" strike="noStrike" cap="none" normalizeH="0" baseline="0" dirty="0">
                        <a:ln>
                          <a:noFill/>
                        </a:ln>
                        <a:solidFill>
                          <a:schemeClr val="tx1"/>
                        </a:solidFill>
                        <a:effectLst/>
                        <a:latin typeface="Arial" charset="0"/>
                        <a:ea typeface="Arial Unicode MS" pitchFamily="34" charset="-128"/>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altLang="en-US" sz="800" b="0" i="0" u="none" strike="noStrike" cap="none" normalizeH="0" baseline="0" dirty="0" err="1">
                          <a:ln>
                            <a:noFill/>
                          </a:ln>
                          <a:solidFill>
                            <a:schemeClr val="tx1"/>
                          </a:solidFill>
                          <a:effectLst/>
                          <a:latin typeface="Arial" charset="0"/>
                          <a:ea typeface="Arial Unicode MS" pitchFamily="34" charset="-128"/>
                          <a:cs typeface="Arial" charset="0"/>
                        </a:rPr>
                        <a:t>Alternatively</a:t>
                      </a:r>
                      <a:r>
                        <a:rPr kumimoji="0" lang="de-DE" altLang="en-US" sz="800" b="0" i="0" u="none" strike="noStrike" cap="none" normalizeH="0" baseline="0" dirty="0">
                          <a:ln>
                            <a:noFill/>
                          </a:ln>
                          <a:solidFill>
                            <a:schemeClr val="tx1"/>
                          </a:solidFill>
                          <a:effectLst/>
                          <a:latin typeface="Arial" charset="0"/>
                          <a:ea typeface="Arial Unicode MS" pitchFamily="34" charset="-128"/>
                          <a:cs typeface="Arial" charset="0"/>
                        </a:rPr>
                        <a:t>, </a:t>
                      </a:r>
                      <a:r>
                        <a:rPr kumimoji="0" lang="de-DE" altLang="en-US" sz="800" b="0" i="0" u="none" strike="noStrike" cap="none" normalizeH="0" baseline="0" dirty="0" err="1">
                          <a:ln>
                            <a:noFill/>
                          </a:ln>
                          <a:solidFill>
                            <a:schemeClr val="tx1"/>
                          </a:solidFill>
                          <a:effectLst/>
                          <a:latin typeface="Arial" charset="0"/>
                          <a:ea typeface="Arial Unicode MS" pitchFamily="34" charset="-128"/>
                          <a:cs typeface="Arial" charset="0"/>
                        </a:rPr>
                        <a:t>if</a:t>
                      </a:r>
                      <a:r>
                        <a:rPr kumimoji="0" lang="de-DE" altLang="en-US" sz="800" b="0" i="0" u="none" strike="noStrike" cap="none" normalizeH="0" baseline="0" dirty="0">
                          <a:ln>
                            <a:noFill/>
                          </a:ln>
                          <a:solidFill>
                            <a:schemeClr val="tx1"/>
                          </a:solidFill>
                          <a:effectLst/>
                          <a:latin typeface="Arial" charset="0"/>
                          <a:ea typeface="Arial Unicode MS" pitchFamily="34" charset="-128"/>
                          <a:cs typeface="Arial" charset="0"/>
                        </a:rPr>
                        <a:t> Position Management </a:t>
                      </a:r>
                      <a:r>
                        <a:rPr kumimoji="0" lang="de-DE" altLang="en-US" sz="800" b="0" i="0" u="none" strike="noStrike" cap="none" normalizeH="0" baseline="0" dirty="0" err="1">
                          <a:ln>
                            <a:noFill/>
                          </a:ln>
                          <a:solidFill>
                            <a:schemeClr val="tx1"/>
                          </a:solidFill>
                          <a:effectLst/>
                          <a:latin typeface="Arial" charset="0"/>
                          <a:ea typeface="Arial Unicode MS" pitchFamily="34" charset="-128"/>
                          <a:cs typeface="Arial" charset="0"/>
                        </a:rPr>
                        <a:t>is</a:t>
                      </a:r>
                      <a:r>
                        <a:rPr kumimoji="0" lang="de-DE" altLang="en-US" sz="800" b="0" i="0" u="none" strike="noStrike" cap="none" normalizeH="0" baseline="0" dirty="0">
                          <a:ln>
                            <a:noFill/>
                          </a:ln>
                          <a:solidFill>
                            <a:schemeClr val="tx1"/>
                          </a:solidFill>
                          <a:effectLst/>
                          <a:latin typeface="Arial" charset="0"/>
                          <a:ea typeface="Arial Unicode MS" pitchFamily="34" charset="-128"/>
                          <a:cs typeface="Arial" charset="0"/>
                        </a:rPr>
                        <a:t> </a:t>
                      </a:r>
                      <a:r>
                        <a:rPr kumimoji="0" lang="de-DE" altLang="en-US" sz="800" b="0" i="0" u="none" strike="noStrike" cap="none" normalizeH="0" baseline="0" dirty="0" err="1">
                          <a:ln>
                            <a:noFill/>
                          </a:ln>
                          <a:solidFill>
                            <a:schemeClr val="tx1"/>
                          </a:solidFill>
                          <a:effectLst/>
                          <a:latin typeface="Arial" charset="0"/>
                          <a:ea typeface="Arial Unicode MS" pitchFamily="34" charset="-128"/>
                          <a:cs typeface="Arial" charset="0"/>
                        </a:rPr>
                        <a:t>implemented</a:t>
                      </a:r>
                      <a:r>
                        <a:rPr kumimoji="0" lang="de-DE" altLang="en-US" sz="800" b="0" i="0" u="none" strike="noStrike" cap="none" normalizeH="0" baseline="0" dirty="0">
                          <a:ln>
                            <a:noFill/>
                          </a:ln>
                          <a:solidFill>
                            <a:schemeClr val="tx1"/>
                          </a:solidFill>
                          <a:effectLst/>
                          <a:latin typeface="Arial" charset="0"/>
                          <a:ea typeface="Arial Unicode MS" pitchFamily="34" charset="-128"/>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Company Info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Position </a:t>
                      </a:r>
                      <a:r>
                        <a:rPr kumimoji="0" lang="en-US" altLang="en-US" sz="800" b="0" i="1" u="none" strike="noStrike" cap="none" normalizeH="0" baseline="0" dirty="0">
                          <a:ln>
                            <a:noFill/>
                          </a:ln>
                          <a:solidFill>
                            <a:schemeClr val="tx1"/>
                          </a:solidFill>
                          <a:effectLst/>
                          <a:latin typeface="Arial" charset="0"/>
                          <a:cs typeface="Arial" charset="0"/>
                        </a:rPr>
                        <a:t>Org Chart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Add New Employee </a:t>
                      </a:r>
                      <a:r>
                        <a:rPr kumimoji="0" lang="en-US" altLang="en-US" sz="800" b="0" i="0" u="none" strike="noStrike" cap="none" normalizeH="0" baseline="0" dirty="0">
                          <a:ln>
                            <a:noFill/>
                          </a:ln>
                          <a:solidFill>
                            <a:schemeClr val="tx1"/>
                          </a:solidFill>
                          <a:effectLst/>
                          <a:latin typeface="Arial" charset="0"/>
                          <a:cs typeface="Arial" charset="0"/>
                        </a:rPr>
                        <a:t>icon </a:t>
                      </a:r>
                    </a:p>
                  </a:txBody>
                  <a:tcPr marL="36008" marR="36008" marT="45601" marB="4560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59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Company Info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Position </a:t>
                      </a:r>
                      <a:r>
                        <a:rPr kumimoji="0" lang="en-US" altLang="en-US" sz="800" b="0" i="1" u="none" strike="noStrike" cap="none" normalizeH="0" baseline="0" dirty="0">
                          <a:ln>
                            <a:noFill/>
                          </a:ln>
                          <a:solidFill>
                            <a:schemeClr val="tx1"/>
                          </a:solidFill>
                          <a:effectLst/>
                          <a:latin typeface="Arial" charset="0"/>
                          <a:cs typeface="Arial" charset="0"/>
                        </a:rPr>
                        <a:t>Org Chart </a:t>
                      </a:r>
                      <a:endParaRPr kumimoji="0" lang="de-DE" altLang="en-US" sz="800" b="0" i="1"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6008" marR="36008" marT="45601" marB="4560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rPr>
                        <a:t>E-Mail </a:t>
                      </a:r>
                      <a:r>
                        <a:rPr kumimoji="0" lang="de-DE" altLang="en-US" sz="800" b="0" i="0" u="none" strike="noStrike" cap="none" normalizeH="0" baseline="0" dirty="0" err="1">
                          <a:ln>
                            <a:noFill/>
                          </a:ln>
                          <a:solidFill>
                            <a:schemeClr val="tx1"/>
                          </a:solidFill>
                          <a:effectLst/>
                          <a:latin typeface="Arial" charset="0"/>
                          <a:ea typeface="Arial Unicode MS" pitchFamily="34" charset="-128"/>
                          <a:cs typeface="Arial Unicode MS" pitchFamily="34" charset="-128"/>
                        </a:rPr>
                        <a:t>inbox</a:t>
                      </a:r>
                      <a:r>
                        <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Mail with link to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SAP </a:t>
                      </a:r>
                      <a:r>
                        <a:rPr kumimoji="0" lang="en-US" altLang="en-US" sz="800" b="0" i="1" u="none" strike="noStrike" cap="none" normalizeH="0" baseline="0" dirty="0" err="1">
                          <a:ln>
                            <a:noFill/>
                          </a:ln>
                          <a:solidFill>
                            <a:schemeClr val="tx1"/>
                          </a:solidFill>
                          <a:effectLst/>
                          <a:latin typeface="Arial" charset="0"/>
                          <a:cs typeface="Arial" charset="0"/>
                          <a:sym typeface="Symbol" pitchFamily="18" charset="2"/>
                        </a:rPr>
                        <a:t>SuccessFactors</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 Employee Central</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login screen</a:t>
                      </a:r>
                      <a:endPar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rPr>
                        <a:t>E-Mail </a:t>
                      </a:r>
                      <a:r>
                        <a:rPr kumimoji="0" lang="de-DE" altLang="en-US" sz="800" b="0" i="0" u="none" strike="noStrike" cap="none" normalizeH="0" baseline="0" dirty="0" err="1">
                          <a:ln>
                            <a:noFill/>
                          </a:ln>
                          <a:solidFill>
                            <a:schemeClr val="tx1"/>
                          </a:solidFill>
                          <a:effectLst/>
                          <a:latin typeface="Arial" charset="0"/>
                          <a:ea typeface="Arial Unicode MS" pitchFamily="34" charset="-128"/>
                          <a:cs typeface="Arial Unicode MS" pitchFamily="34" charset="-128"/>
                        </a:rPr>
                        <a:t>inbox</a:t>
                      </a:r>
                      <a:r>
                        <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Mail with link to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SAP </a:t>
                      </a:r>
                      <a:r>
                        <a:rPr kumimoji="0" lang="en-US" altLang="en-US" sz="800" b="0" i="1" u="none" strike="noStrike" cap="none" normalizeH="0" baseline="0" dirty="0" err="1">
                          <a:ln>
                            <a:noFill/>
                          </a:ln>
                          <a:solidFill>
                            <a:schemeClr val="tx1"/>
                          </a:solidFill>
                          <a:effectLst/>
                          <a:latin typeface="Arial" charset="0"/>
                          <a:cs typeface="Arial" charset="0"/>
                          <a:sym typeface="Symbol" pitchFamily="18" charset="2"/>
                        </a:rPr>
                        <a:t>SuccessFactors</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 Employee Central</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login screen</a:t>
                      </a:r>
                      <a:endPar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5" name="Group 245"/>
          <p:cNvGrpSpPr>
            <a:grpSpLocks/>
          </p:cNvGrpSpPr>
          <p:nvPr/>
        </p:nvGrpSpPr>
        <p:grpSpPr bwMode="auto">
          <a:xfrm>
            <a:off x="836613" y="2148216"/>
            <a:ext cx="187325" cy="163513"/>
            <a:chOff x="-1500351" y="3692879"/>
            <a:chExt cx="187346" cy="163380"/>
          </a:xfrm>
        </p:grpSpPr>
        <p:sp>
          <p:nvSpPr>
            <p:cNvPr id="6"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7"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F</a:t>
              </a:r>
              <a:endParaRPr lang="en-US" altLang="en-US" sz="700" b="0" dirty="0">
                <a:solidFill>
                  <a:srgbClr val="000000"/>
                </a:solidFill>
                <a:latin typeface="Calibri" panose="020F0502020204030204" pitchFamily="34" charset="0"/>
              </a:endParaRPr>
            </a:p>
          </p:txBody>
        </p:sp>
      </p:grpSp>
      <p:grpSp>
        <p:nvGrpSpPr>
          <p:cNvPr id="8" name="Group 245"/>
          <p:cNvGrpSpPr>
            <a:grpSpLocks/>
          </p:cNvGrpSpPr>
          <p:nvPr/>
        </p:nvGrpSpPr>
        <p:grpSpPr bwMode="auto">
          <a:xfrm>
            <a:off x="836613" y="2694839"/>
            <a:ext cx="187325" cy="163512"/>
            <a:chOff x="-1500351" y="3692879"/>
            <a:chExt cx="187346" cy="163380"/>
          </a:xfrm>
        </p:grpSpPr>
        <p:sp>
          <p:nvSpPr>
            <p:cNvPr id="9"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0"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G</a:t>
              </a:r>
              <a:endParaRPr lang="en-US" altLang="en-US" sz="700" b="0" dirty="0">
                <a:solidFill>
                  <a:srgbClr val="000000"/>
                </a:solidFill>
                <a:latin typeface="Calibri" panose="020F0502020204030204" pitchFamily="34" charset="0"/>
              </a:endParaRPr>
            </a:p>
          </p:txBody>
        </p:sp>
      </p:grpSp>
      <p:sp>
        <p:nvSpPr>
          <p:cNvPr id="19" name="Rectangle 368"/>
          <p:cNvSpPr>
            <a:spLocks noChangeArrowheads="1"/>
          </p:cNvSpPr>
          <p:nvPr/>
        </p:nvSpPr>
        <p:spPr bwMode="auto">
          <a:xfrm>
            <a:off x="655638" y="1496483"/>
            <a:ext cx="10160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1100">
                <a:solidFill>
                  <a:schemeClr val="accent2"/>
                </a:solidFill>
              </a:rPr>
              <a:t>Icon Legend</a:t>
            </a:r>
          </a:p>
        </p:txBody>
      </p:sp>
      <p:grpSp>
        <p:nvGrpSpPr>
          <p:cNvPr id="20" name="Group 245"/>
          <p:cNvGrpSpPr>
            <a:grpSpLocks/>
          </p:cNvGrpSpPr>
          <p:nvPr/>
        </p:nvGrpSpPr>
        <p:grpSpPr bwMode="auto">
          <a:xfrm>
            <a:off x="838200" y="2922378"/>
            <a:ext cx="187325" cy="163512"/>
            <a:chOff x="-1500351" y="3692879"/>
            <a:chExt cx="187346" cy="163380"/>
          </a:xfrm>
        </p:grpSpPr>
        <p:sp>
          <p:nvSpPr>
            <p:cNvPr id="21"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2"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H</a:t>
              </a:r>
              <a:endParaRPr lang="en-US" altLang="en-US" sz="700" b="0" dirty="0">
                <a:solidFill>
                  <a:srgbClr val="000000"/>
                </a:solidFill>
                <a:latin typeface="Calibri" panose="020F0502020204030204" pitchFamily="34" charset="0"/>
              </a:endParaRPr>
            </a:p>
          </p:txBody>
        </p:sp>
      </p:grpSp>
      <p:grpSp>
        <p:nvGrpSpPr>
          <p:cNvPr id="23" name="Group 245"/>
          <p:cNvGrpSpPr>
            <a:grpSpLocks/>
          </p:cNvGrpSpPr>
          <p:nvPr/>
        </p:nvGrpSpPr>
        <p:grpSpPr bwMode="auto">
          <a:xfrm>
            <a:off x="836613" y="3152574"/>
            <a:ext cx="187325" cy="163512"/>
            <a:chOff x="-1500351" y="3692879"/>
            <a:chExt cx="187346" cy="163380"/>
          </a:xfrm>
        </p:grpSpPr>
        <p:sp>
          <p:nvSpPr>
            <p:cNvPr id="24"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5"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I</a:t>
              </a:r>
              <a:endParaRPr lang="en-US" altLang="en-US" sz="700" b="0" dirty="0">
                <a:solidFill>
                  <a:srgbClr val="000000"/>
                </a:solidFill>
                <a:latin typeface="Calibri" panose="020F0502020204030204" pitchFamily="34" charset="0"/>
              </a:endParaRPr>
            </a:p>
          </p:txBody>
        </p:sp>
      </p:grpSp>
      <p:graphicFrame>
        <p:nvGraphicFramePr>
          <p:cNvPr id="29" name="Table 28"/>
          <p:cNvGraphicFramePr>
            <a:graphicFrameLocks noGrp="1"/>
          </p:cNvGraphicFramePr>
          <p:nvPr>
            <p:extLst>
              <p:ext uri="{D42A27DB-BD31-4B8C-83A1-F6EECF244321}">
                <p14:modId xmlns:p14="http://schemas.microsoft.com/office/powerpoint/2010/main" val="4061122766"/>
              </p:ext>
            </p:extLst>
          </p:nvPr>
        </p:nvGraphicFramePr>
        <p:xfrm>
          <a:off x="747714" y="3523446"/>
          <a:ext cx="3479230" cy="1371125"/>
        </p:xfrm>
        <a:graphic>
          <a:graphicData uri="http://schemas.openxmlformats.org/drawingml/2006/table">
            <a:tbl>
              <a:tblPr/>
              <a:tblGrid>
                <a:gridCol w="425478">
                  <a:extLst>
                    <a:ext uri="{9D8B030D-6E8A-4147-A177-3AD203B41FA5}">
                      <a16:colId xmlns:a16="http://schemas.microsoft.com/office/drawing/2014/main" val="20000"/>
                    </a:ext>
                  </a:extLst>
                </a:gridCol>
                <a:gridCol w="3053752">
                  <a:extLst>
                    <a:ext uri="{9D8B030D-6E8A-4147-A177-3AD203B41FA5}">
                      <a16:colId xmlns:a16="http://schemas.microsoft.com/office/drawing/2014/main" val="20001"/>
                    </a:ext>
                  </a:extLst>
                </a:gridCol>
              </a:tblGrid>
              <a:tr h="228545">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Icon</a:t>
                      </a:r>
                    </a:p>
                  </a:txBody>
                  <a:tcPr marL="91414" marR="91414" marT="45620" marB="4562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Description</a:t>
                      </a:r>
                      <a:endParaRPr kumimoji="0" lang="en-US"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marL="91414" marR="91414" marT="45620" marB="45620"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182880">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14" marR="91414" marT="45620" marB="4562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defTabSz="823913">
                        <a:spcBef>
                          <a:spcPts val="1625"/>
                        </a:spcBef>
                        <a:buClr>
                          <a:schemeClr val="accent1"/>
                        </a:buClr>
                        <a:buSzPct val="80000"/>
                        <a:defRPr sz="1600"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defRPr/>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Process start</a:t>
                      </a:r>
                    </a:p>
                  </a:txBody>
                  <a:tcPr marL="91414" marR="91414" marT="45620" marB="45620"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54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14" marR="91414" marT="45620" marB="4562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defRPr/>
                      </a:pPr>
                      <a:r>
                        <a:rPr kumimoji="0" lang="en-US" altLang="en-US" sz="800" b="0" i="0" u="none" strike="noStrike" cap="none" normalizeH="0" baseline="0" dirty="0">
                          <a:ln>
                            <a:noFill/>
                          </a:ln>
                          <a:solidFill>
                            <a:schemeClr val="tx1"/>
                          </a:solidFill>
                          <a:effectLst/>
                          <a:latin typeface="Arial" charset="0"/>
                          <a:cs typeface="Arial" charset="0"/>
                        </a:rPr>
                        <a:t>Propagation rule defined for position to job info synchronization</a:t>
                      </a:r>
                    </a:p>
                  </a:txBody>
                  <a:tcPr marL="91414" marR="91414" marT="45620" marB="45620"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54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14" marR="91414" marT="45620" marB="4562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altLang="en-US" sz="800" b="0" i="0" u="none" strike="noStrike" cap="none" normalizeH="0" baseline="0" dirty="0">
                          <a:ln>
                            <a:noFill/>
                          </a:ln>
                          <a:solidFill>
                            <a:schemeClr val="tx1"/>
                          </a:solidFill>
                          <a:effectLst/>
                          <a:latin typeface="Arial" charset="0"/>
                          <a:cs typeface="Arial" charset="0"/>
                        </a:rPr>
                        <a:t>Manage </a:t>
                      </a:r>
                      <a:r>
                        <a:rPr kumimoji="0" lang="de-DE" altLang="en-US" sz="800" b="0" i="0" u="none" strike="noStrike" cap="none" normalizeH="0" baseline="0" dirty="0" err="1">
                          <a:ln>
                            <a:noFill/>
                          </a:ln>
                          <a:solidFill>
                            <a:schemeClr val="tx1"/>
                          </a:solidFill>
                          <a:effectLst/>
                          <a:latin typeface="Arial" charset="0"/>
                          <a:cs typeface="Arial" charset="0"/>
                        </a:rPr>
                        <a:t>Positions</a:t>
                      </a:r>
                      <a:r>
                        <a:rPr kumimoji="0" lang="de-DE" altLang="en-US" sz="800" b="0" i="0" u="none" strike="noStrike" cap="none" normalizeH="0" baseline="0" dirty="0">
                          <a:ln>
                            <a:noFill/>
                          </a:ln>
                          <a:solidFill>
                            <a:schemeClr val="tx1"/>
                          </a:solidFill>
                          <a:effectLst/>
                          <a:latin typeface="Arial" charset="0"/>
                          <a:cs typeface="Arial" charset="0"/>
                        </a:rPr>
                        <a:t> (FK1)</a:t>
                      </a:r>
                      <a:endParaRPr kumimoji="0" lang="en-US" altLang="en-US" sz="800" b="0" i="0" u="none" strike="noStrike" cap="none" normalizeH="0" baseline="0" dirty="0">
                        <a:ln>
                          <a:noFill/>
                        </a:ln>
                        <a:solidFill>
                          <a:schemeClr val="tx1"/>
                        </a:solidFill>
                        <a:effectLst/>
                        <a:latin typeface="Arial" charset="0"/>
                        <a:cs typeface="Arial" charset="0"/>
                      </a:endParaRPr>
                    </a:p>
                  </a:txBody>
                  <a:tcPr marL="91414" marR="91414" marT="45620" marB="45620"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5509835"/>
                  </a:ext>
                </a:extLst>
              </a:tr>
              <a:tr h="22854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14" marR="91414" marT="45620" marB="4562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Take Action: Termination (FJ3)</a:t>
                      </a:r>
                    </a:p>
                  </a:txBody>
                  <a:tcPr marL="91414" marR="91414" marT="45620" marB="45620"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854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14" marR="91414" marT="45620" marB="4562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Process end</a:t>
                      </a:r>
                    </a:p>
                  </a:txBody>
                  <a:tcPr marL="91414" marR="91414" marT="45620" marB="45620"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0798883"/>
                  </a:ext>
                </a:extLst>
              </a:tr>
            </a:tbl>
          </a:graphicData>
        </a:graphic>
      </p:graphicFrame>
      <p:grpSp>
        <p:nvGrpSpPr>
          <p:cNvPr id="30" name="Group 642"/>
          <p:cNvGrpSpPr>
            <a:grpSpLocks/>
          </p:cNvGrpSpPr>
          <p:nvPr/>
        </p:nvGrpSpPr>
        <p:grpSpPr bwMode="auto">
          <a:xfrm>
            <a:off x="822326" y="4458755"/>
            <a:ext cx="193675" cy="179388"/>
            <a:chOff x="6415088" y="1826064"/>
            <a:chExt cx="193675" cy="178510"/>
          </a:xfrm>
        </p:grpSpPr>
        <p:sp>
          <p:nvSpPr>
            <p:cNvPr id="31" name="Rounded Rectangle 643"/>
            <p:cNvSpPr>
              <a:spLocks noChangeArrowheads="1"/>
            </p:cNvSpPr>
            <p:nvPr/>
          </p:nvSpPr>
          <p:spPr bwMode="auto">
            <a:xfrm>
              <a:off x="6415088" y="1833962"/>
              <a:ext cx="193675" cy="157974"/>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32" name="Straight Connector 447"/>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33" name="Straight Connector 448"/>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34" name="TextBox 449"/>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de-DE" altLang="en-US" sz="700" b="0" dirty="0">
                  <a:solidFill>
                    <a:srgbClr val="000000"/>
                  </a:solidFill>
                  <a:latin typeface="Calibri" panose="020F0502020204030204" pitchFamily="34" charset="0"/>
                </a:rPr>
                <a:t>B</a:t>
              </a:r>
              <a:endParaRPr lang="en-US" altLang="en-US" sz="700" b="0" dirty="0">
                <a:solidFill>
                  <a:srgbClr val="000000"/>
                </a:solidFill>
                <a:latin typeface="Calibri" panose="020F0502020204030204" pitchFamily="34" charset="0"/>
              </a:endParaRPr>
            </a:p>
          </p:txBody>
        </p:sp>
      </p:grpSp>
      <p:sp>
        <p:nvSpPr>
          <p:cNvPr id="35" name="Isosceles Triangle 437"/>
          <p:cNvSpPr>
            <a:spLocks noChangeArrowheads="1"/>
          </p:cNvSpPr>
          <p:nvPr/>
        </p:nvSpPr>
        <p:spPr bwMode="auto">
          <a:xfrm>
            <a:off x="828676" y="4004950"/>
            <a:ext cx="177800" cy="168275"/>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FFFFFF"/>
                </a:solidFill>
                <a:latin typeface="Calibri" panose="020F0502020204030204" pitchFamily="34" charset="0"/>
              </a:rPr>
              <a:t>1</a:t>
            </a:r>
          </a:p>
        </p:txBody>
      </p:sp>
      <p:sp>
        <p:nvSpPr>
          <p:cNvPr id="50" name="Oval 720"/>
          <p:cNvSpPr>
            <a:spLocks noChangeArrowheads="1"/>
          </p:cNvSpPr>
          <p:nvPr/>
        </p:nvSpPr>
        <p:spPr bwMode="auto">
          <a:xfrm>
            <a:off x="846137" y="3770976"/>
            <a:ext cx="180975" cy="180975"/>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51" name="Oval 720"/>
          <p:cNvSpPr>
            <a:spLocks noChangeArrowheads="1"/>
          </p:cNvSpPr>
          <p:nvPr/>
        </p:nvSpPr>
        <p:spPr bwMode="auto">
          <a:xfrm>
            <a:off x="839787" y="4690086"/>
            <a:ext cx="180975" cy="180975"/>
          </a:xfrm>
          <a:prstGeom prst="ellipse">
            <a:avLst/>
          </a:prstGeom>
          <a:gradFill rotWithShape="0">
            <a:gsLst>
              <a:gs pos="0">
                <a:srgbClr val="E0D8BC"/>
              </a:gs>
              <a:gs pos="50000">
                <a:srgbClr val="D8D0B2"/>
              </a:gs>
              <a:gs pos="100000">
                <a:srgbClr val="C4BC9E"/>
              </a:gs>
            </a:gsLst>
            <a:lin ang="2700000" scaled="1"/>
          </a:gradFill>
          <a:ln w="2222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nvGrpSpPr>
          <p:cNvPr id="26" name="Group 642">
            <a:extLst>
              <a:ext uri="{FF2B5EF4-FFF2-40B4-BE49-F238E27FC236}">
                <a16:creationId xmlns:a16="http://schemas.microsoft.com/office/drawing/2014/main" id="{AE3F802B-5A34-4AFC-ABA7-0E9CEA67C17C}"/>
              </a:ext>
            </a:extLst>
          </p:cNvPr>
          <p:cNvGrpSpPr>
            <a:grpSpLocks/>
          </p:cNvGrpSpPr>
          <p:nvPr/>
        </p:nvGrpSpPr>
        <p:grpSpPr bwMode="auto">
          <a:xfrm>
            <a:off x="819454" y="4231597"/>
            <a:ext cx="193675" cy="179388"/>
            <a:chOff x="6415088" y="1826064"/>
            <a:chExt cx="193675" cy="178510"/>
          </a:xfrm>
        </p:grpSpPr>
        <p:sp>
          <p:nvSpPr>
            <p:cNvPr id="27" name="Rounded Rectangle 643">
              <a:extLst>
                <a:ext uri="{FF2B5EF4-FFF2-40B4-BE49-F238E27FC236}">
                  <a16:creationId xmlns:a16="http://schemas.microsoft.com/office/drawing/2014/main" id="{95CCEDDA-CC67-4224-9EAD-85985CE91755}"/>
                </a:ext>
              </a:extLst>
            </p:cNvPr>
            <p:cNvSpPr>
              <a:spLocks noChangeArrowheads="1"/>
            </p:cNvSpPr>
            <p:nvPr/>
          </p:nvSpPr>
          <p:spPr bwMode="auto">
            <a:xfrm>
              <a:off x="6415088" y="1833962"/>
              <a:ext cx="193675" cy="157974"/>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28" name="Straight Connector 447">
              <a:extLst>
                <a:ext uri="{FF2B5EF4-FFF2-40B4-BE49-F238E27FC236}">
                  <a16:creationId xmlns:a16="http://schemas.microsoft.com/office/drawing/2014/main" id="{4B0D096A-093A-4C7A-AF30-1AB2C66D5DB1}"/>
                </a:ext>
              </a:extLst>
            </p:cNvPr>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36" name="Straight Connector 448">
              <a:extLst>
                <a:ext uri="{FF2B5EF4-FFF2-40B4-BE49-F238E27FC236}">
                  <a16:creationId xmlns:a16="http://schemas.microsoft.com/office/drawing/2014/main" id="{DABA30BC-7199-4037-B02B-F563256B7615}"/>
                </a:ext>
              </a:extLst>
            </p:cNvPr>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37" name="TextBox 449">
              <a:extLst>
                <a:ext uri="{FF2B5EF4-FFF2-40B4-BE49-F238E27FC236}">
                  <a16:creationId xmlns:a16="http://schemas.microsoft.com/office/drawing/2014/main" id="{CEC4DC47-25A0-4596-8EF2-1226F91307AC}"/>
                </a:ext>
              </a:extLst>
            </p:cNvPr>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de-DE" altLang="en-US" sz="700" b="0" dirty="0">
                  <a:solidFill>
                    <a:srgbClr val="000000"/>
                  </a:solidFill>
                  <a:latin typeface="Calibri" panose="020F0502020204030204" pitchFamily="34" charset="0"/>
                </a:rPr>
                <a:t>A</a:t>
              </a:r>
              <a:endParaRPr lang="en-US" altLang="en-US" sz="700" b="0" dirty="0">
                <a:solidFill>
                  <a:srgbClr val="000000"/>
                </a:solidFill>
                <a:latin typeface="Calibri" panose="020F0502020204030204" pitchFamily="34" charset="0"/>
              </a:endParaRPr>
            </a:p>
          </p:txBody>
        </p:sp>
      </p:grpSp>
    </p:spTree>
    <p:extLst>
      <p:ext uri="{BB962C8B-B14F-4D97-AF65-F5344CB8AC3E}">
        <p14:creationId xmlns:p14="http://schemas.microsoft.com/office/powerpoint/2010/main" val="4136377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itle 1"/>
          <p:cNvSpPr>
            <a:spLocks noGrp="1"/>
          </p:cNvSpPr>
          <p:nvPr>
            <p:ph type="ctrTitle"/>
          </p:nvPr>
        </p:nvSpPr>
        <p:spPr>
          <a:xfrm>
            <a:off x="323850" y="2444750"/>
            <a:ext cx="8496300" cy="738188"/>
          </a:xfrm>
        </p:spPr>
        <p:txBody>
          <a:bodyPr/>
          <a:lstStyle/>
          <a:p>
            <a:pPr eaLnBrk="1" hangingPunct="1"/>
            <a:r>
              <a:rPr lang="en-US" altLang="en-US"/>
              <a:t>Appendix</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de-DE" altLang="en-US"/>
              <a:t>Process Diagram Legend </a:t>
            </a:r>
          </a:p>
        </p:txBody>
      </p:sp>
      <p:grpSp>
        <p:nvGrpSpPr>
          <p:cNvPr id="20483" name="Group 176"/>
          <p:cNvGrpSpPr>
            <a:grpSpLocks/>
          </p:cNvGrpSpPr>
          <p:nvPr/>
        </p:nvGrpSpPr>
        <p:grpSpPr bwMode="auto">
          <a:xfrm>
            <a:off x="736600" y="1779588"/>
            <a:ext cx="1306513" cy="1992312"/>
            <a:chOff x="169863" y="2541588"/>
            <a:chExt cx="1306512" cy="1101178"/>
          </a:xfrm>
        </p:grpSpPr>
        <p:sp>
          <p:nvSpPr>
            <p:cNvPr id="20913" name="Rectangle 15"/>
            <p:cNvSpPr>
              <a:spLocks noChangeArrowheads="1"/>
            </p:cNvSpPr>
            <p:nvPr/>
          </p:nvSpPr>
          <p:spPr bwMode="auto">
            <a:xfrm>
              <a:off x="214313" y="2676525"/>
              <a:ext cx="1214437" cy="131763"/>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b="0">
                  <a:solidFill>
                    <a:schemeClr val="accent2"/>
                  </a:solidFill>
                </a:rPr>
                <a:t>User Role</a:t>
              </a:r>
            </a:p>
          </p:txBody>
        </p:sp>
        <p:sp>
          <p:nvSpPr>
            <p:cNvPr id="179" name="Rectangle 15"/>
            <p:cNvSpPr>
              <a:spLocks noChangeArrowheads="1"/>
            </p:cNvSpPr>
            <p:nvPr/>
          </p:nvSpPr>
          <p:spPr bwMode="auto">
            <a:xfrm>
              <a:off x="214313" y="2541588"/>
              <a:ext cx="1214437" cy="135125"/>
            </a:xfrm>
            <a:prstGeom prst="rect">
              <a:avLst/>
            </a:prstGeom>
            <a:solidFill>
              <a:schemeClr val="bg1">
                <a:lumMod val="95000"/>
              </a:schemeClr>
            </a:solidFill>
            <a:ln w="6350" algn="ctr">
              <a:solidFill>
                <a:schemeClr val="tx1"/>
              </a:solidFill>
              <a:miter lim="800000"/>
              <a:headEnd/>
              <a:tailEnd/>
            </a:ln>
          </p:spPr>
          <p:txBody>
            <a:bodyPr lIns="36000" tIns="36000" rIns="36000" bIns="3600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mn-cs"/>
                </a:rPr>
                <a:t>&lt;name&gt;*</a:t>
              </a:r>
            </a:p>
          </p:txBody>
        </p:sp>
        <p:sp>
          <p:nvSpPr>
            <p:cNvPr id="20915" name="Rectangle 98"/>
            <p:cNvSpPr>
              <a:spLocks noChangeArrowheads="1"/>
            </p:cNvSpPr>
            <p:nvPr/>
          </p:nvSpPr>
          <p:spPr bwMode="auto">
            <a:xfrm>
              <a:off x="214313" y="2808288"/>
              <a:ext cx="1214437" cy="83447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20916" name="TextBox 180"/>
            <p:cNvSpPr txBox="1">
              <a:spLocks noChangeArrowheads="1"/>
            </p:cNvSpPr>
            <p:nvPr/>
          </p:nvSpPr>
          <p:spPr bwMode="auto">
            <a:xfrm>
              <a:off x="1384300" y="3019789"/>
              <a:ext cx="92075" cy="9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400" b="0">
                  <a:ea typeface="Arial Unicode MS" panose="020B0604020202020204" pitchFamily="34" charset="-128"/>
                  <a:cs typeface="Arial Unicode MS" panose="020B0604020202020204" pitchFamily="34" charset="-128"/>
                </a:rPr>
                <a:t>≈</a:t>
              </a:r>
            </a:p>
          </p:txBody>
        </p:sp>
        <p:sp>
          <p:nvSpPr>
            <p:cNvPr id="20917" name="TextBox 181"/>
            <p:cNvSpPr txBox="1">
              <a:spLocks noChangeArrowheads="1"/>
            </p:cNvSpPr>
            <p:nvPr/>
          </p:nvSpPr>
          <p:spPr bwMode="auto">
            <a:xfrm>
              <a:off x="169863" y="3019789"/>
              <a:ext cx="92075" cy="9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400" b="0">
                  <a:ea typeface="Arial Unicode MS" panose="020B0604020202020204" pitchFamily="34" charset="-128"/>
                  <a:cs typeface="Arial Unicode MS" panose="020B0604020202020204" pitchFamily="34" charset="-128"/>
                </a:rPr>
                <a:t>≈</a:t>
              </a:r>
            </a:p>
          </p:txBody>
        </p:sp>
      </p:grpSp>
      <p:sp>
        <p:nvSpPr>
          <p:cNvPr id="94" name="TextBox 93"/>
          <p:cNvSpPr txBox="1"/>
          <p:nvPr/>
        </p:nvSpPr>
        <p:spPr>
          <a:xfrm>
            <a:off x="561975" y="6362700"/>
            <a:ext cx="4876800" cy="138113"/>
          </a:xfrm>
          <a:prstGeom prst="rect">
            <a:avLst/>
          </a:prstGeom>
          <a:noFill/>
        </p:spPr>
        <p:txBody>
          <a:bodyPr lIns="0" tIns="0" rIns="0" bIns="0">
            <a:spAutoFit/>
          </a:bodyPr>
          <a:lstStyle/>
          <a:p>
            <a:pPr eaLnBrk="1" hangingPunct="1">
              <a:spcBef>
                <a:spcPct val="50000"/>
              </a:spcBef>
              <a:buClr>
                <a:srgbClr val="F0AB00"/>
              </a:buClr>
              <a:buSzPct val="80000"/>
              <a:defRPr/>
            </a:pPr>
            <a:r>
              <a:rPr lang="de-DE" sz="900" kern="0" dirty="0">
                <a:latin typeface="Arial" charset="0"/>
                <a:ea typeface="Arial Unicode MS" pitchFamily="34" charset="-128"/>
                <a:cs typeface="Arial Unicode MS" pitchFamily="34" charset="-128"/>
              </a:rPr>
              <a:t>* &lt;</a:t>
            </a:r>
            <a:r>
              <a:rPr lang="de-DE" sz="900" kern="0" dirty="0" err="1">
                <a:latin typeface="Arial" charset="0"/>
                <a:ea typeface="Arial Unicode MS" pitchFamily="34" charset="-128"/>
                <a:cs typeface="Arial Unicode MS" pitchFamily="34" charset="-128"/>
              </a:rPr>
              <a:t>name</a:t>
            </a:r>
            <a:r>
              <a:rPr lang="de-DE" sz="900" kern="0" dirty="0">
                <a:latin typeface="Arial" charset="0"/>
                <a:ea typeface="Arial Unicode MS" pitchFamily="34" charset="-128"/>
                <a:cs typeface="Arial Unicode MS" pitchFamily="34" charset="-128"/>
              </a:rPr>
              <a:t>&gt;: SAP System (PPMS </a:t>
            </a:r>
            <a:r>
              <a:rPr lang="de-DE" sz="900" kern="0" dirty="0" err="1">
                <a:latin typeface="Arial" charset="0"/>
                <a:ea typeface="Arial Unicode MS" pitchFamily="34" charset="-128"/>
                <a:cs typeface="Arial Unicode MS" pitchFamily="34" charset="-128"/>
              </a:rPr>
              <a:t>name</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or</a:t>
            </a:r>
            <a:r>
              <a:rPr lang="de-DE" sz="900" kern="0" dirty="0">
                <a:latin typeface="Arial" charset="0"/>
                <a:ea typeface="Arial Unicode MS" pitchFamily="34" charset="-128"/>
                <a:cs typeface="Arial Unicode MS" pitchFamily="34" charset="-128"/>
              </a:rPr>
              <a:t> non-SAP System, </a:t>
            </a:r>
            <a:r>
              <a:rPr lang="de-DE" sz="900" kern="0" dirty="0" err="1">
                <a:latin typeface="Arial" charset="0"/>
                <a:ea typeface="Arial Unicode MS" pitchFamily="34" charset="-128"/>
                <a:cs typeface="Arial Unicode MS" pitchFamily="34" charset="-128"/>
              </a:rPr>
              <a:t>or</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lane</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for</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steps</a:t>
            </a:r>
            <a:r>
              <a:rPr lang="de-DE" sz="900" kern="0" dirty="0">
                <a:latin typeface="Arial" charset="0"/>
                <a:ea typeface="Arial Unicode MS" pitchFamily="34" charset="-128"/>
                <a:cs typeface="Arial Unicode MS" pitchFamily="34" charset="-128"/>
              </a:rPr>
              <a:t> outside </a:t>
            </a:r>
            <a:r>
              <a:rPr lang="de-DE" sz="900" kern="0" dirty="0" err="1">
                <a:latin typeface="Arial" charset="0"/>
                <a:ea typeface="Arial Unicode MS" pitchFamily="34" charset="-128"/>
                <a:cs typeface="Arial Unicode MS" pitchFamily="34" charset="-128"/>
              </a:rPr>
              <a:t>software</a:t>
            </a:r>
            <a:endParaRPr lang="de-DE" sz="900" kern="0" dirty="0">
              <a:latin typeface="Arial" charset="0"/>
              <a:ea typeface="Arial Unicode MS" pitchFamily="34" charset="-128"/>
              <a:cs typeface="Arial Unicode MS" pitchFamily="34" charset="-128"/>
            </a:endParaRPr>
          </a:p>
        </p:txBody>
      </p:sp>
      <p:sp>
        <p:nvSpPr>
          <p:cNvPr id="20485" name="Rectangle 104"/>
          <p:cNvSpPr>
            <a:spLocks noChangeArrowheads="1"/>
          </p:cNvSpPr>
          <p:nvPr/>
        </p:nvSpPr>
        <p:spPr bwMode="gray">
          <a:xfrm>
            <a:off x="538163" y="1306513"/>
            <a:ext cx="1689100"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486" name="TextBox 356"/>
          <p:cNvSpPr txBox="1">
            <a:spLocks noChangeArrowheads="1"/>
          </p:cNvSpPr>
          <p:nvPr/>
        </p:nvSpPr>
        <p:spPr bwMode="auto">
          <a:xfrm>
            <a:off x="1111250" y="1314450"/>
            <a:ext cx="544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Lane</a:t>
            </a:r>
            <a:endParaRPr lang="en-US" altLang="en-US" sz="2000">
              <a:ea typeface="Arial Unicode MS" panose="020B0604020202020204" pitchFamily="34" charset="-128"/>
              <a:cs typeface="Arial Unicode MS" panose="020B0604020202020204" pitchFamily="34" charset="-128"/>
            </a:endParaRPr>
          </a:p>
        </p:txBody>
      </p:sp>
      <p:sp>
        <p:nvSpPr>
          <p:cNvPr id="20487" name="Rectangle 418"/>
          <p:cNvSpPr>
            <a:spLocks noChangeArrowheads="1"/>
          </p:cNvSpPr>
          <p:nvPr/>
        </p:nvSpPr>
        <p:spPr bwMode="gray">
          <a:xfrm>
            <a:off x="2540000" y="1306513"/>
            <a:ext cx="4106863"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488" name="TextBox 419"/>
          <p:cNvSpPr txBox="1">
            <a:spLocks noChangeArrowheads="1"/>
          </p:cNvSpPr>
          <p:nvPr/>
        </p:nvSpPr>
        <p:spPr bwMode="auto">
          <a:xfrm>
            <a:off x="3979863" y="1314450"/>
            <a:ext cx="11572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Process Step</a:t>
            </a:r>
            <a:endParaRPr lang="en-US" altLang="en-US" sz="2000">
              <a:ea typeface="Arial Unicode MS" panose="020B0604020202020204" pitchFamily="34" charset="-128"/>
              <a:cs typeface="Arial Unicode MS" panose="020B0604020202020204" pitchFamily="34" charset="-128"/>
            </a:endParaRPr>
          </a:p>
        </p:txBody>
      </p:sp>
      <p:sp>
        <p:nvSpPr>
          <p:cNvPr id="20489" name="Rectangle 429"/>
          <p:cNvSpPr>
            <a:spLocks noChangeArrowheads="1"/>
          </p:cNvSpPr>
          <p:nvPr/>
        </p:nvSpPr>
        <p:spPr bwMode="gray">
          <a:xfrm>
            <a:off x="6913563" y="1306513"/>
            <a:ext cx="1663700"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solidFill>
                <a:srgbClr val="000000"/>
              </a:solidFill>
              <a:ea typeface="Arial Unicode MS" panose="020B0604020202020204" pitchFamily="34" charset="-128"/>
              <a:cs typeface="Arial Unicode MS" panose="020B0604020202020204" pitchFamily="34" charset="-128"/>
            </a:endParaRPr>
          </a:p>
        </p:txBody>
      </p:sp>
      <p:sp>
        <p:nvSpPr>
          <p:cNvPr id="20490" name="TextBox 318"/>
          <p:cNvSpPr txBox="1">
            <a:spLocks noChangeArrowheads="1"/>
          </p:cNvSpPr>
          <p:nvPr/>
        </p:nvSpPr>
        <p:spPr bwMode="auto">
          <a:xfrm>
            <a:off x="7334250" y="1314450"/>
            <a:ext cx="8239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solidFill>
                  <a:srgbClr val="000000"/>
                </a:solidFill>
                <a:ea typeface="Arial Unicode MS" panose="020B0604020202020204" pitchFamily="34" charset="-128"/>
                <a:cs typeface="Arial Unicode MS" panose="020B0604020202020204" pitchFamily="34" charset="-128"/>
              </a:rPr>
              <a:t>Interface</a:t>
            </a:r>
            <a:endParaRPr lang="en-US" altLang="en-US" sz="2000">
              <a:solidFill>
                <a:srgbClr val="000000"/>
              </a:solidFill>
              <a:ea typeface="Arial Unicode MS" panose="020B0604020202020204" pitchFamily="34" charset="-128"/>
              <a:cs typeface="Arial Unicode MS" panose="020B0604020202020204" pitchFamily="34" charset="-128"/>
            </a:endParaRPr>
          </a:p>
        </p:txBody>
      </p:sp>
      <p:sp>
        <p:nvSpPr>
          <p:cNvPr id="20491" name="TextBox 3"/>
          <p:cNvSpPr txBox="1">
            <a:spLocks noChangeArrowheads="1"/>
          </p:cNvSpPr>
          <p:nvPr/>
        </p:nvSpPr>
        <p:spPr bwMode="auto">
          <a:xfrm>
            <a:off x="1770063" y="4397375"/>
            <a:ext cx="9921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
                <a:srgbClr val="F0AB00"/>
              </a:buClr>
              <a:buFont typeface="wingdings" panose="05000000000000000000" pitchFamily="2" charset="2"/>
              <a:buNone/>
            </a:pPr>
            <a:r>
              <a:rPr lang="de-DE" altLang="en-US" sz="900">
                <a:solidFill>
                  <a:srgbClr val="000000"/>
                </a:solidFill>
              </a:rPr>
              <a:t>Sequence flow</a:t>
            </a:r>
          </a:p>
        </p:txBody>
      </p:sp>
      <p:sp>
        <p:nvSpPr>
          <p:cNvPr id="20492" name="TextBox 435"/>
          <p:cNvSpPr txBox="1">
            <a:spLocks noChangeArrowheads="1"/>
          </p:cNvSpPr>
          <p:nvPr/>
        </p:nvSpPr>
        <p:spPr bwMode="auto">
          <a:xfrm>
            <a:off x="1130300" y="4102100"/>
            <a:ext cx="10318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Connection</a:t>
            </a:r>
            <a:endParaRPr lang="en-US" altLang="en-US" sz="2000">
              <a:ea typeface="Arial Unicode MS" panose="020B0604020202020204" pitchFamily="34" charset="-128"/>
              <a:cs typeface="Arial Unicode MS" panose="020B0604020202020204" pitchFamily="34" charset="-128"/>
            </a:endParaRPr>
          </a:p>
        </p:txBody>
      </p:sp>
      <p:sp>
        <p:nvSpPr>
          <p:cNvPr id="20493" name="Rectangle 436"/>
          <p:cNvSpPr>
            <a:spLocks noChangeArrowheads="1"/>
          </p:cNvSpPr>
          <p:nvPr/>
        </p:nvSpPr>
        <p:spPr bwMode="gray">
          <a:xfrm>
            <a:off x="538163" y="4090988"/>
            <a:ext cx="2251075" cy="792162"/>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494" name="TextBox 452"/>
          <p:cNvSpPr txBox="1">
            <a:spLocks noChangeArrowheads="1"/>
          </p:cNvSpPr>
          <p:nvPr/>
        </p:nvSpPr>
        <p:spPr bwMode="auto">
          <a:xfrm>
            <a:off x="7246938" y="4102100"/>
            <a:ext cx="901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Gateways</a:t>
            </a:r>
            <a:endParaRPr lang="en-US" altLang="en-US" sz="2000">
              <a:ea typeface="Arial Unicode MS" panose="020B0604020202020204" pitchFamily="34" charset="-128"/>
              <a:cs typeface="Arial Unicode MS" panose="020B0604020202020204" pitchFamily="34" charset="-128"/>
            </a:endParaRPr>
          </a:p>
        </p:txBody>
      </p:sp>
      <p:sp>
        <p:nvSpPr>
          <p:cNvPr id="20495" name="Rectangle 453"/>
          <p:cNvSpPr>
            <a:spLocks noChangeArrowheads="1"/>
          </p:cNvSpPr>
          <p:nvPr/>
        </p:nvSpPr>
        <p:spPr bwMode="gray">
          <a:xfrm>
            <a:off x="6913563" y="4092575"/>
            <a:ext cx="1663700" cy="2220913"/>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496" name="TextBox 460"/>
          <p:cNvSpPr txBox="1">
            <a:spLocks noChangeArrowheads="1"/>
          </p:cNvSpPr>
          <p:nvPr/>
        </p:nvSpPr>
        <p:spPr bwMode="auto">
          <a:xfrm>
            <a:off x="5456238" y="4102100"/>
            <a:ext cx="688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Events</a:t>
            </a:r>
            <a:endParaRPr lang="en-US" altLang="en-US" sz="2000">
              <a:ea typeface="Arial Unicode MS" panose="020B0604020202020204" pitchFamily="34" charset="-128"/>
              <a:cs typeface="Arial Unicode MS" panose="020B0604020202020204" pitchFamily="34" charset="-128"/>
            </a:endParaRPr>
          </a:p>
        </p:txBody>
      </p:sp>
      <p:sp>
        <p:nvSpPr>
          <p:cNvPr id="20497" name="Rectangle 462"/>
          <p:cNvSpPr>
            <a:spLocks noChangeArrowheads="1"/>
          </p:cNvSpPr>
          <p:nvPr/>
        </p:nvSpPr>
        <p:spPr bwMode="gray">
          <a:xfrm>
            <a:off x="4908550" y="4092575"/>
            <a:ext cx="1741488" cy="2220913"/>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498" name="TextBox 3"/>
          <p:cNvSpPr txBox="1">
            <a:spLocks noChangeArrowheads="1"/>
          </p:cNvSpPr>
          <p:nvPr/>
        </p:nvSpPr>
        <p:spPr bwMode="auto">
          <a:xfrm>
            <a:off x="1770063" y="4621213"/>
            <a:ext cx="69691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
                <a:srgbClr val="F0AB00"/>
              </a:buClr>
              <a:buFont typeface="wingdings" panose="05000000000000000000" pitchFamily="2" charset="2"/>
              <a:buNone/>
            </a:pPr>
            <a:r>
              <a:rPr lang="de-DE" altLang="en-US" sz="900">
                <a:solidFill>
                  <a:srgbClr val="000000"/>
                </a:solidFill>
              </a:rPr>
              <a:t>Data flow</a:t>
            </a:r>
          </a:p>
        </p:txBody>
      </p:sp>
      <p:cxnSp>
        <p:nvCxnSpPr>
          <p:cNvPr id="20499" name="Elbow Connector 374"/>
          <p:cNvCxnSpPr>
            <a:cxnSpLocks noChangeShapeType="1"/>
          </p:cNvCxnSpPr>
          <p:nvPr/>
        </p:nvCxnSpPr>
        <p:spPr bwMode="auto">
          <a:xfrm>
            <a:off x="738188" y="4419600"/>
            <a:ext cx="746125" cy="82550"/>
          </a:xfrm>
          <a:prstGeom prst="bentConnector3">
            <a:avLst>
              <a:gd name="adj1" fmla="val 50000"/>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20500" name="Elbow Connector 375"/>
          <p:cNvCxnSpPr>
            <a:cxnSpLocks noChangeShapeType="1"/>
          </p:cNvCxnSpPr>
          <p:nvPr/>
        </p:nvCxnSpPr>
        <p:spPr bwMode="auto">
          <a:xfrm>
            <a:off x="738188" y="4656138"/>
            <a:ext cx="744537" cy="82550"/>
          </a:xfrm>
          <a:prstGeom prst="bentConnector3">
            <a:avLst>
              <a:gd name="adj1" fmla="val 50000"/>
            </a:avLst>
          </a:prstGeom>
          <a:noFill/>
          <a:ln w="12700" algn="ctr">
            <a:solidFill>
              <a:srgbClr val="99CCFF"/>
            </a:solidFill>
            <a:prstDash val="sysDot"/>
            <a:miter lim="800000"/>
            <a:headEnd/>
            <a:tailEnd type="arrow" w="sm" len="sm"/>
          </a:ln>
          <a:extLst>
            <a:ext uri="{909E8E84-426E-40DD-AFC4-6F175D3DCCD1}">
              <a14:hiddenFill xmlns:a14="http://schemas.microsoft.com/office/drawing/2010/main">
                <a:noFill/>
              </a14:hiddenFill>
            </a:ext>
          </a:extLst>
        </p:spPr>
      </p:cxnSp>
      <p:sp>
        <p:nvSpPr>
          <p:cNvPr id="20501" name="TextBox 469"/>
          <p:cNvSpPr txBox="1">
            <a:spLocks noChangeArrowheads="1"/>
          </p:cNvSpPr>
          <p:nvPr/>
        </p:nvSpPr>
        <p:spPr bwMode="auto">
          <a:xfrm>
            <a:off x="7046913" y="4452938"/>
            <a:ext cx="142875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900">
                <a:solidFill>
                  <a:srgbClr val="000000"/>
                </a:solidFill>
                <a:ea typeface="Arial Unicode MS" panose="020B0604020202020204" pitchFamily="34" charset="-128"/>
                <a:cs typeface="Arial Unicode MS" panose="020B0604020202020204" pitchFamily="34" charset="-128"/>
              </a:rPr>
              <a:t>   Inline / Standalone</a:t>
            </a:r>
            <a:endParaRPr lang="en-US" altLang="en-US" sz="1200">
              <a:solidFill>
                <a:srgbClr val="000000"/>
              </a:solidFill>
              <a:ea typeface="Arial Unicode MS" panose="020B0604020202020204" pitchFamily="34" charset="-128"/>
              <a:cs typeface="Arial Unicode MS" panose="020B0604020202020204" pitchFamily="34" charset="-128"/>
            </a:endParaRPr>
          </a:p>
        </p:txBody>
      </p:sp>
      <p:grpSp>
        <p:nvGrpSpPr>
          <p:cNvPr id="20502" name="Group 662"/>
          <p:cNvGrpSpPr>
            <a:grpSpLocks/>
          </p:cNvGrpSpPr>
          <p:nvPr/>
        </p:nvGrpSpPr>
        <p:grpSpPr bwMode="auto">
          <a:xfrm>
            <a:off x="7472363" y="4724400"/>
            <a:ext cx="495300" cy="269875"/>
            <a:chOff x="7584788" y="4679132"/>
            <a:chExt cx="496209" cy="269126"/>
          </a:xfrm>
        </p:grpSpPr>
        <p:sp>
          <p:nvSpPr>
            <p:cNvPr id="522" name="Freeform 521"/>
            <p:cNvSpPr/>
            <p:nvPr/>
          </p:nvSpPr>
          <p:spPr bwMode="gray">
            <a:xfrm>
              <a:off x="7584788" y="4680716"/>
              <a:ext cx="496209" cy="264376"/>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20905" name="Cross 522"/>
            <p:cNvSpPr>
              <a:spLocks noChangeArrowheads="1"/>
            </p:cNvSpPr>
            <p:nvPr/>
          </p:nvSpPr>
          <p:spPr bwMode="gray">
            <a:xfrm rot="2700000">
              <a:off x="7754530" y="4750797"/>
              <a:ext cx="156726" cy="159041"/>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20906" name="Group 614"/>
            <p:cNvGrpSpPr>
              <a:grpSpLocks/>
            </p:cNvGrpSpPr>
            <p:nvPr/>
          </p:nvGrpSpPr>
          <p:grpSpPr bwMode="auto">
            <a:xfrm>
              <a:off x="7623738" y="4902539"/>
              <a:ext cx="413887" cy="45719"/>
              <a:chOff x="1171327" y="3126737"/>
              <a:chExt cx="413887" cy="45738"/>
            </a:xfrm>
          </p:grpSpPr>
          <p:sp>
            <p:nvSpPr>
              <p:cNvPr id="20908" name="Rectangle 525"/>
              <p:cNvSpPr>
                <a:spLocks noChangeArrowheads="1"/>
              </p:cNvSpPr>
              <p:nvPr/>
            </p:nvSpPr>
            <p:spPr bwMode="gray">
              <a:xfrm>
                <a:off x="1170547"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909" name="Rectangle 526"/>
              <p:cNvSpPr>
                <a:spLocks noChangeArrowheads="1"/>
              </p:cNvSpPr>
              <p:nvPr/>
            </p:nvSpPr>
            <p:spPr bwMode="gray">
              <a:xfrm>
                <a:off x="1254839"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910" name="Rectangle 527"/>
              <p:cNvSpPr>
                <a:spLocks noChangeArrowheads="1"/>
              </p:cNvSpPr>
              <p:nvPr/>
            </p:nvSpPr>
            <p:spPr bwMode="gray">
              <a:xfrm>
                <a:off x="1337540"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911" name="Rectangle 528"/>
              <p:cNvSpPr>
                <a:spLocks noChangeArrowheads="1"/>
              </p:cNvSpPr>
              <p:nvPr/>
            </p:nvSpPr>
            <p:spPr bwMode="gray">
              <a:xfrm>
                <a:off x="1418651" y="3126545"/>
                <a:ext cx="84292"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912" name="Rectangle 529"/>
              <p:cNvSpPr>
                <a:spLocks noChangeArrowheads="1"/>
              </p:cNvSpPr>
              <p:nvPr/>
            </p:nvSpPr>
            <p:spPr bwMode="gray">
              <a:xfrm>
                <a:off x="1502943"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0907" name="Isosceles Triangle 524"/>
            <p:cNvSpPr>
              <a:spLocks noChangeArrowheads="1"/>
            </p:cNvSpPr>
            <p:nvPr/>
          </p:nvSpPr>
          <p:spPr bwMode="gray">
            <a:xfrm>
              <a:off x="7793133" y="4679132"/>
              <a:ext cx="84291" cy="45909"/>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0503" name="Group 94223"/>
          <p:cNvGrpSpPr>
            <a:grpSpLocks/>
          </p:cNvGrpSpPr>
          <p:nvPr/>
        </p:nvGrpSpPr>
        <p:grpSpPr bwMode="auto">
          <a:xfrm>
            <a:off x="7472363" y="5105400"/>
            <a:ext cx="496887" cy="266700"/>
            <a:chOff x="7582578" y="5076560"/>
            <a:chExt cx="496209" cy="267204"/>
          </a:xfrm>
        </p:grpSpPr>
        <p:grpSp>
          <p:nvGrpSpPr>
            <p:cNvPr id="20894" name="Group 139"/>
            <p:cNvGrpSpPr>
              <a:grpSpLocks/>
            </p:cNvGrpSpPr>
            <p:nvPr/>
          </p:nvGrpSpPr>
          <p:grpSpPr bwMode="auto">
            <a:xfrm>
              <a:off x="7582578" y="5077767"/>
              <a:ext cx="496209" cy="265031"/>
              <a:chOff x="5840803" y="6923053"/>
              <a:chExt cx="1242639" cy="663709"/>
            </a:xfrm>
          </p:grpSpPr>
          <p:sp>
            <p:nvSpPr>
              <p:cNvPr id="546" name="Freeform 545"/>
              <p:cNvSpPr/>
              <p:nvPr/>
            </p:nvSpPr>
            <p:spPr bwMode="gray">
              <a:xfrm>
                <a:off x="5840803" y="6924014"/>
                <a:ext cx="1242639" cy="661185"/>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547" name="Donut 546"/>
              <p:cNvSpPr/>
              <p:nvPr/>
            </p:nvSpPr>
            <p:spPr bwMode="gray">
              <a:xfrm>
                <a:off x="6265602" y="7115200"/>
                <a:ext cx="393041" cy="394320"/>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20895" name="Group 629"/>
            <p:cNvGrpSpPr>
              <a:grpSpLocks/>
            </p:cNvGrpSpPr>
            <p:nvPr/>
          </p:nvGrpSpPr>
          <p:grpSpPr bwMode="auto">
            <a:xfrm>
              <a:off x="7629313" y="5298045"/>
              <a:ext cx="413887" cy="45719"/>
              <a:chOff x="1171327" y="3126737"/>
              <a:chExt cx="413887" cy="45738"/>
            </a:xfrm>
          </p:grpSpPr>
          <p:sp>
            <p:nvSpPr>
              <p:cNvPr id="20897" name="Rectangle 535"/>
              <p:cNvSpPr>
                <a:spLocks noChangeArrowheads="1"/>
              </p:cNvSpPr>
              <p:nvPr/>
            </p:nvSpPr>
            <p:spPr bwMode="gray">
              <a:xfrm>
                <a:off x="1170567"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98" name="Rectangle 538"/>
              <p:cNvSpPr>
                <a:spLocks noChangeArrowheads="1"/>
              </p:cNvSpPr>
              <p:nvPr/>
            </p:nvSpPr>
            <p:spPr bwMode="gray">
              <a:xfrm>
                <a:off x="1254589"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99" name="Rectangle 539"/>
              <p:cNvSpPr>
                <a:spLocks noChangeArrowheads="1"/>
              </p:cNvSpPr>
              <p:nvPr/>
            </p:nvSpPr>
            <p:spPr bwMode="gray">
              <a:xfrm>
                <a:off x="1337026" y="3126332"/>
                <a:ext cx="84023"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900" name="Rectangle 540"/>
              <p:cNvSpPr>
                <a:spLocks noChangeArrowheads="1"/>
              </p:cNvSpPr>
              <p:nvPr/>
            </p:nvSpPr>
            <p:spPr bwMode="gray">
              <a:xfrm>
                <a:off x="1419464"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901" name="Rectangle 541"/>
              <p:cNvSpPr>
                <a:spLocks noChangeArrowheads="1"/>
              </p:cNvSpPr>
              <p:nvPr/>
            </p:nvSpPr>
            <p:spPr bwMode="gray">
              <a:xfrm>
                <a:off x="1503487"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0896" name="Isosceles Triangle 533"/>
            <p:cNvSpPr>
              <a:spLocks noChangeArrowheads="1"/>
            </p:cNvSpPr>
            <p:nvPr/>
          </p:nvSpPr>
          <p:spPr bwMode="gray">
            <a:xfrm>
              <a:off x="7791842" y="5076560"/>
              <a:ext cx="85608" cy="46125"/>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0504" name="Group 94230"/>
          <p:cNvGrpSpPr>
            <a:grpSpLocks/>
          </p:cNvGrpSpPr>
          <p:nvPr/>
        </p:nvGrpSpPr>
        <p:grpSpPr bwMode="auto">
          <a:xfrm>
            <a:off x="7472363" y="5484813"/>
            <a:ext cx="496887" cy="268287"/>
            <a:chOff x="7582579" y="5431275"/>
            <a:chExt cx="496209" cy="267479"/>
          </a:xfrm>
        </p:grpSpPr>
        <p:grpSp>
          <p:nvGrpSpPr>
            <p:cNvPr id="20884" name="Group 142"/>
            <p:cNvGrpSpPr>
              <a:grpSpLocks/>
            </p:cNvGrpSpPr>
            <p:nvPr/>
          </p:nvGrpSpPr>
          <p:grpSpPr bwMode="auto">
            <a:xfrm>
              <a:off x="7582579" y="5432308"/>
              <a:ext cx="496209" cy="265031"/>
              <a:chOff x="4433684" y="6923053"/>
              <a:chExt cx="1242639" cy="663709"/>
            </a:xfrm>
          </p:grpSpPr>
          <p:sp>
            <p:nvSpPr>
              <p:cNvPr id="557" name="Freeform 556"/>
              <p:cNvSpPr/>
              <p:nvPr/>
            </p:nvSpPr>
            <p:spPr bwMode="gray">
              <a:xfrm>
                <a:off x="4433684" y="6924429"/>
                <a:ext cx="1242639" cy="6619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20893" name="Cross 557"/>
              <p:cNvSpPr>
                <a:spLocks noChangeArrowheads="1"/>
              </p:cNvSpPr>
              <p:nvPr/>
            </p:nvSpPr>
            <p:spPr bwMode="gray">
              <a:xfrm>
                <a:off x="4858485" y="7102790"/>
                <a:ext cx="393038" cy="3963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0885" name="Group 636"/>
            <p:cNvGrpSpPr>
              <a:grpSpLocks/>
            </p:cNvGrpSpPr>
            <p:nvPr/>
          </p:nvGrpSpPr>
          <p:grpSpPr bwMode="auto">
            <a:xfrm>
              <a:off x="7624564" y="5653035"/>
              <a:ext cx="413887" cy="45719"/>
              <a:chOff x="1171327" y="3126737"/>
              <a:chExt cx="413887" cy="45738"/>
            </a:xfrm>
          </p:grpSpPr>
          <p:sp>
            <p:nvSpPr>
              <p:cNvPr id="20887" name="Rectangle 551"/>
              <p:cNvSpPr>
                <a:spLocks noChangeArrowheads="1"/>
              </p:cNvSpPr>
              <p:nvPr/>
            </p:nvSpPr>
            <p:spPr bwMode="gray">
              <a:xfrm>
                <a:off x="1170561"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88" name="Rectangle 552"/>
              <p:cNvSpPr>
                <a:spLocks noChangeArrowheads="1"/>
              </p:cNvSpPr>
              <p:nvPr/>
            </p:nvSpPr>
            <p:spPr bwMode="gray">
              <a:xfrm>
                <a:off x="1254584"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89" name="Rectangle 553"/>
              <p:cNvSpPr>
                <a:spLocks noChangeArrowheads="1"/>
              </p:cNvSpPr>
              <p:nvPr/>
            </p:nvSpPr>
            <p:spPr bwMode="gray">
              <a:xfrm>
                <a:off x="1337021" y="3126557"/>
                <a:ext cx="84022"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90" name="Rectangle 554"/>
              <p:cNvSpPr>
                <a:spLocks noChangeArrowheads="1"/>
              </p:cNvSpPr>
              <p:nvPr/>
            </p:nvSpPr>
            <p:spPr bwMode="gray">
              <a:xfrm>
                <a:off x="1419459"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91" name="Rectangle 555"/>
              <p:cNvSpPr>
                <a:spLocks noChangeArrowheads="1"/>
              </p:cNvSpPr>
              <p:nvPr/>
            </p:nvSpPr>
            <p:spPr bwMode="gray">
              <a:xfrm>
                <a:off x="1503481"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0886" name="Isosceles Triangle 550"/>
            <p:cNvSpPr>
              <a:spLocks noChangeArrowheads="1"/>
            </p:cNvSpPr>
            <p:nvPr/>
          </p:nvSpPr>
          <p:spPr bwMode="gray">
            <a:xfrm>
              <a:off x="7790258" y="5431275"/>
              <a:ext cx="85608" cy="45898"/>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0505" name="Group 94233"/>
          <p:cNvGrpSpPr>
            <a:grpSpLocks/>
          </p:cNvGrpSpPr>
          <p:nvPr/>
        </p:nvGrpSpPr>
        <p:grpSpPr bwMode="auto">
          <a:xfrm>
            <a:off x="7472363" y="5872163"/>
            <a:ext cx="496887" cy="265112"/>
            <a:chOff x="7582678" y="5826395"/>
            <a:chExt cx="496209" cy="265444"/>
          </a:xfrm>
        </p:grpSpPr>
        <p:grpSp>
          <p:nvGrpSpPr>
            <p:cNvPr id="20873" name="Group 148"/>
            <p:cNvGrpSpPr>
              <a:grpSpLocks/>
            </p:cNvGrpSpPr>
            <p:nvPr/>
          </p:nvGrpSpPr>
          <p:grpSpPr bwMode="auto">
            <a:xfrm>
              <a:off x="7582678" y="5826395"/>
              <a:ext cx="496209" cy="265031"/>
              <a:chOff x="1503362" y="6923053"/>
              <a:chExt cx="1242639" cy="663709"/>
            </a:xfrm>
          </p:grpSpPr>
          <p:sp>
            <p:nvSpPr>
              <p:cNvPr id="575" name="Freeform 574"/>
              <p:cNvSpPr/>
              <p:nvPr/>
            </p:nvSpPr>
            <p:spPr bwMode="gray">
              <a:xfrm>
                <a:off x="1503362" y="6923053"/>
                <a:ext cx="1242639" cy="664742"/>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1DAB9"/>
                  </a:gs>
                  <a:gs pos="50000">
                    <a:srgbClr val="EAC794"/>
                  </a:gs>
                  <a:gs pos="100000">
                    <a:srgbClr val="E4B87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20882" name="Cross 575"/>
              <p:cNvSpPr>
                <a:spLocks noChangeArrowheads="1"/>
              </p:cNvSpPr>
              <p:nvPr/>
            </p:nvSpPr>
            <p:spPr bwMode="gray">
              <a:xfrm rot="2700000">
                <a:off x="1925657" y="7104681"/>
                <a:ext cx="398048" cy="393038"/>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83" name="Cross 576"/>
              <p:cNvSpPr>
                <a:spLocks noChangeArrowheads="1"/>
              </p:cNvSpPr>
              <p:nvPr/>
            </p:nvSpPr>
            <p:spPr bwMode="gray">
              <a:xfrm>
                <a:off x="1928163" y="7102176"/>
                <a:ext cx="393038" cy="398048"/>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0874" name="Group 643"/>
            <p:cNvGrpSpPr>
              <a:grpSpLocks/>
            </p:cNvGrpSpPr>
            <p:nvPr/>
          </p:nvGrpSpPr>
          <p:grpSpPr bwMode="auto">
            <a:xfrm>
              <a:off x="7630139" y="6046120"/>
              <a:ext cx="413887" cy="45719"/>
              <a:chOff x="1171327" y="3126737"/>
              <a:chExt cx="413887" cy="45738"/>
            </a:xfrm>
          </p:grpSpPr>
          <p:sp>
            <p:nvSpPr>
              <p:cNvPr id="20876" name="Rectangle 566"/>
              <p:cNvSpPr>
                <a:spLocks noChangeArrowheads="1"/>
              </p:cNvSpPr>
              <p:nvPr/>
            </p:nvSpPr>
            <p:spPr bwMode="gray">
              <a:xfrm>
                <a:off x="1171426"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77" name="Rectangle 567"/>
              <p:cNvSpPr>
                <a:spLocks noChangeArrowheads="1"/>
              </p:cNvSpPr>
              <p:nvPr/>
            </p:nvSpPr>
            <p:spPr bwMode="gray">
              <a:xfrm>
                <a:off x="1255449"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78" name="Rectangle 568"/>
              <p:cNvSpPr>
                <a:spLocks noChangeArrowheads="1"/>
              </p:cNvSpPr>
              <p:nvPr/>
            </p:nvSpPr>
            <p:spPr bwMode="gray">
              <a:xfrm>
                <a:off x="1337886"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79" name="Rectangle 569"/>
              <p:cNvSpPr>
                <a:spLocks noChangeArrowheads="1"/>
              </p:cNvSpPr>
              <p:nvPr/>
            </p:nvSpPr>
            <p:spPr bwMode="gray">
              <a:xfrm>
                <a:off x="1418738" y="3126360"/>
                <a:ext cx="84023"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80" name="Rectangle 572"/>
              <p:cNvSpPr>
                <a:spLocks noChangeArrowheads="1"/>
              </p:cNvSpPr>
              <p:nvPr/>
            </p:nvSpPr>
            <p:spPr bwMode="gray">
              <a:xfrm>
                <a:off x="1502761"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0875" name="Isosceles Triangle 565"/>
            <p:cNvSpPr>
              <a:spLocks noChangeArrowheads="1"/>
            </p:cNvSpPr>
            <p:nvPr/>
          </p:nvSpPr>
          <p:spPr bwMode="gray">
            <a:xfrm>
              <a:off x="7791942" y="5826395"/>
              <a:ext cx="85608" cy="46095"/>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0506" name="Group 94288"/>
          <p:cNvGrpSpPr>
            <a:grpSpLocks/>
          </p:cNvGrpSpPr>
          <p:nvPr/>
        </p:nvGrpSpPr>
        <p:grpSpPr bwMode="auto">
          <a:xfrm>
            <a:off x="7032625" y="5994400"/>
            <a:ext cx="274638" cy="147638"/>
            <a:chOff x="7016784" y="5940756"/>
            <a:chExt cx="275109" cy="147859"/>
          </a:xfrm>
        </p:grpSpPr>
        <p:grpSp>
          <p:nvGrpSpPr>
            <p:cNvPr id="20862" name="Group 135"/>
            <p:cNvGrpSpPr>
              <a:grpSpLocks/>
            </p:cNvGrpSpPr>
            <p:nvPr/>
          </p:nvGrpSpPr>
          <p:grpSpPr bwMode="auto">
            <a:xfrm>
              <a:off x="7016784" y="5941676"/>
              <a:ext cx="275109" cy="146939"/>
              <a:chOff x="1503362" y="6923057"/>
              <a:chExt cx="1242639" cy="663709"/>
            </a:xfrm>
          </p:grpSpPr>
          <p:sp>
            <p:nvSpPr>
              <p:cNvPr id="590" name="Freeform 589"/>
              <p:cNvSpPr/>
              <p:nvPr/>
            </p:nvSpPr>
            <p:spPr bwMode="gray">
              <a:xfrm>
                <a:off x="1503362" y="6926083"/>
                <a:ext cx="1242639" cy="660683"/>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1DAB9"/>
                  </a:gs>
                  <a:gs pos="50000">
                    <a:srgbClr val="EAC794"/>
                  </a:gs>
                  <a:gs pos="100000">
                    <a:srgbClr val="E4B87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20871" name="Cross 590"/>
              <p:cNvSpPr>
                <a:spLocks noChangeArrowheads="1"/>
              </p:cNvSpPr>
              <p:nvPr/>
            </p:nvSpPr>
            <p:spPr bwMode="gray">
              <a:xfrm rot="2700000">
                <a:off x="1927191" y="7105577"/>
                <a:ext cx="394976" cy="395056"/>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72" name="Cross 591"/>
              <p:cNvSpPr>
                <a:spLocks noChangeArrowheads="1"/>
              </p:cNvSpPr>
              <p:nvPr/>
            </p:nvSpPr>
            <p:spPr bwMode="gray">
              <a:xfrm>
                <a:off x="1927154" y="7105614"/>
                <a:ext cx="395056" cy="394976"/>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0863" name="Group 683"/>
            <p:cNvGrpSpPr>
              <a:grpSpLocks/>
            </p:cNvGrpSpPr>
            <p:nvPr/>
          </p:nvGrpSpPr>
          <p:grpSpPr bwMode="auto">
            <a:xfrm>
              <a:off x="7029754" y="6042895"/>
              <a:ext cx="249169" cy="45720"/>
              <a:chOff x="1171328" y="3126737"/>
              <a:chExt cx="413886" cy="45739"/>
            </a:xfrm>
          </p:grpSpPr>
          <p:sp>
            <p:nvSpPr>
              <p:cNvPr id="20865" name="Rectangle 581"/>
              <p:cNvSpPr>
                <a:spLocks noChangeArrowheads="1"/>
              </p:cNvSpPr>
              <p:nvPr/>
            </p:nvSpPr>
            <p:spPr bwMode="gray">
              <a:xfrm>
                <a:off x="1170915"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66" name="Rectangle 582"/>
              <p:cNvSpPr>
                <a:spLocks noChangeArrowheads="1"/>
              </p:cNvSpPr>
              <p:nvPr/>
            </p:nvSpPr>
            <p:spPr bwMode="gray">
              <a:xfrm>
                <a:off x="1255442"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67" name="Rectangle 584"/>
              <p:cNvSpPr>
                <a:spLocks noChangeArrowheads="1"/>
              </p:cNvSpPr>
              <p:nvPr/>
            </p:nvSpPr>
            <p:spPr bwMode="gray">
              <a:xfrm>
                <a:off x="1337329" y="3126350"/>
                <a:ext cx="84527"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68" name="Rectangle 587"/>
              <p:cNvSpPr>
                <a:spLocks noChangeArrowheads="1"/>
              </p:cNvSpPr>
              <p:nvPr/>
            </p:nvSpPr>
            <p:spPr bwMode="gray">
              <a:xfrm>
                <a:off x="1419213" y="3126350"/>
                <a:ext cx="84527"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69" name="Rectangle 588"/>
              <p:cNvSpPr>
                <a:spLocks noChangeArrowheads="1"/>
              </p:cNvSpPr>
              <p:nvPr/>
            </p:nvSpPr>
            <p:spPr bwMode="gray">
              <a:xfrm>
                <a:off x="1503740"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0864" name="Isosceles Triangle 580"/>
            <p:cNvSpPr>
              <a:spLocks noChangeArrowheads="1"/>
            </p:cNvSpPr>
            <p:nvPr/>
          </p:nvSpPr>
          <p:spPr bwMode="gray">
            <a:xfrm>
              <a:off x="7112197" y="5940756"/>
              <a:ext cx="85872" cy="4610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0507" name="Group 94278"/>
          <p:cNvGrpSpPr>
            <a:grpSpLocks/>
          </p:cNvGrpSpPr>
          <p:nvPr/>
        </p:nvGrpSpPr>
        <p:grpSpPr bwMode="auto">
          <a:xfrm>
            <a:off x="7032625" y="5603875"/>
            <a:ext cx="274638" cy="147638"/>
            <a:chOff x="7021041" y="5549632"/>
            <a:chExt cx="275109" cy="148490"/>
          </a:xfrm>
        </p:grpSpPr>
        <p:grpSp>
          <p:nvGrpSpPr>
            <p:cNvPr id="20852" name="Group 129"/>
            <p:cNvGrpSpPr>
              <a:grpSpLocks/>
            </p:cNvGrpSpPr>
            <p:nvPr/>
          </p:nvGrpSpPr>
          <p:grpSpPr bwMode="auto">
            <a:xfrm>
              <a:off x="7021041" y="5550400"/>
              <a:ext cx="275109" cy="146939"/>
              <a:chOff x="4433684" y="6923053"/>
              <a:chExt cx="1242639" cy="663709"/>
            </a:xfrm>
          </p:grpSpPr>
          <p:sp>
            <p:nvSpPr>
              <p:cNvPr id="605" name="Freeform 604"/>
              <p:cNvSpPr/>
              <p:nvPr/>
            </p:nvSpPr>
            <p:spPr bwMode="gray">
              <a:xfrm>
                <a:off x="4433684" y="6919582"/>
                <a:ext cx="1242639" cy="6707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20861" name="Cross 605"/>
              <p:cNvSpPr>
                <a:spLocks noChangeArrowheads="1"/>
              </p:cNvSpPr>
              <p:nvPr/>
            </p:nvSpPr>
            <p:spPr bwMode="gray">
              <a:xfrm>
                <a:off x="4857473" y="7099883"/>
                <a:ext cx="395062" cy="3966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0853" name="Group 676"/>
            <p:cNvGrpSpPr>
              <a:grpSpLocks/>
            </p:cNvGrpSpPr>
            <p:nvPr/>
          </p:nvGrpSpPr>
          <p:grpSpPr bwMode="auto">
            <a:xfrm>
              <a:off x="7034746" y="5652402"/>
              <a:ext cx="249169" cy="45720"/>
              <a:chOff x="1171328" y="3126737"/>
              <a:chExt cx="413886" cy="45739"/>
            </a:xfrm>
          </p:grpSpPr>
          <p:sp>
            <p:nvSpPr>
              <p:cNvPr id="20855" name="Rectangle 599"/>
              <p:cNvSpPr>
                <a:spLocks noChangeArrowheads="1"/>
              </p:cNvSpPr>
              <p:nvPr/>
            </p:nvSpPr>
            <p:spPr bwMode="gray">
              <a:xfrm>
                <a:off x="1172336"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56" name="Rectangle 600"/>
              <p:cNvSpPr>
                <a:spLocks noChangeArrowheads="1"/>
              </p:cNvSpPr>
              <p:nvPr/>
            </p:nvSpPr>
            <p:spPr bwMode="gray">
              <a:xfrm>
                <a:off x="1256863"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57" name="Rectangle 601"/>
              <p:cNvSpPr>
                <a:spLocks noChangeArrowheads="1"/>
              </p:cNvSpPr>
              <p:nvPr/>
            </p:nvSpPr>
            <p:spPr bwMode="gray">
              <a:xfrm>
                <a:off x="1338750"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58" name="Rectangle 602"/>
              <p:cNvSpPr>
                <a:spLocks noChangeArrowheads="1"/>
              </p:cNvSpPr>
              <p:nvPr/>
            </p:nvSpPr>
            <p:spPr bwMode="gray">
              <a:xfrm>
                <a:off x="1420634"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59" name="Rectangle 603"/>
              <p:cNvSpPr>
                <a:spLocks noChangeArrowheads="1"/>
              </p:cNvSpPr>
              <p:nvPr/>
            </p:nvSpPr>
            <p:spPr bwMode="gray">
              <a:xfrm>
                <a:off x="1502521"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0854" name="Isosceles Triangle 598"/>
            <p:cNvSpPr>
              <a:spLocks noChangeArrowheads="1"/>
            </p:cNvSpPr>
            <p:nvPr/>
          </p:nvSpPr>
          <p:spPr bwMode="gray">
            <a:xfrm>
              <a:off x="7116455" y="5549632"/>
              <a:ext cx="85872" cy="46304"/>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0508" name="Group 94302"/>
          <p:cNvGrpSpPr>
            <a:grpSpLocks/>
          </p:cNvGrpSpPr>
          <p:nvPr/>
        </p:nvGrpSpPr>
        <p:grpSpPr bwMode="auto">
          <a:xfrm>
            <a:off x="7032625" y="5235575"/>
            <a:ext cx="274638" cy="136525"/>
            <a:chOff x="7009314" y="5206608"/>
            <a:chExt cx="273600" cy="136800"/>
          </a:xfrm>
        </p:grpSpPr>
        <p:grpSp>
          <p:nvGrpSpPr>
            <p:cNvPr id="20842" name="Group 153"/>
            <p:cNvGrpSpPr>
              <a:grpSpLocks/>
            </p:cNvGrpSpPr>
            <p:nvPr/>
          </p:nvGrpSpPr>
          <p:grpSpPr bwMode="auto">
            <a:xfrm>
              <a:off x="7009314" y="5206608"/>
              <a:ext cx="273600" cy="136800"/>
              <a:chOff x="5840798" y="6923043"/>
              <a:chExt cx="1242638" cy="663708"/>
            </a:xfrm>
          </p:grpSpPr>
          <p:sp>
            <p:nvSpPr>
              <p:cNvPr id="625" name="Freeform 624"/>
              <p:cNvSpPr/>
              <p:nvPr/>
            </p:nvSpPr>
            <p:spPr bwMode="gray">
              <a:xfrm>
                <a:off x="5840798" y="6923043"/>
                <a:ext cx="1242638" cy="663708"/>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626" name="Donut 625"/>
              <p:cNvSpPr/>
              <p:nvPr/>
            </p:nvSpPr>
            <p:spPr bwMode="gray">
              <a:xfrm>
                <a:off x="6264589" y="7115984"/>
                <a:ext cx="395055" cy="393592"/>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20843" name="Group 669"/>
            <p:cNvGrpSpPr>
              <a:grpSpLocks/>
            </p:cNvGrpSpPr>
            <p:nvPr/>
          </p:nvGrpSpPr>
          <p:grpSpPr bwMode="auto">
            <a:xfrm>
              <a:off x="7022341" y="5297078"/>
              <a:ext cx="249169" cy="45720"/>
              <a:chOff x="1171328" y="3126737"/>
              <a:chExt cx="413886" cy="45739"/>
            </a:xfrm>
          </p:grpSpPr>
          <p:sp>
            <p:nvSpPr>
              <p:cNvPr id="20845" name="Rectangle 614"/>
              <p:cNvSpPr>
                <a:spLocks noChangeArrowheads="1"/>
              </p:cNvSpPr>
              <p:nvPr/>
            </p:nvSpPr>
            <p:spPr bwMode="gray">
              <a:xfrm>
                <a:off x="1170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46" name="Rectangle 620"/>
              <p:cNvSpPr>
                <a:spLocks noChangeArrowheads="1"/>
              </p:cNvSpPr>
              <p:nvPr/>
            </p:nvSpPr>
            <p:spPr bwMode="gray">
              <a:xfrm>
                <a:off x="1254769"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47" name="Rectangle 621"/>
              <p:cNvSpPr>
                <a:spLocks noChangeArrowheads="1"/>
              </p:cNvSpPr>
              <p:nvPr/>
            </p:nvSpPr>
            <p:spPr bwMode="gray">
              <a:xfrm>
                <a:off x="1338833" y="3126937"/>
                <a:ext cx="81436"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48" name="Rectangle 622"/>
              <p:cNvSpPr>
                <a:spLocks noChangeArrowheads="1"/>
              </p:cNvSpPr>
              <p:nvPr/>
            </p:nvSpPr>
            <p:spPr bwMode="gray">
              <a:xfrm>
                <a:off x="1420269" y="3126937"/>
                <a:ext cx="81437"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49" name="Rectangle 623"/>
              <p:cNvSpPr>
                <a:spLocks noChangeArrowheads="1"/>
              </p:cNvSpPr>
              <p:nvPr/>
            </p:nvSpPr>
            <p:spPr bwMode="gray">
              <a:xfrm>
                <a:off x="1501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0844" name="Isosceles Triangle 613"/>
            <p:cNvSpPr>
              <a:spLocks noChangeArrowheads="1"/>
            </p:cNvSpPr>
            <p:nvPr/>
          </p:nvSpPr>
          <p:spPr bwMode="gray">
            <a:xfrm>
              <a:off x="7102622" y="5208199"/>
              <a:ext cx="85401" cy="46130"/>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0509" name="Group 689"/>
          <p:cNvGrpSpPr>
            <a:grpSpLocks/>
          </p:cNvGrpSpPr>
          <p:nvPr/>
        </p:nvGrpSpPr>
        <p:grpSpPr bwMode="auto">
          <a:xfrm>
            <a:off x="7032625" y="4838700"/>
            <a:ext cx="276225" cy="150813"/>
            <a:chOff x="7020496" y="4784785"/>
            <a:chExt cx="275109" cy="150745"/>
          </a:xfrm>
        </p:grpSpPr>
        <p:grpSp>
          <p:nvGrpSpPr>
            <p:cNvPr id="20827" name="Group 118"/>
            <p:cNvGrpSpPr>
              <a:grpSpLocks/>
            </p:cNvGrpSpPr>
            <p:nvPr/>
          </p:nvGrpSpPr>
          <p:grpSpPr bwMode="auto">
            <a:xfrm>
              <a:off x="7020496" y="4784785"/>
              <a:ext cx="275109" cy="150745"/>
              <a:chOff x="7022877" y="4789547"/>
              <a:chExt cx="275109" cy="150745"/>
            </a:xfrm>
          </p:grpSpPr>
          <p:grpSp>
            <p:nvGrpSpPr>
              <p:cNvPr id="20835" name="Group 132"/>
              <p:cNvGrpSpPr>
                <a:grpSpLocks/>
              </p:cNvGrpSpPr>
              <p:nvPr/>
            </p:nvGrpSpPr>
            <p:grpSpPr bwMode="auto">
              <a:xfrm>
                <a:off x="7022877" y="4789547"/>
                <a:ext cx="275109" cy="146939"/>
                <a:chOff x="3014456" y="6923053"/>
                <a:chExt cx="1242639" cy="663709"/>
              </a:xfrm>
            </p:grpSpPr>
            <p:sp>
              <p:nvSpPr>
                <p:cNvPr id="662" name="Freeform 66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20841"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0836" name="Group 541"/>
              <p:cNvGrpSpPr>
                <a:grpSpLocks/>
              </p:cNvGrpSpPr>
              <p:nvPr/>
            </p:nvGrpSpPr>
            <p:grpSpPr bwMode="auto">
              <a:xfrm>
                <a:off x="7029450" y="4894573"/>
                <a:ext cx="268536" cy="45719"/>
                <a:chOff x="7588635" y="4913826"/>
                <a:chExt cx="495416" cy="33609"/>
              </a:xfrm>
            </p:grpSpPr>
            <p:sp>
              <p:nvSpPr>
                <p:cNvPr id="20837"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38"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39"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20828" name="Group 654"/>
            <p:cNvGrpSpPr>
              <a:grpSpLocks/>
            </p:cNvGrpSpPr>
            <p:nvPr/>
          </p:nvGrpSpPr>
          <p:grpSpPr bwMode="auto">
            <a:xfrm>
              <a:off x="7035027" y="4886004"/>
              <a:ext cx="249169" cy="45720"/>
              <a:chOff x="1171328" y="3126737"/>
              <a:chExt cx="413886" cy="45739"/>
            </a:xfrm>
          </p:grpSpPr>
          <p:sp>
            <p:nvSpPr>
              <p:cNvPr id="20830"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31"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32"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33"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34"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0829"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0510" name="Group 24"/>
          <p:cNvGrpSpPr>
            <a:grpSpLocks/>
          </p:cNvGrpSpPr>
          <p:nvPr/>
        </p:nvGrpSpPr>
        <p:grpSpPr bwMode="auto">
          <a:xfrm>
            <a:off x="5181600" y="5692775"/>
            <a:ext cx="1192213" cy="358775"/>
            <a:chOff x="5099050" y="5647315"/>
            <a:chExt cx="1191466" cy="358198"/>
          </a:xfrm>
        </p:grpSpPr>
        <p:grpSp>
          <p:nvGrpSpPr>
            <p:cNvPr id="20816" name="Group 361"/>
            <p:cNvGrpSpPr>
              <a:grpSpLocks/>
            </p:cNvGrpSpPr>
            <p:nvPr/>
          </p:nvGrpSpPr>
          <p:grpSpPr bwMode="auto">
            <a:xfrm>
              <a:off x="5099050" y="5733367"/>
              <a:ext cx="271838" cy="272146"/>
              <a:chOff x="514868" y="5661248"/>
              <a:chExt cx="272014" cy="272014"/>
            </a:xfrm>
          </p:grpSpPr>
          <p:sp>
            <p:nvSpPr>
              <p:cNvPr id="20821"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0822"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20823" name="Group 370"/>
              <p:cNvGrpSpPr>
                <a:grpSpLocks/>
              </p:cNvGrpSpPr>
              <p:nvPr/>
            </p:nvGrpSpPr>
            <p:grpSpPr bwMode="auto">
              <a:xfrm>
                <a:off x="571578" y="5744390"/>
                <a:ext cx="158594" cy="105730"/>
                <a:chOff x="558006" y="5400998"/>
                <a:chExt cx="190500" cy="127001"/>
              </a:xfrm>
            </p:grpSpPr>
            <p:sp>
              <p:nvSpPr>
                <p:cNvPr id="20824"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20825"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0826"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20817" name="Group 143"/>
            <p:cNvGrpSpPr>
              <a:grpSpLocks/>
            </p:cNvGrpSpPr>
            <p:nvPr/>
          </p:nvGrpSpPr>
          <p:grpSpPr bwMode="auto">
            <a:xfrm>
              <a:off x="5358591" y="5647315"/>
              <a:ext cx="931925" cy="206375"/>
              <a:chOff x="10093047" y="3846399"/>
              <a:chExt cx="930550" cy="206393"/>
            </a:xfrm>
          </p:grpSpPr>
          <p:sp>
            <p:nvSpPr>
              <p:cNvPr id="20818"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668" name="Eckige Klammer links 490"/>
              <p:cNvSpPr>
                <a:spLocks/>
              </p:cNvSpPr>
              <p:nvPr/>
            </p:nvSpPr>
            <p:spPr bwMode="auto">
              <a:xfrm>
                <a:off x="10171316" y="3868590"/>
                <a:ext cx="45940" cy="141073"/>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669" name="Gerade Verbindung 491"/>
              <p:cNvCxnSpPr>
                <a:cxnSpLocks noChangeShapeType="1"/>
                <a:endCxn id="668" idx="1"/>
              </p:cNvCxnSpPr>
              <p:nvPr/>
            </p:nvCxnSpPr>
            <p:spPr bwMode="auto">
              <a:xfrm flipV="1">
                <a:off x="10093692" y="3938334"/>
                <a:ext cx="77625" cy="47553"/>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0511" name="Group 23"/>
          <p:cNvGrpSpPr>
            <a:grpSpLocks/>
          </p:cNvGrpSpPr>
          <p:nvPr/>
        </p:nvGrpSpPr>
        <p:grpSpPr bwMode="auto">
          <a:xfrm>
            <a:off x="5183188" y="5284788"/>
            <a:ext cx="1195387" cy="344487"/>
            <a:chOff x="5095875" y="5238898"/>
            <a:chExt cx="1194641" cy="344340"/>
          </a:xfrm>
        </p:grpSpPr>
        <p:sp>
          <p:nvSpPr>
            <p:cNvPr id="20807" name="Oval 691"/>
            <p:cNvSpPr>
              <a:spLocks noChangeArrowheads="1"/>
            </p:cNvSpPr>
            <p:nvPr/>
          </p:nvSpPr>
          <p:spPr bwMode="auto">
            <a:xfrm>
              <a:off x="5095875" y="5311892"/>
              <a:ext cx="271293" cy="271346"/>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0808" name="Oval 692"/>
            <p:cNvSpPr>
              <a:spLocks noChangeArrowheads="1"/>
            </p:cNvSpPr>
            <p:nvPr/>
          </p:nvSpPr>
          <p:spPr bwMode="gray">
            <a:xfrm>
              <a:off x="5116500" y="5330933"/>
              <a:ext cx="231630" cy="23167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09" name="Oval 693"/>
            <p:cNvSpPr>
              <a:spLocks noChangeArrowheads="1"/>
            </p:cNvSpPr>
            <p:nvPr/>
          </p:nvSpPr>
          <p:spPr bwMode="auto">
            <a:xfrm>
              <a:off x="5095875" y="5311892"/>
              <a:ext cx="271293" cy="271346"/>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0810" name="Oval 694"/>
            <p:cNvSpPr>
              <a:spLocks noChangeArrowheads="1"/>
            </p:cNvSpPr>
            <p:nvPr/>
          </p:nvSpPr>
          <p:spPr bwMode="gray">
            <a:xfrm>
              <a:off x="5116500" y="5330933"/>
              <a:ext cx="231630" cy="23167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aphicFrame>
          <p:nvGraphicFramePr>
            <p:cNvPr id="20811" name="Object 403"/>
            <p:cNvGraphicFramePr>
              <a:graphicFrameLocks noChangeAspect="1"/>
            </p:cNvGraphicFramePr>
            <p:nvPr/>
          </p:nvGraphicFramePr>
          <p:xfrm>
            <a:off x="5124496" y="5340350"/>
            <a:ext cx="223779" cy="223669"/>
          </p:xfrm>
          <a:graphic>
            <a:graphicData uri="http://schemas.openxmlformats.org/presentationml/2006/ole">
              <mc:AlternateContent xmlns:mc="http://schemas.openxmlformats.org/markup-compatibility/2006">
                <mc:Choice xmlns:v="urn:schemas-microsoft-com:vml" Requires="v">
                  <p:oleObj spid="_x0000_s20995" name="Visio" r:id="rId4" imgW="254000" imgH="254000" progId="Visio.Drawing.11">
                    <p:embed/>
                  </p:oleObj>
                </mc:Choice>
                <mc:Fallback>
                  <p:oleObj name="Visio" r:id="rId4" imgW="254000" imgH="254000" progId="Visio.Drawing.11">
                    <p:embed/>
                    <p:pic>
                      <p:nvPicPr>
                        <p:cNvPr id="0" name="Object 4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4496" y="5340350"/>
                          <a:ext cx="223779" cy="223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0812" name="Group 143"/>
            <p:cNvGrpSpPr>
              <a:grpSpLocks/>
            </p:cNvGrpSpPr>
            <p:nvPr/>
          </p:nvGrpSpPr>
          <p:grpSpPr bwMode="auto">
            <a:xfrm>
              <a:off x="5358591" y="5238898"/>
              <a:ext cx="931925" cy="206375"/>
              <a:chOff x="10093047" y="3846399"/>
              <a:chExt cx="930550" cy="206393"/>
            </a:xfrm>
          </p:grpSpPr>
          <p:sp>
            <p:nvSpPr>
              <p:cNvPr id="20813"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699" name="Eckige Klammer links 490"/>
              <p:cNvSpPr>
                <a:spLocks/>
              </p:cNvSpPr>
              <p:nvPr/>
            </p:nvSpPr>
            <p:spPr bwMode="auto">
              <a:xfrm>
                <a:off x="10171314" y="3868616"/>
                <a:ext cx="45941" cy="14123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700" name="Gerade Verbindung 491"/>
              <p:cNvCxnSpPr>
                <a:cxnSpLocks noChangeShapeType="1"/>
                <a:endCxn id="699" idx="1"/>
              </p:cNvCxnSpPr>
              <p:nvPr/>
            </p:nvCxnSpPr>
            <p:spPr bwMode="auto">
              <a:xfrm flipV="1">
                <a:off x="10093691" y="3938443"/>
                <a:ext cx="77624" cy="47609"/>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0512" name="Group 22"/>
          <p:cNvGrpSpPr>
            <a:grpSpLocks/>
          </p:cNvGrpSpPr>
          <p:nvPr/>
        </p:nvGrpSpPr>
        <p:grpSpPr bwMode="auto">
          <a:xfrm>
            <a:off x="5181600" y="4867275"/>
            <a:ext cx="1189038" cy="342900"/>
            <a:chOff x="5094288" y="4822031"/>
            <a:chExt cx="1189462" cy="342101"/>
          </a:xfrm>
        </p:grpSpPr>
        <p:grpSp>
          <p:nvGrpSpPr>
            <p:cNvPr id="20799" name="Group 436"/>
            <p:cNvGrpSpPr>
              <a:grpSpLocks/>
            </p:cNvGrpSpPr>
            <p:nvPr/>
          </p:nvGrpSpPr>
          <p:grpSpPr bwMode="auto">
            <a:xfrm>
              <a:off x="5094288" y="4892811"/>
              <a:ext cx="271870" cy="271321"/>
              <a:chOff x="1000126" y="5994320"/>
              <a:chExt cx="272014" cy="272014"/>
            </a:xfrm>
          </p:grpSpPr>
          <p:sp>
            <p:nvSpPr>
              <p:cNvPr id="20804" name="Oval 707"/>
              <p:cNvSpPr>
                <a:spLocks noChangeArrowheads="1"/>
              </p:cNvSpPr>
              <p:nvPr/>
            </p:nvSpPr>
            <p:spPr bwMode="auto">
              <a:xfrm>
                <a:off x="1000126" y="5994812"/>
                <a:ext cx="271703" cy="271522"/>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0805" name="Oval 709"/>
              <p:cNvSpPr>
                <a:spLocks noChangeArrowheads="1"/>
              </p:cNvSpPr>
              <p:nvPr/>
            </p:nvSpPr>
            <p:spPr bwMode="gray">
              <a:xfrm>
                <a:off x="1020781" y="6015455"/>
                <a:ext cx="230392" cy="230237"/>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06" name="Right Arrow 711"/>
              <p:cNvSpPr>
                <a:spLocks noChangeArrowheads="1"/>
              </p:cNvSpPr>
              <p:nvPr/>
            </p:nvSpPr>
            <p:spPr bwMode="gray">
              <a:xfrm>
                <a:off x="1052559" y="6048799"/>
                <a:ext cx="166836" cy="163548"/>
              </a:xfrm>
              <a:prstGeom prst="rightArrow">
                <a:avLst>
                  <a:gd name="adj1" fmla="val 50000"/>
                  <a:gd name="adj2" fmla="val 47874"/>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0800" name="Group 143"/>
            <p:cNvGrpSpPr>
              <a:grpSpLocks/>
            </p:cNvGrpSpPr>
            <p:nvPr/>
          </p:nvGrpSpPr>
          <p:grpSpPr bwMode="auto">
            <a:xfrm>
              <a:off x="5351825" y="4822031"/>
              <a:ext cx="931925" cy="206375"/>
              <a:chOff x="10093047" y="3846399"/>
              <a:chExt cx="930550" cy="206393"/>
            </a:xfrm>
          </p:grpSpPr>
          <p:sp>
            <p:nvSpPr>
              <p:cNvPr id="20801"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706" name="Eckige Klammer links 490"/>
              <p:cNvSpPr>
                <a:spLocks/>
              </p:cNvSpPr>
              <p:nvPr/>
            </p:nvSpPr>
            <p:spPr bwMode="auto">
              <a:xfrm>
                <a:off x="10170478" y="3868574"/>
                <a:ext cx="45985" cy="140971"/>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707" name="Gerade Verbindung 491"/>
              <p:cNvCxnSpPr>
                <a:cxnSpLocks noChangeShapeType="1"/>
                <a:endCxn id="706" idx="1"/>
              </p:cNvCxnSpPr>
              <p:nvPr/>
            </p:nvCxnSpPr>
            <p:spPr bwMode="auto">
              <a:xfrm flipV="1">
                <a:off x="10092777" y="3938267"/>
                <a:ext cx="77701" cy="47518"/>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0513" name="Group 21"/>
          <p:cNvGrpSpPr>
            <a:grpSpLocks/>
          </p:cNvGrpSpPr>
          <p:nvPr/>
        </p:nvGrpSpPr>
        <p:grpSpPr bwMode="auto">
          <a:xfrm>
            <a:off x="5183188" y="4452938"/>
            <a:ext cx="1190625" cy="333375"/>
            <a:chOff x="5105399" y="4406900"/>
            <a:chExt cx="1190604" cy="333378"/>
          </a:xfrm>
        </p:grpSpPr>
        <p:grpSp>
          <p:nvGrpSpPr>
            <p:cNvPr id="20791" name="Group 427"/>
            <p:cNvGrpSpPr>
              <a:grpSpLocks/>
            </p:cNvGrpSpPr>
            <p:nvPr/>
          </p:nvGrpSpPr>
          <p:grpSpPr bwMode="auto">
            <a:xfrm>
              <a:off x="5105399" y="4467596"/>
              <a:ext cx="271987" cy="272682"/>
              <a:chOff x="989807" y="5661248"/>
              <a:chExt cx="272014" cy="272014"/>
            </a:xfrm>
          </p:grpSpPr>
          <p:sp>
            <p:nvSpPr>
              <p:cNvPr id="20796" name="Oval 720"/>
              <p:cNvSpPr>
                <a:spLocks noChangeArrowheads="1"/>
              </p:cNvSpPr>
              <p:nvPr/>
            </p:nvSpPr>
            <p:spPr bwMode="auto">
              <a:xfrm>
                <a:off x="989807" y="5660879"/>
                <a:ext cx="271485" cy="272383"/>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0797" name="Oval 721"/>
              <p:cNvSpPr>
                <a:spLocks noChangeArrowheads="1"/>
              </p:cNvSpPr>
              <p:nvPr/>
            </p:nvSpPr>
            <p:spPr bwMode="gray">
              <a:xfrm>
                <a:off x="1010447" y="5681466"/>
                <a:ext cx="230206" cy="231209"/>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798" name="Right Arrow 723"/>
              <p:cNvSpPr>
                <a:spLocks noChangeArrowheads="1"/>
              </p:cNvSpPr>
              <p:nvPr/>
            </p:nvSpPr>
            <p:spPr bwMode="gray">
              <a:xfrm>
                <a:off x="1042199" y="5714722"/>
                <a:ext cx="166700" cy="164697"/>
              </a:xfrm>
              <a:prstGeom prst="rightArrow">
                <a:avLst>
                  <a:gd name="adj1" fmla="val 50000"/>
                  <a:gd name="adj2" fmla="val 47876"/>
                </a:avLst>
              </a:prstGeom>
              <a:noFill/>
              <a:ln w="317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grpSp>
          <p:nvGrpSpPr>
            <p:cNvPr id="20792" name="Group 143"/>
            <p:cNvGrpSpPr>
              <a:grpSpLocks/>
            </p:cNvGrpSpPr>
            <p:nvPr/>
          </p:nvGrpSpPr>
          <p:grpSpPr bwMode="auto">
            <a:xfrm>
              <a:off x="5364078" y="4406900"/>
              <a:ext cx="931925" cy="206375"/>
              <a:chOff x="10093047" y="3846399"/>
              <a:chExt cx="930550" cy="206393"/>
            </a:xfrm>
          </p:grpSpPr>
          <p:sp>
            <p:nvSpPr>
              <p:cNvPr id="20793"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718" name="Eckige Klammer links 490"/>
              <p:cNvSpPr>
                <a:spLocks/>
              </p:cNvSpPr>
              <p:nvPr/>
            </p:nvSpPr>
            <p:spPr bwMode="auto">
              <a:xfrm>
                <a:off x="10170797" y="3868626"/>
                <a:ext cx="45968" cy="141301"/>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719" name="Gerade Verbindung 491"/>
              <p:cNvCxnSpPr>
                <a:cxnSpLocks noChangeShapeType="1"/>
                <a:endCxn id="718" idx="1"/>
              </p:cNvCxnSpPr>
              <p:nvPr/>
            </p:nvCxnSpPr>
            <p:spPr bwMode="auto">
              <a:xfrm flipV="1">
                <a:off x="10093125" y="3938483"/>
                <a:ext cx="77672" cy="47630"/>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20514" name="TextBox 68"/>
          <p:cNvSpPr txBox="1">
            <a:spLocks noChangeArrowheads="1"/>
          </p:cNvSpPr>
          <p:nvPr/>
        </p:nvSpPr>
        <p:spPr bwMode="auto">
          <a:xfrm>
            <a:off x="5651500" y="4541838"/>
            <a:ext cx="8207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Incoming Link</a:t>
            </a:r>
          </a:p>
        </p:txBody>
      </p:sp>
      <p:sp>
        <p:nvSpPr>
          <p:cNvPr id="20515" name="TextBox 68"/>
          <p:cNvSpPr txBox="1">
            <a:spLocks noChangeArrowheads="1"/>
          </p:cNvSpPr>
          <p:nvPr/>
        </p:nvSpPr>
        <p:spPr bwMode="auto">
          <a:xfrm>
            <a:off x="5657850" y="4968875"/>
            <a:ext cx="822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Outgoing Link</a:t>
            </a:r>
          </a:p>
        </p:txBody>
      </p:sp>
      <p:sp>
        <p:nvSpPr>
          <p:cNvPr id="20516" name="TextBox 68"/>
          <p:cNvSpPr txBox="1">
            <a:spLocks noChangeArrowheads="1"/>
          </p:cNvSpPr>
          <p:nvPr/>
        </p:nvSpPr>
        <p:spPr bwMode="auto">
          <a:xfrm>
            <a:off x="5659438" y="5403850"/>
            <a:ext cx="7397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Timer Event</a:t>
            </a:r>
          </a:p>
        </p:txBody>
      </p:sp>
      <p:sp>
        <p:nvSpPr>
          <p:cNvPr id="20517" name="TextBox 68"/>
          <p:cNvSpPr txBox="1">
            <a:spLocks noChangeArrowheads="1"/>
          </p:cNvSpPr>
          <p:nvPr/>
        </p:nvSpPr>
        <p:spPr bwMode="auto">
          <a:xfrm>
            <a:off x="5668963" y="5824538"/>
            <a:ext cx="6032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Message</a:t>
            </a:r>
          </a:p>
        </p:txBody>
      </p:sp>
      <p:sp>
        <p:nvSpPr>
          <p:cNvPr id="20518" name="TextBox 68"/>
          <p:cNvSpPr txBox="1">
            <a:spLocks noChangeArrowheads="1"/>
          </p:cNvSpPr>
          <p:nvPr/>
        </p:nvSpPr>
        <p:spPr bwMode="auto">
          <a:xfrm>
            <a:off x="7975600" y="4740275"/>
            <a:ext cx="4079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XOR</a:t>
            </a:r>
          </a:p>
        </p:txBody>
      </p:sp>
      <p:sp>
        <p:nvSpPr>
          <p:cNvPr id="20519" name="TextBox 68"/>
          <p:cNvSpPr txBox="1">
            <a:spLocks noChangeArrowheads="1"/>
          </p:cNvSpPr>
          <p:nvPr/>
        </p:nvSpPr>
        <p:spPr bwMode="auto">
          <a:xfrm>
            <a:off x="7975600" y="5148263"/>
            <a:ext cx="3381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OR</a:t>
            </a:r>
          </a:p>
        </p:txBody>
      </p:sp>
      <p:sp>
        <p:nvSpPr>
          <p:cNvPr id="20520" name="TextBox 68"/>
          <p:cNvSpPr txBox="1">
            <a:spLocks noChangeArrowheads="1"/>
          </p:cNvSpPr>
          <p:nvPr/>
        </p:nvSpPr>
        <p:spPr bwMode="auto">
          <a:xfrm>
            <a:off x="7975600" y="5541963"/>
            <a:ext cx="4016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AND</a:t>
            </a:r>
          </a:p>
        </p:txBody>
      </p:sp>
      <p:sp>
        <p:nvSpPr>
          <p:cNvPr id="20521" name="TextBox 68"/>
          <p:cNvSpPr txBox="1">
            <a:spLocks noChangeArrowheads="1"/>
          </p:cNvSpPr>
          <p:nvPr/>
        </p:nvSpPr>
        <p:spPr bwMode="auto">
          <a:xfrm>
            <a:off x="7975600" y="5897563"/>
            <a:ext cx="6699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Complex**</a:t>
            </a:r>
          </a:p>
        </p:txBody>
      </p:sp>
      <p:sp>
        <p:nvSpPr>
          <p:cNvPr id="440" name="TextBox 439"/>
          <p:cNvSpPr txBox="1"/>
          <p:nvPr/>
        </p:nvSpPr>
        <p:spPr>
          <a:xfrm>
            <a:off x="6926263" y="6362700"/>
            <a:ext cx="1944687" cy="138113"/>
          </a:xfrm>
          <a:prstGeom prst="rect">
            <a:avLst/>
          </a:prstGeom>
          <a:noFill/>
        </p:spPr>
        <p:txBody>
          <a:bodyPr lIns="0" tIns="0" rIns="0" bIns="0">
            <a:spAutoFit/>
          </a:bodyPr>
          <a:lstStyle/>
          <a:p>
            <a:pPr eaLnBrk="1" hangingPunct="1">
              <a:spcBef>
                <a:spcPct val="50000"/>
              </a:spcBef>
              <a:buClr>
                <a:srgbClr val="F0AB00"/>
              </a:buClr>
              <a:buSzPct val="80000"/>
              <a:defRPr/>
            </a:pPr>
            <a:r>
              <a:rPr lang="de-DE" sz="900" kern="0" dirty="0">
                <a:latin typeface="Arial" charset="0"/>
                <a:ea typeface="Arial Unicode MS" pitchFamily="34" charset="-128"/>
                <a:cs typeface="Arial Unicode MS" pitchFamily="34" charset="-128"/>
              </a:rPr>
              <a:t>** C</a:t>
            </a:r>
            <a:r>
              <a:rPr lang="en-US" sz="900" dirty="0" err="1">
                <a:latin typeface="Arial" charset="0"/>
                <a:cs typeface="Arial" charset="0"/>
              </a:rPr>
              <a:t>ombination</a:t>
            </a:r>
            <a:r>
              <a:rPr lang="en-US" sz="900" dirty="0">
                <a:latin typeface="Arial" charset="0"/>
                <a:cs typeface="Arial" charset="0"/>
              </a:rPr>
              <a:t> of XOR, AND, OR </a:t>
            </a:r>
            <a:r>
              <a:rPr lang="de-DE" sz="900" kern="0" dirty="0">
                <a:latin typeface="Arial" charset="0"/>
                <a:ea typeface="Arial Unicode MS" pitchFamily="34" charset="-128"/>
                <a:cs typeface="Arial Unicode MS" pitchFamily="34" charset="-128"/>
              </a:rPr>
              <a:t> </a:t>
            </a:r>
          </a:p>
        </p:txBody>
      </p:sp>
      <p:sp>
        <p:nvSpPr>
          <p:cNvPr id="20523" name="TextBox 67"/>
          <p:cNvSpPr txBox="1">
            <a:spLocks noChangeArrowheads="1"/>
          </p:cNvSpPr>
          <p:nvPr/>
        </p:nvSpPr>
        <p:spPr bwMode="auto">
          <a:xfrm>
            <a:off x="7459663" y="1754188"/>
            <a:ext cx="10302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User Interface (UI)</a:t>
            </a:r>
          </a:p>
        </p:txBody>
      </p:sp>
      <p:sp>
        <p:nvSpPr>
          <p:cNvPr id="20524" name="TextBox 68"/>
          <p:cNvSpPr txBox="1">
            <a:spLocks noChangeArrowheads="1"/>
          </p:cNvSpPr>
          <p:nvPr/>
        </p:nvSpPr>
        <p:spPr bwMode="auto">
          <a:xfrm>
            <a:off x="7470775" y="2551113"/>
            <a:ext cx="7413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Batch Script</a:t>
            </a:r>
          </a:p>
        </p:txBody>
      </p:sp>
      <p:sp>
        <p:nvSpPr>
          <p:cNvPr id="20525" name="Isosceles Triangle 437"/>
          <p:cNvSpPr>
            <a:spLocks noChangeArrowheads="1"/>
          </p:cNvSpPr>
          <p:nvPr/>
        </p:nvSpPr>
        <p:spPr bwMode="auto">
          <a:xfrm>
            <a:off x="7080250" y="2557463"/>
            <a:ext cx="177800" cy="168275"/>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20526" name="Group 438"/>
          <p:cNvGrpSpPr>
            <a:grpSpLocks/>
          </p:cNvGrpSpPr>
          <p:nvPr/>
        </p:nvGrpSpPr>
        <p:grpSpPr bwMode="auto">
          <a:xfrm>
            <a:off x="7080250" y="1784350"/>
            <a:ext cx="187325" cy="163513"/>
            <a:chOff x="-1499789" y="3692879"/>
            <a:chExt cx="186692" cy="163835"/>
          </a:xfrm>
        </p:grpSpPr>
        <p:sp>
          <p:nvSpPr>
            <p:cNvPr id="20789" name="Rounded Rectangle 439"/>
            <p:cNvSpPr>
              <a:spLocks noChangeArrowheads="1"/>
            </p:cNvSpPr>
            <p:nvPr/>
          </p:nvSpPr>
          <p:spPr bwMode="auto">
            <a:xfrm>
              <a:off x="-1490296" y="3810585"/>
              <a:ext cx="167706" cy="46129"/>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0790" name="Rounded Rectangle 440"/>
            <p:cNvSpPr>
              <a:spLocks noChangeArrowheads="1"/>
            </p:cNvSpPr>
            <p:nvPr/>
          </p:nvSpPr>
          <p:spPr bwMode="auto">
            <a:xfrm>
              <a:off x="-1499789" y="3692879"/>
              <a:ext cx="186692" cy="144747"/>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nvGrpSpPr>
          <p:cNvPr id="20527" name="Group 450"/>
          <p:cNvGrpSpPr>
            <a:grpSpLocks/>
          </p:cNvGrpSpPr>
          <p:nvPr/>
        </p:nvGrpSpPr>
        <p:grpSpPr bwMode="auto">
          <a:xfrm>
            <a:off x="7034213" y="2035175"/>
            <a:ext cx="1190625" cy="357188"/>
            <a:chOff x="6818121" y="1883569"/>
            <a:chExt cx="1191467" cy="358197"/>
          </a:xfrm>
        </p:grpSpPr>
        <p:grpSp>
          <p:nvGrpSpPr>
            <p:cNvPr id="20778" name="Group 451"/>
            <p:cNvGrpSpPr>
              <a:grpSpLocks/>
            </p:cNvGrpSpPr>
            <p:nvPr/>
          </p:nvGrpSpPr>
          <p:grpSpPr bwMode="auto">
            <a:xfrm>
              <a:off x="6818121" y="1969536"/>
              <a:ext cx="271654" cy="272230"/>
              <a:chOff x="514868" y="5661164"/>
              <a:chExt cx="271830" cy="272098"/>
            </a:xfrm>
          </p:grpSpPr>
          <p:sp>
            <p:nvSpPr>
              <p:cNvPr id="20783" name="Oval 458"/>
              <p:cNvSpPr>
                <a:spLocks noChangeArrowheads="1"/>
              </p:cNvSpPr>
              <p:nvPr/>
            </p:nvSpPr>
            <p:spPr bwMode="auto">
              <a:xfrm>
                <a:off x="514868" y="5661164"/>
                <a:ext cx="271830" cy="272098"/>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0784" name="Oval 459"/>
              <p:cNvSpPr>
                <a:spLocks noChangeArrowheads="1"/>
              </p:cNvSpPr>
              <p:nvPr/>
            </p:nvSpPr>
            <p:spPr bwMode="gray">
              <a:xfrm>
                <a:off x="535533" y="5681850"/>
                <a:ext cx="230500" cy="23072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20785" name="Group 460"/>
              <p:cNvGrpSpPr>
                <a:grpSpLocks/>
              </p:cNvGrpSpPr>
              <p:nvPr/>
            </p:nvGrpSpPr>
            <p:grpSpPr bwMode="auto">
              <a:xfrm>
                <a:off x="572095" y="5743888"/>
                <a:ext cx="158076" cy="106612"/>
                <a:chOff x="558628" y="5400418"/>
                <a:chExt cx="189878" cy="128061"/>
              </a:xfrm>
            </p:grpSpPr>
            <p:sp>
              <p:nvSpPr>
                <p:cNvPr id="20786" name="Rectangle 461"/>
                <p:cNvSpPr>
                  <a:spLocks noChangeArrowheads="1"/>
                </p:cNvSpPr>
                <p:nvPr/>
              </p:nvSpPr>
              <p:spPr bwMode="gray">
                <a:xfrm>
                  <a:off x="558628" y="5400441"/>
                  <a:ext cx="181398" cy="128061"/>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20787" name="Straight Connector 46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0788" name="Straight Connector 46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20779" name="Group 452"/>
            <p:cNvGrpSpPr>
              <a:grpSpLocks/>
            </p:cNvGrpSpPr>
            <p:nvPr/>
          </p:nvGrpSpPr>
          <p:grpSpPr bwMode="auto">
            <a:xfrm>
              <a:off x="7077066" y="1883569"/>
              <a:ext cx="932522" cy="206375"/>
              <a:chOff x="10092451" y="3846399"/>
              <a:chExt cx="931146" cy="206393"/>
            </a:xfrm>
          </p:grpSpPr>
          <p:sp>
            <p:nvSpPr>
              <p:cNvPr id="20780"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471" name="Eckige Klammer links 490"/>
              <p:cNvSpPr>
                <a:spLocks/>
              </p:cNvSpPr>
              <p:nvPr/>
            </p:nvSpPr>
            <p:spPr bwMode="auto">
              <a:xfrm>
                <a:off x="10170179" y="3868689"/>
                <a:ext cx="46002" cy="14169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472" name="Gerade Verbindung 491"/>
              <p:cNvCxnSpPr>
                <a:cxnSpLocks noChangeShapeType="1"/>
                <a:endCxn id="471" idx="1"/>
              </p:cNvCxnSpPr>
              <p:nvPr/>
            </p:nvCxnSpPr>
            <p:spPr bwMode="auto">
              <a:xfrm flipV="1">
                <a:off x="10092451" y="3938742"/>
                <a:ext cx="77728" cy="47764"/>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20528" name="TextBox 79"/>
          <p:cNvSpPr txBox="1">
            <a:spLocks noChangeArrowheads="1"/>
          </p:cNvSpPr>
          <p:nvPr/>
        </p:nvSpPr>
        <p:spPr bwMode="auto">
          <a:xfrm>
            <a:off x="7469188" y="2138363"/>
            <a:ext cx="12779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Interface</a:t>
            </a:r>
          </a:p>
        </p:txBody>
      </p:sp>
      <p:sp>
        <p:nvSpPr>
          <p:cNvPr id="20529" name="TextBox 450"/>
          <p:cNvSpPr txBox="1">
            <a:spLocks noChangeArrowheads="1"/>
          </p:cNvSpPr>
          <p:nvPr/>
        </p:nvSpPr>
        <p:spPr bwMode="auto">
          <a:xfrm>
            <a:off x="1152525" y="5087938"/>
            <a:ext cx="1022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Documents</a:t>
            </a:r>
            <a:endParaRPr lang="en-US" altLang="en-US" sz="2000">
              <a:ea typeface="Arial Unicode MS" panose="020B0604020202020204" pitchFamily="34" charset="-128"/>
              <a:cs typeface="Arial Unicode MS" panose="020B0604020202020204" pitchFamily="34" charset="-128"/>
            </a:endParaRPr>
          </a:p>
        </p:txBody>
      </p:sp>
      <p:sp>
        <p:nvSpPr>
          <p:cNvPr id="20530" name="Rectangle 451"/>
          <p:cNvSpPr>
            <a:spLocks noChangeArrowheads="1"/>
          </p:cNvSpPr>
          <p:nvPr/>
        </p:nvSpPr>
        <p:spPr bwMode="gray">
          <a:xfrm>
            <a:off x="3086100" y="4090988"/>
            <a:ext cx="1525588" cy="2222500"/>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20531" name="Group 18"/>
          <p:cNvGrpSpPr>
            <a:grpSpLocks/>
          </p:cNvGrpSpPr>
          <p:nvPr/>
        </p:nvGrpSpPr>
        <p:grpSpPr bwMode="auto">
          <a:xfrm>
            <a:off x="835025" y="5545138"/>
            <a:ext cx="671513" cy="546100"/>
            <a:chOff x="3536950" y="4557713"/>
            <a:chExt cx="671513" cy="546100"/>
          </a:xfrm>
        </p:grpSpPr>
        <p:sp>
          <p:nvSpPr>
            <p:cNvPr id="444" name="Snip Single Corner Rectangle 443"/>
            <p:cNvSpPr/>
            <p:nvPr/>
          </p:nvSpPr>
          <p:spPr bwMode="gray">
            <a:xfrm>
              <a:off x="3536950" y="4557713"/>
              <a:ext cx="671513" cy="546100"/>
            </a:xfrm>
            <a:prstGeom prst="snip1Rect">
              <a:avLst/>
            </a:prstGeom>
            <a:gradFill>
              <a:gsLst>
                <a:gs pos="0">
                  <a:srgbClr val="A3B7D5"/>
                </a:gs>
                <a:gs pos="50000">
                  <a:srgbClr val="E5EBF3"/>
                </a:gs>
                <a:gs pos="100000">
                  <a:srgbClr val="A3B7D5"/>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b="1" kern="0" dirty="0">
                <a:solidFill>
                  <a:schemeClr val="bg2">
                    <a:lumMod val="25000"/>
                  </a:schemeClr>
                </a:solidFill>
                <a:latin typeface="Calibri"/>
                <a:cs typeface="Arial" charset="0"/>
              </a:endParaRPr>
            </a:p>
          </p:txBody>
        </p:sp>
        <p:sp>
          <p:nvSpPr>
            <p:cNvPr id="20761" name="Right Triangle 501"/>
            <p:cNvSpPr>
              <a:spLocks noChangeArrowheads="1"/>
            </p:cNvSpPr>
            <p:nvPr/>
          </p:nvSpPr>
          <p:spPr bwMode="gray">
            <a:xfrm>
              <a:off x="4116388" y="4557713"/>
              <a:ext cx="92075" cy="85725"/>
            </a:xfrm>
            <a:prstGeom prst="rtTriangle">
              <a:avLst/>
            </a:prstGeom>
            <a:solidFill>
              <a:srgbClr val="E5EBF3"/>
            </a:solidFill>
            <a:ln w="3175" algn="ctr">
              <a:solidFill>
                <a:srgbClr val="000000"/>
              </a:solidFill>
              <a:miter lim="800000"/>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a:solidFill>
                  <a:srgbClr val="333333"/>
                </a:solidFill>
                <a:latin typeface="Calibri" panose="020F0502020204030204" pitchFamily="34" charset="0"/>
              </a:endParaRPr>
            </a:p>
          </p:txBody>
        </p:sp>
        <p:grpSp>
          <p:nvGrpSpPr>
            <p:cNvPr id="20762" name="Group 596"/>
            <p:cNvGrpSpPr>
              <a:grpSpLocks/>
            </p:cNvGrpSpPr>
            <p:nvPr/>
          </p:nvGrpSpPr>
          <p:grpSpPr bwMode="auto">
            <a:xfrm>
              <a:off x="3536950" y="4557713"/>
              <a:ext cx="671513" cy="546100"/>
              <a:chOff x="8489675" y="4403213"/>
              <a:chExt cx="1079568" cy="294203"/>
            </a:xfrm>
          </p:grpSpPr>
          <p:sp>
            <p:nvSpPr>
              <p:cNvPr id="20764" name="Rectangle 598"/>
              <p:cNvSpPr>
                <a:spLocks noChangeArrowheads="1"/>
              </p:cNvSpPr>
              <p:nvPr/>
            </p:nvSpPr>
            <p:spPr bwMode="auto">
              <a:xfrm>
                <a:off x="8489675" y="440834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65" name="Rectangle 599"/>
              <p:cNvSpPr>
                <a:spLocks noChangeArrowheads="1"/>
              </p:cNvSpPr>
              <p:nvPr/>
            </p:nvSpPr>
            <p:spPr bwMode="auto">
              <a:xfrm>
                <a:off x="8709161"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66" name="Rectangle 600"/>
              <p:cNvSpPr>
                <a:spLocks noChangeArrowheads="1"/>
              </p:cNvSpPr>
              <p:nvPr/>
            </p:nvSpPr>
            <p:spPr bwMode="auto">
              <a:xfrm>
                <a:off x="8931201" y="440834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67" name="Rectangle 601"/>
              <p:cNvSpPr>
                <a:spLocks noChangeArrowheads="1"/>
              </p:cNvSpPr>
              <p:nvPr/>
            </p:nvSpPr>
            <p:spPr bwMode="auto">
              <a:xfrm>
                <a:off x="9150687"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68" name="Rectangle 602"/>
              <p:cNvSpPr>
                <a:spLocks noChangeArrowheads="1"/>
              </p:cNvSpPr>
              <p:nvPr/>
            </p:nvSpPr>
            <p:spPr bwMode="auto">
              <a:xfrm>
                <a:off x="9372725" y="4403213"/>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69" name="Rectangle 603"/>
              <p:cNvSpPr>
                <a:spLocks noChangeArrowheads="1"/>
              </p:cNvSpPr>
              <p:nvPr/>
            </p:nvSpPr>
            <p:spPr bwMode="auto">
              <a:xfrm>
                <a:off x="8489675"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70" name="Rectangle 604"/>
              <p:cNvSpPr>
                <a:spLocks noChangeArrowheads="1"/>
              </p:cNvSpPr>
              <p:nvPr/>
            </p:nvSpPr>
            <p:spPr bwMode="auto">
              <a:xfrm>
                <a:off x="8709161"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71" name="Rectangle 605"/>
              <p:cNvSpPr>
                <a:spLocks noChangeArrowheads="1"/>
              </p:cNvSpPr>
              <p:nvPr/>
            </p:nvSpPr>
            <p:spPr bwMode="auto">
              <a:xfrm>
                <a:off x="8931201"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72" name="Rectangle 606"/>
              <p:cNvSpPr>
                <a:spLocks noChangeArrowheads="1"/>
              </p:cNvSpPr>
              <p:nvPr/>
            </p:nvSpPr>
            <p:spPr bwMode="auto">
              <a:xfrm>
                <a:off x="9150687"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73" name="Rectangle 607"/>
              <p:cNvSpPr>
                <a:spLocks noChangeArrowheads="1"/>
              </p:cNvSpPr>
              <p:nvPr/>
            </p:nvSpPr>
            <p:spPr bwMode="auto">
              <a:xfrm>
                <a:off x="9372725"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74" name="Rectangle 608"/>
              <p:cNvSpPr>
                <a:spLocks noChangeArrowheads="1"/>
              </p:cNvSpPr>
              <p:nvPr/>
            </p:nvSpPr>
            <p:spPr bwMode="auto">
              <a:xfrm rot="5400000">
                <a:off x="8497964" y="4441107"/>
                <a:ext cx="82958"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75" name="Rectangle 609"/>
              <p:cNvSpPr>
                <a:spLocks noChangeArrowheads="1"/>
              </p:cNvSpPr>
              <p:nvPr/>
            </p:nvSpPr>
            <p:spPr bwMode="auto">
              <a:xfrm rot="5400000">
                <a:off x="8497964" y="4565117"/>
                <a:ext cx="82959"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76" name="Rectangle 610"/>
              <p:cNvSpPr>
                <a:spLocks noChangeArrowheads="1"/>
              </p:cNvSpPr>
              <p:nvPr/>
            </p:nvSpPr>
            <p:spPr bwMode="auto">
              <a:xfrm rot="5400000">
                <a:off x="9477996" y="4441107"/>
                <a:ext cx="82958"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77" name="Rectangle 611"/>
              <p:cNvSpPr>
                <a:spLocks noChangeArrowheads="1"/>
              </p:cNvSpPr>
              <p:nvPr/>
            </p:nvSpPr>
            <p:spPr bwMode="auto">
              <a:xfrm rot="5400000">
                <a:off x="9477997" y="4565117"/>
                <a:ext cx="82959"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sp>
          <p:nvSpPr>
            <p:cNvPr id="447" name="TextBox 446"/>
            <p:cNvSpPr txBox="1"/>
            <p:nvPr/>
          </p:nvSpPr>
          <p:spPr bwMode="auto">
            <a:xfrm>
              <a:off x="3587750" y="4730750"/>
              <a:ext cx="579438" cy="214313"/>
            </a:xfrm>
            <a:prstGeom prst="rect">
              <a:avLst/>
            </a:prstGeom>
            <a:noFill/>
          </p:spPr>
          <p:txBody>
            <a:bodyPr lIns="0" tIns="0" rIns="0" bIns="0">
              <a:spAutoFit/>
            </a:bodyPr>
            <a:lstStyle/>
            <a:p>
              <a:pPr algn="ctr" eaLnBrk="1" hangingPunct="1">
                <a:spcBef>
                  <a:spcPct val="50000"/>
                </a:spcBef>
                <a:buClr>
                  <a:srgbClr val="F0AB00"/>
                </a:buClr>
                <a:buSzPct val="80000"/>
                <a:defRPr/>
              </a:pPr>
              <a:r>
                <a:rPr lang="de-DE" sz="700" kern="0" dirty="0">
                  <a:latin typeface="Calibri" pitchFamily="34" charset="0"/>
                  <a:ea typeface="Arial Unicode MS" pitchFamily="34" charset="-128"/>
                  <a:cs typeface="Calibri" pitchFamily="34" charset="0"/>
                </a:rPr>
                <a:t>Output </a:t>
              </a:r>
              <a:r>
                <a:rPr lang="de-DE" sz="700" kern="0" dirty="0" err="1">
                  <a:latin typeface="Calibri" pitchFamily="34" charset="0"/>
                  <a:ea typeface="Arial Unicode MS" pitchFamily="34" charset="-128"/>
                  <a:cs typeface="Calibri" pitchFamily="34" charset="0"/>
                </a:rPr>
                <a:t>Document</a:t>
              </a:r>
              <a:endParaRPr lang="de-DE" sz="700" kern="0" dirty="0">
                <a:latin typeface="Calibri" pitchFamily="34" charset="0"/>
                <a:ea typeface="Arial Unicode MS" pitchFamily="34" charset="-128"/>
                <a:cs typeface="Calibri" pitchFamily="34" charset="0"/>
              </a:endParaRPr>
            </a:p>
          </p:txBody>
        </p:sp>
      </p:grpSp>
      <p:grpSp>
        <p:nvGrpSpPr>
          <p:cNvPr id="20532" name="Group 498"/>
          <p:cNvGrpSpPr>
            <a:grpSpLocks/>
          </p:cNvGrpSpPr>
          <p:nvPr/>
        </p:nvGrpSpPr>
        <p:grpSpPr bwMode="auto">
          <a:xfrm>
            <a:off x="1820863" y="5545138"/>
            <a:ext cx="671512" cy="546100"/>
            <a:chOff x="3536950" y="4557713"/>
            <a:chExt cx="671513" cy="546100"/>
          </a:xfrm>
        </p:grpSpPr>
        <p:sp>
          <p:nvSpPr>
            <p:cNvPr id="463" name="Snip Single Corner Rectangle 462"/>
            <p:cNvSpPr/>
            <p:nvPr/>
          </p:nvSpPr>
          <p:spPr bwMode="gray">
            <a:xfrm>
              <a:off x="3536950" y="4557713"/>
              <a:ext cx="671513" cy="546100"/>
            </a:xfrm>
            <a:prstGeom prst="snip1Rect">
              <a:avLst/>
            </a:prstGeom>
            <a:gradFill>
              <a:gsLst>
                <a:gs pos="0">
                  <a:srgbClr val="C9C900"/>
                </a:gs>
                <a:gs pos="50000">
                  <a:srgbClr val="FFFF00"/>
                </a:gs>
                <a:gs pos="100000">
                  <a:srgbClr val="C9C900"/>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b="1" kern="0" dirty="0">
                <a:solidFill>
                  <a:schemeClr val="bg2">
                    <a:lumMod val="25000"/>
                  </a:schemeClr>
                </a:solidFill>
                <a:latin typeface="Calibri"/>
                <a:cs typeface="Arial" charset="0"/>
              </a:endParaRPr>
            </a:p>
          </p:txBody>
        </p:sp>
        <p:sp>
          <p:nvSpPr>
            <p:cNvPr id="20743" name="Right Triangle 727"/>
            <p:cNvSpPr>
              <a:spLocks noChangeArrowheads="1"/>
            </p:cNvSpPr>
            <p:nvPr/>
          </p:nvSpPr>
          <p:spPr bwMode="gray">
            <a:xfrm>
              <a:off x="4116388" y="4557713"/>
              <a:ext cx="92075" cy="85725"/>
            </a:xfrm>
            <a:prstGeom prst="rtTriangle">
              <a:avLst/>
            </a:prstGeom>
            <a:solidFill>
              <a:srgbClr val="FFFF00"/>
            </a:solidFill>
            <a:ln w="3175" algn="ctr">
              <a:solidFill>
                <a:srgbClr val="000000"/>
              </a:solidFill>
              <a:miter lim="800000"/>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a:solidFill>
                  <a:srgbClr val="333333"/>
                </a:solidFill>
                <a:latin typeface="Calibri" panose="020F0502020204030204" pitchFamily="34" charset="0"/>
              </a:endParaRPr>
            </a:p>
          </p:txBody>
        </p:sp>
        <p:grpSp>
          <p:nvGrpSpPr>
            <p:cNvPr id="20744" name="Group 596"/>
            <p:cNvGrpSpPr>
              <a:grpSpLocks/>
            </p:cNvGrpSpPr>
            <p:nvPr/>
          </p:nvGrpSpPr>
          <p:grpSpPr bwMode="auto">
            <a:xfrm>
              <a:off x="3536950" y="4557713"/>
              <a:ext cx="671513" cy="546100"/>
              <a:chOff x="8489675" y="4403213"/>
              <a:chExt cx="1079568" cy="294203"/>
            </a:xfrm>
          </p:grpSpPr>
          <p:sp>
            <p:nvSpPr>
              <p:cNvPr id="20746" name="Rectangle 503"/>
              <p:cNvSpPr>
                <a:spLocks noChangeArrowheads="1"/>
              </p:cNvSpPr>
              <p:nvPr/>
            </p:nvSpPr>
            <p:spPr bwMode="auto">
              <a:xfrm>
                <a:off x="8489675" y="440834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47" name="Rectangle 504"/>
              <p:cNvSpPr>
                <a:spLocks noChangeArrowheads="1"/>
              </p:cNvSpPr>
              <p:nvPr/>
            </p:nvSpPr>
            <p:spPr bwMode="auto">
              <a:xfrm>
                <a:off x="8709162"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48" name="Rectangle 505"/>
              <p:cNvSpPr>
                <a:spLocks noChangeArrowheads="1"/>
              </p:cNvSpPr>
              <p:nvPr/>
            </p:nvSpPr>
            <p:spPr bwMode="auto">
              <a:xfrm>
                <a:off x="8931200" y="440834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49" name="Rectangle 506"/>
              <p:cNvSpPr>
                <a:spLocks noChangeArrowheads="1"/>
              </p:cNvSpPr>
              <p:nvPr/>
            </p:nvSpPr>
            <p:spPr bwMode="auto">
              <a:xfrm>
                <a:off x="9150687"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50" name="Rectangle 507"/>
              <p:cNvSpPr>
                <a:spLocks noChangeArrowheads="1"/>
              </p:cNvSpPr>
              <p:nvPr/>
            </p:nvSpPr>
            <p:spPr bwMode="auto">
              <a:xfrm>
                <a:off x="9372727" y="4403213"/>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51" name="Rectangle 522"/>
              <p:cNvSpPr>
                <a:spLocks noChangeArrowheads="1"/>
              </p:cNvSpPr>
              <p:nvPr/>
            </p:nvSpPr>
            <p:spPr bwMode="auto">
              <a:xfrm>
                <a:off x="8489675"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52" name="Rectangle 523"/>
              <p:cNvSpPr>
                <a:spLocks noChangeArrowheads="1"/>
              </p:cNvSpPr>
              <p:nvPr/>
            </p:nvSpPr>
            <p:spPr bwMode="auto">
              <a:xfrm>
                <a:off x="8709162"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53" name="Rectangle 524"/>
              <p:cNvSpPr>
                <a:spLocks noChangeArrowheads="1"/>
              </p:cNvSpPr>
              <p:nvPr/>
            </p:nvSpPr>
            <p:spPr bwMode="auto">
              <a:xfrm>
                <a:off x="8931200"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54" name="Rectangle 525"/>
              <p:cNvSpPr>
                <a:spLocks noChangeArrowheads="1"/>
              </p:cNvSpPr>
              <p:nvPr/>
            </p:nvSpPr>
            <p:spPr bwMode="auto">
              <a:xfrm>
                <a:off x="9150687"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55" name="Rectangle 526"/>
              <p:cNvSpPr>
                <a:spLocks noChangeArrowheads="1"/>
              </p:cNvSpPr>
              <p:nvPr/>
            </p:nvSpPr>
            <p:spPr bwMode="auto">
              <a:xfrm>
                <a:off x="9372727"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56" name="Rectangle 527"/>
              <p:cNvSpPr>
                <a:spLocks noChangeArrowheads="1"/>
              </p:cNvSpPr>
              <p:nvPr/>
            </p:nvSpPr>
            <p:spPr bwMode="auto">
              <a:xfrm rot="5400000">
                <a:off x="8497962" y="4441108"/>
                <a:ext cx="82958"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57" name="Rectangle 528"/>
              <p:cNvSpPr>
                <a:spLocks noChangeArrowheads="1"/>
              </p:cNvSpPr>
              <p:nvPr/>
            </p:nvSpPr>
            <p:spPr bwMode="auto">
              <a:xfrm rot="5400000">
                <a:off x="8497963" y="4565118"/>
                <a:ext cx="82959"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58" name="Rectangle 529"/>
              <p:cNvSpPr>
                <a:spLocks noChangeArrowheads="1"/>
              </p:cNvSpPr>
              <p:nvPr/>
            </p:nvSpPr>
            <p:spPr bwMode="auto">
              <a:xfrm rot="5400000">
                <a:off x="9477996" y="4441108"/>
                <a:ext cx="82958"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59" name="Rectangle 530"/>
              <p:cNvSpPr>
                <a:spLocks noChangeArrowheads="1"/>
              </p:cNvSpPr>
              <p:nvPr/>
            </p:nvSpPr>
            <p:spPr bwMode="auto">
              <a:xfrm rot="5400000">
                <a:off x="9477997" y="4565118"/>
                <a:ext cx="82959"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sp>
          <p:nvSpPr>
            <p:cNvPr id="466" name="TextBox 465"/>
            <p:cNvSpPr txBox="1"/>
            <p:nvPr/>
          </p:nvSpPr>
          <p:spPr bwMode="auto">
            <a:xfrm>
              <a:off x="3587750" y="4730750"/>
              <a:ext cx="579438" cy="215900"/>
            </a:xfrm>
            <a:prstGeom prst="rect">
              <a:avLst/>
            </a:prstGeom>
            <a:noFill/>
          </p:spPr>
          <p:txBody>
            <a:bodyPr lIns="0" tIns="0" rIns="0" bIns="0">
              <a:spAutoFit/>
            </a:bodyPr>
            <a:lstStyle/>
            <a:p>
              <a:pPr algn="ctr" eaLnBrk="1" hangingPunct="1">
                <a:spcBef>
                  <a:spcPct val="50000"/>
                </a:spcBef>
                <a:buClr>
                  <a:srgbClr val="F0AB00"/>
                </a:buClr>
                <a:buSzPct val="80000"/>
                <a:defRPr/>
              </a:pPr>
              <a:r>
                <a:rPr lang="de-DE" sz="700" kern="0" dirty="0" err="1">
                  <a:latin typeface="Calibri" pitchFamily="34" charset="0"/>
                  <a:ea typeface="Arial Unicode MS" pitchFamily="34" charset="-128"/>
                  <a:cs typeface="Calibri" pitchFamily="34" charset="0"/>
                </a:rPr>
                <a:t>Accounting</a:t>
              </a:r>
              <a:r>
                <a:rPr lang="de-DE" sz="700" kern="0" dirty="0">
                  <a:latin typeface="Calibri" pitchFamily="34" charset="0"/>
                  <a:ea typeface="Arial Unicode MS" pitchFamily="34" charset="-128"/>
                  <a:cs typeface="Calibri" pitchFamily="34" charset="0"/>
                </a:rPr>
                <a:t> </a:t>
              </a:r>
              <a:r>
                <a:rPr lang="de-DE" sz="700" kern="0" dirty="0" err="1">
                  <a:latin typeface="Calibri" pitchFamily="34" charset="0"/>
                  <a:ea typeface="Arial Unicode MS" pitchFamily="34" charset="-128"/>
                  <a:cs typeface="Calibri" pitchFamily="34" charset="0"/>
                </a:rPr>
                <a:t>Document</a:t>
              </a:r>
              <a:endParaRPr lang="de-DE" sz="700" kern="0" dirty="0">
                <a:latin typeface="Calibri" pitchFamily="34" charset="0"/>
                <a:ea typeface="Arial Unicode MS" pitchFamily="34" charset="-128"/>
                <a:cs typeface="Calibri" pitchFamily="34" charset="0"/>
              </a:endParaRPr>
            </a:p>
          </p:txBody>
        </p:sp>
      </p:grpSp>
      <p:grpSp>
        <p:nvGrpSpPr>
          <p:cNvPr id="20533" name="Group 465"/>
          <p:cNvGrpSpPr>
            <a:grpSpLocks/>
          </p:cNvGrpSpPr>
          <p:nvPr/>
        </p:nvGrpSpPr>
        <p:grpSpPr bwMode="auto">
          <a:xfrm>
            <a:off x="3244850" y="5705475"/>
            <a:ext cx="193675" cy="177800"/>
            <a:chOff x="6415088" y="1826064"/>
            <a:chExt cx="193675" cy="178510"/>
          </a:xfrm>
        </p:grpSpPr>
        <p:sp>
          <p:nvSpPr>
            <p:cNvPr id="20738" name="Rounded Rectangle 466"/>
            <p:cNvSpPr>
              <a:spLocks noChangeArrowheads="1"/>
            </p:cNvSpPr>
            <p:nvPr/>
          </p:nvSpPr>
          <p:spPr bwMode="auto">
            <a:xfrm>
              <a:off x="6415088" y="1834034"/>
              <a:ext cx="193675" cy="157790"/>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20739" name="Straight Connector 467"/>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20740" name="Straight Connector 468"/>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20741" name="TextBox 449"/>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A</a:t>
              </a:r>
            </a:p>
          </p:txBody>
        </p:sp>
      </p:grpSp>
      <p:sp>
        <p:nvSpPr>
          <p:cNvPr id="20534" name="TextBox 68"/>
          <p:cNvSpPr txBox="1">
            <a:spLocks noChangeArrowheads="1"/>
          </p:cNvSpPr>
          <p:nvPr/>
        </p:nvSpPr>
        <p:spPr bwMode="auto">
          <a:xfrm>
            <a:off x="3533775" y="5646738"/>
            <a:ext cx="9763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en-US" altLang="en-US" sz="800" b="0">
                <a:solidFill>
                  <a:srgbClr val="000000"/>
                </a:solidFill>
              </a:rPr>
              <a:t>Icon for the Link to SAP Best Practices Process or Scope Item</a:t>
            </a:r>
            <a:endParaRPr lang="de-DE" altLang="en-US" sz="800" b="0">
              <a:solidFill>
                <a:srgbClr val="000000"/>
              </a:solidFill>
            </a:endParaRPr>
          </a:p>
        </p:txBody>
      </p:sp>
      <p:sp>
        <p:nvSpPr>
          <p:cNvPr id="20535" name="Rectangle 438"/>
          <p:cNvSpPr>
            <a:spLocks noChangeArrowheads="1"/>
          </p:cNvSpPr>
          <p:nvPr/>
        </p:nvSpPr>
        <p:spPr bwMode="gray">
          <a:xfrm>
            <a:off x="538163" y="5080000"/>
            <a:ext cx="2251075" cy="1233488"/>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536" name="Oval 468"/>
          <p:cNvSpPr>
            <a:spLocks noChangeArrowheads="1"/>
          </p:cNvSpPr>
          <p:nvPr/>
        </p:nvSpPr>
        <p:spPr bwMode="auto">
          <a:xfrm>
            <a:off x="3416300" y="4532313"/>
            <a:ext cx="865188" cy="160337"/>
          </a:xfrm>
          <a:prstGeom prst="ellipse">
            <a:avLst/>
          </a:prstGeom>
          <a:gradFill rotWithShape="0">
            <a:gsLst>
              <a:gs pos="0">
                <a:srgbClr val="D9D9D9"/>
              </a:gs>
              <a:gs pos="50000">
                <a:srgbClr val="BFBFBF"/>
              </a:gs>
              <a:gs pos="100000">
                <a:srgbClr val="A6A6A6"/>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Page Link</a:t>
            </a:r>
            <a:endParaRPr lang="en-US" altLang="en-US" sz="700" b="0">
              <a:solidFill>
                <a:srgbClr val="000000"/>
              </a:solidFill>
              <a:latin typeface="Calibri" panose="020F0502020204030204" pitchFamily="34" charset="0"/>
            </a:endParaRPr>
          </a:p>
        </p:txBody>
      </p:sp>
      <p:grpSp>
        <p:nvGrpSpPr>
          <p:cNvPr id="20537" name="Group 20"/>
          <p:cNvGrpSpPr>
            <a:grpSpLocks/>
          </p:cNvGrpSpPr>
          <p:nvPr/>
        </p:nvGrpSpPr>
        <p:grpSpPr bwMode="auto">
          <a:xfrm>
            <a:off x="3416300" y="4930775"/>
            <a:ext cx="873125" cy="534988"/>
            <a:chOff x="963613" y="5656263"/>
            <a:chExt cx="873125" cy="534713"/>
          </a:xfrm>
        </p:grpSpPr>
        <p:grpSp>
          <p:nvGrpSpPr>
            <p:cNvPr id="20718" name="Group 445"/>
            <p:cNvGrpSpPr>
              <a:grpSpLocks/>
            </p:cNvGrpSpPr>
            <p:nvPr/>
          </p:nvGrpSpPr>
          <p:grpSpPr bwMode="auto">
            <a:xfrm>
              <a:off x="963613" y="5667136"/>
              <a:ext cx="863600" cy="523840"/>
              <a:chOff x="-1836997" y="5152244"/>
              <a:chExt cx="864381" cy="522658"/>
            </a:xfrm>
          </p:grpSpPr>
          <p:sp>
            <p:nvSpPr>
              <p:cNvPr id="20734" name="Rounded Rectangle 492"/>
              <p:cNvSpPr>
                <a:spLocks noChangeArrowheads="1"/>
              </p:cNvSpPr>
              <p:nvPr/>
            </p:nvSpPr>
            <p:spPr bwMode="auto">
              <a:xfrm>
                <a:off x="-1836997" y="5152483"/>
                <a:ext cx="864381" cy="508438"/>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20735" name="Straight Connector 447"/>
              <p:cNvCxnSpPr>
                <a:cxnSpLocks noChangeShapeType="1"/>
              </p:cNvCxnSpPr>
              <p:nvPr/>
            </p:nvCxnSpPr>
            <p:spPr bwMode="auto">
              <a:xfrm>
                <a:off x="-1789824"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20736" name="Straight Connector 448"/>
              <p:cNvCxnSpPr>
                <a:cxnSpLocks noChangeShapeType="1"/>
              </p:cNvCxnSpPr>
              <p:nvPr/>
            </p:nvCxnSpPr>
            <p:spPr bwMode="auto">
              <a:xfrm>
                <a:off x="-1024528"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20737" name="TextBox 449"/>
              <p:cNvSpPr txBox="1">
                <a:spLocks noChangeArrowheads="1"/>
              </p:cNvSpPr>
              <p:nvPr/>
            </p:nvSpPr>
            <p:spPr bwMode="auto">
              <a:xfrm>
                <a:off x="-1781385" y="5152862"/>
                <a:ext cx="756333" cy="522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(&lt;BBID&gt;) Link to SAP Best Practices Process or Scope Item</a:t>
                </a:r>
              </a:p>
            </p:txBody>
          </p:sp>
        </p:grpSp>
        <p:grpSp>
          <p:nvGrpSpPr>
            <p:cNvPr id="20719" name="Group 408"/>
            <p:cNvGrpSpPr>
              <a:grpSpLocks/>
            </p:cNvGrpSpPr>
            <p:nvPr/>
          </p:nvGrpSpPr>
          <p:grpSpPr bwMode="auto">
            <a:xfrm>
              <a:off x="963613" y="5656263"/>
              <a:ext cx="873125" cy="530225"/>
              <a:chOff x="8489732" y="4403217"/>
              <a:chExt cx="1079512" cy="294200"/>
            </a:xfrm>
          </p:grpSpPr>
          <p:sp>
            <p:nvSpPr>
              <p:cNvPr id="20720" name="Rectangle 409"/>
              <p:cNvSpPr>
                <a:spLocks noChangeArrowheads="1"/>
              </p:cNvSpPr>
              <p:nvPr/>
            </p:nvSpPr>
            <p:spPr bwMode="auto">
              <a:xfrm>
                <a:off x="8489732"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21" name="Rectangle 410"/>
              <p:cNvSpPr>
                <a:spLocks noChangeArrowheads="1"/>
              </p:cNvSpPr>
              <p:nvPr/>
            </p:nvSpPr>
            <p:spPr bwMode="auto">
              <a:xfrm>
                <a:off x="8709560" y="4408502"/>
                <a:ext cx="198237"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22" name="Rectangle 411"/>
              <p:cNvSpPr>
                <a:spLocks noChangeArrowheads="1"/>
              </p:cNvSpPr>
              <p:nvPr/>
            </p:nvSpPr>
            <p:spPr bwMode="auto">
              <a:xfrm>
                <a:off x="8931350"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23" name="Rectangle 412"/>
              <p:cNvSpPr>
                <a:spLocks noChangeArrowheads="1"/>
              </p:cNvSpPr>
              <p:nvPr/>
            </p:nvSpPr>
            <p:spPr bwMode="auto">
              <a:xfrm>
                <a:off x="9151178" y="4408502"/>
                <a:ext cx="198238"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24" name="Rectangle 413"/>
              <p:cNvSpPr>
                <a:spLocks noChangeArrowheads="1"/>
              </p:cNvSpPr>
              <p:nvPr/>
            </p:nvSpPr>
            <p:spPr bwMode="auto">
              <a:xfrm>
                <a:off x="9372969" y="4403217"/>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25" name="Rectangle 414"/>
              <p:cNvSpPr>
                <a:spLocks noChangeArrowheads="1"/>
              </p:cNvSpPr>
              <p:nvPr/>
            </p:nvSpPr>
            <p:spPr bwMode="auto">
              <a:xfrm>
                <a:off x="8489732"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26" name="Rectangle 415"/>
              <p:cNvSpPr>
                <a:spLocks noChangeArrowheads="1"/>
              </p:cNvSpPr>
              <p:nvPr/>
            </p:nvSpPr>
            <p:spPr bwMode="auto">
              <a:xfrm>
                <a:off x="8709560" y="4656017"/>
                <a:ext cx="198237"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27" name="Rectangle 416"/>
              <p:cNvSpPr>
                <a:spLocks noChangeArrowheads="1"/>
              </p:cNvSpPr>
              <p:nvPr/>
            </p:nvSpPr>
            <p:spPr bwMode="auto">
              <a:xfrm>
                <a:off x="8931350"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28" name="Rectangle 417"/>
              <p:cNvSpPr>
                <a:spLocks noChangeArrowheads="1"/>
              </p:cNvSpPr>
              <p:nvPr/>
            </p:nvSpPr>
            <p:spPr bwMode="auto">
              <a:xfrm>
                <a:off x="9151178" y="4656017"/>
                <a:ext cx="198238"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29" name="Rectangle 418"/>
              <p:cNvSpPr>
                <a:spLocks noChangeArrowheads="1"/>
              </p:cNvSpPr>
              <p:nvPr/>
            </p:nvSpPr>
            <p:spPr bwMode="auto">
              <a:xfrm>
                <a:off x="9372969"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30" name="Rectangle 419"/>
              <p:cNvSpPr>
                <a:spLocks noChangeArrowheads="1"/>
              </p:cNvSpPr>
              <p:nvPr/>
            </p:nvSpPr>
            <p:spPr bwMode="auto">
              <a:xfrm rot="5400000">
                <a:off x="8497401"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31" name="Rectangle 420"/>
              <p:cNvSpPr>
                <a:spLocks noChangeArrowheads="1"/>
              </p:cNvSpPr>
              <p:nvPr/>
            </p:nvSpPr>
            <p:spPr bwMode="auto">
              <a:xfrm rot="5400000">
                <a:off x="8497401"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32" name="Rectangle 421"/>
              <p:cNvSpPr>
                <a:spLocks noChangeArrowheads="1"/>
              </p:cNvSpPr>
              <p:nvPr/>
            </p:nvSpPr>
            <p:spPr bwMode="auto">
              <a:xfrm rot="5400000">
                <a:off x="9478776"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33" name="Rectangle 422"/>
              <p:cNvSpPr>
                <a:spLocks noChangeArrowheads="1"/>
              </p:cNvSpPr>
              <p:nvPr/>
            </p:nvSpPr>
            <p:spPr bwMode="auto">
              <a:xfrm rot="5400000">
                <a:off x="9478776"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20538" name="TextBox 498"/>
          <p:cNvSpPr txBox="1">
            <a:spLocks noChangeArrowheads="1"/>
          </p:cNvSpPr>
          <p:nvPr/>
        </p:nvSpPr>
        <p:spPr bwMode="auto">
          <a:xfrm>
            <a:off x="3597275" y="4100513"/>
            <a:ext cx="503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Link</a:t>
            </a:r>
            <a:endParaRPr lang="en-US" altLang="en-US" sz="2000">
              <a:ea typeface="Arial Unicode MS" panose="020B0604020202020204" pitchFamily="34" charset="-128"/>
              <a:cs typeface="Arial Unicode MS" panose="020B0604020202020204" pitchFamily="34" charset="-128"/>
            </a:endParaRPr>
          </a:p>
        </p:txBody>
      </p:sp>
      <p:grpSp>
        <p:nvGrpSpPr>
          <p:cNvPr id="20539" name="Group 15"/>
          <p:cNvGrpSpPr>
            <a:grpSpLocks/>
          </p:cNvGrpSpPr>
          <p:nvPr/>
        </p:nvGrpSpPr>
        <p:grpSpPr bwMode="auto">
          <a:xfrm>
            <a:off x="2719388" y="3341688"/>
            <a:ext cx="1090612" cy="293687"/>
            <a:chOff x="2555875" y="3365500"/>
            <a:chExt cx="1090613" cy="293688"/>
          </a:xfrm>
        </p:grpSpPr>
        <p:sp>
          <p:nvSpPr>
            <p:cNvPr id="20702" name="Rounded Rectangle 421"/>
            <p:cNvSpPr>
              <a:spLocks noChangeArrowheads="1"/>
            </p:cNvSpPr>
            <p:nvPr/>
          </p:nvSpPr>
          <p:spPr bwMode="auto">
            <a:xfrm>
              <a:off x="2555875" y="3370263"/>
              <a:ext cx="1079500" cy="288925"/>
            </a:xfrm>
            <a:prstGeom prst="roundRect">
              <a:avLst>
                <a:gd name="adj" fmla="val 14227"/>
              </a:avLst>
            </a:prstGeom>
            <a:gradFill rotWithShape="0">
              <a:gsLst>
                <a:gs pos="0">
                  <a:srgbClr val="D7E5BD"/>
                </a:gs>
                <a:gs pos="50000">
                  <a:srgbClr val="C3D79B"/>
                </a:gs>
                <a:gs pos="100000">
                  <a:srgbClr val="9BBC59"/>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Process Step Outside Software</a:t>
              </a:r>
              <a:endParaRPr lang="en-US" altLang="en-US" sz="700" b="0">
                <a:solidFill>
                  <a:srgbClr val="000000"/>
                </a:solidFill>
                <a:latin typeface="Calibri" panose="020F0502020204030204" pitchFamily="34" charset="0"/>
              </a:endParaRPr>
            </a:p>
          </p:txBody>
        </p:sp>
        <p:grpSp>
          <p:nvGrpSpPr>
            <p:cNvPr id="20703" name="Group 8"/>
            <p:cNvGrpSpPr>
              <a:grpSpLocks/>
            </p:cNvGrpSpPr>
            <p:nvPr/>
          </p:nvGrpSpPr>
          <p:grpSpPr bwMode="auto">
            <a:xfrm>
              <a:off x="2566787" y="3365500"/>
              <a:ext cx="1079701" cy="293688"/>
              <a:chOff x="8489732" y="4403217"/>
              <a:chExt cx="1079512" cy="294200"/>
            </a:xfrm>
          </p:grpSpPr>
          <p:sp>
            <p:nvSpPr>
              <p:cNvPr id="20704" name="Rectangle 224"/>
              <p:cNvSpPr>
                <a:spLocks noChangeArrowheads="1"/>
              </p:cNvSpPr>
              <p:nvPr/>
            </p:nvSpPr>
            <p:spPr bwMode="auto">
              <a:xfrm>
                <a:off x="8489933"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05" name="Rectangle 225"/>
              <p:cNvSpPr>
                <a:spLocks noChangeArrowheads="1"/>
              </p:cNvSpPr>
              <p:nvPr/>
            </p:nvSpPr>
            <p:spPr bwMode="auto">
              <a:xfrm>
                <a:off x="8710556"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06" name="Rectangle 226"/>
              <p:cNvSpPr>
                <a:spLocks noChangeArrowheads="1"/>
              </p:cNvSpPr>
              <p:nvPr/>
            </p:nvSpPr>
            <p:spPr bwMode="auto">
              <a:xfrm>
                <a:off x="8931181"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07" name="Rectangle 227"/>
              <p:cNvSpPr>
                <a:spLocks noChangeArrowheads="1"/>
              </p:cNvSpPr>
              <p:nvPr/>
            </p:nvSpPr>
            <p:spPr bwMode="auto">
              <a:xfrm>
                <a:off x="9151804"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08" name="Rectangle 228"/>
              <p:cNvSpPr>
                <a:spLocks noChangeArrowheads="1"/>
              </p:cNvSpPr>
              <p:nvPr/>
            </p:nvSpPr>
            <p:spPr bwMode="auto">
              <a:xfrm>
                <a:off x="9372428" y="4403217"/>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09" name="Rectangle 229"/>
              <p:cNvSpPr>
                <a:spLocks noChangeArrowheads="1"/>
              </p:cNvSpPr>
              <p:nvPr/>
            </p:nvSpPr>
            <p:spPr bwMode="auto">
              <a:xfrm>
                <a:off x="8489933"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10" name="Rectangle 230"/>
              <p:cNvSpPr>
                <a:spLocks noChangeArrowheads="1"/>
              </p:cNvSpPr>
              <p:nvPr/>
            </p:nvSpPr>
            <p:spPr bwMode="auto">
              <a:xfrm>
                <a:off x="8710556"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11" name="Rectangle 231"/>
              <p:cNvSpPr>
                <a:spLocks noChangeArrowheads="1"/>
              </p:cNvSpPr>
              <p:nvPr/>
            </p:nvSpPr>
            <p:spPr bwMode="auto">
              <a:xfrm>
                <a:off x="8931181"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12" name="Rectangle 232"/>
              <p:cNvSpPr>
                <a:spLocks noChangeArrowheads="1"/>
              </p:cNvSpPr>
              <p:nvPr/>
            </p:nvSpPr>
            <p:spPr bwMode="auto">
              <a:xfrm>
                <a:off x="9151804"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13" name="Rectangle 233"/>
              <p:cNvSpPr>
                <a:spLocks noChangeArrowheads="1"/>
              </p:cNvSpPr>
              <p:nvPr/>
            </p:nvSpPr>
            <p:spPr bwMode="auto">
              <a:xfrm>
                <a:off x="9372428"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14" name="Rectangle 234"/>
              <p:cNvSpPr>
                <a:spLocks noChangeArrowheads="1"/>
              </p:cNvSpPr>
              <p:nvPr/>
            </p:nvSpPr>
            <p:spPr bwMode="auto">
              <a:xfrm rot="5400000">
                <a:off x="8497790" y="4441478"/>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15" name="Rectangle 235"/>
              <p:cNvSpPr>
                <a:spLocks noChangeArrowheads="1"/>
              </p:cNvSpPr>
              <p:nvPr/>
            </p:nvSpPr>
            <p:spPr bwMode="auto">
              <a:xfrm rot="5400000">
                <a:off x="8497790" y="4565519"/>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16" name="Rectangle 236"/>
              <p:cNvSpPr>
                <a:spLocks noChangeArrowheads="1"/>
              </p:cNvSpPr>
              <p:nvPr/>
            </p:nvSpPr>
            <p:spPr bwMode="auto">
              <a:xfrm rot="5400000">
                <a:off x="9478694" y="4441478"/>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17" name="Rectangle 237"/>
              <p:cNvSpPr>
                <a:spLocks noChangeArrowheads="1"/>
              </p:cNvSpPr>
              <p:nvPr/>
            </p:nvSpPr>
            <p:spPr bwMode="auto">
              <a:xfrm rot="5400000">
                <a:off x="9478694" y="4565519"/>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0540" name="Group 16"/>
          <p:cNvGrpSpPr>
            <a:grpSpLocks/>
          </p:cNvGrpSpPr>
          <p:nvPr/>
        </p:nvGrpSpPr>
        <p:grpSpPr bwMode="auto">
          <a:xfrm>
            <a:off x="4057650" y="3341688"/>
            <a:ext cx="1079500" cy="293687"/>
            <a:chOff x="3894138" y="3365500"/>
            <a:chExt cx="1079500" cy="293688"/>
          </a:xfrm>
        </p:grpSpPr>
        <p:sp>
          <p:nvSpPr>
            <p:cNvPr id="20686" name="Rounded Rectangle 448"/>
            <p:cNvSpPr>
              <a:spLocks noChangeArrowheads="1"/>
            </p:cNvSpPr>
            <p:nvPr/>
          </p:nvSpPr>
          <p:spPr bwMode="auto">
            <a:xfrm>
              <a:off x="3894138" y="3370263"/>
              <a:ext cx="1079500" cy="288925"/>
            </a:xfrm>
            <a:prstGeom prst="roundRect">
              <a:avLst>
                <a:gd name="adj" fmla="val 14227"/>
              </a:avLst>
            </a:prstGeom>
            <a:gradFill rotWithShape="0">
              <a:gsLst>
                <a:gs pos="0">
                  <a:srgbClr val="D7E5BD"/>
                </a:gs>
                <a:gs pos="50000">
                  <a:srgbClr val="C3D79B"/>
                </a:gs>
                <a:gs pos="100000">
                  <a:srgbClr val="9BBC59"/>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Process Step Outside Software</a:t>
              </a:r>
              <a:endParaRPr lang="en-US" altLang="en-US" sz="700" b="0">
                <a:solidFill>
                  <a:srgbClr val="000000"/>
                </a:solidFill>
                <a:latin typeface="Calibri" panose="020F0502020204030204" pitchFamily="34" charset="0"/>
              </a:endParaRPr>
            </a:p>
          </p:txBody>
        </p:sp>
        <p:grpSp>
          <p:nvGrpSpPr>
            <p:cNvPr id="20687" name="Group 238"/>
            <p:cNvGrpSpPr>
              <a:grpSpLocks/>
            </p:cNvGrpSpPr>
            <p:nvPr/>
          </p:nvGrpSpPr>
          <p:grpSpPr bwMode="auto">
            <a:xfrm>
              <a:off x="3894138" y="3365500"/>
              <a:ext cx="1079500" cy="293688"/>
              <a:chOff x="8489732" y="4403217"/>
              <a:chExt cx="1079512" cy="294200"/>
            </a:xfrm>
          </p:grpSpPr>
          <p:sp>
            <p:nvSpPr>
              <p:cNvPr id="20688" name="Rectangle 239"/>
              <p:cNvSpPr>
                <a:spLocks noChangeArrowheads="1"/>
              </p:cNvSpPr>
              <p:nvPr/>
            </p:nvSpPr>
            <p:spPr bwMode="auto">
              <a:xfrm>
                <a:off x="848973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89" name="Rectangle 240"/>
              <p:cNvSpPr>
                <a:spLocks noChangeArrowheads="1"/>
              </p:cNvSpPr>
              <p:nvPr/>
            </p:nvSpPr>
            <p:spPr bwMode="auto">
              <a:xfrm>
                <a:off x="871039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90" name="Rectangle 241"/>
              <p:cNvSpPr>
                <a:spLocks noChangeArrowheads="1"/>
              </p:cNvSpPr>
              <p:nvPr/>
            </p:nvSpPr>
            <p:spPr bwMode="auto">
              <a:xfrm>
                <a:off x="893106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91" name="Rectangle 242"/>
              <p:cNvSpPr>
                <a:spLocks noChangeArrowheads="1"/>
              </p:cNvSpPr>
              <p:nvPr/>
            </p:nvSpPr>
            <p:spPr bwMode="auto">
              <a:xfrm>
                <a:off x="915172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92" name="Rectangle 243"/>
              <p:cNvSpPr>
                <a:spLocks noChangeArrowheads="1"/>
              </p:cNvSpPr>
              <p:nvPr/>
            </p:nvSpPr>
            <p:spPr bwMode="auto">
              <a:xfrm>
                <a:off x="9372392" y="4403217"/>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93" name="Rectangle 244"/>
              <p:cNvSpPr>
                <a:spLocks noChangeArrowheads="1"/>
              </p:cNvSpPr>
              <p:nvPr/>
            </p:nvSpPr>
            <p:spPr bwMode="auto">
              <a:xfrm>
                <a:off x="848973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94" name="Rectangle 245"/>
              <p:cNvSpPr>
                <a:spLocks noChangeArrowheads="1"/>
              </p:cNvSpPr>
              <p:nvPr/>
            </p:nvSpPr>
            <p:spPr bwMode="auto">
              <a:xfrm>
                <a:off x="871039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95" name="Rectangle 246"/>
              <p:cNvSpPr>
                <a:spLocks noChangeArrowheads="1"/>
              </p:cNvSpPr>
              <p:nvPr/>
            </p:nvSpPr>
            <p:spPr bwMode="auto">
              <a:xfrm>
                <a:off x="893106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96" name="Rectangle 247"/>
              <p:cNvSpPr>
                <a:spLocks noChangeArrowheads="1"/>
              </p:cNvSpPr>
              <p:nvPr/>
            </p:nvSpPr>
            <p:spPr bwMode="auto">
              <a:xfrm>
                <a:off x="915172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97" name="Rectangle 248"/>
              <p:cNvSpPr>
                <a:spLocks noChangeArrowheads="1"/>
              </p:cNvSpPr>
              <p:nvPr/>
            </p:nvSpPr>
            <p:spPr bwMode="auto">
              <a:xfrm>
                <a:off x="937239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98" name="Rectangle 249"/>
              <p:cNvSpPr>
                <a:spLocks noChangeArrowheads="1"/>
              </p:cNvSpPr>
              <p:nvPr/>
            </p:nvSpPr>
            <p:spPr bwMode="auto">
              <a:xfrm rot="5400000">
                <a:off x="8497599"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99" name="Rectangle 250"/>
              <p:cNvSpPr>
                <a:spLocks noChangeArrowheads="1"/>
              </p:cNvSpPr>
              <p:nvPr/>
            </p:nvSpPr>
            <p:spPr bwMode="auto">
              <a:xfrm rot="5400000">
                <a:off x="8497599"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00" name="Rectangle 251"/>
              <p:cNvSpPr>
                <a:spLocks noChangeArrowheads="1"/>
              </p:cNvSpPr>
              <p:nvPr/>
            </p:nvSpPr>
            <p:spPr bwMode="auto">
              <a:xfrm rot="5400000">
                <a:off x="9478684"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01" name="Rectangle 252"/>
              <p:cNvSpPr>
                <a:spLocks noChangeArrowheads="1"/>
              </p:cNvSpPr>
              <p:nvPr/>
            </p:nvSpPr>
            <p:spPr bwMode="auto">
              <a:xfrm rot="5400000">
                <a:off x="9478684"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0541" name="Group 17"/>
          <p:cNvGrpSpPr>
            <a:grpSpLocks/>
          </p:cNvGrpSpPr>
          <p:nvPr/>
        </p:nvGrpSpPr>
        <p:grpSpPr bwMode="auto">
          <a:xfrm>
            <a:off x="4057650" y="2693988"/>
            <a:ext cx="1079500" cy="419100"/>
            <a:chOff x="3894138" y="2667000"/>
            <a:chExt cx="1079500" cy="419100"/>
          </a:xfrm>
        </p:grpSpPr>
        <p:grpSp>
          <p:nvGrpSpPr>
            <p:cNvPr id="20668" name="Group 314"/>
            <p:cNvGrpSpPr>
              <a:grpSpLocks/>
            </p:cNvGrpSpPr>
            <p:nvPr/>
          </p:nvGrpSpPr>
          <p:grpSpPr bwMode="auto">
            <a:xfrm>
              <a:off x="3894173" y="2667000"/>
              <a:ext cx="1079465" cy="415671"/>
              <a:chOff x="3893684" y="2667000"/>
              <a:chExt cx="1080000" cy="415925"/>
            </a:xfrm>
          </p:grpSpPr>
          <p:sp>
            <p:nvSpPr>
              <p:cNvPr id="20684" name="Rounded Rectangle 495"/>
              <p:cNvSpPr>
                <a:spLocks noChangeArrowheads="1"/>
              </p:cNvSpPr>
              <p:nvPr/>
            </p:nvSpPr>
            <p:spPr bwMode="auto">
              <a:xfrm>
                <a:off x="3893649" y="2795667"/>
                <a:ext cx="1080035" cy="287513"/>
              </a:xfrm>
              <a:prstGeom prst="roundRect">
                <a:avLst>
                  <a:gd name="adj" fmla="val 14227"/>
                </a:avLst>
              </a:prstGeom>
              <a:gradFill rotWithShape="0">
                <a:gsLst>
                  <a:gs pos="0">
                    <a:srgbClr val="4F81BC"/>
                  </a:gs>
                  <a:gs pos="50000">
                    <a:srgbClr val="376091"/>
                  </a:gs>
                  <a:gs pos="100000">
                    <a:srgbClr val="254060"/>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Optional Automatic Process Step</a:t>
                </a:r>
                <a:endParaRPr lang="en-US" altLang="en-US" sz="700" b="0">
                  <a:solidFill>
                    <a:srgbClr val="FFFFFF"/>
                  </a:solidFill>
                  <a:latin typeface="Calibri" panose="020F0502020204030204" pitchFamily="34" charset="0"/>
                </a:endParaRPr>
              </a:p>
            </p:txBody>
          </p:sp>
          <p:sp>
            <p:nvSpPr>
              <p:cNvPr id="20685" name="Isosceles Triangle 496"/>
              <p:cNvSpPr>
                <a:spLocks noChangeArrowheads="1"/>
              </p:cNvSpPr>
              <p:nvPr/>
            </p:nvSpPr>
            <p:spPr bwMode="auto">
              <a:xfrm>
                <a:off x="4748147" y="2667000"/>
                <a:ext cx="177888" cy="168378"/>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grpSp>
          <p:nvGrpSpPr>
            <p:cNvPr id="20669" name="Group 253"/>
            <p:cNvGrpSpPr>
              <a:grpSpLocks/>
            </p:cNvGrpSpPr>
            <p:nvPr/>
          </p:nvGrpSpPr>
          <p:grpSpPr bwMode="auto">
            <a:xfrm>
              <a:off x="3894138" y="2792080"/>
              <a:ext cx="1079477" cy="294020"/>
              <a:chOff x="8489732" y="4403217"/>
              <a:chExt cx="1079512" cy="294200"/>
            </a:xfrm>
          </p:grpSpPr>
          <p:sp>
            <p:nvSpPr>
              <p:cNvPr id="20670" name="Rectangle 254"/>
              <p:cNvSpPr>
                <a:spLocks noChangeArrowheads="1"/>
              </p:cNvSpPr>
              <p:nvPr/>
            </p:nvSpPr>
            <p:spPr bwMode="auto">
              <a:xfrm>
                <a:off x="8489732"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71" name="Rectangle 255"/>
              <p:cNvSpPr>
                <a:spLocks noChangeArrowheads="1"/>
              </p:cNvSpPr>
              <p:nvPr/>
            </p:nvSpPr>
            <p:spPr bwMode="auto">
              <a:xfrm>
                <a:off x="871040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72" name="Rectangle 256"/>
              <p:cNvSpPr>
                <a:spLocks noChangeArrowheads="1"/>
              </p:cNvSpPr>
              <p:nvPr/>
            </p:nvSpPr>
            <p:spPr bwMode="auto">
              <a:xfrm>
                <a:off x="893107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73" name="Rectangle 257"/>
              <p:cNvSpPr>
                <a:spLocks noChangeArrowheads="1"/>
              </p:cNvSpPr>
              <p:nvPr/>
            </p:nvSpPr>
            <p:spPr bwMode="auto">
              <a:xfrm>
                <a:off x="9151740"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74" name="Rectangle 258"/>
              <p:cNvSpPr>
                <a:spLocks noChangeArrowheads="1"/>
              </p:cNvSpPr>
              <p:nvPr/>
            </p:nvSpPr>
            <p:spPr bwMode="auto">
              <a:xfrm>
                <a:off x="9372411" y="4403550"/>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75" name="Rectangle 259"/>
              <p:cNvSpPr>
                <a:spLocks noChangeArrowheads="1"/>
              </p:cNvSpPr>
              <p:nvPr/>
            </p:nvSpPr>
            <p:spPr bwMode="auto">
              <a:xfrm>
                <a:off x="8489732"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76" name="Rectangle 260"/>
              <p:cNvSpPr>
                <a:spLocks noChangeArrowheads="1"/>
              </p:cNvSpPr>
              <p:nvPr/>
            </p:nvSpPr>
            <p:spPr bwMode="auto">
              <a:xfrm>
                <a:off x="871040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77" name="Rectangle 261"/>
              <p:cNvSpPr>
                <a:spLocks noChangeArrowheads="1"/>
              </p:cNvSpPr>
              <p:nvPr/>
            </p:nvSpPr>
            <p:spPr bwMode="auto">
              <a:xfrm>
                <a:off x="893107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78" name="Rectangle 262"/>
              <p:cNvSpPr>
                <a:spLocks noChangeArrowheads="1"/>
              </p:cNvSpPr>
              <p:nvPr/>
            </p:nvSpPr>
            <p:spPr bwMode="auto">
              <a:xfrm>
                <a:off x="9151740"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79" name="Rectangle 263"/>
              <p:cNvSpPr>
                <a:spLocks noChangeArrowheads="1"/>
              </p:cNvSpPr>
              <p:nvPr/>
            </p:nvSpPr>
            <p:spPr bwMode="auto">
              <a:xfrm>
                <a:off x="937241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80" name="Rectangle 264"/>
              <p:cNvSpPr>
                <a:spLocks noChangeArrowheads="1"/>
              </p:cNvSpPr>
              <p:nvPr/>
            </p:nvSpPr>
            <p:spPr bwMode="auto">
              <a:xfrm rot="5400000">
                <a:off x="8497646"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81" name="Rectangle 265"/>
              <p:cNvSpPr>
                <a:spLocks noChangeArrowheads="1"/>
              </p:cNvSpPr>
              <p:nvPr/>
            </p:nvSpPr>
            <p:spPr bwMode="auto">
              <a:xfrm rot="5400000">
                <a:off x="8497646"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82" name="Rectangle 266"/>
              <p:cNvSpPr>
                <a:spLocks noChangeArrowheads="1"/>
              </p:cNvSpPr>
              <p:nvPr/>
            </p:nvSpPr>
            <p:spPr bwMode="auto">
              <a:xfrm rot="5400000">
                <a:off x="9478753"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83" name="Rectangle 267"/>
              <p:cNvSpPr>
                <a:spLocks noChangeArrowheads="1"/>
              </p:cNvSpPr>
              <p:nvPr/>
            </p:nvSpPr>
            <p:spPr bwMode="auto">
              <a:xfrm rot="5400000">
                <a:off x="9478753"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0542" name="Group 14"/>
          <p:cNvGrpSpPr>
            <a:grpSpLocks/>
          </p:cNvGrpSpPr>
          <p:nvPr/>
        </p:nvGrpSpPr>
        <p:grpSpPr bwMode="auto">
          <a:xfrm>
            <a:off x="2719388" y="2693988"/>
            <a:ext cx="1090612" cy="420687"/>
            <a:chOff x="2555875" y="2667000"/>
            <a:chExt cx="1090613" cy="420688"/>
          </a:xfrm>
        </p:grpSpPr>
        <p:grpSp>
          <p:nvGrpSpPr>
            <p:cNvPr id="20650" name="Group 299"/>
            <p:cNvGrpSpPr>
              <a:grpSpLocks/>
            </p:cNvGrpSpPr>
            <p:nvPr/>
          </p:nvGrpSpPr>
          <p:grpSpPr bwMode="auto">
            <a:xfrm>
              <a:off x="2555875" y="2667000"/>
              <a:ext cx="1079689" cy="415929"/>
              <a:chOff x="2555776" y="2667000"/>
              <a:chExt cx="1080000" cy="415925"/>
            </a:xfrm>
          </p:grpSpPr>
          <p:sp>
            <p:nvSpPr>
              <p:cNvPr id="20666" name="Rounded Rectangle 514"/>
              <p:cNvSpPr>
                <a:spLocks noChangeArrowheads="1"/>
              </p:cNvSpPr>
              <p:nvPr/>
            </p:nvSpPr>
            <p:spPr bwMode="auto">
              <a:xfrm>
                <a:off x="2555776" y="2795587"/>
                <a:ext cx="1079811" cy="287334"/>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Automatic Process Step</a:t>
                </a:r>
                <a:endParaRPr lang="en-US" altLang="en-US" sz="700" b="0">
                  <a:solidFill>
                    <a:srgbClr val="FFFFFF"/>
                  </a:solidFill>
                  <a:latin typeface="Calibri" panose="020F0502020204030204" pitchFamily="34" charset="0"/>
                </a:endParaRPr>
              </a:p>
            </p:txBody>
          </p:sp>
          <p:sp>
            <p:nvSpPr>
              <p:cNvPr id="20667" name="Isosceles Triangle 515"/>
              <p:cNvSpPr>
                <a:spLocks noChangeArrowheads="1"/>
              </p:cNvSpPr>
              <p:nvPr/>
            </p:nvSpPr>
            <p:spPr bwMode="auto">
              <a:xfrm>
                <a:off x="3410097" y="2667000"/>
                <a:ext cx="177851" cy="168273"/>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grpSp>
          <p:nvGrpSpPr>
            <p:cNvPr id="20651" name="Group 268"/>
            <p:cNvGrpSpPr>
              <a:grpSpLocks/>
            </p:cNvGrpSpPr>
            <p:nvPr/>
          </p:nvGrpSpPr>
          <p:grpSpPr bwMode="auto">
            <a:xfrm>
              <a:off x="2566787" y="2793485"/>
              <a:ext cx="1079701" cy="294203"/>
              <a:chOff x="8489732" y="4403217"/>
              <a:chExt cx="1079512" cy="294200"/>
            </a:xfrm>
          </p:grpSpPr>
          <p:sp>
            <p:nvSpPr>
              <p:cNvPr id="20652"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53"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54"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55"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56"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57"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58"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59"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60"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61"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62"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63"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64"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65"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0543" name="Group 13"/>
          <p:cNvGrpSpPr>
            <a:grpSpLocks/>
          </p:cNvGrpSpPr>
          <p:nvPr/>
        </p:nvGrpSpPr>
        <p:grpSpPr bwMode="auto">
          <a:xfrm>
            <a:off x="2719388" y="2168525"/>
            <a:ext cx="1079500" cy="425450"/>
            <a:chOff x="2555875" y="2128838"/>
            <a:chExt cx="1079500" cy="425450"/>
          </a:xfrm>
        </p:grpSpPr>
        <p:grpSp>
          <p:nvGrpSpPr>
            <p:cNvPr id="20629" name="Group 290"/>
            <p:cNvGrpSpPr>
              <a:grpSpLocks/>
            </p:cNvGrpSpPr>
            <p:nvPr/>
          </p:nvGrpSpPr>
          <p:grpSpPr bwMode="auto">
            <a:xfrm>
              <a:off x="2555887" y="2128838"/>
              <a:ext cx="1079488" cy="424142"/>
              <a:chOff x="2555776" y="2128416"/>
              <a:chExt cx="1080000" cy="424352"/>
            </a:xfrm>
          </p:grpSpPr>
          <p:sp>
            <p:nvSpPr>
              <p:cNvPr id="20645" name="Rounded Rectangle 291"/>
              <p:cNvSpPr>
                <a:spLocks noChangeArrowheads="1"/>
              </p:cNvSpPr>
              <p:nvPr/>
            </p:nvSpPr>
            <p:spPr bwMode="auto">
              <a:xfrm>
                <a:off x="2555776" y="2265099"/>
                <a:ext cx="1080000" cy="287669"/>
              </a:xfrm>
              <a:prstGeom prst="roundRect">
                <a:avLst>
                  <a:gd name="adj" fmla="val 14227"/>
                </a:avLst>
              </a:prstGeom>
              <a:gradFill rotWithShape="0">
                <a:gsLst>
                  <a:gs pos="0">
                    <a:srgbClr val="B9CDE6"/>
                  </a:gs>
                  <a:gs pos="50000">
                    <a:srgbClr val="95B3D8"/>
                  </a:gs>
                  <a:gs pos="100000">
                    <a:srgbClr val="4F81BE"/>
                  </a:gs>
                </a:gsLst>
                <a:lin ang="2700000" scaled="1"/>
              </a:gradFill>
              <a:ln w="8382" algn="ctr">
                <a:solidFill>
                  <a:srgbClr val="000000"/>
                </a:solidFill>
                <a:round/>
                <a:headEnd/>
                <a:tailEnd/>
              </a:ln>
            </p:spPr>
            <p:txBody>
              <a:bodyPr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a:solidFill>
                      <a:srgbClr val="000000"/>
                    </a:solidFill>
                    <a:latin typeface="Calibri" panose="020F0502020204030204" pitchFamily="34" charset="0"/>
                  </a:rPr>
                  <a:t>Process Step (manual or automatic)</a:t>
                </a:r>
                <a:endParaRPr lang="en-US" altLang="en-US" sz="600">
                  <a:solidFill>
                    <a:srgbClr val="000000"/>
                  </a:solidFill>
                  <a:latin typeface="Calibri" panose="020F0502020204030204" pitchFamily="34" charset="0"/>
                </a:endParaRPr>
              </a:p>
            </p:txBody>
          </p:sp>
          <p:sp>
            <p:nvSpPr>
              <p:cNvPr id="20646" name="Isosceles Triangle 534"/>
              <p:cNvSpPr>
                <a:spLocks noChangeArrowheads="1"/>
              </p:cNvSpPr>
              <p:nvPr/>
            </p:nvSpPr>
            <p:spPr bwMode="auto">
              <a:xfrm>
                <a:off x="3410244" y="2128416"/>
                <a:ext cx="177884" cy="168358"/>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20647" name="Group 296"/>
              <p:cNvGrpSpPr>
                <a:grpSpLocks/>
              </p:cNvGrpSpPr>
              <p:nvPr/>
            </p:nvGrpSpPr>
            <p:grpSpPr bwMode="auto">
              <a:xfrm>
                <a:off x="2627784" y="2132856"/>
                <a:ext cx="186692" cy="163835"/>
                <a:chOff x="-1499789" y="3692879"/>
                <a:chExt cx="186692" cy="163835"/>
              </a:xfrm>
            </p:grpSpPr>
            <p:sp>
              <p:nvSpPr>
                <p:cNvPr id="20648" name="Rounded Rectangle 536"/>
                <p:cNvSpPr>
                  <a:spLocks noChangeArrowheads="1"/>
                </p:cNvSpPr>
                <p:nvPr/>
              </p:nvSpPr>
              <p:spPr bwMode="auto">
                <a:xfrm>
                  <a:off x="-1490808" y="3810736"/>
                  <a:ext cx="168355" cy="4606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0649" name="Rounded Rectangle 537"/>
                <p:cNvSpPr>
                  <a:spLocks noChangeArrowheads="1"/>
                </p:cNvSpPr>
                <p:nvPr/>
              </p:nvSpPr>
              <p:spPr bwMode="auto">
                <a:xfrm>
                  <a:off x="-1500337" y="3693203"/>
                  <a:ext cx="187414" cy="144534"/>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20630" name="Group 290"/>
            <p:cNvGrpSpPr>
              <a:grpSpLocks/>
            </p:cNvGrpSpPr>
            <p:nvPr/>
          </p:nvGrpSpPr>
          <p:grpSpPr bwMode="auto">
            <a:xfrm>
              <a:off x="2555875" y="2259894"/>
              <a:ext cx="1079500" cy="294394"/>
              <a:chOff x="8489732" y="4403217"/>
              <a:chExt cx="1079512" cy="294200"/>
            </a:xfrm>
          </p:grpSpPr>
          <p:sp>
            <p:nvSpPr>
              <p:cNvPr id="20631" name="Rectangle 293"/>
              <p:cNvSpPr>
                <a:spLocks noChangeArrowheads="1"/>
              </p:cNvSpPr>
              <p:nvPr/>
            </p:nvSpPr>
            <p:spPr bwMode="auto">
              <a:xfrm>
                <a:off x="8489732"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32" name="Rectangle 294"/>
              <p:cNvSpPr>
                <a:spLocks noChangeArrowheads="1"/>
              </p:cNvSpPr>
              <p:nvPr/>
            </p:nvSpPr>
            <p:spPr bwMode="auto">
              <a:xfrm>
                <a:off x="8710397"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33" name="Rectangle 295"/>
              <p:cNvSpPr>
                <a:spLocks noChangeArrowheads="1"/>
              </p:cNvSpPr>
              <p:nvPr/>
            </p:nvSpPr>
            <p:spPr bwMode="auto">
              <a:xfrm>
                <a:off x="8931062"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34" name="Rectangle 296"/>
              <p:cNvSpPr>
                <a:spLocks noChangeArrowheads="1"/>
              </p:cNvSpPr>
              <p:nvPr/>
            </p:nvSpPr>
            <p:spPr bwMode="auto">
              <a:xfrm>
                <a:off x="9151727"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35" name="Rectangle 299"/>
              <p:cNvSpPr>
                <a:spLocks noChangeArrowheads="1"/>
              </p:cNvSpPr>
              <p:nvPr/>
            </p:nvSpPr>
            <p:spPr bwMode="auto">
              <a:xfrm>
                <a:off x="9372392" y="4403923"/>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36" name="Rectangle 303"/>
              <p:cNvSpPr>
                <a:spLocks noChangeArrowheads="1"/>
              </p:cNvSpPr>
              <p:nvPr/>
            </p:nvSpPr>
            <p:spPr bwMode="auto">
              <a:xfrm>
                <a:off x="848973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37" name="Rectangle 305"/>
              <p:cNvSpPr>
                <a:spLocks noChangeArrowheads="1"/>
              </p:cNvSpPr>
              <p:nvPr/>
            </p:nvSpPr>
            <p:spPr bwMode="auto">
              <a:xfrm>
                <a:off x="8710397"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38" name="Rectangle 308"/>
              <p:cNvSpPr>
                <a:spLocks noChangeArrowheads="1"/>
              </p:cNvSpPr>
              <p:nvPr/>
            </p:nvSpPr>
            <p:spPr bwMode="auto">
              <a:xfrm>
                <a:off x="893106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39" name="Rectangle 311"/>
              <p:cNvSpPr>
                <a:spLocks noChangeArrowheads="1"/>
              </p:cNvSpPr>
              <p:nvPr/>
            </p:nvSpPr>
            <p:spPr bwMode="auto">
              <a:xfrm>
                <a:off x="9151727"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40" name="Rectangle 314"/>
              <p:cNvSpPr>
                <a:spLocks noChangeArrowheads="1"/>
              </p:cNvSpPr>
              <p:nvPr/>
            </p:nvSpPr>
            <p:spPr bwMode="auto">
              <a:xfrm>
                <a:off x="937239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41" name="Rectangle 319"/>
              <p:cNvSpPr>
                <a:spLocks noChangeArrowheads="1"/>
              </p:cNvSpPr>
              <p:nvPr/>
            </p:nvSpPr>
            <p:spPr bwMode="auto">
              <a:xfrm rot="5400000">
                <a:off x="8497698" y="4441964"/>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42" name="Rectangle 320"/>
              <p:cNvSpPr>
                <a:spLocks noChangeArrowheads="1"/>
              </p:cNvSpPr>
              <p:nvPr/>
            </p:nvSpPr>
            <p:spPr bwMode="auto">
              <a:xfrm rot="5400000">
                <a:off x="8497698" y="4565708"/>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43" name="Rectangle 321"/>
              <p:cNvSpPr>
                <a:spLocks noChangeArrowheads="1"/>
              </p:cNvSpPr>
              <p:nvPr/>
            </p:nvSpPr>
            <p:spPr bwMode="auto">
              <a:xfrm rot="5400000">
                <a:off x="9478784" y="4441964"/>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44" name="Rectangle 322"/>
              <p:cNvSpPr>
                <a:spLocks noChangeArrowheads="1"/>
              </p:cNvSpPr>
              <p:nvPr/>
            </p:nvSpPr>
            <p:spPr bwMode="auto">
              <a:xfrm rot="5400000">
                <a:off x="9478784" y="4565708"/>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0544" name="Group 12"/>
          <p:cNvGrpSpPr>
            <a:grpSpLocks/>
          </p:cNvGrpSpPr>
          <p:nvPr/>
        </p:nvGrpSpPr>
        <p:grpSpPr bwMode="auto">
          <a:xfrm>
            <a:off x="4057650" y="2168525"/>
            <a:ext cx="1079500" cy="438150"/>
            <a:chOff x="3894138" y="2128838"/>
            <a:chExt cx="1079500" cy="438150"/>
          </a:xfrm>
        </p:grpSpPr>
        <p:grpSp>
          <p:nvGrpSpPr>
            <p:cNvPr id="20608" name="Group 308"/>
            <p:cNvGrpSpPr>
              <a:grpSpLocks/>
            </p:cNvGrpSpPr>
            <p:nvPr/>
          </p:nvGrpSpPr>
          <p:grpSpPr bwMode="auto">
            <a:xfrm>
              <a:off x="3894196" y="2128838"/>
              <a:ext cx="1079442" cy="424134"/>
              <a:chOff x="3893684" y="2128416"/>
              <a:chExt cx="1080000" cy="424352"/>
            </a:xfrm>
          </p:grpSpPr>
          <p:sp>
            <p:nvSpPr>
              <p:cNvPr id="20624" name="Rounded Rectangle 558"/>
              <p:cNvSpPr>
                <a:spLocks noChangeArrowheads="1"/>
              </p:cNvSpPr>
              <p:nvPr/>
            </p:nvSpPr>
            <p:spPr bwMode="auto">
              <a:xfrm>
                <a:off x="3893626" y="2265011"/>
                <a:ext cx="1080058" cy="287485"/>
              </a:xfrm>
              <a:prstGeom prst="roundRect">
                <a:avLst>
                  <a:gd name="adj" fmla="val 14227"/>
                </a:avLst>
              </a:prstGeom>
              <a:gradFill rotWithShape="0">
                <a:gsLst>
                  <a:gs pos="0">
                    <a:srgbClr val="B9CDE6"/>
                  </a:gs>
                  <a:gs pos="50000">
                    <a:srgbClr val="95B3D8"/>
                  </a:gs>
                  <a:gs pos="100000">
                    <a:srgbClr val="4F81BE"/>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Process Step </a:t>
                </a:r>
                <a:r>
                  <a:rPr lang="en-US" altLang="en-US" sz="700" b="0">
                    <a:solidFill>
                      <a:srgbClr val="000000"/>
                    </a:solidFill>
                    <a:latin typeface="Calibri" panose="020F0502020204030204" pitchFamily="34" charset="0"/>
                  </a:rPr>
                  <a:t>(manual or automatic)</a:t>
                </a:r>
              </a:p>
            </p:txBody>
          </p:sp>
          <p:sp>
            <p:nvSpPr>
              <p:cNvPr id="20625" name="Isosceles Triangle 559"/>
              <p:cNvSpPr>
                <a:spLocks noChangeArrowheads="1"/>
              </p:cNvSpPr>
              <p:nvPr/>
            </p:nvSpPr>
            <p:spPr bwMode="auto">
              <a:xfrm>
                <a:off x="4748142" y="2128416"/>
                <a:ext cx="177892" cy="168361"/>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20626" name="Group 311"/>
              <p:cNvGrpSpPr>
                <a:grpSpLocks/>
              </p:cNvGrpSpPr>
              <p:nvPr/>
            </p:nvGrpSpPr>
            <p:grpSpPr bwMode="auto">
              <a:xfrm>
                <a:off x="3965692" y="2132856"/>
                <a:ext cx="186692" cy="163835"/>
                <a:chOff x="-1499789" y="3692879"/>
                <a:chExt cx="186692" cy="163835"/>
              </a:xfrm>
            </p:grpSpPr>
            <p:sp>
              <p:nvSpPr>
                <p:cNvPr id="20627" name="Rounded Rectangle 561"/>
                <p:cNvSpPr>
                  <a:spLocks noChangeArrowheads="1"/>
                </p:cNvSpPr>
                <p:nvPr/>
              </p:nvSpPr>
              <p:spPr bwMode="auto">
                <a:xfrm>
                  <a:off x="-1490851" y="3810738"/>
                  <a:ext cx="168362" cy="46062"/>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0628" name="Rounded Rectangle 562"/>
                <p:cNvSpPr>
                  <a:spLocks noChangeArrowheads="1"/>
                </p:cNvSpPr>
                <p:nvPr/>
              </p:nvSpPr>
              <p:spPr bwMode="auto">
                <a:xfrm>
                  <a:off x="-1500381" y="3693203"/>
                  <a:ext cx="187421" cy="144537"/>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20609" name="Group 323"/>
            <p:cNvGrpSpPr>
              <a:grpSpLocks/>
            </p:cNvGrpSpPr>
            <p:nvPr/>
          </p:nvGrpSpPr>
          <p:grpSpPr bwMode="auto">
            <a:xfrm>
              <a:off x="3894138" y="2272599"/>
              <a:ext cx="1079454" cy="294389"/>
              <a:chOff x="8489732" y="4403217"/>
              <a:chExt cx="1079512" cy="294200"/>
            </a:xfrm>
          </p:grpSpPr>
          <p:sp>
            <p:nvSpPr>
              <p:cNvPr id="20610" name="Rectangle 324"/>
              <p:cNvSpPr>
                <a:spLocks noChangeArrowheads="1"/>
              </p:cNvSpPr>
              <p:nvPr/>
            </p:nvSpPr>
            <p:spPr bwMode="auto">
              <a:xfrm>
                <a:off x="8489732"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11" name="Rectangle 325"/>
              <p:cNvSpPr>
                <a:spLocks noChangeArrowheads="1"/>
              </p:cNvSpPr>
              <p:nvPr/>
            </p:nvSpPr>
            <p:spPr bwMode="auto">
              <a:xfrm>
                <a:off x="8710406"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12" name="Rectangle 326"/>
              <p:cNvSpPr>
                <a:spLocks noChangeArrowheads="1"/>
              </p:cNvSpPr>
              <p:nvPr/>
            </p:nvSpPr>
            <p:spPr bwMode="auto">
              <a:xfrm>
                <a:off x="8931081"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13" name="Rectangle 327"/>
              <p:cNvSpPr>
                <a:spLocks noChangeArrowheads="1"/>
              </p:cNvSpPr>
              <p:nvPr/>
            </p:nvSpPr>
            <p:spPr bwMode="auto">
              <a:xfrm>
                <a:off x="9151755"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14" name="Rectangle 328"/>
              <p:cNvSpPr>
                <a:spLocks noChangeArrowheads="1"/>
              </p:cNvSpPr>
              <p:nvPr/>
            </p:nvSpPr>
            <p:spPr bwMode="auto">
              <a:xfrm>
                <a:off x="9372429" y="440391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15" name="Rectangle 329"/>
              <p:cNvSpPr>
                <a:spLocks noChangeArrowheads="1"/>
              </p:cNvSpPr>
              <p:nvPr/>
            </p:nvSpPr>
            <p:spPr bwMode="auto">
              <a:xfrm>
                <a:off x="8489732"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16" name="Rectangle 330"/>
              <p:cNvSpPr>
                <a:spLocks noChangeArrowheads="1"/>
              </p:cNvSpPr>
              <p:nvPr/>
            </p:nvSpPr>
            <p:spPr bwMode="auto">
              <a:xfrm>
                <a:off x="8710406"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17" name="Rectangle 331"/>
              <p:cNvSpPr>
                <a:spLocks noChangeArrowheads="1"/>
              </p:cNvSpPr>
              <p:nvPr/>
            </p:nvSpPr>
            <p:spPr bwMode="auto">
              <a:xfrm>
                <a:off x="8931081"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18" name="Rectangle 332"/>
              <p:cNvSpPr>
                <a:spLocks noChangeArrowheads="1"/>
              </p:cNvSpPr>
              <p:nvPr/>
            </p:nvSpPr>
            <p:spPr bwMode="auto">
              <a:xfrm>
                <a:off x="9151755"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19" name="Rectangle 333"/>
              <p:cNvSpPr>
                <a:spLocks noChangeArrowheads="1"/>
              </p:cNvSpPr>
              <p:nvPr/>
            </p:nvSpPr>
            <p:spPr bwMode="auto">
              <a:xfrm>
                <a:off x="9372429"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20" name="Rectangle 334"/>
              <p:cNvSpPr>
                <a:spLocks noChangeArrowheads="1"/>
              </p:cNvSpPr>
              <p:nvPr/>
            </p:nvSpPr>
            <p:spPr bwMode="auto">
              <a:xfrm rot="5400000">
                <a:off x="8497699" y="4441959"/>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21" name="Rectangle 335"/>
              <p:cNvSpPr>
                <a:spLocks noChangeArrowheads="1"/>
              </p:cNvSpPr>
              <p:nvPr/>
            </p:nvSpPr>
            <p:spPr bwMode="auto">
              <a:xfrm rot="5400000">
                <a:off x="8497699" y="4565704"/>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22" name="Rectangle 336"/>
              <p:cNvSpPr>
                <a:spLocks noChangeArrowheads="1"/>
              </p:cNvSpPr>
              <p:nvPr/>
            </p:nvSpPr>
            <p:spPr bwMode="auto">
              <a:xfrm rot="5400000">
                <a:off x="9478827" y="4441959"/>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23" name="Rectangle 338"/>
              <p:cNvSpPr>
                <a:spLocks noChangeArrowheads="1"/>
              </p:cNvSpPr>
              <p:nvPr/>
            </p:nvSpPr>
            <p:spPr bwMode="auto">
              <a:xfrm rot="5400000">
                <a:off x="9478827" y="4565704"/>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0545" name="Group 11"/>
          <p:cNvGrpSpPr>
            <a:grpSpLocks/>
          </p:cNvGrpSpPr>
          <p:nvPr/>
        </p:nvGrpSpPr>
        <p:grpSpPr bwMode="auto">
          <a:xfrm>
            <a:off x="4057650" y="1668463"/>
            <a:ext cx="1079500" cy="404812"/>
            <a:chOff x="3894138" y="1628775"/>
            <a:chExt cx="1079500" cy="404813"/>
          </a:xfrm>
        </p:grpSpPr>
        <p:grpSp>
          <p:nvGrpSpPr>
            <p:cNvPr id="20588" name="Group 303"/>
            <p:cNvGrpSpPr>
              <a:grpSpLocks/>
            </p:cNvGrpSpPr>
            <p:nvPr/>
          </p:nvGrpSpPr>
          <p:grpSpPr bwMode="auto">
            <a:xfrm>
              <a:off x="3894138" y="1628775"/>
              <a:ext cx="1079488" cy="397961"/>
              <a:chOff x="3893684" y="1628800"/>
              <a:chExt cx="1080000" cy="398421"/>
            </a:xfrm>
          </p:grpSpPr>
          <p:sp>
            <p:nvSpPr>
              <p:cNvPr id="20604" name="Rounded Rectangle 583"/>
              <p:cNvSpPr>
                <a:spLocks noChangeArrowheads="1"/>
              </p:cNvSpPr>
              <p:nvPr/>
            </p:nvSpPr>
            <p:spPr bwMode="auto">
              <a:xfrm>
                <a:off x="3893684" y="1740053"/>
                <a:ext cx="1080012" cy="287670"/>
              </a:xfrm>
              <a:prstGeom prst="roundRect">
                <a:avLst>
                  <a:gd name="adj" fmla="val 14227"/>
                </a:avLst>
              </a:prstGeom>
              <a:gradFill rotWithShape="0">
                <a:gsLst>
                  <a:gs pos="0">
                    <a:srgbClr val="FFFFFF"/>
                  </a:gs>
                  <a:gs pos="50000">
                    <a:srgbClr val="DCE6F3"/>
                  </a:gs>
                  <a:gs pos="100000">
                    <a:srgbClr val="B9CDE6"/>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Manual Process Step</a:t>
                </a:r>
                <a:endParaRPr lang="en-US" altLang="en-US" sz="700" b="0">
                  <a:solidFill>
                    <a:srgbClr val="000000"/>
                  </a:solidFill>
                  <a:latin typeface="Calibri" panose="020F0502020204030204" pitchFamily="34" charset="0"/>
                </a:endParaRPr>
              </a:p>
            </p:txBody>
          </p:sp>
          <p:grpSp>
            <p:nvGrpSpPr>
              <p:cNvPr id="20605" name="Group 305"/>
              <p:cNvGrpSpPr>
                <a:grpSpLocks/>
              </p:cNvGrpSpPr>
              <p:nvPr/>
            </p:nvGrpSpPr>
            <p:grpSpPr bwMode="auto">
              <a:xfrm>
                <a:off x="3965692" y="1628800"/>
                <a:ext cx="186692" cy="163835"/>
                <a:chOff x="-1499789" y="3692879"/>
                <a:chExt cx="186692" cy="163835"/>
              </a:xfrm>
            </p:grpSpPr>
            <p:sp>
              <p:nvSpPr>
                <p:cNvPr id="20606" name="Rounded Rectangle 585"/>
                <p:cNvSpPr>
                  <a:spLocks noChangeArrowheads="1"/>
                </p:cNvSpPr>
                <p:nvPr/>
              </p:nvSpPr>
              <p:spPr bwMode="auto">
                <a:xfrm>
                  <a:off x="-1490797" y="3810490"/>
                  <a:ext cx="168355" cy="4609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0607" name="Rounded Rectangle 586"/>
                <p:cNvSpPr>
                  <a:spLocks noChangeArrowheads="1"/>
                </p:cNvSpPr>
                <p:nvPr/>
              </p:nvSpPr>
              <p:spPr bwMode="auto">
                <a:xfrm>
                  <a:off x="-1500326" y="3692879"/>
                  <a:ext cx="187414" cy="14463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20589" name="Group 339"/>
            <p:cNvGrpSpPr>
              <a:grpSpLocks/>
            </p:cNvGrpSpPr>
            <p:nvPr/>
          </p:nvGrpSpPr>
          <p:grpSpPr bwMode="auto">
            <a:xfrm>
              <a:off x="3894138" y="1739760"/>
              <a:ext cx="1079500" cy="293828"/>
              <a:chOff x="8489724" y="4403367"/>
              <a:chExt cx="1079521" cy="294067"/>
            </a:xfrm>
          </p:grpSpPr>
          <p:sp>
            <p:nvSpPr>
              <p:cNvPr id="20590" name="Rectangle 340"/>
              <p:cNvSpPr>
                <a:spLocks noChangeArrowheads="1"/>
              </p:cNvSpPr>
              <p:nvPr/>
            </p:nvSpPr>
            <p:spPr bwMode="auto">
              <a:xfrm>
                <a:off x="8489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91" name="Rectangle 341"/>
              <p:cNvSpPr>
                <a:spLocks noChangeArrowheads="1"/>
              </p:cNvSpPr>
              <p:nvPr/>
            </p:nvSpPr>
            <p:spPr bwMode="auto">
              <a:xfrm>
                <a:off x="8710390"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92" name="Rectangle 342"/>
              <p:cNvSpPr>
                <a:spLocks noChangeArrowheads="1"/>
              </p:cNvSpPr>
              <p:nvPr/>
            </p:nvSpPr>
            <p:spPr bwMode="auto">
              <a:xfrm>
                <a:off x="8931058"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93" name="Rectangle 343"/>
              <p:cNvSpPr>
                <a:spLocks noChangeArrowheads="1"/>
              </p:cNvSpPr>
              <p:nvPr/>
            </p:nvSpPr>
            <p:spPr bwMode="auto">
              <a:xfrm>
                <a:off x="9151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94" name="Rectangle 344"/>
              <p:cNvSpPr>
                <a:spLocks noChangeArrowheads="1"/>
              </p:cNvSpPr>
              <p:nvPr/>
            </p:nvSpPr>
            <p:spPr bwMode="auto">
              <a:xfrm>
                <a:off x="9372391" y="4403507"/>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95" name="Rectangle 345"/>
              <p:cNvSpPr>
                <a:spLocks noChangeArrowheads="1"/>
              </p:cNvSpPr>
              <p:nvPr/>
            </p:nvSpPr>
            <p:spPr bwMode="auto">
              <a:xfrm>
                <a:off x="8489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96" name="Rectangle 346"/>
              <p:cNvSpPr>
                <a:spLocks noChangeArrowheads="1"/>
              </p:cNvSpPr>
              <p:nvPr/>
            </p:nvSpPr>
            <p:spPr bwMode="auto">
              <a:xfrm>
                <a:off x="8710390"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97" name="Rectangle 347"/>
              <p:cNvSpPr>
                <a:spLocks noChangeArrowheads="1"/>
              </p:cNvSpPr>
              <p:nvPr/>
            </p:nvSpPr>
            <p:spPr bwMode="auto">
              <a:xfrm>
                <a:off x="8931058"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98" name="Rectangle 348"/>
              <p:cNvSpPr>
                <a:spLocks noChangeArrowheads="1"/>
              </p:cNvSpPr>
              <p:nvPr/>
            </p:nvSpPr>
            <p:spPr bwMode="auto">
              <a:xfrm>
                <a:off x="9151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99" name="Rectangle 349"/>
              <p:cNvSpPr>
                <a:spLocks noChangeArrowheads="1"/>
              </p:cNvSpPr>
              <p:nvPr/>
            </p:nvSpPr>
            <p:spPr bwMode="auto">
              <a:xfrm>
                <a:off x="9372391"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00" name="Rectangle 350"/>
              <p:cNvSpPr>
                <a:spLocks noChangeArrowheads="1"/>
              </p:cNvSpPr>
              <p:nvPr/>
            </p:nvSpPr>
            <p:spPr bwMode="auto">
              <a:xfrm rot="5400000">
                <a:off x="8497629"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01" name="Rectangle 351"/>
              <p:cNvSpPr>
                <a:spLocks noChangeArrowheads="1"/>
              </p:cNvSpPr>
              <p:nvPr/>
            </p:nvSpPr>
            <p:spPr bwMode="auto">
              <a:xfrm rot="5400000">
                <a:off x="8497629"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02" name="Rectangle 352"/>
              <p:cNvSpPr>
                <a:spLocks noChangeArrowheads="1"/>
              </p:cNvSpPr>
              <p:nvPr/>
            </p:nvSpPr>
            <p:spPr bwMode="auto">
              <a:xfrm rot="5400000">
                <a:off x="9478723"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03" name="Rectangle 353"/>
              <p:cNvSpPr>
                <a:spLocks noChangeArrowheads="1"/>
              </p:cNvSpPr>
              <p:nvPr/>
            </p:nvSpPr>
            <p:spPr bwMode="auto">
              <a:xfrm rot="5400000">
                <a:off x="9478723"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0546" name="Group 10"/>
          <p:cNvGrpSpPr>
            <a:grpSpLocks/>
          </p:cNvGrpSpPr>
          <p:nvPr/>
        </p:nvGrpSpPr>
        <p:grpSpPr bwMode="auto">
          <a:xfrm>
            <a:off x="2719388" y="1668463"/>
            <a:ext cx="1081087" cy="404812"/>
            <a:chOff x="2555875" y="1628775"/>
            <a:chExt cx="1081088" cy="404813"/>
          </a:xfrm>
        </p:grpSpPr>
        <p:grpSp>
          <p:nvGrpSpPr>
            <p:cNvPr id="20568" name="Group 278"/>
            <p:cNvGrpSpPr>
              <a:grpSpLocks/>
            </p:cNvGrpSpPr>
            <p:nvPr/>
          </p:nvGrpSpPr>
          <p:grpSpPr bwMode="auto">
            <a:xfrm>
              <a:off x="2555875" y="1628775"/>
              <a:ext cx="1079500" cy="398463"/>
              <a:chOff x="2555776" y="1628800"/>
              <a:chExt cx="1079619" cy="398140"/>
            </a:xfrm>
          </p:grpSpPr>
          <p:sp>
            <p:nvSpPr>
              <p:cNvPr id="20584"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Manual Process Step</a:t>
                </a:r>
                <a:endParaRPr lang="en-US" altLang="en-US" sz="700" b="0">
                  <a:solidFill>
                    <a:srgbClr val="000000"/>
                  </a:solidFill>
                  <a:latin typeface="Calibri" panose="020F0502020204030204" pitchFamily="34" charset="0"/>
                </a:endParaRPr>
              </a:p>
            </p:txBody>
          </p:sp>
          <p:grpSp>
            <p:nvGrpSpPr>
              <p:cNvPr id="20585" name="Group 284"/>
              <p:cNvGrpSpPr>
                <a:grpSpLocks/>
              </p:cNvGrpSpPr>
              <p:nvPr/>
            </p:nvGrpSpPr>
            <p:grpSpPr bwMode="auto">
              <a:xfrm>
                <a:off x="2627222" y="1628800"/>
                <a:ext cx="187346" cy="163381"/>
                <a:chOff x="-1500351" y="3692879"/>
                <a:chExt cx="187346" cy="163381"/>
              </a:xfrm>
            </p:grpSpPr>
            <p:sp>
              <p:nvSpPr>
                <p:cNvPr id="20586"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0587"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20569" name="Group 358"/>
            <p:cNvGrpSpPr>
              <a:grpSpLocks/>
            </p:cNvGrpSpPr>
            <p:nvPr/>
          </p:nvGrpSpPr>
          <p:grpSpPr bwMode="auto">
            <a:xfrm>
              <a:off x="2557070" y="1739181"/>
              <a:ext cx="1079893" cy="294407"/>
              <a:chOff x="8489732" y="4403217"/>
              <a:chExt cx="1079512" cy="294200"/>
            </a:xfrm>
          </p:grpSpPr>
          <p:sp>
            <p:nvSpPr>
              <p:cNvPr id="20570"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71"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72"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73"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74"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75"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76"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77"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78"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79"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80"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81"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82"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83"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 name="Group 1">
            <a:extLst>
              <a:ext uri="{FF2B5EF4-FFF2-40B4-BE49-F238E27FC236}">
                <a16:creationId xmlns:a16="http://schemas.microsoft.com/office/drawing/2014/main" id="{E554201C-60E7-4DB1-89AE-7F60128461CA}"/>
              </a:ext>
            </a:extLst>
          </p:cNvPr>
          <p:cNvGrpSpPr/>
          <p:nvPr/>
        </p:nvGrpSpPr>
        <p:grpSpPr>
          <a:xfrm>
            <a:off x="5386388" y="1773238"/>
            <a:ext cx="1185862" cy="387350"/>
            <a:chOff x="5386388" y="1773238"/>
            <a:chExt cx="1185862" cy="387350"/>
          </a:xfrm>
        </p:grpSpPr>
        <p:sp>
          <p:nvSpPr>
            <p:cNvPr id="20547" name="Rounded Rectangle 611"/>
            <p:cNvSpPr>
              <a:spLocks noChangeArrowheads="1"/>
            </p:cNvSpPr>
            <p:nvPr/>
          </p:nvSpPr>
          <p:spPr bwMode="auto">
            <a:xfrm>
              <a:off x="5386388" y="1779588"/>
              <a:ext cx="1081087" cy="287337"/>
            </a:xfrm>
            <a:prstGeom prst="roundRect">
              <a:avLst>
                <a:gd name="adj" fmla="val 14227"/>
              </a:avLst>
            </a:prstGeom>
            <a:gradFill rotWithShape="0">
              <a:gsLst>
                <a:gs pos="0">
                  <a:srgbClr val="D9D9D9"/>
                </a:gs>
                <a:gs pos="50000">
                  <a:srgbClr val="BFBFBF"/>
                </a:gs>
                <a:gs pos="100000">
                  <a:srgbClr val="A6A6A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err="1">
                  <a:solidFill>
                    <a:srgbClr val="000000"/>
                  </a:solidFill>
                  <a:latin typeface="Calibri" panose="020F0502020204030204" pitchFamily="34" charset="0"/>
                </a:rPr>
                <a:t>Process</a:t>
              </a:r>
              <a:r>
                <a:rPr lang="de-DE" altLang="en-US" sz="700" b="0" dirty="0">
                  <a:solidFill>
                    <a:srgbClr val="000000"/>
                  </a:solidFill>
                  <a:latin typeface="Calibri" panose="020F0502020204030204" pitchFamily="34" charset="0"/>
                </a:rPr>
                <a:t> </a:t>
              </a:r>
              <a:r>
                <a:rPr lang="de-DE" altLang="en-US" sz="700" b="0" dirty="0" err="1">
                  <a:solidFill>
                    <a:srgbClr val="000000"/>
                  </a:solidFill>
                  <a:latin typeface="Calibri" panose="020F0502020204030204" pitchFamily="34" charset="0"/>
                </a:rPr>
                <a:t>Step</a:t>
              </a:r>
              <a:r>
                <a:rPr lang="de-DE" altLang="en-US" sz="700" b="0" dirty="0">
                  <a:solidFill>
                    <a:srgbClr val="000000"/>
                  </a:solidFill>
                  <a:latin typeface="Calibri" panose="020F0502020204030204" pitchFamily="34" charset="0"/>
                </a:rPr>
                <a:t> Outside </a:t>
              </a:r>
              <a:r>
                <a:rPr lang="de-DE" altLang="en-US" sz="700" b="0" dirty="0" err="1">
                  <a:solidFill>
                    <a:srgbClr val="000000"/>
                  </a:solidFill>
                  <a:latin typeface="Calibri" panose="020F0502020204030204" pitchFamily="34" charset="0"/>
                </a:rPr>
                <a:t>Scope</a:t>
              </a:r>
              <a:r>
                <a:rPr lang="de-DE" altLang="en-US" sz="700" b="0" dirty="0">
                  <a:solidFill>
                    <a:srgbClr val="000000"/>
                  </a:solidFill>
                  <a:latin typeface="Calibri" panose="020F0502020204030204" pitchFamily="34" charset="0"/>
                </a:rPr>
                <a:t> Item </a:t>
              </a:r>
              <a:r>
                <a:rPr lang="de-DE" altLang="en-US" sz="700" b="0" dirty="0" err="1">
                  <a:solidFill>
                    <a:srgbClr val="000000"/>
                  </a:solidFill>
                  <a:latin typeface="Calibri" panose="020F0502020204030204" pitchFamily="34" charset="0"/>
                </a:rPr>
                <a:t>Scope</a:t>
              </a:r>
              <a:endParaRPr lang="en-US" altLang="en-US" sz="700" b="0" dirty="0">
                <a:solidFill>
                  <a:srgbClr val="000000"/>
                </a:solidFill>
                <a:latin typeface="Calibri" panose="020F0502020204030204" pitchFamily="34" charset="0"/>
              </a:endParaRPr>
            </a:p>
          </p:txBody>
        </p:sp>
        <p:grpSp>
          <p:nvGrpSpPr>
            <p:cNvPr id="20548" name="Group 384"/>
            <p:cNvGrpSpPr>
              <a:grpSpLocks/>
            </p:cNvGrpSpPr>
            <p:nvPr/>
          </p:nvGrpSpPr>
          <p:grpSpPr bwMode="auto">
            <a:xfrm>
              <a:off x="5387975" y="1773238"/>
              <a:ext cx="1079500" cy="293687"/>
              <a:chOff x="8489732" y="4403217"/>
              <a:chExt cx="1079512" cy="294200"/>
            </a:xfrm>
          </p:grpSpPr>
          <p:sp>
            <p:nvSpPr>
              <p:cNvPr id="20554" name="Rectangle 385"/>
              <p:cNvSpPr>
                <a:spLocks noChangeArrowheads="1"/>
              </p:cNvSpPr>
              <p:nvPr/>
            </p:nvSpPr>
            <p:spPr bwMode="auto">
              <a:xfrm>
                <a:off x="848973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55" name="Rectangle 386"/>
              <p:cNvSpPr>
                <a:spLocks noChangeArrowheads="1"/>
              </p:cNvSpPr>
              <p:nvPr/>
            </p:nvSpPr>
            <p:spPr bwMode="auto">
              <a:xfrm>
                <a:off x="871039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56" name="Rectangle 387"/>
              <p:cNvSpPr>
                <a:spLocks noChangeArrowheads="1"/>
              </p:cNvSpPr>
              <p:nvPr/>
            </p:nvSpPr>
            <p:spPr bwMode="auto">
              <a:xfrm>
                <a:off x="893106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57" name="Rectangle 388"/>
              <p:cNvSpPr>
                <a:spLocks noChangeArrowheads="1"/>
              </p:cNvSpPr>
              <p:nvPr/>
            </p:nvSpPr>
            <p:spPr bwMode="auto">
              <a:xfrm>
                <a:off x="915172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58" name="Rectangle 389"/>
              <p:cNvSpPr>
                <a:spLocks noChangeArrowheads="1"/>
              </p:cNvSpPr>
              <p:nvPr/>
            </p:nvSpPr>
            <p:spPr bwMode="auto">
              <a:xfrm>
                <a:off x="9372392" y="4403217"/>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59" name="Rectangle 390"/>
              <p:cNvSpPr>
                <a:spLocks noChangeArrowheads="1"/>
              </p:cNvSpPr>
              <p:nvPr/>
            </p:nvSpPr>
            <p:spPr bwMode="auto">
              <a:xfrm>
                <a:off x="848973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60" name="Rectangle 391"/>
              <p:cNvSpPr>
                <a:spLocks noChangeArrowheads="1"/>
              </p:cNvSpPr>
              <p:nvPr/>
            </p:nvSpPr>
            <p:spPr bwMode="auto">
              <a:xfrm>
                <a:off x="871039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61" name="Rectangle 392"/>
              <p:cNvSpPr>
                <a:spLocks noChangeArrowheads="1"/>
              </p:cNvSpPr>
              <p:nvPr/>
            </p:nvSpPr>
            <p:spPr bwMode="auto">
              <a:xfrm>
                <a:off x="893106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62" name="Rectangle 393"/>
              <p:cNvSpPr>
                <a:spLocks noChangeArrowheads="1"/>
              </p:cNvSpPr>
              <p:nvPr/>
            </p:nvSpPr>
            <p:spPr bwMode="auto">
              <a:xfrm>
                <a:off x="915172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63" name="Rectangle 394"/>
              <p:cNvSpPr>
                <a:spLocks noChangeArrowheads="1"/>
              </p:cNvSpPr>
              <p:nvPr/>
            </p:nvSpPr>
            <p:spPr bwMode="auto">
              <a:xfrm>
                <a:off x="937239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64" name="Rectangle 395"/>
              <p:cNvSpPr>
                <a:spLocks noChangeArrowheads="1"/>
              </p:cNvSpPr>
              <p:nvPr/>
            </p:nvSpPr>
            <p:spPr bwMode="auto">
              <a:xfrm rot="5400000">
                <a:off x="8497599"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65" name="Rectangle 396"/>
              <p:cNvSpPr>
                <a:spLocks noChangeArrowheads="1"/>
              </p:cNvSpPr>
              <p:nvPr/>
            </p:nvSpPr>
            <p:spPr bwMode="auto">
              <a:xfrm rot="5400000">
                <a:off x="8497599"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66" name="Rectangle 397"/>
              <p:cNvSpPr>
                <a:spLocks noChangeArrowheads="1"/>
              </p:cNvSpPr>
              <p:nvPr/>
            </p:nvSpPr>
            <p:spPr bwMode="auto">
              <a:xfrm rot="5400000">
                <a:off x="9478684"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67" name="Rectangle 400"/>
              <p:cNvSpPr>
                <a:spLocks noChangeArrowheads="1"/>
              </p:cNvSpPr>
              <p:nvPr/>
            </p:nvSpPr>
            <p:spPr bwMode="auto">
              <a:xfrm rot="5400000">
                <a:off x="9478684"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nvGrpSpPr>
            <p:cNvPr id="20549" name="Group 642"/>
            <p:cNvGrpSpPr>
              <a:grpSpLocks/>
            </p:cNvGrpSpPr>
            <p:nvPr/>
          </p:nvGrpSpPr>
          <p:grpSpPr bwMode="auto">
            <a:xfrm>
              <a:off x="6378575" y="1981200"/>
              <a:ext cx="193675" cy="179388"/>
              <a:chOff x="6415088" y="1826064"/>
              <a:chExt cx="193675" cy="178510"/>
            </a:xfrm>
          </p:grpSpPr>
          <p:sp>
            <p:nvSpPr>
              <p:cNvPr id="20550" name="Rounded Rectangle 643"/>
              <p:cNvSpPr>
                <a:spLocks noChangeArrowheads="1"/>
              </p:cNvSpPr>
              <p:nvPr/>
            </p:nvSpPr>
            <p:spPr bwMode="auto">
              <a:xfrm>
                <a:off x="6415088" y="1833962"/>
                <a:ext cx="193675" cy="157974"/>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20551" name="Straight Connector 447"/>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20552" name="Straight Connector 448"/>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20553" name="TextBox 449"/>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dirty="0">
                    <a:solidFill>
                      <a:srgbClr val="000000"/>
                    </a:solidFill>
                    <a:latin typeface="Calibri" panose="020F0502020204030204" pitchFamily="34" charset="0"/>
                  </a:rPr>
                  <a:t>A</a:t>
                </a:r>
              </a:p>
            </p:txBody>
          </p:sp>
        </p:grpSp>
      </p:grpSp>
      <p:grpSp>
        <p:nvGrpSpPr>
          <p:cNvPr id="439" name="Group 1">
            <a:extLst>
              <a:ext uri="{FF2B5EF4-FFF2-40B4-BE49-F238E27FC236}">
                <a16:creationId xmlns:a16="http://schemas.microsoft.com/office/drawing/2014/main" id="{71921BE1-654D-494D-AF7F-F0595B802F03}"/>
              </a:ext>
            </a:extLst>
          </p:cNvPr>
          <p:cNvGrpSpPr>
            <a:grpSpLocks/>
          </p:cNvGrpSpPr>
          <p:nvPr/>
        </p:nvGrpSpPr>
        <p:grpSpPr bwMode="auto">
          <a:xfrm>
            <a:off x="5486400" y="2274889"/>
            <a:ext cx="863600" cy="531813"/>
            <a:chOff x="1587500" y="5689958"/>
            <a:chExt cx="863600" cy="531474"/>
          </a:xfrm>
        </p:grpSpPr>
        <p:grpSp>
          <p:nvGrpSpPr>
            <p:cNvPr id="441" name="Group 10">
              <a:extLst>
                <a:ext uri="{FF2B5EF4-FFF2-40B4-BE49-F238E27FC236}">
                  <a16:creationId xmlns:a16="http://schemas.microsoft.com/office/drawing/2014/main" id="{583161D7-DFE4-4F4F-98AD-A519136568F7}"/>
                </a:ext>
              </a:extLst>
            </p:cNvPr>
            <p:cNvGrpSpPr>
              <a:grpSpLocks/>
            </p:cNvGrpSpPr>
            <p:nvPr/>
          </p:nvGrpSpPr>
          <p:grpSpPr bwMode="auto">
            <a:xfrm>
              <a:off x="1587500" y="5689958"/>
              <a:ext cx="863600" cy="531474"/>
              <a:chOff x="2555875" y="1727062"/>
              <a:chExt cx="1081088" cy="313016"/>
            </a:xfrm>
          </p:grpSpPr>
          <p:sp>
            <p:nvSpPr>
              <p:cNvPr id="448" name="Rounded Rectangle 607">
                <a:extLst>
                  <a:ext uri="{FF2B5EF4-FFF2-40B4-BE49-F238E27FC236}">
                    <a16:creationId xmlns:a16="http://schemas.microsoft.com/office/drawing/2014/main" id="{26839CD3-1E33-427F-8C76-73922B1E2737}"/>
                  </a:ext>
                </a:extLst>
              </p:cNvPr>
              <p:cNvSpPr>
                <a:spLocks noChangeArrowheads="1"/>
              </p:cNvSpPr>
              <p:nvPr/>
            </p:nvSpPr>
            <p:spPr bwMode="auto">
              <a:xfrm>
                <a:off x="2555875" y="1727062"/>
                <a:ext cx="1079499" cy="313016"/>
              </a:xfrm>
              <a:prstGeom prst="roundRect">
                <a:avLst>
                  <a:gd name="adj" fmla="val 14227"/>
                </a:avLst>
              </a:prstGeom>
              <a:solidFill>
                <a:schemeClr val="bg1">
                  <a:lumMod val="85000"/>
                </a:schemeClr>
              </a:soli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Collapsed </a:t>
                </a:r>
                <a:r>
                  <a:rPr lang="en-US" altLang="en-US" sz="700" b="0" dirty="0" err="1">
                    <a:solidFill>
                      <a:srgbClr val="000000"/>
                    </a:solidFill>
                    <a:latin typeface="Calibri" panose="020F0502020204030204" pitchFamily="34" charset="0"/>
                  </a:rPr>
                  <a:t>Subprocess</a:t>
                </a:r>
                <a:endParaRPr lang="en-US" altLang="en-US" sz="700" b="0" dirty="0">
                  <a:solidFill>
                    <a:srgbClr val="000000"/>
                  </a:solidFill>
                  <a:latin typeface="Calibri" panose="020F0502020204030204" pitchFamily="34" charset="0"/>
                </a:endParaRPr>
              </a:p>
            </p:txBody>
          </p:sp>
          <p:grpSp>
            <p:nvGrpSpPr>
              <p:cNvPr id="449" name="Group 358">
                <a:extLst>
                  <a:ext uri="{FF2B5EF4-FFF2-40B4-BE49-F238E27FC236}">
                    <a16:creationId xmlns:a16="http://schemas.microsoft.com/office/drawing/2014/main" id="{30A61F61-B9D4-413E-95C1-9CC6CBA739F8}"/>
                  </a:ext>
                </a:extLst>
              </p:cNvPr>
              <p:cNvGrpSpPr>
                <a:grpSpLocks/>
              </p:cNvGrpSpPr>
              <p:nvPr/>
            </p:nvGrpSpPr>
            <p:grpSpPr bwMode="auto">
              <a:xfrm>
                <a:off x="2557070" y="1739181"/>
                <a:ext cx="1079893" cy="294407"/>
                <a:chOff x="8489732" y="4403217"/>
                <a:chExt cx="1079512" cy="294200"/>
              </a:xfrm>
            </p:grpSpPr>
            <p:sp>
              <p:nvSpPr>
                <p:cNvPr id="450" name="Rectangle 360">
                  <a:extLst>
                    <a:ext uri="{FF2B5EF4-FFF2-40B4-BE49-F238E27FC236}">
                      <a16:creationId xmlns:a16="http://schemas.microsoft.com/office/drawing/2014/main" id="{6CEDDA6A-62C1-42FC-8D3F-54ED2CEE8EE0}"/>
                    </a:ext>
                  </a:extLst>
                </p:cNvPr>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1" name="Rectangle 361">
                  <a:extLst>
                    <a:ext uri="{FF2B5EF4-FFF2-40B4-BE49-F238E27FC236}">
                      <a16:creationId xmlns:a16="http://schemas.microsoft.com/office/drawing/2014/main" id="{94E6EC4E-C656-49AD-9C65-8A059E10B684}"/>
                    </a:ext>
                  </a:extLst>
                </p:cNvPr>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2" name="Rectangle 362">
                  <a:extLst>
                    <a:ext uri="{FF2B5EF4-FFF2-40B4-BE49-F238E27FC236}">
                      <a16:creationId xmlns:a16="http://schemas.microsoft.com/office/drawing/2014/main" id="{825E313D-3B3F-4F57-AA97-47C61947F248}"/>
                    </a:ext>
                  </a:extLst>
                </p:cNvPr>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3" name="Rectangle 370">
                  <a:extLst>
                    <a:ext uri="{FF2B5EF4-FFF2-40B4-BE49-F238E27FC236}">
                      <a16:creationId xmlns:a16="http://schemas.microsoft.com/office/drawing/2014/main" id="{D439B0E4-E11A-496B-A35B-70FEE98B8CAE}"/>
                    </a:ext>
                  </a:extLst>
                </p:cNvPr>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4" name="Rectangle 372">
                  <a:extLst>
                    <a:ext uri="{FF2B5EF4-FFF2-40B4-BE49-F238E27FC236}">
                      <a16:creationId xmlns:a16="http://schemas.microsoft.com/office/drawing/2014/main" id="{184B5800-A711-49C2-835C-BA721CE94B2C}"/>
                    </a:ext>
                  </a:extLst>
                </p:cNvPr>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5" name="Rectangle 373">
                  <a:extLst>
                    <a:ext uri="{FF2B5EF4-FFF2-40B4-BE49-F238E27FC236}">
                      <a16:creationId xmlns:a16="http://schemas.microsoft.com/office/drawing/2014/main" id="{D6A5C6CF-E110-4462-94F0-A6B2E43B2579}"/>
                    </a:ext>
                  </a:extLst>
                </p:cNvPr>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6" name="Rectangle 374">
                  <a:extLst>
                    <a:ext uri="{FF2B5EF4-FFF2-40B4-BE49-F238E27FC236}">
                      <a16:creationId xmlns:a16="http://schemas.microsoft.com/office/drawing/2014/main" id="{581A88DE-55BD-4335-A587-73E17BC73960}"/>
                    </a:ext>
                  </a:extLst>
                </p:cNvPr>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7" name="Rectangle 375">
                  <a:extLst>
                    <a:ext uri="{FF2B5EF4-FFF2-40B4-BE49-F238E27FC236}">
                      <a16:creationId xmlns:a16="http://schemas.microsoft.com/office/drawing/2014/main" id="{3A05C8BB-FE9F-4690-B9D6-B1404E9AFDBA}"/>
                    </a:ext>
                  </a:extLst>
                </p:cNvPr>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8" name="Rectangle 378">
                  <a:extLst>
                    <a:ext uri="{FF2B5EF4-FFF2-40B4-BE49-F238E27FC236}">
                      <a16:creationId xmlns:a16="http://schemas.microsoft.com/office/drawing/2014/main" id="{D9E8AAA1-778F-440E-B253-253B27CDA304}"/>
                    </a:ext>
                  </a:extLst>
                </p:cNvPr>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9" name="Rectangle 379">
                  <a:extLst>
                    <a:ext uri="{FF2B5EF4-FFF2-40B4-BE49-F238E27FC236}">
                      <a16:creationId xmlns:a16="http://schemas.microsoft.com/office/drawing/2014/main" id="{B7B5F6F7-CEC1-4C31-8A68-CEBF99DE64CD}"/>
                    </a:ext>
                  </a:extLst>
                </p:cNvPr>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60" name="Rectangle 380">
                  <a:extLst>
                    <a:ext uri="{FF2B5EF4-FFF2-40B4-BE49-F238E27FC236}">
                      <a16:creationId xmlns:a16="http://schemas.microsoft.com/office/drawing/2014/main" id="{228631A0-5D1F-4B92-813B-2FC53511D8D6}"/>
                    </a:ext>
                  </a:extLst>
                </p:cNvPr>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61" name="Rectangle 381">
                  <a:extLst>
                    <a:ext uri="{FF2B5EF4-FFF2-40B4-BE49-F238E27FC236}">
                      <a16:creationId xmlns:a16="http://schemas.microsoft.com/office/drawing/2014/main" id="{6DEBD842-8E09-4FDD-89ED-87FE7EB56211}"/>
                    </a:ext>
                  </a:extLst>
                </p:cNvPr>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62" name="Rectangle 382">
                  <a:extLst>
                    <a:ext uri="{FF2B5EF4-FFF2-40B4-BE49-F238E27FC236}">
                      <a16:creationId xmlns:a16="http://schemas.microsoft.com/office/drawing/2014/main" id="{336F2239-35D3-410D-8C62-50DE765A579B}"/>
                    </a:ext>
                  </a:extLst>
                </p:cNvPr>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64" name="Rectangle 383">
                  <a:extLst>
                    <a:ext uri="{FF2B5EF4-FFF2-40B4-BE49-F238E27FC236}">
                      <a16:creationId xmlns:a16="http://schemas.microsoft.com/office/drawing/2014/main" id="{B641B813-0DAF-4A20-AF40-125F1FC12266}"/>
                    </a:ext>
                  </a:extLst>
                </p:cNvPr>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442" name="Group 371">
              <a:extLst>
                <a:ext uri="{FF2B5EF4-FFF2-40B4-BE49-F238E27FC236}">
                  <a16:creationId xmlns:a16="http://schemas.microsoft.com/office/drawing/2014/main" id="{8E52BD0D-ED2D-4E6E-A512-A7A2408EB0C7}"/>
                </a:ext>
              </a:extLst>
            </p:cNvPr>
            <p:cNvGrpSpPr>
              <a:grpSpLocks/>
            </p:cNvGrpSpPr>
            <p:nvPr/>
          </p:nvGrpSpPr>
          <p:grpSpPr bwMode="auto">
            <a:xfrm>
              <a:off x="1970543" y="6112102"/>
              <a:ext cx="107950" cy="107950"/>
              <a:chOff x="2752" y="6609"/>
              <a:chExt cx="136" cy="136"/>
            </a:xfrm>
          </p:grpSpPr>
          <p:sp>
            <p:nvSpPr>
              <p:cNvPr id="443" name="Rectangle 372">
                <a:extLst>
                  <a:ext uri="{FF2B5EF4-FFF2-40B4-BE49-F238E27FC236}">
                    <a16:creationId xmlns:a16="http://schemas.microsoft.com/office/drawing/2014/main" id="{D8025949-59EE-41B6-80AA-2969900CFAD9}"/>
                  </a:ext>
                </a:extLst>
              </p:cNvPr>
              <p:cNvSpPr>
                <a:spLocks noChangeArrowheads="1"/>
              </p:cNvSpPr>
              <p:nvPr/>
            </p:nvSpPr>
            <p:spPr bwMode="auto">
              <a:xfrm>
                <a:off x="2752" y="6609"/>
                <a:ext cx="136" cy="13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a:spcBef>
                    <a:spcPts val="1625"/>
                  </a:spcBef>
                  <a:buClr>
                    <a:schemeClr val="accent1"/>
                  </a:buClr>
                  <a:buSzPct val="80000"/>
                  <a:defRPr b="1">
                    <a:solidFill>
                      <a:schemeClr val="tx1"/>
                    </a:solidFill>
                    <a:latin typeface="Arial" panose="020B0604020202020204" pitchFamily="34" charset="0"/>
                  </a:defRPr>
                </a:lvl1pPr>
                <a:lvl2pPr marL="742950" indent="-285750" defTabSz="45720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269875" indent="-180975" defTabSz="4572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447675" indent="-177800" defTabSz="4572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627063" indent="-179388" defTabSz="4572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10842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15414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19986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24558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endParaRPr lang="de-DE" altLang="de-DE" b="0">
                  <a:solidFill>
                    <a:srgbClr val="000000"/>
                  </a:solidFill>
                  <a:ea typeface="MS PGothic" panose="020B0600070205080204" pitchFamily="34" charset="-128"/>
                </a:endParaRPr>
              </a:p>
            </p:txBody>
          </p:sp>
          <p:sp>
            <p:nvSpPr>
              <p:cNvPr id="445" name="Line 426">
                <a:extLst>
                  <a:ext uri="{FF2B5EF4-FFF2-40B4-BE49-F238E27FC236}">
                    <a16:creationId xmlns:a16="http://schemas.microsoft.com/office/drawing/2014/main" id="{6C18D333-28BC-454E-B548-2DC1FEE4C75A}"/>
                  </a:ext>
                </a:extLst>
              </p:cNvPr>
              <p:cNvSpPr>
                <a:spLocks noChangeShapeType="1"/>
              </p:cNvSpPr>
              <p:nvPr/>
            </p:nvSpPr>
            <p:spPr bwMode="auto">
              <a:xfrm>
                <a:off x="2817" y="6637"/>
                <a:ext cx="0" cy="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6" name="Line 427">
                <a:extLst>
                  <a:ext uri="{FF2B5EF4-FFF2-40B4-BE49-F238E27FC236}">
                    <a16:creationId xmlns:a16="http://schemas.microsoft.com/office/drawing/2014/main" id="{D05E9469-AE0C-49CA-9C8C-083694FC7D61}"/>
                  </a:ext>
                </a:extLst>
              </p:cNvPr>
              <p:cNvSpPr>
                <a:spLocks noChangeShapeType="1"/>
              </p:cNvSpPr>
              <p:nvPr/>
            </p:nvSpPr>
            <p:spPr bwMode="auto">
              <a:xfrm>
                <a:off x="2778" y="6674"/>
                <a:ext cx="7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ctrTitle"/>
          </p:nvPr>
        </p:nvSpPr>
        <p:spPr>
          <a:xfrm>
            <a:off x="323850" y="2444750"/>
            <a:ext cx="8496300" cy="738188"/>
          </a:xfrm>
        </p:spPr>
        <p:txBody>
          <a:bodyPr/>
          <a:lstStyle/>
          <a:p>
            <a:pPr eaLnBrk="1" hangingPunct="1"/>
            <a:r>
              <a:rPr lang="en-US" altLang="en-US"/>
              <a:t>Thank you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2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1F3FD2C2A417242A6F9161FD68FD384" ma:contentTypeVersion="4" ma:contentTypeDescription="Crear nuevo documento." ma:contentTypeScope="" ma:versionID="44127cff55ab6780605ee9e9958367e3">
  <xsd:schema xmlns:xsd="http://www.w3.org/2001/XMLSchema" xmlns:xs="http://www.w3.org/2001/XMLSchema" xmlns:p="http://schemas.microsoft.com/office/2006/metadata/properties" xmlns:ns2="8472a5a2-f65c-451e-ada5-7880f2511c86" targetNamespace="http://schemas.microsoft.com/office/2006/metadata/properties" ma:root="true" ma:fieldsID="ed2f4f098c908f40752cfe73fe1648c6" ns2:_="">
    <xsd:import namespace="8472a5a2-f65c-451e-ada5-7880f2511c8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72a5a2-f65c-451e-ada5-7880f2511c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B51194-2EC8-4A73-8568-3F7D91BE878F}"/>
</file>

<file path=customXml/itemProps2.xml><?xml version="1.0" encoding="utf-8"?>
<ds:datastoreItem xmlns:ds="http://schemas.openxmlformats.org/officeDocument/2006/customXml" ds:itemID="{7EDABEC0-8852-4391-9076-50137A02EFE7}"/>
</file>

<file path=customXml/itemProps3.xml><?xml version="1.0" encoding="utf-8"?>
<ds:datastoreItem xmlns:ds="http://schemas.openxmlformats.org/officeDocument/2006/customXml" ds:itemID="{1172F5AD-7215-40C6-83BD-0CDB3ECC1565}"/>
</file>

<file path=docProps/app.xml><?xml version="1.0" encoding="utf-8"?>
<Properties xmlns="http://schemas.openxmlformats.org/officeDocument/2006/extended-properties" xmlns:vt="http://schemas.openxmlformats.org/officeDocument/2006/docPropsVTypes">
  <Template/>
  <TotalTime>0</TotalTime>
  <Words>653</Words>
  <Application>Microsoft Office PowerPoint</Application>
  <PresentationFormat>On-screen Show (4:3)</PresentationFormat>
  <Paragraphs>186</Paragraphs>
  <Slides>9</Slides>
  <Notes>5</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9" baseType="lpstr">
      <vt:lpstr>MS PGothic</vt:lpstr>
      <vt:lpstr>Arial</vt:lpstr>
      <vt:lpstr>Arial Unicode MS</vt:lpstr>
      <vt:lpstr>Calibri</vt:lpstr>
      <vt:lpstr>Courier New</vt:lpstr>
      <vt:lpstr>Symbol</vt:lpstr>
      <vt:lpstr>Wingdings</vt:lpstr>
      <vt:lpstr>Wingdings</vt:lpstr>
      <vt:lpstr>SAP_2012_v1.1</vt:lpstr>
      <vt:lpstr>Visio</vt:lpstr>
      <vt:lpstr>  FJ0 – Add New Employee / Rehire</vt:lpstr>
      <vt:lpstr>FJ0 - Add New Employee / Rehire - Add New Employee -</vt:lpstr>
      <vt:lpstr>FJ0 - Add New Employee / Rehire - Add New Employee -</vt:lpstr>
      <vt:lpstr>FJ0 - Add New Employee / Rehire - Rehire -</vt:lpstr>
      <vt:lpstr>FJ0 - Add New Employee / Rehire - Rehire -</vt:lpstr>
      <vt:lpstr>Appendix</vt:lpstr>
      <vt:lpstr>Process Diagram Legend </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Diagram Template</dc:title>
  <dc:creator/>
  <cp:lastModifiedBy/>
  <cp:revision>187</cp:revision>
  <dcterms:created xsi:type="dcterms:W3CDTF">2012-01-25T11:08:33Z</dcterms:created>
  <dcterms:modified xsi:type="dcterms:W3CDTF">2018-03-26T07:47:17Z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0x01010091F3FD2C2A417242A6F9161FD68FD384</vt:lpwstr>
  </property>
</Properties>
</file>