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notesSlides/notesSlide2.xml" ContentType="application/vnd.openxmlformats-officedocument.presentationml.notesSlide+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Layouts/slideLayout19.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9"/>
  </p:notesMasterIdLst>
  <p:handoutMasterIdLst>
    <p:handoutMasterId r:id="rId10"/>
  </p:handoutMasterIdLst>
  <p:sldIdLst>
    <p:sldId id="347" r:id="rId2"/>
    <p:sldId id="376" r:id="rId3"/>
    <p:sldId id="375" r:id="rId4"/>
    <p:sldId id="351" r:id="rId5"/>
    <p:sldId id="372" r:id="rId6"/>
    <p:sldId id="310" r:id="rId7"/>
    <p:sldId id="265" r:id="rId8"/>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C9C900"/>
    <a:srgbClr val="999999"/>
    <a:srgbClr val="003283"/>
    <a:srgbClr val="666666"/>
    <a:srgbClr val="2B3F7B"/>
    <a:srgbClr val="9C2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5" autoAdjust="0"/>
    <p:restoredTop sz="95052" autoAdjust="0"/>
  </p:normalViewPr>
  <p:slideViewPr>
    <p:cSldViewPr snapToGrid="0">
      <p:cViewPr varScale="1">
        <p:scale>
          <a:sx n="125" d="100"/>
          <a:sy n="125" d="100"/>
        </p:scale>
        <p:origin x="156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034C3DC4-896D-4A8E-B338-9A8E8628A0E4}" type="slidenum">
              <a:rPr lang="de-DE" altLang="en-US"/>
              <a:pPr>
                <a:defRPr/>
              </a:pPr>
              <a:t>‹#›</a:t>
            </a:fld>
            <a:endParaRPr lang="de-DE" altLang="en-US"/>
          </a:p>
        </p:txBody>
      </p:sp>
    </p:spTree>
    <p:extLst>
      <p:ext uri="{BB962C8B-B14F-4D97-AF65-F5344CB8AC3E}">
        <p14:creationId xmlns:p14="http://schemas.microsoft.com/office/powerpoint/2010/main" val="3328374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50888" y="4705350"/>
            <a:ext cx="5356225" cy="3940175"/>
          </a:xfrm>
          <a:prstGeom prst="rect">
            <a:avLst/>
          </a:prstGeom>
        </p:spPr>
        <p:txBody>
          <a:bodyPr vert="horz" wrap="square" lIns="0" tIns="0" rIns="0" bIns="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1DCE6779-CC1A-4E04-94DD-62EEAE5ED548}" type="slidenum">
              <a:rPr lang="de-DE" altLang="en-US"/>
              <a:pPr>
                <a:defRPr/>
              </a:pPr>
              <a:t>‹#›</a:t>
            </a:fld>
            <a:endParaRPr lang="de-DE" altLang="en-US"/>
          </a:p>
        </p:txBody>
      </p:sp>
    </p:spTree>
    <p:extLst>
      <p:ext uri="{BB962C8B-B14F-4D97-AF65-F5344CB8AC3E}">
        <p14:creationId xmlns:p14="http://schemas.microsoft.com/office/powerpoint/2010/main" val="3179271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2BD84C-F937-4B6C-9134-5BEE0232F83C}"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163249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2BD84C-F937-4B6C-9134-5BEE0232F83C}" type="slidenum">
              <a:rPr lang="de-DE" altLang="en-US" sz="1000" smtClean="0"/>
              <a:pPr>
                <a:spcBef>
                  <a:spcPct val="0"/>
                </a:spcBef>
              </a:pPr>
              <a:t>3</a:t>
            </a:fld>
            <a:endParaRPr lang="de-DE" altLang="en-US" sz="1000"/>
          </a:p>
        </p:txBody>
      </p:sp>
    </p:spTree>
    <p:extLst>
      <p:ext uri="{BB962C8B-B14F-4D97-AF65-F5344CB8AC3E}">
        <p14:creationId xmlns:p14="http://schemas.microsoft.com/office/powerpoint/2010/main" val="96634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5F851B-E089-4681-9B8D-2521F1F847B8}"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40085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9B956F-4C49-4FB5-AB7D-929BEB07AC65}" type="slidenum">
              <a:rPr lang="de-DE" altLang="en-US" sz="1000" smtClean="0"/>
              <a:pPr>
                <a:spcBef>
                  <a:spcPct val="0"/>
                </a:spcBef>
              </a:pPr>
              <a:t>6</a:t>
            </a:fld>
            <a:endParaRPr lang="de-DE" altLang="en-US" sz="1000"/>
          </a:p>
        </p:txBody>
      </p:sp>
    </p:spTree>
    <p:extLst>
      <p:ext uri="{BB962C8B-B14F-4D97-AF65-F5344CB8AC3E}">
        <p14:creationId xmlns:p14="http://schemas.microsoft.com/office/powerpoint/2010/main" val="52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5243A9-F498-409C-92F5-58BF94618F63}" type="slidenum">
              <a:rPr lang="de-DE" altLang="en-US" sz="1000" smtClean="0"/>
              <a:pPr>
                <a:spcBef>
                  <a:spcPct val="0"/>
                </a:spcBef>
              </a:pPr>
              <a:t>7</a:t>
            </a:fld>
            <a:endParaRPr lang="de-DE" altLang="en-US" sz="1000"/>
          </a:p>
        </p:txBody>
      </p:sp>
      <p:sp>
        <p:nvSpPr>
          <p:cNvPr id="22531"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987506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47676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55696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435008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149261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380661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3717483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304434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3439845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1501964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0530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62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2340563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5"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5811059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226423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90830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63398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85484892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10764502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029067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396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2139743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8"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C9A6DE60-AE17-430D-894C-98C7E0FF5DD0}"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7680" r:id="rId1"/>
    <p:sldLayoutId id="2147487681" r:id="rId2"/>
    <p:sldLayoutId id="2147487682" r:id="rId3"/>
    <p:sldLayoutId id="2147487683" r:id="rId4"/>
    <p:sldLayoutId id="2147487684" r:id="rId5"/>
    <p:sldLayoutId id="2147487685" r:id="rId6"/>
    <p:sldLayoutId id="2147487686" r:id="rId7"/>
    <p:sldLayoutId id="2147487669" r:id="rId8"/>
    <p:sldLayoutId id="2147487670" r:id="rId9"/>
    <p:sldLayoutId id="2147487671" r:id="rId10"/>
    <p:sldLayoutId id="2147487672" r:id="rId11"/>
    <p:sldLayoutId id="2147487673" r:id="rId12"/>
    <p:sldLayoutId id="2147487674" r:id="rId13"/>
    <p:sldLayoutId id="2147487675" r:id="rId14"/>
    <p:sldLayoutId id="2147487676" r:id="rId15"/>
    <p:sldLayoutId id="2147487677" r:id="rId16"/>
    <p:sldLayoutId id="2147487678" r:id="rId17"/>
    <p:sldLayoutId id="2147487679" r:id="rId18"/>
    <p:sldLayoutId id="2147487687" r:id="rId19"/>
    <p:sldLayoutId id="2147487688" r:id="rId20"/>
    <p:sldLayoutId id="2147487689" r:id="rId21"/>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380038"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dirty="0">
                <a:solidFill>
                  <a:srgbClr val="000000"/>
                </a:solidFill>
              </a:rPr>
              <a:t>FJ3 – </a:t>
            </a:r>
            <a:r>
              <a:rPr lang="de-DE" altLang="en-US" dirty="0">
                <a:solidFill>
                  <a:srgbClr val="000000"/>
                </a:solidFill>
              </a:rPr>
              <a:t>Take Action: Termination</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FJ3 - </a:t>
            </a:r>
            <a:r>
              <a:rPr lang="de-DE" altLang="en-US" dirty="0"/>
              <a:t>Take Action: Termination</a:t>
            </a:r>
            <a:endParaRPr lang="en-US" altLang="en-US" dirty="0"/>
          </a:p>
        </p:txBody>
      </p:sp>
      <p:sp>
        <p:nvSpPr>
          <p:cNvPr id="15364" name="Rectangle 98"/>
          <p:cNvSpPr>
            <a:spLocks noChangeArrowheads="1"/>
          </p:cNvSpPr>
          <p:nvPr/>
        </p:nvSpPr>
        <p:spPr bwMode="auto">
          <a:xfrm>
            <a:off x="740664" y="1878012"/>
            <a:ext cx="4970136" cy="4624387"/>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740664" y="1312863"/>
            <a:ext cx="7617616" cy="287337"/>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3563239" y="2368931"/>
            <a:ext cx="1081088" cy="404813"/>
            <a:chOff x="2555875" y="1628775"/>
            <a:chExt cx="1081088" cy="404813"/>
          </a:xfrm>
        </p:grpSpPr>
        <p:grpSp>
          <p:nvGrpSpPr>
            <p:cNvPr id="15576" name="Group 278"/>
            <p:cNvGrpSpPr>
              <a:grpSpLocks/>
            </p:cNvGrpSpPr>
            <p:nvPr/>
          </p:nvGrpSpPr>
          <p:grpSpPr bwMode="auto">
            <a:xfrm>
              <a:off x="2555875" y="1628775"/>
              <a:ext cx="1079500" cy="398463"/>
              <a:chOff x="2555776" y="1628800"/>
              <a:chExt cx="1079619" cy="398140"/>
            </a:xfrm>
          </p:grpSpPr>
          <p:sp>
            <p:nvSpPr>
              <p:cNvPr id="15592"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Enter </a:t>
                </a:r>
                <a:r>
                  <a:rPr lang="en-US" altLang="en-US" sz="700">
                    <a:latin typeface="Calibri" panose="020F0502020204030204" pitchFamily="34" charset="0"/>
                  </a:rPr>
                  <a:t>Termination Data</a:t>
                </a:r>
                <a:endParaRPr lang="en-US" altLang="en-US" sz="700">
                  <a:solidFill>
                    <a:srgbClr val="000000"/>
                  </a:solidFill>
                  <a:latin typeface="Calibri" panose="020F0502020204030204" pitchFamily="34" charset="0"/>
                </a:endParaRPr>
              </a:p>
            </p:txBody>
          </p:sp>
          <p:grpSp>
            <p:nvGrpSpPr>
              <p:cNvPr id="15593" name="Group 284"/>
              <p:cNvGrpSpPr>
                <a:grpSpLocks/>
              </p:cNvGrpSpPr>
              <p:nvPr/>
            </p:nvGrpSpPr>
            <p:grpSpPr bwMode="auto">
              <a:xfrm>
                <a:off x="2627222" y="1628800"/>
                <a:ext cx="187346" cy="163381"/>
                <a:chOff x="-1500351" y="3692879"/>
                <a:chExt cx="187346" cy="163381"/>
              </a:xfrm>
            </p:grpSpPr>
            <p:sp>
              <p:nvSpPr>
                <p:cNvPr id="15594"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595"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5577" name="Group 358"/>
            <p:cNvGrpSpPr>
              <a:grpSpLocks/>
            </p:cNvGrpSpPr>
            <p:nvPr/>
          </p:nvGrpSpPr>
          <p:grpSpPr bwMode="auto">
            <a:xfrm>
              <a:off x="2557070" y="1739181"/>
              <a:ext cx="1079893" cy="294407"/>
              <a:chOff x="8489732" y="4403217"/>
              <a:chExt cx="1079512" cy="294200"/>
            </a:xfrm>
          </p:grpSpPr>
          <p:sp>
            <p:nvSpPr>
              <p:cNvPr id="15578"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79"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0"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1"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2"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3"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4"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5"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6"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7"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8"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89"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90"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91"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98" name="Group 20"/>
          <p:cNvGrpSpPr>
            <a:grpSpLocks/>
          </p:cNvGrpSpPr>
          <p:nvPr/>
        </p:nvGrpSpPr>
        <p:grpSpPr bwMode="auto">
          <a:xfrm>
            <a:off x="1477338" y="1917635"/>
            <a:ext cx="873125" cy="528638"/>
            <a:chOff x="963613" y="5656263"/>
            <a:chExt cx="873125" cy="530225"/>
          </a:xfrm>
        </p:grpSpPr>
        <p:grpSp>
          <p:nvGrpSpPr>
            <p:cNvPr id="15554" name="Group 445"/>
            <p:cNvGrpSpPr>
              <a:grpSpLocks/>
            </p:cNvGrpSpPr>
            <p:nvPr/>
          </p:nvGrpSpPr>
          <p:grpSpPr bwMode="auto">
            <a:xfrm>
              <a:off x="963613" y="5667135"/>
              <a:ext cx="863600" cy="510155"/>
              <a:chOff x="-1836997" y="5152244"/>
              <a:chExt cx="864381" cy="509004"/>
            </a:xfrm>
          </p:grpSpPr>
          <p:sp>
            <p:nvSpPr>
              <p:cNvPr id="15570"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5571"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5572"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5573" name="TextBox 449"/>
              <p:cNvSpPr txBox="1">
                <a:spLocks noChangeArrowheads="1"/>
              </p:cNvSpPr>
              <p:nvPr/>
            </p:nvSpPr>
            <p:spPr bwMode="auto">
              <a:xfrm>
                <a:off x="-1781385" y="5195200"/>
                <a:ext cx="756333" cy="43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(FJ0) </a:t>
                </a:r>
              </a:p>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Add New Employee / Rehire</a:t>
                </a:r>
              </a:p>
            </p:txBody>
          </p:sp>
        </p:grpSp>
        <p:grpSp>
          <p:nvGrpSpPr>
            <p:cNvPr id="15555" name="Group 408"/>
            <p:cNvGrpSpPr>
              <a:grpSpLocks/>
            </p:cNvGrpSpPr>
            <p:nvPr/>
          </p:nvGrpSpPr>
          <p:grpSpPr bwMode="auto">
            <a:xfrm>
              <a:off x="963613" y="5656263"/>
              <a:ext cx="873125" cy="530225"/>
              <a:chOff x="8489732" y="4403217"/>
              <a:chExt cx="1079512" cy="294200"/>
            </a:xfrm>
          </p:grpSpPr>
          <p:sp>
            <p:nvSpPr>
              <p:cNvPr id="15556"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7"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8"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9"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0"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1"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2"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3"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4"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5"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6"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7"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8"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69"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99" name="Straight Arrow Connector 2"/>
          <p:cNvCxnSpPr>
            <a:cxnSpLocks noChangeShapeType="1"/>
            <a:stCxn id="442" idx="4"/>
            <a:endCxn id="15592" idx="0"/>
          </p:cNvCxnSpPr>
          <p:nvPr/>
        </p:nvCxnSpPr>
        <p:spPr bwMode="auto">
          <a:xfrm>
            <a:off x="4101552" y="2301054"/>
            <a:ext cx="1437" cy="17900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15402" name="TextBox 367"/>
          <p:cNvSpPr txBox="1">
            <a:spLocks noChangeArrowheads="1"/>
          </p:cNvSpPr>
          <p:nvPr/>
        </p:nvSpPr>
        <p:spPr bwMode="auto">
          <a:xfrm>
            <a:off x="3285363" y="3615119"/>
            <a:ext cx="1557478" cy="107722"/>
          </a:xfrm>
          <a:prstGeom prst="rect">
            <a:avLst/>
          </a:prstGeom>
          <a:solidFill>
            <a:srgbClr val="FFFF99"/>
          </a:solidFill>
          <a:ln w="0">
            <a:solidFill>
              <a:schemeClr val="tx1"/>
            </a:solidFill>
            <a:miter lim="800000"/>
            <a:headEnd/>
            <a:tailEnd/>
          </a:ln>
        </p:spPr>
        <p:txBody>
          <a:bodyPr wrap="none" lIns="45720" tIns="0" rIns="4572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rgbClr val="F0AB00"/>
              </a:buClr>
              <a:buSzPct val="80000"/>
            </a:pPr>
            <a:r>
              <a:rPr lang="en-US" altLang="de-DE" sz="700" dirty="0">
                <a:latin typeface="Calibri" panose="020F0502020204030204" pitchFamily="34" charset="0"/>
              </a:rPr>
              <a:t>Position Management not implemented</a:t>
            </a:r>
          </a:p>
        </p:txBody>
      </p:sp>
      <p:cxnSp>
        <p:nvCxnSpPr>
          <p:cNvPr id="15404" name="Elbow Connector 238"/>
          <p:cNvCxnSpPr>
            <a:cxnSpLocks noChangeShapeType="1"/>
            <a:stCxn id="339" idx="1"/>
            <a:endCxn id="433" idx="0"/>
          </p:cNvCxnSpPr>
          <p:nvPr/>
        </p:nvCxnSpPr>
        <p:spPr bwMode="auto">
          <a:xfrm rot="10800000" flipV="1">
            <a:off x="2276287" y="3766556"/>
            <a:ext cx="725531" cy="17345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05" name="Elbow Connector 241"/>
          <p:cNvCxnSpPr>
            <a:cxnSpLocks noChangeShapeType="1"/>
            <a:stCxn id="202" idx="2"/>
            <a:endCxn id="382" idx="26"/>
          </p:cNvCxnSpPr>
          <p:nvPr/>
        </p:nvCxnSpPr>
        <p:spPr bwMode="auto">
          <a:xfrm rot="16200000" flipH="1">
            <a:off x="2573195" y="4408376"/>
            <a:ext cx="125529" cy="72049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07" name="Elbow Connector 4"/>
          <p:cNvCxnSpPr>
            <a:cxnSpLocks noChangeShapeType="1"/>
            <a:stCxn id="342" idx="45"/>
            <a:endCxn id="378" idx="1"/>
          </p:cNvCxnSpPr>
          <p:nvPr/>
        </p:nvCxnSpPr>
        <p:spPr bwMode="auto">
          <a:xfrm flipH="1">
            <a:off x="3256199" y="3767393"/>
            <a:ext cx="11023" cy="1084371"/>
          </a:xfrm>
          <a:prstGeom prst="bentConnector3">
            <a:avLst>
              <a:gd name="adj1" fmla="val -6427996"/>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98" name="TextBox 297"/>
          <p:cNvSpPr txBox="1"/>
          <p:nvPr/>
        </p:nvSpPr>
        <p:spPr>
          <a:xfrm>
            <a:off x="1583236" y="3615119"/>
            <a:ext cx="1411605" cy="107722"/>
          </a:xfrm>
          <a:prstGeom prst="rect">
            <a:avLst/>
          </a:prstGeom>
          <a:solidFill>
            <a:srgbClr val="FFFF99"/>
          </a:solidFill>
          <a:ln w="0">
            <a:solidFill>
              <a:schemeClr val="tx1"/>
            </a:solidFill>
          </a:ln>
        </p:spPr>
        <p:txBody>
          <a:bodyPr wrap="none" lIns="45720" tIns="0" rIns="45720" bIns="0">
            <a:spAutoFit/>
          </a:bodyPr>
          <a:lstStyle/>
          <a:p>
            <a:pPr eaLnBrk="1" hangingPunct="1">
              <a:spcBef>
                <a:spcPct val="50000"/>
              </a:spcBef>
              <a:buClr>
                <a:srgbClr val="F0AB00"/>
              </a:buClr>
              <a:buSzPct val="80000"/>
              <a:defRPr/>
            </a:pPr>
            <a:r>
              <a:rPr lang="en-US" sz="700" dirty="0">
                <a:latin typeface="Calibri" panose="020F0502020204030204" pitchFamily="34" charset="0"/>
                <a:cs typeface="Arial" charset="0"/>
              </a:rPr>
              <a:t>Position Management implemented</a:t>
            </a:r>
            <a:endParaRPr lang="en-US" sz="600" kern="0" dirty="0">
              <a:latin typeface="Calibri" panose="020F0502020204030204" pitchFamily="34" charset="0"/>
              <a:ea typeface="Arial Unicode MS" pitchFamily="34" charset="-128"/>
              <a:cs typeface="Arial Unicode MS" pitchFamily="34" charset="-128"/>
            </a:endParaRPr>
          </a:p>
        </p:txBody>
      </p:sp>
      <p:cxnSp>
        <p:nvCxnSpPr>
          <p:cNvPr id="15414" name="Elbow Connector 238"/>
          <p:cNvCxnSpPr>
            <a:cxnSpLocks noChangeShapeType="1"/>
            <a:stCxn id="357" idx="1"/>
            <a:endCxn id="379" idx="0"/>
          </p:cNvCxnSpPr>
          <p:nvPr/>
        </p:nvCxnSpPr>
        <p:spPr bwMode="auto">
          <a:xfrm rot="10800000" flipV="1">
            <a:off x="1188587" y="5749729"/>
            <a:ext cx="721421" cy="18593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15" name="Elbow Connector 4"/>
          <p:cNvCxnSpPr>
            <a:cxnSpLocks noChangeShapeType="1"/>
            <a:stCxn id="360" idx="26"/>
            <a:endCxn id="15462" idx="0"/>
          </p:cNvCxnSpPr>
          <p:nvPr/>
        </p:nvCxnSpPr>
        <p:spPr bwMode="auto">
          <a:xfrm>
            <a:off x="2170001" y="5770106"/>
            <a:ext cx="687048" cy="16715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417" name="Group 12"/>
          <p:cNvGrpSpPr>
            <a:grpSpLocks/>
          </p:cNvGrpSpPr>
          <p:nvPr/>
        </p:nvGrpSpPr>
        <p:grpSpPr bwMode="auto">
          <a:xfrm>
            <a:off x="1048886" y="5935663"/>
            <a:ext cx="279400" cy="279400"/>
            <a:chOff x="1830387" y="4857052"/>
            <a:chExt cx="279400" cy="279400"/>
          </a:xfrm>
        </p:grpSpPr>
        <p:sp>
          <p:nvSpPr>
            <p:cNvPr id="379"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15467"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15418" name="Group 20"/>
          <p:cNvGrpSpPr>
            <a:grpSpLocks/>
          </p:cNvGrpSpPr>
          <p:nvPr/>
        </p:nvGrpSpPr>
        <p:grpSpPr bwMode="auto">
          <a:xfrm>
            <a:off x="2425249" y="5926138"/>
            <a:ext cx="873125" cy="536575"/>
            <a:chOff x="963613" y="5656263"/>
            <a:chExt cx="873125" cy="535800"/>
          </a:xfrm>
        </p:grpSpPr>
        <p:grpSp>
          <p:nvGrpSpPr>
            <p:cNvPr id="15446" name="Group 445"/>
            <p:cNvGrpSpPr>
              <a:grpSpLocks/>
            </p:cNvGrpSpPr>
            <p:nvPr/>
          </p:nvGrpSpPr>
          <p:grpSpPr bwMode="auto">
            <a:xfrm>
              <a:off x="963613" y="5666663"/>
              <a:ext cx="863600" cy="525400"/>
              <a:chOff x="-1836997" y="5151777"/>
              <a:chExt cx="864381" cy="524215"/>
            </a:xfrm>
          </p:grpSpPr>
          <p:sp>
            <p:nvSpPr>
              <p:cNvPr id="15462"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FF0000"/>
                  </a:solidFill>
                  <a:latin typeface="Calibri" panose="020F0502020204030204" pitchFamily="34" charset="0"/>
                </a:endParaRPr>
              </a:p>
            </p:txBody>
          </p:sp>
          <p:cxnSp>
            <p:nvCxnSpPr>
              <p:cNvPr id="15463"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5464"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5465" name="TextBox 449"/>
              <p:cNvSpPr txBox="1">
                <a:spLocks noChangeArrowheads="1"/>
              </p:cNvSpPr>
              <p:nvPr/>
            </p:nvSpPr>
            <p:spPr bwMode="auto">
              <a:xfrm>
                <a:off x="-1781385" y="5151777"/>
                <a:ext cx="756333" cy="524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(15O) </a:t>
                </a:r>
              </a:p>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Integration with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SAP </a:t>
                </a:r>
                <a:r>
                  <a:rPr lang="en-US" altLang="en-US" sz="700" b="0" dirty="0" err="1">
                    <a:solidFill>
                      <a:srgbClr val="000000"/>
                    </a:solidFill>
                    <a:latin typeface="Calibri" panose="020F0502020204030204" pitchFamily="34" charset="0"/>
                  </a:rPr>
                  <a:t>SuccessFactors</a:t>
                </a:r>
                <a:r>
                  <a:rPr lang="en-US" altLang="en-US" sz="700" b="0" dirty="0">
                    <a:solidFill>
                      <a:srgbClr val="000000"/>
                    </a:solidFill>
                    <a:latin typeface="Calibri" panose="020F0502020204030204" pitchFamily="34" charset="0"/>
                  </a:rPr>
                  <a:t> Employee Central Payroll</a:t>
                </a:r>
              </a:p>
            </p:txBody>
          </p:sp>
        </p:grpSp>
        <p:grpSp>
          <p:nvGrpSpPr>
            <p:cNvPr id="15447" name="Group 408"/>
            <p:cNvGrpSpPr>
              <a:grpSpLocks/>
            </p:cNvGrpSpPr>
            <p:nvPr/>
          </p:nvGrpSpPr>
          <p:grpSpPr bwMode="auto">
            <a:xfrm>
              <a:off x="963613" y="5656263"/>
              <a:ext cx="873125" cy="530225"/>
              <a:chOff x="8489732" y="4403217"/>
              <a:chExt cx="1079512" cy="294200"/>
            </a:xfrm>
          </p:grpSpPr>
          <p:sp>
            <p:nvSpPr>
              <p:cNvPr id="15448"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49"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50"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51"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52"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53"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54"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55"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56"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57"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58"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59"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60"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61"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grpSp>
      </p:grpSp>
      <p:grpSp>
        <p:nvGrpSpPr>
          <p:cNvPr id="15421" name="Group 10"/>
          <p:cNvGrpSpPr>
            <a:grpSpLocks/>
          </p:cNvGrpSpPr>
          <p:nvPr/>
        </p:nvGrpSpPr>
        <p:grpSpPr bwMode="auto">
          <a:xfrm>
            <a:off x="1735963" y="4307396"/>
            <a:ext cx="1081088" cy="404812"/>
            <a:chOff x="2555875" y="1628775"/>
            <a:chExt cx="1081088" cy="404813"/>
          </a:xfrm>
        </p:grpSpPr>
        <p:grpSp>
          <p:nvGrpSpPr>
            <p:cNvPr id="15426" name="Group 278"/>
            <p:cNvGrpSpPr>
              <a:grpSpLocks/>
            </p:cNvGrpSpPr>
            <p:nvPr/>
          </p:nvGrpSpPr>
          <p:grpSpPr bwMode="auto">
            <a:xfrm>
              <a:off x="2555875" y="1628775"/>
              <a:ext cx="1079500" cy="398463"/>
              <a:chOff x="2555776" y="1628800"/>
              <a:chExt cx="1079619" cy="398140"/>
            </a:xfrm>
          </p:grpSpPr>
          <p:sp>
            <p:nvSpPr>
              <p:cNvPr id="202"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solid"/>
                <a:round/>
                <a:headEnd/>
                <a:tailEnd/>
              </a:ln>
            </p:spPr>
            <p:txBody>
              <a:bodyPr lIns="0" rIns="0" anchor="ctr"/>
              <a:lstStyle/>
              <a:p>
                <a:pPr marL="0" lvl="2" algn="ctr" defTabSz="823913" fontAlgn="auto">
                  <a:lnSpc>
                    <a:spcPct val="80000"/>
                  </a:lnSpc>
                  <a:spcBef>
                    <a:spcPts val="0"/>
                  </a:spcBef>
                  <a:spcAft>
                    <a:spcPts val="0"/>
                  </a:spcAft>
                  <a:defRPr/>
                </a:pPr>
                <a:r>
                  <a:rPr lang="en-US" sz="700" kern="0" dirty="0">
                    <a:solidFill>
                      <a:sysClr val="windowText" lastClr="000000"/>
                    </a:solidFill>
                    <a:latin typeface="Calibri" pitchFamily="34" charset="0"/>
                    <a:cs typeface="Arial" charset="0"/>
                  </a:rPr>
                  <a:t>View Position Details</a:t>
                </a:r>
              </a:p>
            </p:txBody>
          </p:sp>
          <p:grpSp>
            <p:nvGrpSpPr>
              <p:cNvPr id="15443" name="Group 284"/>
              <p:cNvGrpSpPr>
                <a:grpSpLocks/>
              </p:cNvGrpSpPr>
              <p:nvPr/>
            </p:nvGrpSpPr>
            <p:grpSpPr bwMode="auto">
              <a:xfrm>
                <a:off x="2627222" y="1628800"/>
                <a:ext cx="187346" cy="163381"/>
                <a:chOff x="-1500351" y="3692879"/>
                <a:chExt cx="187346" cy="163381"/>
              </a:xfrm>
            </p:grpSpPr>
            <p:sp>
              <p:nvSpPr>
                <p:cNvPr id="15444"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445"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B</a:t>
                  </a:r>
                </a:p>
              </p:txBody>
            </p:sp>
          </p:grpSp>
        </p:grpSp>
        <p:grpSp>
          <p:nvGrpSpPr>
            <p:cNvPr id="15427" name="Group 358"/>
            <p:cNvGrpSpPr>
              <a:grpSpLocks/>
            </p:cNvGrpSpPr>
            <p:nvPr/>
          </p:nvGrpSpPr>
          <p:grpSpPr bwMode="auto">
            <a:xfrm>
              <a:off x="2557070" y="1739181"/>
              <a:ext cx="1079893" cy="294407"/>
              <a:chOff x="8489732" y="4403217"/>
              <a:chExt cx="1079512" cy="294200"/>
            </a:xfrm>
          </p:grpSpPr>
          <p:sp>
            <p:nvSpPr>
              <p:cNvPr id="15428"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29"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0"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1"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2"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3"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4"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5"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6"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7"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8"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9"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0"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1"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423" name="Straight Arrow Connector 3"/>
          <p:cNvCxnSpPr>
            <a:cxnSpLocks noChangeShapeType="1"/>
            <a:stCxn id="433" idx="2"/>
            <a:endCxn id="202" idx="0"/>
          </p:cNvCxnSpPr>
          <p:nvPr/>
        </p:nvCxnSpPr>
        <p:spPr bwMode="auto">
          <a:xfrm flipH="1">
            <a:off x="2275713" y="4227390"/>
            <a:ext cx="573" cy="19113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09" name="Group 94278"/>
          <p:cNvGrpSpPr>
            <a:grpSpLocks/>
          </p:cNvGrpSpPr>
          <p:nvPr/>
        </p:nvGrpSpPr>
        <p:grpSpPr bwMode="auto">
          <a:xfrm>
            <a:off x="3963402" y="2958592"/>
            <a:ext cx="274638" cy="147638"/>
            <a:chOff x="7021041" y="5549632"/>
            <a:chExt cx="275109" cy="148490"/>
          </a:xfrm>
        </p:grpSpPr>
        <p:grpSp>
          <p:nvGrpSpPr>
            <p:cNvPr id="210" name="Group 129"/>
            <p:cNvGrpSpPr>
              <a:grpSpLocks/>
            </p:cNvGrpSpPr>
            <p:nvPr/>
          </p:nvGrpSpPr>
          <p:grpSpPr bwMode="auto">
            <a:xfrm>
              <a:off x="7021041" y="5550400"/>
              <a:ext cx="275109" cy="146939"/>
              <a:chOff x="4433684" y="6923053"/>
              <a:chExt cx="1242639" cy="663709"/>
            </a:xfrm>
          </p:grpSpPr>
          <p:sp>
            <p:nvSpPr>
              <p:cNvPr id="218" name="Freeform 217"/>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19"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1" name="Group 676"/>
            <p:cNvGrpSpPr>
              <a:grpSpLocks/>
            </p:cNvGrpSpPr>
            <p:nvPr/>
          </p:nvGrpSpPr>
          <p:grpSpPr bwMode="auto">
            <a:xfrm>
              <a:off x="7034746" y="5652402"/>
              <a:ext cx="249169" cy="45720"/>
              <a:chOff x="1171328" y="3126737"/>
              <a:chExt cx="413886" cy="45739"/>
            </a:xfrm>
          </p:grpSpPr>
          <p:sp>
            <p:nvSpPr>
              <p:cNvPr id="213"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4"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5"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6"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7"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12"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20" name="Group 14"/>
          <p:cNvGrpSpPr>
            <a:grpSpLocks/>
          </p:cNvGrpSpPr>
          <p:nvPr/>
        </p:nvGrpSpPr>
        <p:grpSpPr bwMode="auto">
          <a:xfrm>
            <a:off x="4486094" y="3241516"/>
            <a:ext cx="1091493" cy="294241"/>
            <a:chOff x="2555875" y="2793485"/>
            <a:chExt cx="1090613" cy="294203"/>
          </a:xfrm>
        </p:grpSpPr>
        <p:sp>
          <p:nvSpPr>
            <p:cNvPr id="22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Send E-mail Notification about Terminated Employee</a:t>
              </a:r>
            </a:p>
          </p:txBody>
        </p:sp>
        <p:grpSp>
          <p:nvGrpSpPr>
            <p:cNvPr id="222" name="Group 268"/>
            <p:cNvGrpSpPr>
              <a:grpSpLocks/>
            </p:cNvGrpSpPr>
            <p:nvPr/>
          </p:nvGrpSpPr>
          <p:grpSpPr bwMode="auto">
            <a:xfrm>
              <a:off x="2566787" y="2793485"/>
              <a:ext cx="1079701" cy="294203"/>
              <a:chOff x="8489732" y="4403217"/>
              <a:chExt cx="1079512" cy="294200"/>
            </a:xfrm>
          </p:grpSpPr>
          <p:sp>
            <p:nvSpPr>
              <p:cNvPr id="223"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4"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5"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6"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7"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8"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9"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0"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1"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2"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3"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4"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6"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7"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38" name="Group 14"/>
          <p:cNvGrpSpPr>
            <a:grpSpLocks/>
          </p:cNvGrpSpPr>
          <p:nvPr/>
        </p:nvGrpSpPr>
        <p:grpSpPr bwMode="auto">
          <a:xfrm>
            <a:off x="5849933" y="3560432"/>
            <a:ext cx="1091493" cy="294241"/>
            <a:chOff x="2555875" y="2793485"/>
            <a:chExt cx="1090613" cy="294203"/>
          </a:xfrm>
        </p:grpSpPr>
        <p:sp>
          <p:nvSpPr>
            <p:cNvPr id="239"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Terminated Employee</a:t>
              </a:r>
            </a:p>
          </p:txBody>
        </p:sp>
        <p:grpSp>
          <p:nvGrpSpPr>
            <p:cNvPr id="240" name="Group 268"/>
            <p:cNvGrpSpPr>
              <a:grpSpLocks/>
            </p:cNvGrpSpPr>
            <p:nvPr/>
          </p:nvGrpSpPr>
          <p:grpSpPr bwMode="auto">
            <a:xfrm>
              <a:off x="2566787" y="2793485"/>
              <a:ext cx="1079701" cy="294203"/>
              <a:chOff x="8489732" y="4403217"/>
              <a:chExt cx="1079512" cy="294200"/>
            </a:xfrm>
          </p:grpSpPr>
          <p:sp>
            <p:nvSpPr>
              <p:cNvPr id="241"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2"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3"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4"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5"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6"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7"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8"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9"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0"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1"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2"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3"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4"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55" name="Group 14"/>
          <p:cNvGrpSpPr>
            <a:grpSpLocks/>
          </p:cNvGrpSpPr>
          <p:nvPr/>
        </p:nvGrpSpPr>
        <p:grpSpPr bwMode="auto">
          <a:xfrm>
            <a:off x="7161709" y="3560432"/>
            <a:ext cx="1091493" cy="294241"/>
            <a:chOff x="2555875" y="2793485"/>
            <a:chExt cx="1090613" cy="294203"/>
          </a:xfrm>
        </p:grpSpPr>
        <p:sp>
          <p:nvSpPr>
            <p:cNvPr id="257"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Terminated Employee</a:t>
              </a:r>
            </a:p>
          </p:txBody>
        </p:sp>
        <p:grpSp>
          <p:nvGrpSpPr>
            <p:cNvPr id="258" name="Group 268"/>
            <p:cNvGrpSpPr>
              <a:grpSpLocks/>
            </p:cNvGrpSpPr>
            <p:nvPr/>
          </p:nvGrpSpPr>
          <p:grpSpPr bwMode="auto">
            <a:xfrm>
              <a:off x="2566787" y="2793485"/>
              <a:ext cx="1079701" cy="294203"/>
              <a:chOff x="8489732" y="4403217"/>
              <a:chExt cx="1079512" cy="294200"/>
            </a:xfrm>
          </p:grpSpPr>
          <p:sp>
            <p:nvSpPr>
              <p:cNvPr id="259"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0"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1"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2"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3"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4"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5"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6"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7"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8"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9"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1"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2"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3"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274" name="Rectangle 15"/>
          <p:cNvSpPr>
            <a:spLocks noChangeArrowheads="1"/>
          </p:cNvSpPr>
          <p:nvPr/>
        </p:nvSpPr>
        <p:spPr bwMode="auto">
          <a:xfrm>
            <a:off x="5716275" y="1596650"/>
            <a:ext cx="1320542" cy="280989"/>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2nd Level Manager</a:t>
            </a:r>
          </a:p>
        </p:txBody>
      </p:sp>
      <p:sp>
        <p:nvSpPr>
          <p:cNvPr id="276" name="Rectangle 98"/>
          <p:cNvSpPr>
            <a:spLocks noChangeArrowheads="1"/>
          </p:cNvSpPr>
          <p:nvPr/>
        </p:nvSpPr>
        <p:spPr bwMode="auto">
          <a:xfrm>
            <a:off x="5716275" y="1878012"/>
            <a:ext cx="1320542" cy="4624387"/>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7" name="Rectangle 15"/>
          <p:cNvSpPr>
            <a:spLocks noChangeArrowheads="1"/>
          </p:cNvSpPr>
          <p:nvPr/>
        </p:nvSpPr>
        <p:spPr bwMode="auto">
          <a:xfrm>
            <a:off x="7036829" y="1596650"/>
            <a:ext cx="1321451" cy="280989"/>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HR Business Partner</a:t>
            </a:r>
            <a:br>
              <a:rPr lang="en-US" altLang="en-US" sz="800" dirty="0">
                <a:solidFill>
                  <a:schemeClr val="accent2"/>
                </a:solidFill>
              </a:rPr>
            </a:br>
            <a:r>
              <a:rPr lang="en-US" altLang="en-US" sz="800" dirty="0">
                <a:solidFill>
                  <a:schemeClr val="accent2"/>
                </a:solidFill>
              </a:rPr>
              <a:t>(of employee)</a:t>
            </a:r>
          </a:p>
        </p:txBody>
      </p:sp>
      <p:sp>
        <p:nvSpPr>
          <p:cNvPr id="278" name="Rectangle 98"/>
          <p:cNvSpPr>
            <a:spLocks noChangeArrowheads="1"/>
          </p:cNvSpPr>
          <p:nvPr/>
        </p:nvSpPr>
        <p:spPr bwMode="auto">
          <a:xfrm>
            <a:off x="7036829" y="1878012"/>
            <a:ext cx="1321451" cy="4624386"/>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280" name="Group 10"/>
          <p:cNvGrpSpPr>
            <a:grpSpLocks/>
          </p:cNvGrpSpPr>
          <p:nvPr/>
        </p:nvGrpSpPr>
        <p:grpSpPr bwMode="auto">
          <a:xfrm>
            <a:off x="5849933" y="3933047"/>
            <a:ext cx="1081088" cy="404812"/>
            <a:chOff x="2555875" y="1628775"/>
            <a:chExt cx="1081088" cy="404813"/>
          </a:xfrm>
        </p:grpSpPr>
        <p:grpSp>
          <p:nvGrpSpPr>
            <p:cNvPr id="281" name="Group 278"/>
            <p:cNvGrpSpPr>
              <a:grpSpLocks/>
            </p:cNvGrpSpPr>
            <p:nvPr/>
          </p:nvGrpSpPr>
          <p:grpSpPr bwMode="auto">
            <a:xfrm>
              <a:off x="2555875" y="1628775"/>
              <a:ext cx="1079500" cy="398463"/>
              <a:chOff x="2555776" y="1628800"/>
              <a:chExt cx="1079619" cy="398140"/>
            </a:xfrm>
          </p:grpSpPr>
          <p:sp>
            <p:nvSpPr>
              <p:cNvPr id="29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Terminated Employee </a:t>
                </a:r>
                <a:r>
                  <a:rPr lang="en-US" altLang="en-US" sz="700" dirty="0">
                    <a:latin typeface="Calibri" panose="020F0502020204030204" pitchFamily="34" charset="0"/>
                  </a:rPr>
                  <a:t>Data</a:t>
                </a:r>
                <a:endParaRPr lang="en-US" altLang="en-US" sz="700" dirty="0">
                  <a:solidFill>
                    <a:srgbClr val="000000"/>
                  </a:solidFill>
                  <a:latin typeface="Calibri" panose="020F0502020204030204" pitchFamily="34" charset="0"/>
                </a:endParaRPr>
              </a:p>
            </p:txBody>
          </p:sp>
          <p:grpSp>
            <p:nvGrpSpPr>
              <p:cNvPr id="299" name="Group 284"/>
              <p:cNvGrpSpPr>
                <a:grpSpLocks/>
              </p:cNvGrpSpPr>
              <p:nvPr/>
            </p:nvGrpSpPr>
            <p:grpSpPr bwMode="auto">
              <a:xfrm>
                <a:off x="2627222" y="1628800"/>
                <a:ext cx="187346" cy="163381"/>
                <a:chOff x="-1500351" y="3692879"/>
                <a:chExt cx="187346" cy="163381"/>
              </a:xfrm>
            </p:grpSpPr>
            <p:sp>
              <p:nvSpPr>
                <p:cNvPr id="300"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01"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C</a:t>
                  </a:r>
                  <a:endParaRPr lang="en-US" altLang="en-US" sz="700" b="0" dirty="0">
                    <a:solidFill>
                      <a:srgbClr val="000000"/>
                    </a:solidFill>
                    <a:latin typeface="Calibri" panose="020F0502020204030204" pitchFamily="34" charset="0"/>
                  </a:endParaRPr>
                </a:p>
              </p:txBody>
            </p:sp>
          </p:grpSp>
        </p:grpSp>
        <p:grpSp>
          <p:nvGrpSpPr>
            <p:cNvPr id="282" name="Group 358"/>
            <p:cNvGrpSpPr>
              <a:grpSpLocks/>
            </p:cNvGrpSpPr>
            <p:nvPr/>
          </p:nvGrpSpPr>
          <p:grpSpPr bwMode="auto">
            <a:xfrm>
              <a:off x="2557070" y="1739181"/>
              <a:ext cx="1079893" cy="294407"/>
              <a:chOff x="8489732" y="4403217"/>
              <a:chExt cx="1079512" cy="294200"/>
            </a:xfrm>
          </p:grpSpPr>
          <p:sp>
            <p:nvSpPr>
              <p:cNvPr id="283"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4"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5"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6"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7"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02" name="Group 10"/>
          <p:cNvGrpSpPr>
            <a:grpSpLocks/>
          </p:cNvGrpSpPr>
          <p:nvPr/>
        </p:nvGrpSpPr>
        <p:grpSpPr bwMode="auto">
          <a:xfrm>
            <a:off x="7161709" y="3933047"/>
            <a:ext cx="1081088" cy="404812"/>
            <a:chOff x="2555875" y="1628775"/>
            <a:chExt cx="1081088" cy="404813"/>
          </a:xfrm>
        </p:grpSpPr>
        <p:grpSp>
          <p:nvGrpSpPr>
            <p:cNvPr id="303" name="Group 278"/>
            <p:cNvGrpSpPr>
              <a:grpSpLocks/>
            </p:cNvGrpSpPr>
            <p:nvPr/>
          </p:nvGrpSpPr>
          <p:grpSpPr bwMode="auto">
            <a:xfrm>
              <a:off x="2555875" y="1628775"/>
              <a:ext cx="1079500" cy="398463"/>
              <a:chOff x="2555776" y="1628800"/>
              <a:chExt cx="1079619" cy="398140"/>
            </a:xfrm>
          </p:grpSpPr>
          <p:sp>
            <p:nvSpPr>
              <p:cNvPr id="319"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Terminated Employee </a:t>
                </a:r>
                <a:r>
                  <a:rPr lang="en-US" altLang="en-US" sz="700" dirty="0">
                    <a:latin typeface="Calibri" panose="020F0502020204030204" pitchFamily="34" charset="0"/>
                  </a:rPr>
                  <a:t>Data</a:t>
                </a:r>
                <a:endParaRPr lang="en-US" altLang="en-US" sz="700" dirty="0">
                  <a:solidFill>
                    <a:srgbClr val="000000"/>
                  </a:solidFill>
                  <a:latin typeface="Calibri" panose="020F0502020204030204" pitchFamily="34" charset="0"/>
                </a:endParaRPr>
              </a:p>
            </p:txBody>
          </p:sp>
          <p:grpSp>
            <p:nvGrpSpPr>
              <p:cNvPr id="320" name="Group 284"/>
              <p:cNvGrpSpPr>
                <a:grpSpLocks/>
              </p:cNvGrpSpPr>
              <p:nvPr/>
            </p:nvGrpSpPr>
            <p:grpSpPr bwMode="auto">
              <a:xfrm>
                <a:off x="2627222" y="1628800"/>
                <a:ext cx="187346" cy="163381"/>
                <a:chOff x="-1500351" y="3692879"/>
                <a:chExt cx="187346" cy="163381"/>
              </a:xfrm>
            </p:grpSpPr>
            <p:sp>
              <p:nvSpPr>
                <p:cNvPr id="321"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2"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D</a:t>
                  </a:r>
                </a:p>
              </p:txBody>
            </p:sp>
          </p:grpSp>
        </p:grpSp>
        <p:grpSp>
          <p:nvGrpSpPr>
            <p:cNvPr id="304" name="Group 358"/>
            <p:cNvGrpSpPr>
              <a:grpSpLocks/>
            </p:cNvGrpSpPr>
            <p:nvPr/>
          </p:nvGrpSpPr>
          <p:grpSpPr bwMode="auto">
            <a:xfrm>
              <a:off x="2557070" y="1739181"/>
              <a:ext cx="1079893" cy="294407"/>
              <a:chOff x="8489732" y="4403217"/>
              <a:chExt cx="1079512" cy="294200"/>
            </a:xfrm>
          </p:grpSpPr>
          <p:sp>
            <p:nvSpPr>
              <p:cNvPr id="305"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6"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7"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8"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9"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0"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1"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2"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3"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4"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5"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6"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7"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323" name="Elbow Connector 322"/>
          <p:cNvCxnSpPr>
            <a:stCxn id="221" idx="3"/>
            <a:endCxn id="239" idx="0"/>
          </p:cNvCxnSpPr>
          <p:nvPr/>
        </p:nvCxnSpPr>
        <p:spPr>
          <a:xfrm>
            <a:off x="5566465" y="3387308"/>
            <a:ext cx="823654" cy="17522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324" name="Elbow Connector 323"/>
          <p:cNvCxnSpPr>
            <a:stCxn id="221" idx="3"/>
            <a:endCxn id="257" idx="0"/>
          </p:cNvCxnSpPr>
          <p:nvPr/>
        </p:nvCxnSpPr>
        <p:spPr>
          <a:xfrm>
            <a:off x="5566465" y="3387308"/>
            <a:ext cx="2135430" cy="17522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325" name="Straight Arrow Connector 324"/>
          <p:cNvCxnSpPr>
            <a:stCxn id="239" idx="2"/>
            <a:endCxn id="297" idx="0"/>
          </p:cNvCxnSpPr>
          <p:nvPr/>
        </p:nvCxnSpPr>
        <p:spPr>
          <a:xfrm flipH="1">
            <a:off x="6389683" y="3849911"/>
            <a:ext cx="436" cy="19426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326" name="Straight Arrow Connector 325"/>
          <p:cNvCxnSpPr>
            <a:stCxn id="257" idx="2"/>
            <a:endCxn id="319" idx="0"/>
          </p:cNvCxnSpPr>
          <p:nvPr/>
        </p:nvCxnSpPr>
        <p:spPr>
          <a:xfrm flipH="1">
            <a:off x="7701459" y="3849911"/>
            <a:ext cx="436" cy="19426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4" name="Straight Arrow Connector 3"/>
          <p:cNvCxnSpPr>
            <a:stCxn id="15592" idx="2"/>
            <a:endCxn id="212" idx="0"/>
          </p:cNvCxnSpPr>
          <p:nvPr/>
        </p:nvCxnSpPr>
        <p:spPr>
          <a:xfrm flipH="1">
            <a:off x="4101516" y="2767394"/>
            <a:ext cx="1473" cy="191198"/>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28" name="Group 689"/>
          <p:cNvGrpSpPr>
            <a:grpSpLocks/>
          </p:cNvGrpSpPr>
          <p:nvPr/>
        </p:nvGrpSpPr>
        <p:grpSpPr bwMode="auto">
          <a:xfrm>
            <a:off x="2995467" y="3639557"/>
            <a:ext cx="276225" cy="150813"/>
            <a:chOff x="7020496" y="4784785"/>
            <a:chExt cx="275109" cy="150745"/>
          </a:xfrm>
        </p:grpSpPr>
        <p:grpSp>
          <p:nvGrpSpPr>
            <p:cNvPr id="329" name="Group 118"/>
            <p:cNvGrpSpPr>
              <a:grpSpLocks/>
            </p:cNvGrpSpPr>
            <p:nvPr/>
          </p:nvGrpSpPr>
          <p:grpSpPr bwMode="auto">
            <a:xfrm>
              <a:off x="7020496" y="4784785"/>
              <a:ext cx="275109" cy="150745"/>
              <a:chOff x="7022877" y="4789547"/>
              <a:chExt cx="275109" cy="150745"/>
            </a:xfrm>
          </p:grpSpPr>
          <p:grpSp>
            <p:nvGrpSpPr>
              <p:cNvPr id="337" name="Group 132"/>
              <p:cNvGrpSpPr>
                <a:grpSpLocks/>
              </p:cNvGrpSpPr>
              <p:nvPr/>
            </p:nvGrpSpPr>
            <p:grpSpPr bwMode="auto">
              <a:xfrm>
                <a:off x="7022877" y="4789547"/>
                <a:ext cx="275109" cy="146939"/>
                <a:chOff x="3014456" y="6923053"/>
                <a:chExt cx="1242639" cy="663709"/>
              </a:xfrm>
            </p:grpSpPr>
            <p:sp>
              <p:nvSpPr>
                <p:cNvPr id="342" name="Freeform 34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43"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38" name="Group 541"/>
              <p:cNvGrpSpPr>
                <a:grpSpLocks/>
              </p:cNvGrpSpPr>
              <p:nvPr/>
            </p:nvGrpSpPr>
            <p:grpSpPr bwMode="auto">
              <a:xfrm>
                <a:off x="7029450" y="4894573"/>
                <a:ext cx="268536" cy="45719"/>
                <a:chOff x="7588635" y="4913826"/>
                <a:chExt cx="495416" cy="33609"/>
              </a:xfrm>
            </p:grpSpPr>
            <p:sp>
              <p:nvSpPr>
                <p:cNvPr id="339"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4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4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30" name="Group 654"/>
            <p:cNvGrpSpPr>
              <a:grpSpLocks/>
            </p:cNvGrpSpPr>
            <p:nvPr/>
          </p:nvGrpSpPr>
          <p:grpSpPr bwMode="auto">
            <a:xfrm>
              <a:off x="7035027" y="4886004"/>
              <a:ext cx="249169" cy="45720"/>
              <a:chOff x="1171328" y="3126737"/>
              <a:chExt cx="413886" cy="45739"/>
            </a:xfrm>
          </p:grpSpPr>
          <p:sp>
            <p:nvSpPr>
              <p:cNvPr id="332"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33"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34"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35"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36"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31"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46" name="Group 689"/>
          <p:cNvGrpSpPr>
            <a:grpSpLocks/>
          </p:cNvGrpSpPr>
          <p:nvPr/>
        </p:nvGrpSpPr>
        <p:grpSpPr bwMode="auto">
          <a:xfrm>
            <a:off x="1903657" y="5622729"/>
            <a:ext cx="276225" cy="150813"/>
            <a:chOff x="7020496" y="4784785"/>
            <a:chExt cx="275109" cy="150745"/>
          </a:xfrm>
        </p:grpSpPr>
        <p:grpSp>
          <p:nvGrpSpPr>
            <p:cNvPr id="347" name="Group 118"/>
            <p:cNvGrpSpPr>
              <a:grpSpLocks/>
            </p:cNvGrpSpPr>
            <p:nvPr/>
          </p:nvGrpSpPr>
          <p:grpSpPr bwMode="auto">
            <a:xfrm>
              <a:off x="7020496" y="4784785"/>
              <a:ext cx="275109" cy="150745"/>
              <a:chOff x="7022877" y="4789547"/>
              <a:chExt cx="275109" cy="150745"/>
            </a:xfrm>
          </p:grpSpPr>
          <p:grpSp>
            <p:nvGrpSpPr>
              <p:cNvPr id="355" name="Group 132"/>
              <p:cNvGrpSpPr>
                <a:grpSpLocks/>
              </p:cNvGrpSpPr>
              <p:nvPr/>
            </p:nvGrpSpPr>
            <p:grpSpPr bwMode="auto">
              <a:xfrm>
                <a:off x="7022877" y="4789547"/>
                <a:ext cx="275109" cy="146939"/>
                <a:chOff x="3014456" y="6923053"/>
                <a:chExt cx="1242639" cy="663709"/>
              </a:xfrm>
            </p:grpSpPr>
            <p:sp>
              <p:nvSpPr>
                <p:cNvPr id="360" name="Freeform 359"/>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61"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56" name="Group 541"/>
              <p:cNvGrpSpPr>
                <a:grpSpLocks/>
              </p:cNvGrpSpPr>
              <p:nvPr/>
            </p:nvGrpSpPr>
            <p:grpSpPr bwMode="auto">
              <a:xfrm>
                <a:off x="7029450" y="4894573"/>
                <a:ext cx="268536" cy="45719"/>
                <a:chOff x="7588635" y="4913826"/>
                <a:chExt cx="495416" cy="33609"/>
              </a:xfrm>
            </p:grpSpPr>
            <p:sp>
              <p:nvSpPr>
                <p:cNvPr id="35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48" name="Group 654"/>
            <p:cNvGrpSpPr>
              <a:grpSpLocks/>
            </p:cNvGrpSpPr>
            <p:nvPr/>
          </p:nvGrpSpPr>
          <p:grpSpPr bwMode="auto">
            <a:xfrm>
              <a:off x="7035027" y="4886004"/>
              <a:ext cx="249169" cy="45720"/>
              <a:chOff x="1171328" y="3126737"/>
              <a:chExt cx="413886" cy="45739"/>
            </a:xfrm>
          </p:grpSpPr>
          <p:sp>
            <p:nvSpPr>
              <p:cNvPr id="35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5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4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64" name="Group 689"/>
          <p:cNvGrpSpPr>
            <a:grpSpLocks/>
          </p:cNvGrpSpPr>
          <p:nvPr/>
        </p:nvGrpSpPr>
        <p:grpSpPr bwMode="auto">
          <a:xfrm rot="10800000">
            <a:off x="2986324" y="4827951"/>
            <a:ext cx="276225" cy="150813"/>
            <a:chOff x="7020496" y="4784785"/>
            <a:chExt cx="275109" cy="150745"/>
          </a:xfrm>
        </p:grpSpPr>
        <p:grpSp>
          <p:nvGrpSpPr>
            <p:cNvPr id="365" name="Group 118"/>
            <p:cNvGrpSpPr>
              <a:grpSpLocks/>
            </p:cNvGrpSpPr>
            <p:nvPr/>
          </p:nvGrpSpPr>
          <p:grpSpPr bwMode="auto">
            <a:xfrm>
              <a:off x="7020496" y="4784785"/>
              <a:ext cx="275109" cy="150745"/>
              <a:chOff x="7022877" y="4789547"/>
              <a:chExt cx="275109" cy="150745"/>
            </a:xfrm>
          </p:grpSpPr>
          <p:grpSp>
            <p:nvGrpSpPr>
              <p:cNvPr id="375" name="Group 132"/>
              <p:cNvGrpSpPr>
                <a:grpSpLocks/>
              </p:cNvGrpSpPr>
              <p:nvPr/>
            </p:nvGrpSpPr>
            <p:grpSpPr bwMode="auto">
              <a:xfrm>
                <a:off x="7022877" y="4789547"/>
                <a:ext cx="275109" cy="146939"/>
                <a:chOff x="3014456" y="6923053"/>
                <a:chExt cx="1242639" cy="663709"/>
              </a:xfrm>
            </p:grpSpPr>
            <p:sp>
              <p:nvSpPr>
                <p:cNvPr id="382" name="Freeform 38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83"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76" name="Group 541"/>
              <p:cNvGrpSpPr>
                <a:grpSpLocks/>
              </p:cNvGrpSpPr>
              <p:nvPr/>
            </p:nvGrpSpPr>
            <p:grpSpPr bwMode="auto">
              <a:xfrm>
                <a:off x="7029450" y="4894573"/>
                <a:ext cx="268536" cy="45719"/>
                <a:chOff x="7588635" y="4913826"/>
                <a:chExt cx="495416" cy="33609"/>
              </a:xfrm>
            </p:grpSpPr>
            <p:sp>
              <p:nvSpPr>
                <p:cNvPr id="378"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66" name="Group 654"/>
            <p:cNvGrpSpPr>
              <a:grpSpLocks/>
            </p:cNvGrpSpPr>
            <p:nvPr/>
          </p:nvGrpSpPr>
          <p:grpSpPr bwMode="auto">
            <a:xfrm>
              <a:off x="7035027" y="4886004"/>
              <a:ext cx="249169" cy="45720"/>
              <a:chOff x="1171328" y="3126737"/>
              <a:chExt cx="413886" cy="45739"/>
            </a:xfrm>
          </p:grpSpPr>
          <p:sp>
            <p:nvSpPr>
              <p:cNvPr id="368"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69"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0"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1"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3"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67"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8" name="Straight Arrow Connector 17"/>
          <p:cNvCxnSpPr>
            <a:stCxn id="382" idx="11"/>
            <a:endCxn id="409" idx="4"/>
          </p:cNvCxnSpPr>
          <p:nvPr/>
        </p:nvCxnSpPr>
        <p:spPr>
          <a:xfrm>
            <a:off x="3134068" y="4974762"/>
            <a:ext cx="2240" cy="17641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1" name="Elbow Connector 20"/>
          <p:cNvCxnSpPr>
            <a:stCxn id="217" idx="3"/>
            <a:endCxn id="221" idx="0"/>
          </p:cNvCxnSpPr>
          <p:nvPr/>
        </p:nvCxnSpPr>
        <p:spPr>
          <a:xfrm>
            <a:off x="4225340" y="3083211"/>
            <a:ext cx="800940" cy="16041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15363" name="Rectangle 15"/>
          <p:cNvSpPr>
            <a:spLocks noChangeArrowheads="1"/>
          </p:cNvSpPr>
          <p:nvPr/>
        </p:nvSpPr>
        <p:spPr bwMode="auto">
          <a:xfrm>
            <a:off x="740664" y="1596650"/>
            <a:ext cx="4970136" cy="277235"/>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345" name="TextBox 1"/>
          <p:cNvSpPr txBox="1">
            <a:spLocks noChangeArrowheads="1"/>
          </p:cNvSpPr>
          <p:nvPr/>
        </p:nvSpPr>
        <p:spPr bwMode="auto">
          <a:xfrm>
            <a:off x="908210" y="5343042"/>
            <a:ext cx="1012457" cy="3600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700" dirty="0">
                <a:latin typeface="Calibri" panose="020F0502020204030204" pitchFamily="34" charset="0"/>
                <a:cs typeface="Arial" charset="0"/>
              </a:rPr>
              <a:t>No integration with </a:t>
            </a:r>
            <a:br>
              <a:rPr lang="en-US" altLang="en-US" sz="700" dirty="0">
                <a:latin typeface="Calibri" panose="020F0502020204030204" pitchFamily="34" charset="0"/>
                <a:cs typeface="Arial" charset="0"/>
              </a:rPr>
            </a:br>
            <a:r>
              <a:rPr lang="de-DE" altLang="en-US" sz="700" dirty="0">
                <a:latin typeface="Calibri" panose="020F0502020204030204" pitchFamily="34" charset="0"/>
                <a:cs typeface="Arial" charset="0"/>
              </a:rPr>
              <a:t>SAP SuccessFactors </a:t>
            </a:r>
            <a:br>
              <a:rPr lang="de-DE" altLang="en-US" sz="700" dirty="0">
                <a:latin typeface="Calibri" panose="020F0502020204030204" pitchFamily="34" charset="0"/>
                <a:cs typeface="Arial" charset="0"/>
              </a:rPr>
            </a:br>
            <a:r>
              <a:rPr lang="en-US" altLang="en-US" sz="700" dirty="0">
                <a:latin typeface="Calibri" panose="020F0502020204030204" pitchFamily="34" charset="0"/>
                <a:cs typeface="Arial" charset="0"/>
              </a:rPr>
              <a:t>Employee Central Payroll</a:t>
            </a:r>
          </a:p>
        </p:txBody>
      </p:sp>
      <p:sp>
        <p:nvSpPr>
          <p:cNvPr id="362" name="TextBox 1"/>
          <p:cNvSpPr txBox="1">
            <a:spLocks noChangeArrowheads="1"/>
          </p:cNvSpPr>
          <p:nvPr/>
        </p:nvSpPr>
        <p:spPr bwMode="auto">
          <a:xfrm>
            <a:off x="2196004" y="5343042"/>
            <a:ext cx="1012457" cy="3600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700" dirty="0">
                <a:latin typeface="Calibri" panose="020F0502020204030204" pitchFamily="34" charset="0"/>
                <a:cs typeface="Arial" charset="0"/>
              </a:rPr>
              <a:t>Integration with </a:t>
            </a:r>
            <a:br>
              <a:rPr lang="en-US" altLang="en-US" sz="700" dirty="0">
                <a:latin typeface="Calibri" panose="020F0502020204030204" pitchFamily="34" charset="0"/>
                <a:cs typeface="Arial" charset="0"/>
              </a:rPr>
            </a:br>
            <a:r>
              <a:rPr lang="de-DE" altLang="en-US" sz="700" dirty="0">
                <a:latin typeface="Calibri" panose="020F0502020204030204" pitchFamily="34" charset="0"/>
                <a:cs typeface="Arial" charset="0"/>
              </a:rPr>
              <a:t>SAP SuccessFactors </a:t>
            </a:r>
            <a:br>
              <a:rPr lang="de-DE" altLang="en-US" sz="700" dirty="0">
                <a:latin typeface="Calibri" panose="020F0502020204030204" pitchFamily="34" charset="0"/>
                <a:cs typeface="Arial" charset="0"/>
              </a:rPr>
            </a:br>
            <a:r>
              <a:rPr lang="en-US" altLang="en-US" sz="700" dirty="0">
                <a:latin typeface="Calibri" panose="020F0502020204030204" pitchFamily="34" charset="0"/>
                <a:cs typeface="Arial" charset="0"/>
              </a:rPr>
              <a:t>Employee Central Payroll</a:t>
            </a:r>
          </a:p>
        </p:txBody>
      </p:sp>
      <p:grpSp>
        <p:nvGrpSpPr>
          <p:cNvPr id="400" name="Group 94302"/>
          <p:cNvGrpSpPr>
            <a:grpSpLocks/>
          </p:cNvGrpSpPr>
          <p:nvPr/>
        </p:nvGrpSpPr>
        <p:grpSpPr bwMode="auto">
          <a:xfrm>
            <a:off x="2995467" y="5151176"/>
            <a:ext cx="274638" cy="136525"/>
            <a:chOff x="7009314" y="5206608"/>
            <a:chExt cx="273600" cy="136800"/>
          </a:xfrm>
        </p:grpSpPr>
        <p:grpSp>
          <p:nvGrpSpPr>
            <p:cNvPr id="401" name="Group 153"/>
            <p:cNvGrpSpPr>
              <a:grpSpLocks/>
            </p:cNvGrpSpPr>
            <p:nvPr/>
          </p:nvGrpSpPr>
          <p:grpSpPr bwMode="auto">
            <a:xfrm>
              <a:off x="7009314" y="5206608"/>
              <a:ext cx="273600" cy="136800"/>
              <a:chOff x="5840798" y="6923043"/>
              <a:chExt cx="1242638" cy="663708"/>
            </a:xfrm>
          </p:grpSpPr>
          <p:sp>
            <p:nvSpPr>
              <p:cNvPr id="409"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10"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402" name="Group 669"/>
            <p:cNvGrpSpPr>
              <a:grpSpLocks/>
            </p:cNvGrpSpPr>
            <p:nvPr/>
          </p:nvGrpSpPr>
          <p:grpSpPr bwMode="auto">
            <a:xfrm>
              <a:off x="7022341" y="5297078"/>
              <a:ext cx="249169" cy="45720"/>
              <a:chOff x="1171328" y="3126737"/>
              <a:chExt cx="413886" cy="45739"/>
            </a:xfrm>
          </p:grpSpPr>
          <p:sp>
            <p:nvSpPr>
              <p:cNvPr id="404"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05"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06"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07"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08"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03"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1" name="Connector: Elbow 10"/>
          <p:cNvCxnSpPr>
            <a:stCxn id="404" idx="1"/>
            <a:endCxn id="349" idx="0"/>
          </p:cNvCxnSpPr>
          <p:nvPr/>
        </p:nvCxnSpPr>
        <p:spPr>
          <a:xfrm rot="10800000" flipV="1">
            <a:off x="2043359" y="5264683"/>
            <a:ext cx="964809" cy="35804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11" name="Group 689"/>
          <p:cNvGrpSpPr>
            <a:grpSpLocks/>
          </p:cNvGrpSpPr>
          <p:nvPr/>
        </p:nvGrpSpPr>
        <p:grpSpPr bwMode="auto">
          <a:xfrm>
            <a:off x="4545043" y="5613585"/>
            <a:ext cx="276225" cy="150813"/>
            <a:chOff x="7020496" y="4784785"/>
            <a:chExt cx="275109" cy="150745"/>
          </a:xfrm>
        </p:grpSpPr>
        <p:grpSp>
          <p:nvGrpSpPr>
            <p:cNvPr id="412" name="Group 118"/>
            <p:cNvGrpSpPr>
              <a:grpSpLocks/>
            </p:cNvGrpSpPr>
            <p:nvPr/>
          </p:nvGrpSpPr>
          <p:grpSpPr bwMode="auto">
            <a:xfrm>
              <a:off x="7020496" y="4784785"/>
              <a:ext cx="275109" cy="150745"/>
              <a:chOff x="7022877" y="4789547"/>
              <a:chExt cx="275109" cy="150745"/>
            </a:xfrm>
          </p:grpSpPr>
          <p:grpSp>
            <p:nvGrpSpPr>
              <p:cNvPr id="420" name="Group 132"/>
              <p:cNvGrpSpPr>
                <a:grpSpLocks/>
              </p:cNvGrpSpPr>
              <p:nvPr/>
            </p:nvGrpSpPr>
            <p:grpSpPr bwMode="auto">
              <a:xfrm>
                <a:off x="7022877" y="4789547"/>
                <a:ext cx="275109" cy="146939"/>
                <a:chOff x="3014456" y="6923053"/>
                <a:chExt cx="1242639" cy="663709"/>
              </a:xfrm>
            </p:grpSpPr>
            <p:sp>
              <p:nvSpPr>
                <p:cNvPr id="425" name="Freeform 359"/>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26"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21" name="Group 541"/>
              <p:cNvGrpSpPr>
                <a:grpSpLocks/>
              </p:cNvGrpSpPr>
              <p:nvPr/>
            </p:nvGrpSpPr>
            <p:grpSpPr bwMode="auto">
              <a:xfrm>
                <a:off x="7029450" y="4894573"/>
                <a:ext cx="268536" cy="45719"/>
                <a:chOff x="7588635" y="4913826"/>
                <a:chExt cx="495416" cy="33609"/>
              </a:xfrm>
            </p:grpSpPr>
            <p:sp>
              <p:nvSpPr>
                <p:cNvPr id="422"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3"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4"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13" name="Group 654"/>
            <p:cNvGrpSpPr>
              <a:grpSpLocks/>
            </p:cNvGrpSpPr>
            <p:nvPr/>
          </p:nvGrpSpPr>
          <p:grpSpPr bwMode="auto">
            <a:xfrm>
              <a:off x="7035027" y="4886004"/>
              <a:ext cx="249169" cy="45720"/>
              <a:chOff x="1171328" y="3126737"/>
              <a:chExt cx="413886" cy="45739"/>
            </a:xfrm>
          </p:grpSpPr>
          <p:sp>
            <p:nvSpPr>
              <p:cNvPr id="415"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6"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7"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8"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9"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14"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4" name="Connector: Elbow 13"/>
          <p:cNvCxnSpPr>
            <a:stCxn id="415" idx="1"/>
            <a:endCxn id="445" idx="0"/>
          </p:cNvCxnSpPr>
          <p:nvPr/>
        </p:nvCxnSpPr>
        <p:spPr>
          <a:xfrm rot="10800000" flipV="1">
            <a:off x="3951863" y="5738203"/>
            <a:ext cx="607468" cy="16088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27" name="Group 12"/>
          <p:cNvGrpSpPr>
            <a:grpSpLocks/>
          </p:cNvGrpSpPr>
          <p:nvPr/>
        </p:nvGrpSpPr>
        <p:grpSpPr bwMode="auto">
          <a:xfrm>
            <a:off x="5133839" y="5899087"/>
            <a:ext cx="279400" cy="279400"/>
            <a:chOff x="1830387" y="4857052"/>
            <a:chExt cx="279400" cy="279400"/>
          </a:xfrm>
        </p:grpSpPr>
        <p:sp>
          <p:nvSpPr>
            <p:cNvPr id="428"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429"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cxnSp>
        <p:nvCxnSpPr>
          <p:cNvPr id="17" name="Connector: Elbow 16"/>
          <p:cNvCxnSpPr>
            <a:stCxn id="419" idx="3"/>
            <a:endCxn id="428" idx="0"/>
          </p:cNvCxnSpPr>
          <p:nvPr/>
        </p:nvCxnSpPr>
        <p:spPr>
          <a:xfrm>
            <a:off x="4810156" y="5738204"/>
            <a:ext cx="463383" cy="16088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0" name="Connector: Elbow 19"/>
          <p:cNvCxnSpPr>
            <a:stCxn id="409" idx="41"/>
            <a:endCxn id="414" idx="0"/>
          </p:cNvCxnSpPr>
          <p:nvPr/>
        </p:nvCxnSpPr>
        <p:spPr>
          <a:xfrm>
            <a:off x="3268000" y="5272873"/>
            <a:ext cx="1416744" cy="34071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430" name="TextBox 1"/>
          <p:cNvSpPr txBox="1">
            <a:spLocks noChangeArrowheads="1"/>
          </p:cNvSpPr>
          <p:nvPr/>
        </p:nvSpPr>
        <p:spPr bwMode="auto">
          <a:xfrm>
            <a:off x="3282798" y="5450764"/>
            <a:ext cx="1240083" cy="252377"/>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700" dirty="0">
                <a:latin typeface="Calibri" panose="020F0502020204030204" pitchFamily="34" charset="0"/>
                <a:cs typeface="Arial" charset="0"/>
              </a:rPr>
              <a:t>Contingent Workforce </a:t>
            </a:r>
            <a:br>
              <a:rPr lang="en-US" altLang="en-US" sz="700" dirty="0">
                <a:latin typeface="Calibri" panose="020F0502020204030204" pitchFamily="34" charset="0"/>
                <a:cs typeface="Arial" charset="0"/>
              </a:rPr>
            </a:br>
            <a:r>
              <a:rPr lang="en-US" altLang="en-US" sz="700" dirty="0">
                <a:latin typeface="Calibri" panose="020F0502020204030204" pitchFamily="34" charset="0"/>
                <a:cs typeface="Arial" charset="0"/>
              </a:rPr>
              <a:t>Management not implemented</a:t>
            </a:r>
          </a:p>
        </p:txBody>
      </p:sp>
      <p:sp>
        <p:nvSpPr>
          <p:cNvPr id="432" name="TextBox 1"/>
          <p:cNvSpPr txBox="1">
            <a:spLocks noChangeArrowheads="1"/>
          </p:cNvSpPr>
          <p:nvPr/>
        </p:nvSpPr>
        <p:spPr bwMode="auto">
          <a:xfrm>
            <a:off x="4847678" y="5450600"/>
            <a:ext cx="1094210" cy="252377"/>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700" dirty="0">
                <a:latin typeface="Calibri" panose="020F0502020204030204" pitchFamily="34" charset="0"/>
                <a:cs typeface="Arial" charset="0"/>
              </a:rPr>
              <a:t>Contingent Workforce </a:t>
            </a:r>
            <a:br>
              <a:rPr lang="en-US" altLang="en-US" sz="700" dirty="0">
                <a:latin typeface="Calibri" panose="020F0502020204030204" pitchFamily="34" charset="0"/>
                <a:cs typeface="Arial" charset="0"/>
              </a:rPr>
            </a:br>
            <a:r>
              <a:rPr lang="en-US" altLang="en-US" sz="700" dirty="0">
                <a:latin typeface="Calibri" panose="020F0502020204030204" pitchFamily="34" charset="0"/>
                <a:cs typeface="Arial" charset="0"/>
              </a:rPr>
              <a:t>Management implemented</a:t>
            </a:r>
          </a:p>
        </p:txBody>
      </p:sp>
      <p:cxnSp>
        <p:nvCxnSpPr>
          <p:cNvPr id="5" name="Straight Arrow Connector 4"/>
          <p:cNvCxnSpPr>
            <a:stCxn id="15570" idx="3"/>
            <a:endCxn id="442" idx="2"/>
          </p:cNvCxnSpPr>
          <p:nvPr/>
        </p:nvCxnSpPr>
        <p:spPr>
          <a:xfrm>
            <a:off x="2340938" y="2182744"/>
            <a:ext cx="1645215" cy="131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7" name="Connector: Elbow 6"/>
          <p:cNvCxnSpPr>
            <a:stCxn id="213" idx="1"/>
            <a:endCxn id="331" idx="0"/>
          </p:cNvCxnSpPr>
          <p:nvPr/>
        </p:nvCxnSpPr>
        <p:spPr>
          <a:xfrm rot="10800000" flipV="1">
            <a:off x="3135168" y="3083211"/>
            <a:ext cx="842522" cy="55634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442" name="Oval 720"/>
          <p:cNvSpPr>
            <a:spLocks noChangeArrowheads="1"/>
          </p:cNvSpPr>
          <p:nvPr/>
        </p:nvSpPr>
        <p:spPr bwMode="auto">
          <a:xfrm>
            <a:off x="3986153" y="2067054"/>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43" name="TextBox 442"/>
          <p:cNvSpPr txBox="1"/>
          <p:nvPr/>
        </p:nvSpPr>
        <p:spPr>
          <a:xfrm>
            <a:off x="4256148" y="2131797"/>
            <a:ext cx="1201611" cy="107722"/>
          </a:xfrm>
          <a:prstGeom prst="rect">
            <a:avLst/>
          </a:prstGeom>
          <a:solidFill>
            <a:srgbClr val="FFFF99"/>
          </a:solidFill>
          <a:ln w="0">
            <a:solidFill>
              <a:schemeClr val="tx1"/>
            </a:solidFill>
          </a:ln>
        </p:spPr>
        <p:txBody>
          <a:bodyPr wrap="none" lIns="45720" tIns="0" rIns="45720" bIns="0">
            <a:spAutoFit/>
          </a:bodyPr>
          <a:lstStyle/>
          <a:p>
            <a:pPr lvl="0" defTabSz="823913">
              <a:buClr>
                <a:srgbClr val="F0AB00"/>
              </a:buClr>
              <a:defRPr/>
            </a:pPr>
            <a:r>
              <a:rPr lang="de-DE" altLang="en-US" sz="700" dirty="0" err="1">
                <a:latin typeface="Calibri" panose="020F0502020204030204" pitchFamily="34" charset="0"/>
                <a:cs typeface="Calibri" panose="020F0502020204030204" pitchFamily="34" charset="0"/>
              </a:rPr>
              <a:t>Employee</a:t>
            </a:r>
            <a:r>
              <a:rPr lang="de-DE" altLang="en-US" sz="700" dirty="0">
                <a:latin typeface="Calibri" panose="020F0502020204030204" pitchFamily="34" charset="0"/>
                <a:cs typeface="Calibri" panose="020F0502020204030204" pitchFamily="34" charset="0"/>
              </a:rPr>
              <a:t> </a:t>
            </a:r>
            <a:r>
              <a:rPr lang="de-DE" altLang="en-US" sz="700" dirty="0" err="1">
                <a:latin typeface="Calibri" panose="020F0502020204030204" pitchFamily="34" charset="0"/>
                <a:cs typeface="Calibri" panose="020F0502020204030204" pitchFamily="34" charset="0"/>
              </a:rPr>
              <a:t>leaves</a:t>
            </a:r>
            <a:r>
              <a:rPr lang="de-DE" altLang="en-US" sz="700" dirty="0">
                <a:latin typeface="Calibri" panose="020F0502020204030204" pitchFamily="34" charset="0"/>
                <a:cs typeface="Calibri" panose="020F0502020204030204" pitchFamily="34" charset="0"/>
              </a:rPr>
              <a:t> </a:t>
            </a:r>
            <a:r>
              <a:rPr lang="de-DE" altLang="en-US" sz="700" dirty="0" err="1">
                <a:latin typeface="Calibri" panose="020F0502020204030204" pitchFamily="34" charset="0"/>
                <a:cs typeface="Calibri" panose="020F0502020204030204" pitchFamily="34" charset="0"/>
              </a:rPr>
              <a:t>the</a:t>
            </a:r>
            <a:r>
              <a:rPr lang="de-DE" altLang="en-US" sz="700" dirty="0">
                <a:latin typeface="Calibri" panose="020F0502020204030204" pitchFamily="34" charset="0"/>
                <a:cs typeface="Calibri" panose="020F0502020204030204" pitchFamily="34" charset="0"/>
              </a:rPr>
              <a:t> </a:t>
            </a:r>
            <a:r>
              <a:rPr lang="de-DE" altLang="en-US" sz="700" dirty="0" err="1">
                <a:latin typeface="Calibri" panose="020F0502020204030204" pitchFamily="34" charset="0"/>
                <a:cs typeface="Calibri" panose="020F0502020204030204" pitchFamily="34" charset="0"/>
              </a:rPr>
              <a:t>company</a:t>
            </a:r>
            <a:endParaRPr lang="en-US" altLang="en-US" sz="700" dirty="0">
              <a:latin typeface="Calibri" panose="020F0502020204030204" pitchFamily="34" charset="0"/>
              <a:cs typeface="Calibri" panose="020F0502020204030204" pitchFamily="34" charset="0"/>
            </a:endParaRPr>
          </a:p>
        </p:txBody>
      </p:sp>
      <p:grpSp>
        <p:nvGrpSpPr>
          <p:cNvPr id="444" name="Group 12"/>
          <p:cNvGrpSpPr>
            <a:grpSpLocks/>
          </p:cNvGrpSpPr>
          <p:nvPr/>
        </p:nvGrpSpPr>
        <p:grpSpPr bwMode="auto">
          <a:xfrm>
            <a:off x="3812163" y="5899087"/>
            <a:ext cx="279400" cy="279400"/>
            <a:chOff x="1830387" y="4857052"/>
            <a:chExt cx="279400" cy="279400"/>
          </a:xfrm>
        </p:grpSpPr>
        <p:sp>
          <p:nvSpPr>
            <p:cNvPr id="445"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446"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447" name="TextBox 446"/>
          <p:cNvSpPr txBox="1"/>
          <p:nvPr/>
        </p:nvSpPr>
        <p:spPr>
          <a:xfrm>
            <a:off x="5439826" y="5923086"/>
            <a:ext cx="1462901" cy="215444"/>
          </a:xfrm>
          <a:prstGeom prst="rect">
            <a:avLst/>
          </a:prstGeom>
          <a:solidFill>
            <a:srgbClr val="FFFF99"/>
          </a:solidFill>
          <a:ln w="0">
            <a:solidFill>
              <a:schemeClr val="tx1"/>
            </a:solidFill>
          </a:ln>
        </p:spPr>
        <p:txBody>
          <a:bodyPr wrap="none" lIns="45720" tIns="0" rIns="45720" bIns="0">
            <a:spAutoFit/>
          </a:bodyPr>
          <a:lstStyle/>
          <a:p>
            <a:pPr lvl="0" defTabSz="823913">
              <a:buClr>
                <a:srgbClr val="F0AB00"/>
              </a:buClr>
              <a:defRPr/>
            </a:pPr>
            <a:r>
              <a:rPr lang="de-DE" altLang="en-US" sz="700" dirty="0">
                <a:latin typeface="Calibri" panose="020F0502020204030204" pitchFamily="34" charset="0"/>
                <a:cs typeface="Calibri" panose="020F0502020204030204" pitchFamily="34" charset="0"/>
              </a:rPr>
              <a:t>Former </a:t>
            </a:r>
            <a:r>
              <a:rPr lang="de-DE" altLang="en-US" sz="700" dirty="0" err="1">
                <a:latin typeface="Calibri" panose="020F0502020204030204" pitchFamily="34" charset="0"/>
                <a:cs typeface="Calibri" panose="020F0502020204030204" pitchFamily="34" charset="0"/>
              </a:rPr>
              <a:t>employee</a:t>
            </a:r>
            <a:r>
              <a:rPr lang="de-DE" altLang="en-US" sz="700" dirty="0">
                <a:latin typeface="Calibri" panose="020F0502020204030204" pitchFamily="34" charset="0"/>
                <a:cs typeface="Calibri" panose="020F0502020204030204" pitchFamily="34" charset="0"/>
              </a:rPr>
              <a:t> </a:t>
            </a:r>
            <a:r>
              <a:rPr lang="de-DE" altLang="en-US" sz="700" dirty="0" err="1">
                <a:latin typeface="Calibri" panose="020F0502020204030204" pitchFamily="34" charset="0"/>
                <a:cs typeface="Calibri" panose="020F0502020204030204" pitchFamily="34" charset="0"/>
              </a:rPr>
              <a:t>can</a:t>
            </a:r>
            <a:r>
              <a:rPr lang="de-DE" altLang="en-US" sz="700" dirty="0">
                <a:latin typeface="Calibri" panose="020F0502020204030204" pitchFamily="34" charset="0"/>
                <a:cs typeface="Calibri" panose="020F0502020204030204" pitchFamily="34" charset="0"/>
              </a:rPr>
              <a:t> </a:t>
            </a:r>
            <a:r>
              <a:rPr lang="de-DE" altLang="en-US" sz="700" dirty="0" err="1">
                <a:latin typeface="Calibri" panose="020F0502020204030204" pitchFamily="34" charset="0"/>
                <a:cs typeface="Calibri" panose="020F0502020204030204" pitchFamily="34" charset="0"/>
              </a:rPr>
              <a:t>be</a:t>
            </a:r>
            <a:r>
              <a:rPr lang="de-DE" altLang="en-US" sz="700" dirty="0">
                <a:latin typeface="Calibri" panose="020F0502020204030204" pitchFamily="34" charset="0"/>
                <a:cs typeface="Calibri" panose="020F0502020204030204" pitchFamily="34" charset="0"/>
              </a:rPr>
              <a:t> </a:t>
            </a:r>
            <a:r>
              <a:rPr lang="de-DE" altLang="en-US" sz="700" dirty="0" err="1">
                <a:latin typeface="Calibri" panose="020F0502020204030204" pitchFamily="34" charset="0"/>
                <a:cs typeface="Calibri" panose="020F0502020204030204" pitchFamily="34" charset="0"/>
              </a:rPr>
              <a:t>assigned</a:t>
            </a:r>
            <a:r>
              <a:rPr lang="de-DE" altLang="en-US" sz="700" dirty="0">
                <a:latin typeface="Calibri" panose="020F0502020204030204" pitchFamily="34" charset="0"/>
                <a:cs typeface="Calibri" panose="020F0502020204030204" pitchFamily="34" charset="0"/>
              </a:rPr>
              <a:t> </a:t>
            </a:r>
            <a:br>
              <a:rPr lang="de-DE" altLang="en-US" sz="700" dirty="0">
                <a:latin typeface="Calibri" panose="020F0502020204030204" pitchFamily="34" charset="0"/>
                <a:cs typeface="Calibri" panose="020F0502020204030204" pitchFamily="34" charset="0"/>
              </a:rPr>
            </a:br>
            <a:r>
              <a:rPr lang="de-DE" altLang="en-US" sz="700" dirty="0" err="1">
                <a:latin typeface="Calibri" panose="020F0502020204030204" pitchFamily="34" charset="0"/>
                <a:cs typeface="Calibri" panose="020F0502020204030204" pitchFamily="34" charset="0"/>
              </a:rPr>
              <a:t>to</a:t>
            </a:r>
            <a:r>
              <a:rPr lang="de-DE" altLang="en-US" sz="700" dirty="0">
                <a:latin typeface="Calibri" panose="020F0502020204030204" pitchFamily="34" charset="0"/>
                <a:cs typeface="Calibri" panose="020F0502020204030204" pitchFamily="34" charset="0"/>
              </a:rPr>
              <a:t> </a:t>
            </a:r>
            <a:r>
              <a:rPr lang="de-DE" altLang="en-US" sz="700" dirty="0" err="1">
                <a:latin typeface="Calibri" panose="020F0502020204030204" pitchFamily="34" charset="0"/>
                <a:cs typeface="Calibri" panose="020F0502020204030204" pitchFamily="34" charset="0"/>
              </a:rPr>
              <a:t>work</a:t>
            </a:r>
            <a:r>
              <a:rPr lang="de-DE" altLang="en-US" sz="700" dirty="0">
                <a:latin typeface="Calibri" panose="020F0502020204030204" pitchFamily="34" charset="0"/>
                <a:cs typeface="Calibri" panose="020F0502020204030204" pitchFamily="34" charset="0"/>
              </a:rPr>
              <a:t> </a:t>
            </a:r>
            <a:r>
              <a:rPr lang="de-DE" altLang="en-US" sz="700" dirty="0" err="1">
                <a:latin typeface="Calibri" panose="020F0502020204030204" pitchFamily="34" charset="0"/>
                <a:cs typeface="Calibri" panose="020F0502020204030204" pitchFamily="34" charset="0"/>
              </a:rPr>
              <a:t>order</a:t>
            </a:r>
            <a:r>
              <a:rPr lang="de-DE" altLang="en-US" sz="700" dirty="0">
                <a:latin typeface="Calibri" panose="020F0502020204030204" pitchFamily="34" charset="0"/>
                <a:cs typeface="Calibri" panose="020F0502020204030204" pitchFamily="34" charset="0"/>
              </a:rPr>
              <a:t> in </a:t>
            </a:r>
            <a:r>
              <a:rPr lang="de-DE" altLang="en-US" sz="700" dirty="0" err="1">
                <a:latin typeface="Calibri" panose="020F0502020204030204" pitchFamily="34" charset="0"/>
                <a:cs typeface="Calibri" panose="020F0502020204030204" pitchFamily="34" charset="0"/>
              </a:rPr>
              <a:t>his</a:t>
            </a:r>
            <a:r>
              <a:rPr lang="de-DE" altLang="en-US" sz="700" dirty="0">
                <a:latin typeface="Calibri" panose="020F0502020204030204" pitchFamily="34" charset="0"/>
                <a:cs typeface="Calibri" panose="020F0502020204030204" pitchFamily="34" charset="0"/>
              </a:rPr>
              <a:t>/her </a:t>
            </a:r>
            <a:r>
              <a:rPr lang="de-DE" altLang="en-US" sz="700" dirty="0" err="1">
                <a:latin typeface="Calibri" panose="020F0502020204030204" pitchFamily="34" charset="0"/>
                <a:cs typeface="Calibri" panose="020F0502020204030204" pitchFamily="34" charset="0"/>
              </a:rPr>
              <a:t>old</a:t>
            </a:r>
            <a:r>
              <a:rPr lang="de-DE" altLang="en-US" sz="700" dirty="0">
                <a:latin typeface="Calibri" panose="020F0502020204030204" pitchFamily="34" charset="0"/>
                <a:cs typeface="Calibri" panose="020F0502020204030204" pitchFamily="34" charset="0"/>
              </a:rPr>
              <a:t> </a:t>
            </a:r>
            <a:r>
              <a:rPr lang="de-DE" altLang="en-US" sz="700" dirty="0" err="1">
                <a:latin typeface="Calibri" panose="020F0502020204030204" pitchFamily="34" charset="0"/>
                <a:cs typeface="Calibri" panose="020F0502020204030204" pitchFamily="34" charset="0"/>
              </a:rPr>
              <a:t>company</a:t>
            </a:r>
            <a:endParaRPr lang="en-US" altLang="en-US" sz="700" dirty="0">
              <a:latin typeface="Calibri" panose="020F0502020204030204" pitchFamily="34" charset="0"/>
              <a:cs typeface="Calibri" panose="020F0502020204030204" pitchFamily="34" charset="0"/>
            </a:endParaRPr>
          </a:p>
        </p:txBody>
      </p:sp>
      <p:sp>
        <p:nvSpPr>
          <p:cNvPr id="448" name="TextBox 447"/>
          <p:cNvSpPr txBox="1"/>
          <p:nvPr/>
        </p:nvSpPr>
        <p:spPr>
          <a:xfrm>
            <a:off x="3480525" y="6202799"/>
            <a:ext cx="964367" cy="215444"/>
          </a:xfrm>
          <a:prstGeom prst="rect">
            <a:avLst/>
          </a:prstGeom>
          <a:solidFill>
            <a:srgbClr val="FFFF99"/>
          </a:solidFill>
          <a:ln w="0">
            <a:solidFill>
              <a:schemeClr val="tx1"/>
            </a:solidFill>
          </a:ln>
        </p:spPr>
        <p:txBody>
          <a:bodyPr wrap="none" lIns="45720" tIns="0" rIns="45720" bIns="0">
            <a:spAutoFit/>
          </a:bodyPr>
          <a:lstStyle/>
          <a:p>
            <a:pPr lvl="0" defTabSz="823913">
              <a:buClr>
                <a:srgbClr val="F0AB00"/>
              </a:buClr>
              <a:defRPr/>
            </a:pPr>
            <a:r>
              <a:rPr lang="en-US" altLang="en-US" sz="700" dirty="0">
                <a:latin typeface="Calibri" panose="020F0502020204030204" pitchFamily="34" charset="0"/>
                <a:cs typeface="Calibri" panose="020F0502020204030204" pitchFamily="34" charset="0"/>
              </a:rPr>
              <a:t>Employee not available </a:t>
            </a:r>
            <a:br>
              <a:rPr lang="en-US" altLang="en-US" sz="700" dirty="0">
                <a:latin typeface="Calibri" panose="020F0502020204030204" pitchFamily="34" charset="0"/>
                <a:cs typeface="Calibri" panose="020F0502020204030204" pitchFamily="34" charset="0"/>
              </a:rPr>
            </a:br>
            <a:r>
              <a:rPr lang="en-US" altLang="en-US" sz="700" dirty="0">
                <a:latin typeface="Calibri" panose="020F0502020204030204" pitchFamily="34" charset="0"/>
                <a:cs typeface="Calibri" panose="020F0502020204030204" pitchFamily="34" charset="0"/>
              </a:rPr>
              <a:t>for processes anymore</a:t>
            </a:r>
          </a:p>
        </p:txBody>
      </p:sp>
      <p:sp>
        <p:nvSpPr>
          <p:cNvPr id="449" name="TextBox 448"/>
          <p:cNvSpPr txBox="1"/>
          <p:nvPr/>
        </p:nvSpPr>
        <p:spPr>
          <a:xfrm>
            <a:off x="1366724" y="5960825"/>
            <a:ext cx="964367" cy="215444"/>
          </a:xfrm>
          <a:prstGeom prst="rect">
            <a:avLst/>
          </a:prstGeom>
          <a:solidFill>
            <a:srgbClr val="FFFF99"/>
          </a:solidFill>
          <a:ln w="0">
            <a:solidFill>
              <a:schemeClr val="tx1"/>
            </a:solidFill>
          </a:ln>
        </p:spPr>
        <p:txBody>
          <a:bodyPr wrap="none" lIns="45720" tIns="0" rIns="45720" bIns="0">
            <a:spAutoFit/>
          </a:bodyPr>
          <a:lstStyle/>
          <a:p>
            <a:pPr lvl="0" defTabSz="823913">
              <a:buClr>
                <a:srgbClr val="F0AB00"/>
              </a:buClr>
              <a:defRPr/>
            </a:pPr>
            <a:r>
              <a:rPr lang="en-US" altLang="en-US" sz="700" dirty="0">
                <a:latin typeface="Calibri" panose="020F0502020204030204" pitchFamily="34" charset="0"/>
                <a:cs typeface="Calibri" panose="020F0502020204030204" pitchFamily="34" charset="0"/>
              </a:rPr>
              <a:t>Employee not available </a:t>
            </a:r>
            <a:br>
              <a:rPr lang="en-US" altLang="en-US" sz="700" dirty="0">
                <a:latin typeface="Calibri" panose="020F0502020204030204" pitchFamily="34" charset="0"/>
                <a:cs typeface="Calibri" panose="020F0502020204030204" pitchFamily="34" charset="0"/>
              </a:rPr>
            </a:br>
            <a:r>
              <a:rPr lang="en-US" altLang="en-US" sz="700" dirty="0">
                <a:latin typeface="Calibri" panose="020F0502020204030204" pitchFamily="34" charset="0"/>
                <a:cs typeface="Calibri" panose="020F0502020204030204" pitchFamily="34" charset="0"/>
              </a:rPr>
              <a:t>for processes anymore</a:t>
            </a:r>
          </a:p>
        </p:txBody>
      </p:sp>
      <p:grpSp>
        <p:nvGrpSpPr>
          <p:cNvPr id="344" name="Group 343"/>
          <p:cNvGrpSpPr/>
          <p:nvPr/>
        </p:nvGrpSpPr>
        <p:grpSpPr>
          <a:xfrm>
            <a:off x="1736100" y="3811412"/>
            <a:ext cx="1091493" cy="420743"/>
            <a:chOff x="389288" y="3477219"/>
            <a:chExt cx="1091493" cy="420743"/>
          </a:xfrm>
        </p:grpSpPr>
        <p:grpSp>
          <p:nvGrpSpPr>
            <p:cNvPr id="363" name="Group 362"/>
            <p:cNvGrpSpPr/>
            <p:nvPr/>
          </p:nvGrpSpPr>
          <p:grpSpPr>
            <a:xfrm>
              <a:off x="389288" y="3477219"/>
              <a:ext cx="1080371" cy="415978"/>
              <a:chOff x="389288" y="3477219"/>
              <a:chExt cx="1080371" cy="415978"/>
            </a:xfrm>
          </p:grpSpPr>
          <p:sp>
            <p:nvSpPr>
              <p:cNvPr id="433" name="Rounded Rectangle 514"/>
              <p:cNvSpPr>
                <a:spLocks noChangeArrowheads="1"/>
              </p:cNvSpPr>
              <p:nvPr/>
            </p:nvSpPr>
            <p:spPr bwMode="auto">
              <a:xfrm>
                <a:off x="389288" y="3605823"/>
                <a:ext cx="1080371" cy="28737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Update Position</a:t>
                </a:r>
              </a:p>
            </p:txBody>
          </p:sp>
          <p:sp>
            <p:nvSpPr>
              <p:cNvPr id="434" name="Isosceles Triangle 515"/>
              <p:cNvSpPr>
                <a:spLocks noChangeArrowheads="1"/>
              </p:cNvSpPr>
              <p:nvPr/>
            </p:nvSpPr>
            <p:spPr bwMode="auto">
              <a:xfrm>
                <a:off x="462649" y="3477219"/>
                <a:ext cx="177943" cy="168296"/>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1</a:t>
                </a:r>
              </a:p>
            </p:txBody>
          </p:sp>
        </p:grpSp>
        <p:grpSp>
          <p:nvGrpSpPr>
            <p:cNvPr id="372" name="Group 268"/>
            <p:cNvGrpSpPr>
              <a:grpSpLocks/>
            </p:cNvGrpSpPr>
            <p:nvPr/>
          </p:nvGrpSpPr>
          <p:grpSpPr bwMode="auto">
            <a:xfrm>
              <a:off x="400209" y="3603721"/>
              <a:ext cx="1080572" cy="294241"/>
              <a:chOff x="8489732" y="4403217"/>
              <a:chExt cx="1079512" cy="294200"/>
            </a:xfrm>
          </p:grpSpPr>
          <p:sp>
            <p:nvSpPr>
              <p:cNvPr id="387"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8"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9"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0"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1"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Tree>
    <p:extLst>
      <p:ext uri="{BB962C8B-B14F-4D97-AF65-F5344CB8AC3E}">
        <p14:creationId xmlns:p14="http://schemas.microsoft.com/office/powerpoint/2010/main" val="44358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FJ3 - </a:t>
            </a:r>
            <a:r>
              <a:rPr lang="de-DE" altLang="en-US" dirty="0"/>
              <a:t>Take Action: Termination</a:t>
            </a:r>
            <a:endParaRPr lang="en-US" altLang="en-US" dirty="0"/>
          </a:p>
        </p:txBody>
      </p:sp>
      <p:graphicFrame>
        <p:nvGraphicFramePr>
          <p:cNvPr id="235" name="Table 234"/>
          <p:cNvGraphicFramePr>
            <a:graphicFrameLocks noGrp="1"/>
          </p:cNvGraphicFramePr>
          <p:nvPr>
            <p:extLst>
              <p:ext uri="{D42A27DB-BD31-4B8C-83A1-F6EECF244321}">
                <p14:modId xmlns:p14="http://schemas.microsoft.com/office/powerpoint/2010/main" val="4131484196"/>
              </p:ext>
            </p:extLst>
          </p:nvPr>
        </p:nvGraphicFramePr>
        <p:xfrm>
          <a:off x="323851" y="1776068"/>
          <a:ext cx="4440174" cy="1143090"/>
        </p:xfrm>
        <a:graphic>
          <a:graphicData uri="http://schemas.openxmlformats.org/drawingml/2006/table">
            <a:tbl>
              <a:tblPr/>
              <a:tblGrid>
                <a:gridCol w="443587">
                  <a:extLst>
                    <a:ext uri="{9D8B030D-6E8A-4147-A177-3AD203B41FA5}">
                      <a16:colId xmlns:a16="http://schemas.microsoft.com/office/drawing/2014/main" val="20000"/>
                    </a:ext>
                  </a:extLst>
                </a:gridCol>
                <a:gridCol w="3996587">
                  <a:extLst>
                    <a:ext uri="{9D8B030D-6E8A-4147-A177-3AD203B41FA5}">
                      <a16:colId xmlns:a16="http://schemas.microsoft.com/office/drawing/2014/main" val="20001"/>
                    </a:ext>
                  </a:extLst>
                </a:gridCol>
              </a:tblGrid>
              <a:tr h="228645">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5999" marR="35999" marT="45648" marB="45648"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1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5999" marR="35999" marT="45648" marB="45648"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My Employee File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Terminate</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5999" marR="35999" marT="45648" marB="45648"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Position </a:t>
                      </a:r>
                      <a:r>
                        <a:rPr kumimoji="0" lang="en-US" altLang="en-US" sz="800" b="0" i="1" u="none" strike="noStrike" cap="none" normalizeH="0" baseline="0" dirty="0">
                          <a:ln>
                            <a:noFill/>
                          </a:ln>
                          <a:solidFill>
                            <a:schemeClr val="tx1"/>
                          </a:solidFill>
                          <a:effectLst/>
                          <a:latin typeface="Arial" charset="0"/>
                          <a:cs typeface="Arial" charset="0"/>
                        </a:rPr>
                        <a:t>Org Chart</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5999" marR="35999" marT="45648" marB="45648"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E-Mail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Unicode MS" pitchFamily="34" charset="-128"/>
                        </a:rPr>
                        <a:t>inbox</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Mail with link to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SAP </a:t>
                      </a:r>
                      <a:r>
                        <a:rPr kumimoji="0" lang="en-US" altLang="en-US" sz="800" b="0" i="1" u="none" strike="noStrike" cap="none" normalizeH="0" baseline="0" dirty="0" err="1">
                          <a:ln>
                            <a:noFill/>
                          </a:ln>
                          <a:solidFill>
                            <a:schemeClr val="tx1"/>
                          </a:solidFill>
                          <a:effectLst/>
                          <a:latin typeface="Arial" charset="0"/>
                          <a:cs typeface="Arial" charset="0"/>
                          <a:sym typeface="Symbol" pitchFamily="18" charset="2"/>
                        </a:rPr>
                        <a:t>SuccessFactors</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Employee Central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login screen</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5999" marR="35999" marT="45648" marB="45648"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E-Mail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Unicode MS" pitchFamily="34" charset="-128"/>
                        </a:rPr>
                        <a:t>inbox</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Mail with link to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SAP </a:t>
                      </a:r>
                      <a:r>
                        <a:rPr kumimoji="0" lang="en-US" altLang="en-US" sz="800" b="0" i="1" u="none" strike="noStrike" cap="none" normalizeH="0" baseline="0" dirty="0" err="1">
                          <a:ln>
                            <a:noFill/>
                          </a:ln>
                          <a:solidFill>
                            <a:schemeClr val="tx1"/>
                          </a:solidFill>
                          <a:effectLst/>
                          <a:latin typeface="Arial" charset="0"/>
                          <a:cs typeface="Arial" charset="0"/>
                          <a:sym typeface="Symbol" pitchFamily="18" charset="2"/>
                        </a:rPr>
                        <a:t>SuccessFactors</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Employee Central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login screen</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5380" name="Group 245"/>
          <p:cNvGrpSpPr>
            <a:grpSpLocks/>
          </p:cNvGrpSpPr>
          <p:nvPr/>
        </p:nvGrpSpPr>
        <p:grpSpPr bwMode="auto">
          <a:xfrm>
            <a:off x="412750" y="2038005"/>
            <a:ext cx="187325" cy="163513"/>
            <a:chOff x="-1500351" y="3692879"/>
            <a:chExt cx="187346" cy="163380"/>
          </a:xfrm>
        </p:grpSpPr>
        <p:sp>
          <p:nvSpPr>
            <p:cNvPr id="1557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57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aphicFrame>
        <p:nvGraphicFramePr>
          <p:cNvPr id="279" name="Table 278"/>
          <p:cNvGraphicFramePr>
            <a:graphicFrameLocks noGrp="1"/>
          </p:cNvGraphicFramePr>
          <p:nvPr>
            <p:extLst>
              <p:ext uri="{D42A27DB-BD31-4B8C-83A1-F6EECF244321}">
                <p14:modId xmlns:p14="http://schemas.microsoft.com/office/powerpoint/2010/main" val="912066204"/>
              </p:ext>
            </p:extLst>
          </p:nvPr>
        </p:nvGraphicFramePr>
        <p:xfrm>
          <a:off x="328611" y="3085755"/>
          <a:ext cx="4435413" cy="914279"/>
        </p:xfrm>
        <a:graphic>
          <a:graphicData uri="http://schemas.openxmlformats.org/drawingml/2006/table">
            <a:tbl>
              <a:tblPr/>
              <a:tblGrid>
                <a:gridCol w="426905">
                  <a:extLst>
                    <a:ext uri="{9D8B030D-6E8A-4147-A177-3AD203B41FA5}">
                      <a16:colId xmlns:a16="http://schemas.microsoft.com/office/drawing/2014/main" val="20000"/>
                    </a:ext>
                  </a:extLst>
                </a:gridCol>
                <a:gridCol w="4008508">
                  <a:extLst>
                    <a:ext uri="{9D8B030D-6E8A-4147-A177-3AD203B41FA5}">
                      <a16:colId xmlns:a16="http://schemas.microsoft.com/office/drawing/2014/main" val="20001"/>
                    </a:ext>
                  </a:extLst>
                </a:gridCol>
              </a:tblGrid>
              <a:tr h="228533">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12" marR="91412"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charset="0"/>
                          <a:cs typeface="Arial" charset="0"/>
                        </a:rPr>
                        <a:t>Description</a:t>
                      </a:r>
                      <a:endParaRPr kumimoji="0" lang="en-US" altLang="en-US" sz="900" b="1" i="0" u="none" strike="noStrike" cap="none" normalizeH="0" baseline="0" dirty="0">
                        <a:ln>
                          <a:noFill/>
                        </a:ln>
                        <a:solidFill>
                          <a:schemeClr val="bg1"/>
                        </a:solidFill>
                        <a:effectLst/>
                        <a:latin typeface="Arial" charset="0"/>
                        <a:cs typeface="Arial" charset="0"/>
                      </a:endParaRPr>
                    </a:p>
                  </a:txBody>
                  <a:tcPr marL="91412" marR="91412" marT="45626" marB="45626"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828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12" marR="91412"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start</a:t>
                      </a:r>
                    </a:p>
                  </a:txBody>
                  <a:tcPr marL="91412" marR="91412" marT="45626" marB="4562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901379"/>
                  </a:ext>
                </a:extLst>
              </a:tr>
              <a:tr h="22880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12" marR="91412"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charset="0"/>
                          <a:cs typeface="Arial" charset="0"/>
                        </a:rPr>
                        <a:t>Propagation rule defined for job info to position synchronization</a:t>
                      </a:r>
                    </a:p>
                  </a:txBody>
                  <a:tcPr marL="91412" marR="91412" marT="45626" marB="45626"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12" marR="91412"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end</a:t>
                      </a:r>
                    </a:p>
                  </a:txBody>
                  <a:tcPr marL="91412" marR="91412" marT="45626" marB="4562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397" name="Isosceles Triangle 437"/>
          <p:cNvSpPr>
            <a:spLocks noChangeArrowheads="1"/>
          </p:cNvSpPr>
          <p:nvPr/>
        </p:nvSpPr>
        <p:spPr bwMode="auto">
          <a:xfrm>
            <a:off x="430212" y="3574480"/>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sp>
        <p:nvSpPr>
          <p:cNvPr id="15419" name="Oval 720"/>
          <p:cNvSpPr>
            <a:spLocks noChangeArrowheads="1"/>
          </p:cNvSpPr>
          <p:nvPr/>
        </p:nvSpPr>
        <p:spPr bwMode="auto">
          <a:xfrm>
            <a:off x="441325" y="3790761"/>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420" name="Rectangle 368"/>
          <p:cNvSpPr>
            <a:spLocks noChangeArrowheads="1"/>
          </p:cNvSpPr>
          <p:nvPr/>
        </p:nvSpPr>
        <p:spPr bwMode="auto">
          <a:xfrm>
            <a:off x="220662" y="1463330"/>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dirty="0">
                <a:solidFill>
                  <a:schemeClr val="accent2"/>
                </a:solidFill>
              </a:rPr>
              <a:t>Icon Legend</a:t>
            </a:r>
          </a:p>
        </p:txBody>
      </p:sp>
      <p:grpSp>
        <p:nvGrpSpPr>
          <p:cNvPr id="15422" name="Group 245"/>
          <p:cNvGrpSpPr>
            <a:grpSpLocks/>
          </p:cNvGrpSpPr>
          <p:nvPr/>
        </p:nvGrpSpPr>
        <p:grpSpPr bwMode="auto">
          <a:xfrm>
            <a:off x="412750" y="2257080"/>
            <a:ext cx="187325" cy="163513"/>
            <a:chOff x="-1500351" y="3692879"/>
            <a:chExt cx="187346" cy="163380"/>
          </a:xfrm>
        </p:grpSpPr>
        <p:sp>
          <p:nvSpPr>
            <p:cNvPr id="1542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42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grpSp>
        <p:nvGrpSpPr>
          <p:cNvPr id="327" name="Group 245"/>
          <p:cNvGrpSpPr>
            <a:grpSpLocks/>
          </p:cNvGrpSpPr>
          <p:nvPr/>
        </p:nvGrpSpPr>
        <p:grpSpPr bwMode="auto">
          <a:xfrm>
            <a:off x="412750" y="2492030"/>
            <a:ext cx="187325" cy="163513"/>
            <a:chOff x="-1500351" y="3692879"/>
            <a:chExt cx="187346" cy="163380"/>
          </a:xfrm>
        </p:grpSpPr>
        <p:sp>
          <p:nvSpPr>
            <p:cNvPr id="34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4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C</a:t>
              </a:r>
            </a:p>
          </p:txBody>
        </p:sp>
      </p:grpSp>
      <p:grpSp>
        <p:nvGrpSpPr>
          <p:cNvPr id="362" name="Group 245"/>
          <p:cNvGrpSpPr>
            <a:grpSpLocks/>
          </p:cNvGrpSpPr>
          <p:nvPr/>
        </p:nvGrpSpPr>
        <p:grpSpPr bwMode="auto">
          <a:xfrm>
            <a:off x="412750" y="2711105"/>
            <a:ext cx="187325" cy="163513"/>
            <a:chOff x="-1500351" y="3692879"/>
            <a:chExt cx="187346" cy="163380"/>
          </a:xfrm>
        </p:grpSpPr>
        <p:sp>
          <p:nvSpPr>
            <p:cNvPr id="36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7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sp>
        <p:nvSpPr>
          <p:cNvPr id="39" name="Oval 720"/>
          <p:cNvSpPr>
            <a:spLocks noChangeArrowheads="1"/>
          </p:cNvSpPr>
          <p:nvPr/>
        </p:nvSpPr>
        <p:spPr bwMode="auto">
          <a:xfrm>
            <a:off x="437324" y="3340138"/>
            <a:ext cx="182880" cy="18288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extLst>
      <p:ext uri="{BB962C8B-B14F-4D97-AF65-F5344CB8AC3E}">
        <p14:creationId xmlns:p14="http://schemas.microsoft.com/office/powerpoint/2010/main" val="157072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e-DE" altLang="en-US"/>
              <a:t>Process Diagram Legend </a:t>
            </a:r>
          </a:p>
        </p:txBody>
      </p:sp>
      <p:grpSp>
        <p:nvGrpSpPr>
          <p:cNvPr id="18435" name="Group 176"/>
          <p:cNvGrpSpPr>
            <a:grpSpLocks/>
          </p:cNvGrpSpPr>
          <p:nvPr/>
        </p:nvGrpSpPr>
        <p:grpSpPr bwMode="auto">
          <a:xfrm>
            <a:off x="736600" y="1779588"/>
            <a:ext cx="1306513" cy="1992312"/>
            <a:chOff x="169863" y="2541588"/>
            <a:chExt cx="1306512" cy="1101178"/>
          </a:xfrm>
        </p:grpSpPr>
        <p:sp>
          <p:nvSpPr>
            <p:cNvPr id="18866"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18868"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18869"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18870"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18437"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38"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18439"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0"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18441"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18442"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18443"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18444"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18445"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6"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18447"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8"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18449"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50"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18451"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8452"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18453"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18454"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58"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859" name="Group 614"/>
            <p:cNvGrpSpPr>
              <a:grpSpLocks/>
            </p:cNvGrpSpPr>
            <p:nvPr/>
          </p:nvGrpSpPr>
          <p:grpSpPr bwMode="auto">
            <a:xfrm>
              <a:off x="7623738" y="4902539"/>
              <a:ext cx="413887" cy="45719"/>
              <a:chOff x="1171327" y="3126737"/>
              <a:chExt cx="413887" cy="45738"/>
            </a:xfrm>
          </p:grpSpPr>
          <p:sp>
            <p:nvSpPr>
              <p:cNvPr id="18861"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2"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3"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4"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5"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60"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5" name="Group 94223"/>
          <p:cNvGrpSpPr>
            <a:grpSpLocks/>
          </p:cNvGrpSpPr>
          <p:nvPr/>
        </p:nvGrpSpPr>
        <p:grpSpPr bwMode="auto">
          <a:xfrm>
            <a:off x="7472363" y="5105400"/>
            <a:ext cx="496887" cy="266700"/>
            <a:chOff x="7582578" y="5076560"/>
            <a:chExt cx="496209" cy="267204"/>
          </a:xfrm>
        </p:grpSpPr>
        <p:grpSp>
          <p:nvGrpSpPr>
            <p:cNvPr id="18847"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8848" name="Group 629"/>
            <p:cNvGrpSpPr>
              <a:grpSpLocks/>
            </p:cNvGrpSpPr>
            <p:nvPr/>
          </p:nvGrpSpPr>
          <p:grpSpPr bwMode="auto">
            <a:xfrm>
              <a:off x="7629313" y="5298045"/>
              <a:ext cx="413887" cy="45719"/>
              <a:chOff x="1171327" y="3126737"/>
              <a:chExt cx="413887" cy="45738"/>
            </a:xfrm>
          </p:grpSpPr>
          <p:sp>
            <p:nvSpPr>
              <p:cNvPr id="18850"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1"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2"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3"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4"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49"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6" name="Group 94230"/>
          <p:cNvGrpSpPr>
            <a:grpSpLocks/>
          </p:cNvGrpSpPr>
          <p:nvPr/>
        </p:nvGrpSpPr>
        <p:grpSpPr bwMode="auto">
          <a:xfrm>
            <a:off x="7472363" y="5484813"/>
            <a:ext cx="496887" cy="268287"/>
            <a:chOff x="7582579" y="5431275"/>
            <a:chExt cx="496209" cy="267479"/>
          </a:xfrm>
        </p:grpSpPr>
        <p:grpSp>
          <p:nvGrpSpPr>
            <p:cNvPr id="18837"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46"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38" name="Group 636"/>
            <p:cNvGrpSpPr>
              <a:grpSpLocks/>
            </p:cNvGrpSpPr>
            <p:nvPr/>
          </p:nvGrpSpPr>
          <p:grpSpPr bwMode="auto">
            <a:xfrm>
              <a:off x="7624564" y="5653035"/>
              <a:ext cx="413887" cy="45719"/>
              <a:chOff x="1171327" y="3126737"/>
              <a:chExt cx="413887" cy="45738"/>
            </a:xfrm>
          </p:grpSpPr>
          <p:sp>
            <p:nvSpPr>
              <p:cNvPr id="18840"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1"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2"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3"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4"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39"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7" name="Group 94233"/>
          <p:cNvGrpSpPr>
            <a:grpSpLocks/>
          </p:cNvGrpSpPr>
          <p:nvPr/>
        </p:nvGrpSpPr>
        <p:grpSpPr bwMode="auto">
          <a:xfrm>
            <a:off x="7472363" y="5872163"/>
            <a:ext cx="496887" cy="265112"/>
            <a:chOff x="7582678" y="5826395"/>
            <a:chExt cx="496209" cy="265444"/>
          </a:xfrm>
        </p:grpSpPr>
        <p:grpSp>
          <p:nvGrpSpPr>
            <p:cNvPr id="18826"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35"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6"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27" name="Group 643"/>
            <p:cNvGrpSpPr>
              <a:grpSpLocks/>
            </p:cNvGrpSpPr>
            <p:nvPr/>
          </p:nvGrpSpPr>
          <p:grpSpPr bwMode="auto">
            <a:xfrm>
              <a:off x="7630139" y="6046120"/>
              <a:ext cx="413887" cy="45719"/>
              <a:chOff x="1171327" y="3126737"/>
              <a:chExt cx="413887" cy="45738"/>
            </a:xfrm>
          </p:grpSpPr>
          <p:sp>
            <p:nvSpPr>
              <p:cNvPr id="18829"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0"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1"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2"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3"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28"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8" name="Group 94288"/>
          <p:cNvGrpSpPr>
            <a:grpSpLocks/>
          </p:cNvGrpSpPr>
          <p:nvPr/>
        </p:nvGrpSpPr>
        <p:grpSpPr bwMode="auto">
          <a:xfrm>
            <a:off x="7032625" y="5994400"/>
            <a:ext cx="274638" cy="147638"/>
            <a:chOff x="7016784" y="5940756"/>
            <a:chExt cx="275109" cy="147859"/>
          </a:xfrm>
        </p:grpSpPr>
        <p:grpSp>
          <p:nvGrpSpPr>
            <p:cNvPr id="18815"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24"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5"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16" name="Group 683"/>
            <p:cNvGrpSpPr>
              <a:grpSpLocks/>
            </p:cNvGrpSpPr>
            <p:nvPr/>
          </p:nvGrpSpPr>
          <p:grpSpPr bwMode="auto">
            <a:xfrm>
              <a:off x="7029754" y="6042895"/>
              <a:ext cx="249169" cy="45720"/>
              <a:chOff x="1171328" y="3126737"/>
              <a:chExt cx="413886" cy="45739"/>
            </a:xfrm>
          </p:grpSpPr>
          <p:sp>
            <p:nvSpPr>
              <p:cNvPr id="18818"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9"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0"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1"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2"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17"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9" name="Group 94278"/>
          <p:cNvGrpSpPr>
            <a:grpSpLocks/>
          </p:cNvGrpSpPr>
          <p:nvPr/>
        </p:nvGrpSpPr>
        <p:grpSpPr bwMode="auto">
          <a:xfrm>
            <a:off x="7032625" y="5603875"/>
            <a:ext cx="274638" cy="147638"/>
            <a:chOff x="7021041" y="5549632"/>
            <a:chExt cx="275109" cy="148490"/>
          </a:xfrm>
        </p:grpSpPr>
        <p:grpSp>
          <p:nvGrpSpPr>
            <p:cNvPr id="18805"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14"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06" name="Group 676"/>
            <p:cNvGrpSpPr>
              <a:grpSpLocks/>
            </p:cNvGrpSpPr>
            <p:nvPr/>
          </p:nvGrpSpPr>
          <p:grpSpPr bwMode="auto">
            <a:xfrm>
              <a:off x="7034746" y="5652402"/>
              <a:ext cx="249169" cy="45720"/>
              <a:chOff x="1171328" y="3126737"/>
              <a:chExt cx="413886" cy="45739"/>
            </a:xfrm>
          </p:grpSpPr>
          <p:sp>
            <p:nvSpPr>
              <p:cNvPr id="18808"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9"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0"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1"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2"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07"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0" name="Group 94302"/>
          <p:cNvGrpSpPr>
            <a:grpSpLocks/>
          </p:cNvGrpSpPr>
          <p:nvPr/>
        </p:nvGrpSpPr>
        <p:grpSpPr bwMode="auto">
          <a:xfrm>
            <a:off x="7032625" y="5235575"/>
            <a:ext cx="274638" cy="136525"/>
            <a:chOff x="7009314" y="5206608"/>
            <a:chExt cx="273600" cy="136800"/>
          </a:xfrm>
        </p:grpSpPr>
        <p:grpSp>
          <p:nvGrpSpPr>
            <p:cNvPr id="18795"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8796" name="Group 669"/>
            <p:cNvGrpSpPr>
              <a:grpSpLocks/>
            </p:cNvGrpSpPr>
            <p:nvPr/>
          </p:nvGrpSpPr>
          <p:grpSpPr bwMode="auto">
            <a:xfrm>
              <a:off x="7022341" y="5297078"/>
              <a:ext cx="249169" cy="45720"/>
              <a:chOff x="1171328" y="3126737"/>
              <a:chExt cx="413886" cy="45739"/>
            </a:xfrm>
          </p:grpSpPr>
          <p:sp>
            <p:nvSpPr>
              <p:cNvPr id="18798"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9"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0"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1"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2"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797"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1" name="Group 689"/>
          <p:cNvGrpSpPr>
            <a:grpSpLocks/>
          </p:cNvGrpSpPr>
          <p:nvPr/>
        </p:nvGrpSpPr>
        <p:grpSpPr bwMode="auto">
          <a:xfrm>
            <a:off x="7032625" y="4838700"/>
            <a:ext cx="276225" cy="150813"/>
            <a:chOff x="7020496" y="4784785"/>
            <a:chExt cx="275109" cy="150745"/>
          </a:xfrm>
        </p:grpSpPr>
        <p:grpSp>
          <p:nvGrpSpPr>
            <p:cNvPr id="18780" name="Group 118"/>
            <p:cNvGrpSpPr>
              <a:grpSpLocks/>
            </p:cNvGrpSpPr>
            <p:nvPr/>
          </p:nvGrpSpPr>
          <p:grpSpPr bwMode="auto">
            <a:xfrm>
              <a:off x="7020496" y="4784785"/>
              <a:ext cx="275109" cy="150745"/>
              <a:chOff x="7022877" y="4789547"/>
              <a:chExt cx="275109" cy="150745"/>
            </a:xfrm>
          </p:grpSpPr>
          <p:grpSp>
            <p:nvGrpSpPr>
              <p:cNvPr id="18788"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794"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789" name="Group 541"/>
              <p:cNvGrpSpPr>
                <a:grpSpLocks/>
              </p:cNvGrpSpPr>
              <p:nvPr/>
            </p:nvGrpSpPr>
            <p:grpSpPr bwMode="auto">
              <a:xfrm>
                <a:off x="7029450" y="4894573"/>
                <a:ext cx="268536" cy="45719"/>
                <a:chOff x="7588635" y="4913826"/>
                <a:chExt cx="495416" cy="33609"/>
              </a:xfrm>
            </p:grpSpPr>
            <p:sp>
              <p:nvSpPr>
                <p:cNvPr id="18790"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1"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2"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8781" name="Group 654"/>
            <p:cNvGrpSpPr>
              <a:grpSpLocks/>
            </p:cNvGrpSpPr>
            <p:nvPr/>
          </p:nvGrpSpPr>
          <p:grpSpPr bwMode="auto">
            <a:xfrm>
              <a:off x="7035027" y="4886004"/>
              <a:ext cx="249169" cy="45720"/>
              <a:chOff x="1171328" y="3126737"/>
              <a:chExt cx="413886" cy="45739"/>
            </a:xfrm>
          </p:grpSpPr>
          <p:sp>
            <p:nvSpPr>
              <p:cNvPr id="18783"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4"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5"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6"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78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2" name="Group 24"/>
          <p:cNvGrpSpPr>
            <a:grpSpLocks/>
          </p:cNvGrpSpPr>
          <p:nvPr/>
        </p:nvGrpSpPr>
        <p:grpSpPr bwMode="auto">
          <a:xfrm>
            <a:off x="5181600" y="5692775"/>
            <a:ext cx="1192213" cy="358775"/>
            <a:chOff x="5099050" y="5647315"/>
            <a:chExt cx="1191466" cy="358198"/>
          </a:xfrm>
        </p:grpSpPr>
        <p:grpSp>
          <p:nvGrpSpPr>
            <p:cNvPr id="18769" name="Group 361"/>
            <p:cNvGrpSpPr>
              <a:grpSpLocks/>
            </p:cNvGrpSpPr>
            <p:nvPr/>
          </p:nvGrpSpPr>
          <p:grpSpPr bwMode="auto">
            <a:xfrm>
              <a:off x="5099050" y="5733367"/>
              <a:ext cx="271838" cy="272146"/>
              <a:chOff x="514868" y="5661248"/>
              <a:chExt cx="272014" cy="272014"/>
            </a:xfrm>
          </p:grpSpPr>
          <p:sp>
            <p:nvSpPr>
              <p:cNvPr id="18774"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75"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776" name="Group 370"/>
              <p:cNvGrpSpPr>
                <a:grpSpLocks/>
              </p:cNvGrpSpPr>
              <p:nvPr/>
            </p:nvGrpSpPr>
            <p:grpSpPr bwMode="auto">
              <a:xfrm>
                <a:off x="571578" y="5744390"/>
                <a:ext cx="158594" cy="105730"/>
                <a:chOff x="558006" y="5400998"/>
                <a:chExt cx="190500" cy="127001"/>
              </a:xfrm>
            </p:grpSpPr>
            <p:sp>
              <p:nvSpPr>
                <p:cNvPr id="18777"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8778"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779"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8770" name="Group 143"/>
            <p:cNvGrpSpPr>
              <a:grpSpLocks/>
            </p:cNvGrpSpPr>
            <p:nvPr/>
          </p:nvGrpSpPr>
          <p:grpSpPr bwMode="auto">
            <a:xfrm>
              <a:off x="5358591" y="5647315"/>
              <a:ext cx="931925" cy="206375"/>
              <a:chOff x="10093047" y="3846399"/>
              <a:chExt cx="930550" cy="206393"/>
            </a:xfrm>
          </p:grpSpPr>
          <p:sp>
            <p:nvSpPr>
              <p:cNvPr id="18771"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3" name="Group 23"/>
          <p:cNvGrpSpPr>
            <a:grpSpLocks/>
          </p:cNvGrpSpPr>
          <p:nvPr/>
        </p:nvGrpSpPr>
        <p:grpSpPr bwMode="auto">
          <a:xfrm>
            <a:off x="5183188" y="5284788"/>
            <a:ext cx="1195387" cy="344487"/>
            <a:chOff x="5095875" y="5238898"/>
            <a:chExt cx="1194641" cy="344340"/>
          </a:xfrm>
        </p:grpSpPr>
        <p:sp>
          <p:nvSpPr>
            <p:cNvPr id="18760"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61"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62"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63"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18764"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18902" name="Visio" r:id="rId4" imgW="254000" imgH="254000" progId="Visio.Drawing.11">
                    <p:embed/>
                  </p:oleObj>
                </mc:Choice>
                <mc:Fallback>
                  <p:oleObj name="Visio" r:id="rId4" imgW="254000" imgH="254000" progId="Visio.Drawing.11">
                    <p:embed/>
                    <p:pic>
                      <p:nvPicPr>
                        <p:cNvPr id="0"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765" name="Group 143"/>
            <p:cNvGrpSpPr>
              <a:grpSpLocks/>
            </p:cNvGrpSpPr>
            <p:nvPr/>
          </p:nvGrpSpPr>
          <p:grpSpPr bwMode="auto">
            <a:xfrm>
              <a:off x="5358591" y="5238898"/>
              <a:ext cx="931925" cy="206375"/>
              <a:chOff x="10093047" y="3846399"/>
              <a:chExt cx="930550" cy="206393"/>
            </a:xfrm>
          </p:grpSpPr>
          <p:sp>
            <p:nvSpPr>
              <p:cNvPr id="1876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4" name="Group 22"/>
          <p:cNvGrpSpPr>
            <a:grpSpLocks/>
          </p:cNvGrpSpPr>
          <p:nvPr/>
        </p:nvGrpSpPr>
        <p:grpSpPr bwMode="auto">
          <a:xfrm>
            <a:off x="5181600" y="4867275"/>
            <a:ext cx="1189038" cy="342900"/>
            <a:chOff x="5094288" y="4822031"/>
            <a:chExt cx="1189462" cy="342101"/>
          </a:xfrm>
        </p:grpSpPr>
        <p:grpSp>
          <p:nvGrpSpPr>
            <p:cNvPr id="18752" name="Group 436"/>
            <p:cNvGrpSpPr>
              <a:grpSpLocks/>
            </p:cNvGrpSpPr>
            <p:nvPr/>
          </p:nvGrpSpPr>
          <p:grpSpPr bwMode="auto">
            <a:xfrm>
              <a:off x="5094288" y="4892811"/>
              <a:ext cx="271870" cy="271321"/>
              <a:chOff x="1000126" y="5994320"/>
              <a:chExt cx="272014" cy="272014"/>
            </a:xfrm>
          </p:grpSpPr>
          <p:sp>
            <p:nvSpPr>
              <p:cNvPr id="18757"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58"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59"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753" name="Group 143"/>
            <p:cNvGrpSpPr>
              <a:grpSpLocks/>
            </p:cNvGrpSpPr>
            <p:nvPr/>
          </p:nvGrpSpPr>
          <p:grpSpPr bwMode="auto">
            <a:xfrm>
              <a:off x="5351825" y="4822031"/>
              <a:ext cx="931925" cy="206375"/>
              <a:chOff x="10093047" y="3846399"/>
              <a:chExt cx="930550" cy="206393"/>
            </a:xfrm>
          </p:grpSpPr>
          <p:sp>
            <p:nvSpPr>
              <p:cNvPr id="18754"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5" name="Group 21"/>
          <p:cNvGrpSpPr>
            <a:grpSpLocks/>
          </p:cNvGrpSpPr>
          <p:nvPr/>
        </p:nvGrpSpPr>
        <p:grpSpPr bwMode="auto">
          <a:xfrm>
            <a:off x="5183188" y="4452938"/>
            <a:ext cx="1190625" cy="333375"/>
            <a:chOff x="5105399" y="4406900"/>
            <a:chExt cx="1190604" cy="333378"/>
          </a:xfrm>
        </p:grpSpPr>
        <p:grpSp>
          <p:nvGrpSpPr>
            <p:cNvPr id="18744" name="Group 427"/>
            <p:cNvGrpSpPr>
              <a:grpSpLocks/>
            </p:cNvGrpSpPr>
            <p:nvPr/>
          </p:nvGrpSpPr>
          <p:grpSpPr bwMode="auto">
            <a:xfrm>
              <a:off x="5105399" y="4467596"/>
              <a:ext cx="271987" cy="272682"/>
              <a:chOff x="989807" y="5661248"/>
              <a:chExt cx="272014" cy="272014"/>
            </a:xfrm>
          </p:grpSpPr>
          <p:sp>
            <p:nvSpPr>
              <p:cNvPr id="18749"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50"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51"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18745" name="Group 143"/>
            <p:cNvGrpSpPr>
              <a:grpSpLocks/>
            </p:cNvGrpSpPr>
            <p:nvPr/>
          </p:nvGrpSpPr>
          <p:grpSpPr bwMode="auto">
            <a:xfrm>
              <a:off x="5364078" y="4406900"/>
              <a:ext cx="931925" cy="206375"/>
              <a:chOff x="10093047" y="3846399"/>
              <a:chExt cx="930550" cy="206393"/>
            </a:xfrm>
          </p:grpSpPr>
          <p:sp>
            <p:nvSpPr>
              <p:cNvPr id="1874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18466"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18467"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18468"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18469"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18470"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18471"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18472"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18473"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18475"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18476"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18477"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478" name="Group 438"/>
          <p:cNvGrpSpPr>
            <a:grpSpLocks/>
          </p:cNvGrpSpPr>
          <p:nvPr/>
        </p:nvGrpSpPr>
        <p:grpSpPr bwMode="auto">
          <a:xfrm>
            <a:off x="7080250" y="1784350"/>
            <a:ext cx="187325" cy="163513"/>
            <a:chOff x="-1499789" y="3692879"/>
            <a:chExt cx="186692" cy="163835"/>
          </a:xfrm>
        </p:grpSpPr>
        <p:sp>
          <p:nvSpPr>
            <p:cNvPr id="18742"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43"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18479" name="Group 450"/>
          <p:cNvGrpSpPr>
            <a:grpSpLocks/>
          </p:cNvGrpSpPr>
          <p:nvPr/>
        </p:nvGrpSpPr>
        <p:grpSpPr bwMode="auto">
          <a:xfrm>
            <a:off x="7034213" y="2035175"/>
            <a:ext cx="1190625" cy="357188"/>
            <a:chOff x="6818121" y="1883569"/>
            <a:chExt cx="1191467" cy="358197"/>
          </a:xfrm>
        </p:grpSpPr>
        <p:grpSp>
          <p:nvGrpSpPr>
            <p:cNvPr id="18731" name="Group 451"/>
            <p:cNvGrpSpPr>
              <a:grpSpLocks/>
            </p:cNvGrpSpPr>
            <p:nvPr/>
          </p:nvGrpSpPr>
          <p:grpSpPr bwMode="auto">
            <a:xfrm>
              <a:off x="6818121" y="1969536"/>
              <a:ext cx="271654" cy="272230"/>
              <a:chOff x="514868" y="5661164"/>
              <a:chExt cx="271830" cy="272098"/>
            </a:xfrm>
          </p:grpSpPr>
          <p:sp>
            <p:nvSpPr>
              <p:cNvPr id="18736"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37"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738" name="Group 460"/>
              <p:cNvGrpSpPr>
                <a:grpSpLocks/>
              </p:cNvGrpSpPr>
              <p:nvPr/>
            </p:nvGrpSpPr>
            <p:grpSpPr bwMode="auto">
              <a:xfrm>
                <a:off x="572095" y="5743888"/>
                <a:ext cx="158076" cy="106612"/>
                <a:chOff x="558628" y="5400418"/>
                <a:chExt cx="189878" cy="128061"/>
              </a:xfrm>
            </p:grpSpPr>
            <p:sp>
              <p:nvSpPr>
                <p:cNvPr id="18739"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8740"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741"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8732" name="Group 452"/>
            <p:cNvGrpSpPr>
              <a:grpSpLocks/>
            </p:cNvGrpSpPr>
            <p:nvPr/>
          </p:nvGrpSpPr>
          <p:grpSpPr bwMode="auto">
            <a:xfrm>
              <a:off x="7077066" y="1883569"/>
              <a:ext cx="932522" cy="206375"/>
              <a:chOff x="10092451" y="3846399"/>
              <a:chExt cx="931146" cy="206393"/>
            </a:xfrm>
          </p:grpSpPr>
          <p:sp>
            <p:nvSpPr>
              <p:cNvPr id="18733"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18480"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18481"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18482" name="Rectangle 451"/>
          <p:cNvSpPr>
            <a:spLocks noChangeArrowheads="1"/>
          </p:cNvSpPr>
          <p:nvPr/>
        </p:nvSpPr>
        <p:spPr bwMode="gray">
          <a:xfrm>
            <a:off x="3086100" y="4090988"/>
            <a:ext cx="152558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483"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18714"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18715" name="Group 596"/>
            <p:cNvGrpSpPr>
              <a:grpSpLocks/>
            </p:cNvGrpSpPr>
            <p:nvPr/>
          </p:nvGrpSpPr>
          <p:grpSpPr bwMode="auto">
            <a:xfrm>
              <a:off x="3536950" y="4557713"/>
              <a:ext cx="671513" cy="546100"/>
              <a:chOff x="8489675" y="4403213"/>
              <a:chExt cx="1079568" cy="294203"/>
            </a:xfrm>
          </p:grpSpPr>
          <p:sp>
            <p:nvSpPr>
              <p:cNvPr id="18717"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8"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9"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0"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1"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2"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3"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4"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5"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6"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7"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8"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9"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30"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18484"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18696"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18697" name="Group 596"/>
            <p:cNvGrpSpPr>
              <a:grpSpLocks/>
            </p:cNvGrpSpPr>
            <p:nvPr/>
          </p:nvGrpSpPr>
          <p:grpSpPr bwMode="auto">
            <a:xfrm>
              <a:off x="3536950" y="4557713"/>
              <a:ext cx="671513" cy="546100"/>
              <a:chOff x="8489675" y="4403213"/>
              <a:chExt cx="1079568" cy="294203"/>
            </a:xfrm>
          </p:grpSpPr>
          <p:sp>
            <p:nvSpPr>
              <p:cNvPr id="18699"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0"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1"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2"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3"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4"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5"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6"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7"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8"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9"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0"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1"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2"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18485" name="Group 465"/>
          <p:cNvGrpSpPr>
            <a:grpSpLocks/>
          </p:cNvGrpSpPr>
          <p:nvPr/>
        </p:nvGrpSpPr>
        <p:grpSpPr bwMode="auto">
          <a:xfrm>
            <a:off x="3244850" y="5705475"/>
            <a:ext cx="193675" cy="177800"/>
            <a:chOff x="6415088" y="1826064"/>
            <a:chExt cx="193675" cy="178510"/>
          </a:xfrm>
        </p:grpSpPr>
        <p:sp>
          <p:nvSpPr>
            <p:cNvPr id="18691"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692"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693"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694"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18486"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18487"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88" name="Oval 468"/>
          <p:cNvSpPr>
            <a:spLocks noChangeArrowheads="1"/>
          </p:cNvSpPr>
          <p:nvPr/>
        </p:nvSpPr>
        <p:spPr bwMode="auto">
          <a:xfrm>
            <a:off x="3416300"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18489" name="Group 20"/>
          <p:cNvGrpSpPr>
            <a:grpSpLocks/>
          </p:cNvGrpSpPr>
          <p:nvPr/>
        </p:nvGrpSpPr>
        <p:grpSpPr bwMode="auto">
          <a:xfrm>
            <a:off x="3416300" y="4930775"/>
            <a:ext cx="873125" cy="534988"/>
            <a:chOff x="963613" y="5656263"/>
            <a:chExt cx="873125" cy="534713"/>
          </a:xfrm>
        </p:grpSpPr>
        <p:grpSp>
          <p:nvGrpSpPr>
            <p:cNvPr id="18671" name="Group 445"/>
            <p:cNvGrpSpPr>
              <a:grpSpLocks/>
            </p:cNvGrpSpPr>
            <p:nvPr/>
          </p:nvGrpSpPr>
          <p:grpSpPr bwMode="auto">
            <a:xfrm>
              <a:off x="963613" y="5667136"/>
              <a:ext cx="863600" cy="523840"/>
              <a:chOff x="-1836997" y="5152244"/>
              <a:chExt cx="864381" cy="522658"/>
            </a:xfrm>
          </p:grpSpPr>
          <p:sp>
            <p:nvSpPr>
              <p:cNvPr id="18687"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688"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689"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690"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18672" name="Group 408"/>
            <p:cNvGrpSpPr>
              <a:grpSpLocks/>
            </p:cNvGrpSpPr>
            <p:nvPr/>
          </p:nvGrpSpPr>
          <p:grpSpPr bwMode="auto">
            <a:xfrm>
              <a:off x="963613" y="5656263"/>
              <a:ext cx="873125" cy="530225"/>
              <a:chOff x="8489732" y="4403217"/>
              <a:chExt cx="1079512" cy="294200"/>
            </a:xfrm>
          </p:grpSpPr>
          <p:sp>
            <p:nvSpPr>
              <p:cNvPr id="18673"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4"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5"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6"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7"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8"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9"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0"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1"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2"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3"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4"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5"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6"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18490"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18491" name="Group 15"/>
          <p:cNvGrpSpPr>
            <a:grpSpLocks/>
          </p:cNvGrpSpPr>
          <p:nvPr/>
        </p:nvGrpSpPr>
        <p:grpSpPr bwMode="auto">
          <a:xfrm>
            <a:off x="2719388" y="3341688"/>
            <a:ext cx="1090612" cy="293687"/>
            <a:chOff x="2555875" y="3365500"/>
            <a:chExt cx="1090613" cy="293688"/>
          </a:xfrm>
        </p:grpSpPr>
        <p:sp>
          <p:nvSpPr>
            <p:cNvPr id="18655"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18656" name="Group 8"/>
            <p:cNvGrpSpPr>
              <a:grpSpLocks/>
            </p:cNvGrpSpPr>
            <p:nvPr/>
          </p:nvGrpSpPr>
          <p:grpSpPr bwMode="auto">
            <a:xfrm>
              <a:off x="2566787" y="3365500"/>
              <a:ext cx="1079701" cy="293688"/>
              <a:chOff x="8489732" y="4403217"/>
              <a:chExt cx="1079512" cy="294200"/>
            </a:xfrm>
          </p:grpSpPr>
          <p:sp>
            <p:nvSpPr>
              <p:cNvPr id="18657"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8"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9"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0"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1"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2"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3"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4"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5"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6"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7"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8"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9"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0"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2" name="Group 16"/>
          <p:cNvGrpSpPr>
            <a:grpSpLocks/>
          </p:cNvGrpSpPr>
          <p:nvPr/>
        </p:nvGrpSpPr>
        <p:grpSpPr bwMode="auto">
          <a:xfrm>
            <a:off x="4057650" y="3341688"/>
            <a:ext cx="1079500" cy="293687"/>
            <a:chOff x="3894138" y="3365500"/>
            <a:chExt cx="1079500" cy="293688"/>
          </a:xfrm>
        </p:grpSpPr>
        <p:sp>
          <p:nvSpPr>
            <p:cNvPr id="18639"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18640" name="Group 238"/>
            <p:cNvGrpSpPr>
              <a:grpSpLocks/>
            </p:cNvGrpSpPr>
            <p:nvPr/>
          </p:nvGrpSpPr>
          <p:grpSpPr bwMode="auto">
            <a:xfrm>
              <a:off x="3894138" y="3365500"/>
              <a:ext cx="1079500" cy="293688"/>
              <a:chOff x="8489732" y="4403217"/>
              <a:chExt cx="1079512" cy="294200"/>
            </a:xfrm>
          </p:grpSpPr>
          <p:sp>
            <p:nvSpPr>
              <p:cNvPr id="18641"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2"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3"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4"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5"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6"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7"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8"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9"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0"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1"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2"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3"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4"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3" name="Group 17"/>
          <p:cNvGrpSpPr>
            <a:grpSpLocks/>
          </p:cNvGrpSpPr>
          <p:nvPr/>
        </p:nvGrpSpPr>
        <p:grpSpPr bwMode="auto">
          <a:xfrm>
            <a:off x="4057650" y="2693988"/>
            <a:ext cx="1079500" cy="419100"/>
            <a:chOff x="3894138" y="2667000"/>
            <a:chExt cx="1079500" cy="419100"/>
          </a:xfrm>
        </p:grpSpPr>
        <p:grpSp>
          <p:nvGrpSpPr>
            <p:cNvPr id="18621" name="Group 314"/>
            <p:cNvGrpSpPr>
              <a:grpSpLocks/>
            </p:cNvGrpSpPr>
            <p:nvPr/>
          </p:nvGrpSpPr>
          <p:grpSpPr bwMode="auto">
            <a:xfrm>
              <a:off x="3894173" y="2667000"/>
              <a:ext cx="1079465" cy="415671"/>
              <a:chOff x="3893684" y="2667000"/>
              <a:chExt cx="1080000" cy="415925"/>
            </a:xfrm>
          </p:grpSpPr>
          <p:sp>
            <p:nvSpPr>
              <p:cNvPr id="18637"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18638"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18622" name="Group 253"/>
            <p:cNvGrpSpPr>
              <a:grpSpLocks/>
            </p:cNvGrpSpPr>
            <p:nvPr/>
          </p:nvGrpSpPr>
          <p:grpSpPr bwMode="auto">
            <a:xfrm>
              <a:off x="3894138" y="2792080"/>
              <a:ext cx="1079477" cy="294020"/>
              <a:chOff x="8489732" y="4403217"/>
              <a:chExt cx="1079512" cy="294200"/>
            </a:xfrm>
          </p:grpSpPr>
          <p:sp>
            <p:nvSpPr>
              <p:cNvPr id="18623"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4"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5"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6"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7"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8"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9"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0"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1"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2"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3"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4"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5"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6"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4" name="Group 14"/>
          <p:cNvGrpSpPr>
            <a:grpSpLocks/>
          </p:cNvGrpSpPr>
          <p:nvPr/>
        </p:nvGrpSpPr>
        <p:grpSpPr bwMode="auto">
          <a:xfrm>
            <a:off x="2719388" y="2693988"/>
            <a:ext cx="1090612" cy="420687"/>
            <a:chOff x="2555875" y="2667000"/>
            <a:chExt cx="1090613" cy="420688"/>
          </a:xfrm>
        </p:grpSpPr>
        <p:grpSp>
          <p:nvGrpSpPr>
            <p:cNvPr id="18603" name="Group 299"/>
            <p:cNvGrpSpPr>
              <a:grpSpLocks/>
            </p:cNvGrpSpPr>
            <p:nvPr/>
          </p:nvGrpSpPr>
          <p:grpSpPr bwMode="auto">
            <a:xfrm>
              <a:off x="2555875" y="2667000"/>
              <a:ext cx="1079689" cy="415929"/>
              <a:chOff x="2555776" y="2667000"/>
              <a:chExt cx="1080000" cy="415925"/>
            </a:xfrm>
          </p:grpSpPr>
          <p:sp>
            <p:nvSpPr>
              <p:cNvPr id="18619"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18620"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18604" name="Group 268"/>
            <p:cNvGrpSpPr>
              <a:grpSpLocks/>
            </p:cNvGrpSpPr>
            <p:nvPr/>
          </p:nvGrpSpPr>
          <p:grpSpPr bwMode="auto">
            <a:xfrm>
              <a:off x="2566787" y="2793485"/>
              <a:ext cx="1079701" cy="294203"/>
              <a:chOff x="8489732" y="4403217"/>
              <a:chExt cx="1079512" cy="294200"/>
            </a:xfrm>
          </p:grpSpPr>
          <p:sp>
            <p:nvSpPr>
              <p:cNvPr id="1860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7"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8"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5" name="Group 13"/>
          <p:cNvGrpSpPr>
            <a:grpSpLocks/>
          </p:cNvGrpSpPr>
          <p:nvPr/>
        </p:nvGrpSpPr>
        <p:grpSpPr bwMode="auto">
          <a:xfrm>
            <a:off x="2719388" y="2168525"/>
            <a:ext cx="1079500" cy="425450"/>
            <a:chOff x="2555875" y="2128838"/>
            <a:chExt cx="1079500" cy="425450"/>
          </a:xfrm>
        </p:grpSpPr>
        <p:grpSp>
          <p:nvGrpSpPr>
            <p:cNvPr id="18582" name="Group 290"/>
            <p:cNvGrpSpPr>
              <a:grpSpLocks/>
            </p:cNvGrpSpPr>
            <p:nvPr/>
          </p:nvGrpSpPr>
          <p:grpSpPr bwMode="auto">
            <a:xfrm>
              <a:off x="2555887" y="2128838"/>
              <a:ext cx="1079488" cy="424142"/>
              <a:chOff x="2555776" y="2128416"/>
              <a:chExt cx="1080000" cy="424352"/>
            </a:xfrm>
          </p:grpSpPr>
          <p:sp>
            <p:nvSpPr>
              <p:cNvPr id="18598"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18599"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600" name="Group 296"/>
              <p:cNvGrpSpPr>
                <a:grpSpLocks/>
              </p:cNvGrpSpPr>
              <p:nvPr/>
            </p:nvGrpSpPr>
            <p:grpSpPr bwMode="auto">
              <a:xfrm>
                <a:off x="2627784" y="2132856"/>
                <a:ext cx="186692" cy="163835"/>
                <a:chOff x="-1499789" y="3692879"/>
                <a:chExt cx="186692" cy="163835"/>
              </a:xfrm>
            </p:grpSpPr>
            <p:sp>
              <p:nvSpPr>
                <p:cNvPr id="18601"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602"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83" name="Group 290"/>
            <p:cNvGrpSpPr>
              <a:grpSpLocks/>
            </p:cNvGrpSpPr>
            <p:nvPr/>
          </p:nvGrpSpPr>
          <p:grpSpPr bwMode="auto">
            <a:xfrm>
              <a:off x="2555875" y="2259894"/>
              <a:ext cx="1079500" cy="294394"/>
              <a:chOff x="8489732" y="4403217"/>
              <a:chExt cx="1079512" cy="294200"/>
            </a:xfrm>
          </p:grpSpPr>
          <p:sp>
            <p:nvSpPr>
              <p:cNvPr id="18584"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5"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6"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7"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8"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9"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0"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1"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2"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3"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4"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5"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6"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7"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6" name="Group 12"/>
          <p:cNvGrpSpPr>
            <a:grpSpLocks/>
          </p:cNvGrpSpPr>
          <p:nvPr/>
        </p:nvGrpSpPr>
        <p:grpSpPr bwMode="auto">
          <a:xfrm>
            <a:off x="4057650" y="2168525"/>
            <a:ext cx="1079500" cy="438150"/>
            <a:chOff x="3894138" y="2128838"/>
            <a:chExt cx="1079500" cy="438150"/>
          </a:xfrm>
        </p:grpSpPr>
        <p:grpSp>
          <p:nvGrpSpPr>
            <p:cNvPr id="18561" name="Group 308"/>
            <p:cNvGrpSpPr>
              <a:grpSpLocks/>
            </p:cNvGrpSpPr>
            <p:nvPr/>
          </p:nvGrpSpPr>
          <p:grpSpPr bwMode="auto">
            <a:xfrm>
              <a:off x="3894196" y="2128838"/>
              <a:ext cx="1079442" cy="424134"/>
              <a:chOff x="3893684" y="2128416"/>
              <a:chExt cx="1080000" cy="424352"/>
            </a:xfrm>
          </p:grpSpPr>
          <p:sp>
            <p:nvSpPr>
              <p:cNvPr id="18577"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18578"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579" name="Group 311"/>
              <p:cNvGrpSpPr>
                <a:grpSpLocks/>
              </p:cNvGrpSpPr>
              <p:nvPr/>
            </p:nvGrpSpPr>
            <p:grpSpPr bwMode="auto">
              <a:xfrm>
                <a:off x="3965692" y="2132856"/>
                <a:ext cx="186692" cy="163835"/>
                <a:chOff x="-1499789" y="3692879"/>
                <a:chExt cx="186692" cy="163835"/>
              </a:xfrm>
            </p:grpSpPr>
            <p:sp>
              <p:nvSpPr>
                <p:cNvPr id="18580"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81"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62" name="Group 323"/>
            <p:cNvGrpSpPr>
              <a:grpSpLocks/>
            </p:cNvGrpSpPr>
            <p:nvPr/>
          </p:nvGrpSpPr>
          <p:grpSpPr bwMode="auto">
            <a:xfrm>
              <a:off x="3894138" y="2272599"/>
              <a:ext cx="1079454" cy="294389"/>
              <a:chOff x="8489732" y="4403217"/>
              <a:chExt cx="1079512" cy="294200"/>
            </a:xfrm>
          </p:grpSpPr>
          <p:sp>
            <p:nvSpPr>
              <p:cNvPr id="18563"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4"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5"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6"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7"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8"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9"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0"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1"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2"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3"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4"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5"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6"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7" name="Group 11"/>
          <p:cNvGrpSpPr>
            <a:grpSpLocks/>
          </p:cNvGrpSpPr>
          <p:nvPr/>
        </p:nvGrpSpPr>
        <p:grpSpPr bwMode="auto">
          <a:xfrm>
            <a:off x="4057650" y="1668463"/>
            <a:ext cx="1079500" cy="404812"/>
            <a:chOff x="3894138" y="1628775"/>
            <a:chExt cx="1079500" cy="404813"/>
          </a:xfrm>
        </p:grpSpPr>
        <p:grpSp>
          <p:nvGrpSpPr>
            <p:cNvPr id="18541" name="Group 303"/>
            <p:cNvGrpSpPr>
              <a:grpSpLocks/>
            </p:cNvGrpSpPr>
            <p:nvPr/>
          </p:nvGrpSpPr>
          <p:grpSpPr bwMode="auto">
            <a:xfrm>
              <a:off x="3894138" y="1628775"/>
              <a:ext cx="1079488" cy="397961"/>
              <a:chOff x="3893684" y="1628800"/>
              <a:chExt cx="1080000" cy="398421"/>
            </a:xfrm>
          </p:grpSpPr>
          <p:sp>
            <p:nvSpPr>
              <p:cNvPr id="18557"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18558" name="Group 305"/>
              <p:cNvGrpSpPr>
                <a:grpSpLocks/>
              </p:cNvGrpSpPr>
              <p:nvPr/>
            </p:nvGrpSpPr>
            <p:grpSpPr bwMode="auto">
              <a:xfrm>
                <a:off x="3965692" y="1628800"/>
                <a:ext cx="186692" cy="163835"/>
                <a:chOff x="-1499789" y="3692879"/>
                <a:chExt cx="186692" cy="163835"/>
              </a:xfrm>
            </p:grpSpPr>
            <p:sp>
              <p:nvSpPr>
                <p:cNvPr id="18559"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60"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42" name="Group 339"/>
            <p:cNvGrpSpPr>
              <a:grpSpLocks/>
            </p:cNvGrpSpPr>
            <p:nvPr/>
          </p:nvGrpSpPr>
          <p:grpSpPr bwMode="auto">
            <a:xfrm>
              <a:off x="3894138" y="1739760"/>
              <a:ext cx="1079500" cy="293828"/>
              <a:chOff x="8489724" y="4403367"/>
              <a:chExt cx="1079521" cy="294067"/>
            </a:xfrm>
          </p:grpSpPr>
          <p:sp>
            <p:nvSpPr>
              <p:cNvPr id="18543"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4"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5"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6"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7"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8"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9"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0"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1"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2"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3"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4"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5"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6"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8" name="Group 10"/>
          <p:cNvGrpSpPr>
            <a:grpSpLocks/>
          </p:cNvGrpSpPr>
          <p:nvPr/>
        </p:nvGrpSpPr>
        <p:grpSpPr bwMode="auto">
          <a:xfrm>
            <a:off x="2719388" y="1668463"/>
            <a:ext cx="1081087" cy="404812"/>
            <a:chOff x="2555875" y="1628775"/>
            <a:chExt cx="1081088" cy="404813"/>
          </a:xfrm>
        </p:grpSpPr>
        <p:grpSp>
          <p:nvGrpSpPr>
            <p:cNvPr id="18521" name="Group 278"/>
            <p:cNvGrpSpPr>
              <a:grpSpLocks/>
            </p:cNvGrpSpPr>
            <p:nvPr/>
          </p:nvGrpSpPr>
          <p:grpSpPr bwMode="auto">
            <a:xfrm>
              <a:off x="2555875" y="1628775"/>
              <a:ext cx="1079500" cy="398463"/>
              <a:chOff x="2555776" y="1628800"/>
              <a:chExt cx="1079619" cy="398140"/>
            </a:xfrm>
          </p:grpSpPr>
          <p:sp>
            <p:nvSpPr>
              <p:cNvPr id="1853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18538" name="Group 284"/>
              <p:cNvGrpSpPr>
                <a:grpSpLocks/>
              </p:cNvGrpSpPr>
              <p:nvPr/>
            </p:nvGrpSpPr>
            <p:grpSpPr bwMode="auto">
              <a:xfrm>
                <a:off x="2627222" y="1628800"/>
                <a:ext cx="187346" cy="163381"/>
                <a:chOff x="-1500351" y="3692879"/>
                <a:chExt cx="187346" cy="163381"/>
              </a:xfrm>
            </p:grpSpPr>
            <p:sp>
              <p:nvSpPr>
                <p:cNvPr id="18539"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40"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22" name="Group 358"/>
            <p:cNvGrpSpPr>
              <a:grpSpLocks/>
            </p:cNvGrpSpPr>
            <p:nvPr/>
          </p:nvGrpSpPr>
          <p:grpSpPr bwMode="auto">
            <a:xfrm>
              <a:off x="2557070" y="1739181"/>
              <a:ext cx="1079893" cy="294407"/>
              <a:chOff x="8489732" y="4403217"/>
              <a:chExt cx="1079512" cy="294200"/>
            </a:xfrm>
          </p:grpSpPr>
          <p:sp>
            <p:nvSpPr>
              <p:cNvPr id="18523"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4"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5"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6"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7"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9" name="Group 1"/>
          <p:cNvGrpSpPr>
            <a:grpSpLocks/>
          </p:cNvGrpSpPr>
          <p:nvPr/>
        </p:nvGrpSpPr>
        <p:grpSpPr bwMode="auto">
          <a:xfrm>
            <a:off x="5386388" y="1773238"/>
            <a:ext cx="1185862" cy="387350"/>
            <a:chOff x="5203825" y="1733550"/>
            <a:chExt cx="1185863" cy="387350"/>
          </a:xfrm>
        </p:grpSpPr>
        <p:sp>
          <p:nvSpPr>
            <p:cNvPr id="18500"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Scope Item Scope</a:t>
              </a:r>
              <a:endParaRPr lang="en-US" altLang="en-US" sz="700" b="0">
                <a:solidFill>
                  <a:srgbClr val="000000"/>
                </a:solidFill>
                <a:latin typeface="Calibri" panose="020F0502020204030204" pitchFamily="34" charset="0"/>
              </a:endParaRPr>
            </a:p>
          </p:txBody>
        </p:sp>
        <p:grpSp>
          <p:nvGrpSpPr>
            <p:cNvPr id="18501" name="Group 384"/>
            <p:cNvGrpSpPr>
              <a:grpSpLocks/>
            </p:cNvGrpSpPr>
            <p:nvPr/>
          </p:nvGrpSpPr>
          <p:grpSpPr bwMode="auto">
            <a:xfrm>
              <a:off x="5205413" y="1733550"/>
              <a:ext cx="1079500" cy="293688"/>
              <a:chOff x="8489732" y="4403217"/>
              <a:chExt cx="1079512" cy="294200"/>
            </a:xfrm>
          </p:grpSpPr>
          <p:sp>
            <p:nvSpPr>
              <p:cNvPr id="18507"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08"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09"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0"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1"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2"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3"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4"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5"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6"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7"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8"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9"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0"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18502" name="Group 642"/>
            <p:cNvGrpSpPr>
              <a:grpSpLocks/>
            </p:cNvGrpSpPr>
            <p:nvPr/>
          </p:nvGrpSpPr>
          <p:grpSpPr bwMode="auto">
            <a:xfrm>
              <a:off x="6196013" y="1941513"/>
              <a:ext cx="193675" cy="179387"/>
              <a:chOff x="6415088" y="1826064"/>
              <a:chExt cx="193675" cy="178510"/>
            </a:xfrm>
          </p:grpSpPr>
          <p:sp>
            <p:nvSpPr>
              <p:cNvPr id="18503"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504"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505"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506"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4C40C8-5B13-4FBE-8CAB-E163BE07E373}"/>
</file>

<file path=customXml/itemProps2.xml><?xml version="1.0" encoding="utf-8"?>
<ds:datastoreItem xmlns:ds="http://schemas.openxmlformats.org/officeDocument/2006/customXml" ds:itemID="{9F097883-12D8-403E-90D9-1CB0584A5025}"/>
</file>

<file path=customXml/itemProps3.xml><?xml version="1.0" encoding="utf-8"?>
<ds:datastoreItem xmlns:ds="http://schemas.openxmlformats.org/officeDocument/2006/customXml" ds:itemID="{A0CA2902-8DDA-46BC-BF48-A5B90432C28D}"/>
</file>

<file path=docProps/app.xml><?xml version="1.0" encoding="utf-8"?>
<Properties xmlns="http://schemas.openxmlformats.org/officeDocument/2006/extended-properties" xmlns:vt="http://schemas.openxmlformats.org/officeDocument/2006/docPropsVTypes">
  <Template/>
  <TotalTime>0</TotalTime>
  <Words>352</Words>
  <Application>Microsoft Office PowerPoint</Application>
  <PresentationFormat>On-screen Show (4:3)</PresentationFormat>
  <Paragraphs>119</Paragraphs>
  <Slides>7</Slides>
  <Notes>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MS PGothic</vt:lpstr>
      <vt:lpstr>Arial</vt:lpstr>
      <vt:lpstr>Arial Unicode MS</vt:lpstr>
      <vt:lpstr>Calibri</vt:lpstr>
      <vt:lpstr>Courier New</vt:lpstr>
      <vt:lpstr>Symbol</vt:lpstr>
      <vt:lpstr>wingdings</vt:lpstr>
      <vt:lpstr>wingdings</vt:lpstr>
      <vt:lpstr>SAP_2012_v1.1</vt:lpstr>
      <vt:lpstr>Visio</vt:lpstr>
      <vt:lpstr>  FJ3 – Take Action: Termination</vt:lpstr>
      <vt:lpstr>FJ3 - Take Action: Termination</vt:lpstr>
      <vt:lpstr>FJ3 - Take Action: Termination</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183</cp:revision>
  <dcterms:created xsi:type="dcterms:W3CDTF">2012-01-25T11:08:33Z</dcterms:created>
  <dcterms:modified xsi:type="dcterms:W3CDTF">2018-03-26T07:49:03Z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