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3"/>
  </p:notesMasterIdLst>
  <p:handoutMasterIdLst>
    <p:handoutMasterId r:id="rId14"/>
  </p:handoutMasterIdLst>
  <p:sldIdLst>
    <p:sldId id="347" r:id="rId2"/>
    <p:sldId id="405" r:id="rId3"/>
    <p:sldId id="409" r:id="rId4"/>
    <p:sldId id="400" r:id="rId5"/>
    <p:sldId id="406" r:id="rId6"/>
    <p:sldId id="404" r:id="rId7"/>
    <p:sldId id="396" r:id="rId8"/>
    <p:sldId id="351" r:id="rId9"/>
    <p:sldId id="410" r:id="rId10"/>
    <p:sldId id="310" r:id="rId11"/>
    <p:sldId id="265" r:id="rId12"/>
  </p:sldIdLst>
  <p:sldSz cx="9144000" cy="6858000" type="screen4x3"/>
  <p:notesSz cx="6669088" cy="9928225"/>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00"/>
    <a:srgbClr val="FFFF00"/>
    <a:srgbClr val="FFFFCC"/>
    <a:srgbClr val="C9C900"/>
    <a:srgbClr val="999999"/>
    <a:srgbClr val="00328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4591" autoAdjust="0"/>
  </p:normalViewPr>
  <p:slideViewPr>
    <p:cSldViewPr snapToGrid="0">
      <p:cViewPr varScale="1">
        <p:scale>
          <a:sx n="125" d="100"/>
          <a:sy n="125" d="100"/>
        </p:scale>
        <p:origin x="1572" y="9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889125" y="9429750"/>
            <a:ext cx="2890838" cy="4968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5AF33A81-4579-4955-BA80-F3F85769AE10}" type="slidenum">
              <a:rPr lang="de-DE" altLang="en-US"/>
              <a:pPr>
                <a:defRPr/>
              </a:pPr>
              <a:t>‹#›</a:t>
            </a:fld>
            <a:endParaRPr lang="de-DE" altLang="en-US"/>
          </a:p>
        </p:txBody>
      </p:sp>
    </p:spTree>
    <p:extLst>
      <p:ext uri="{BB962C8B-B14F-4D97-AF65-F5344CB8AC3E}">
        <p14:creationId xmlns:p14="http://schemas.microsoft.com/office/powerpoint/2010/main" val="2592087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25450" y="423863"/>
            <a:ext cx="5818188" cy="4364037"/>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30250" y="5108575"/>
            <a:ext cx="5208588" cy="4278313"/>
          </a:xfrm>
          <a:prstGeom prst="rect">
            <a:avLst/>
          </a:prstGeom>
        </p:spPr>
        <p:txBody>
          <a:bodyPr vert="horz" wrap="square" lIns="0" tIns="0" rIns="0" bIns="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p:txBody>
      </p:sp>
      <p:sp>
        <p:nvSpPr>
          <p:cNvPr id="7" name="Slide Number Placeholder 6"/>
          <p:cNvSpPr>
            <a:spLocks noGrp="1"/>
          </p:cNvSpPr>
          <p:nvPr>
            <p:ph type="sldNum" sz="quarter" idx="5"/>
          </p:nvPr>
        </p:nvSpPr>
        <p:spPr>
          <a:xfrm>
            <a:off x="2876550" y="9680575"/>
            <a:ext cx="915988" cy="222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6D5B6B22-8FEF-457E-B382-9861347749B3}" type="slidenum">
              <a:rPr lang="de-DE" altLang="en-US"/>
              <a:pPr>
                <a:defRPr/>
              </a:pPr>
              <a:t>‹#›</a:t>
            </a:fld>
            <a:endParaRPr lang="de-DE" altLang="en-US"/>
          </a:p>
        </p:txBody>
      </p:sp>
    </p:spTree>
    <p:extLst>
      <p:ext uri="{BB962C8B-B14F-4D97-AF65-F5344CB8AC3E}">
        <p14:creationId xmlns:p14="http://schemas.microsoft.com/office/powerpoint/2010/main" val="513243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6A3392-E991-4A86-B490-B5325992F02F}"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2060462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6A3392-E991-4A86-B490-B5325992F02F}" type="slidenum">
              <a:rPr lang="de-DE" altLang="en-US" sz="1000" smtClean="0"/>
              <a:pPr>
                <a:spcBef>
                  <a:spcPct val="0"/>
                </a:spcBef>
              </a:pPr>
              <a:t>3</a:t>
            </a:fld>
            <a:endParaRPr lang="de-DE" altLang="en-US" sz="1000"/>
          </a:p>
        </p:txBody>
      </p:sp>
    </p:spTree>
    <p:extLst>
      <p:ext uri="{BB962C8B-B14F-4D97-AF65-F5344CB8AC3E}">
        <p14:creationId xmlns:p14="http://schemas.microsoft.com/office/powerpoint/2010/main" val="171202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7370F4-FF60-409F-BC85-24C159333F38}" type="slidenum">
              <a:rPr lang="de-DE" altLang="en-US" sz="1000" smtClean="0"/>
              <a:pPr>
                <a:spcBef>
                  <a:spcPct val="0"/>
                </a:spcBef>
              </a:pPr>
              <a:t>4</a:t>
            </a:fld>
            <a:endParaRPr lang="de-DE" altLang="en-US" sz="1000"/>
          </a:p>
        </p:txBody>
      </p:sp>
    </p:spTree>
    <p:extLst>
      <p:ext uri="{BB962C8B-B14F-4D97-AF65-F5344CB8AC3E}">
        <p14:creationId xmlns:p14="http://schemas.microsoft.com/office/powerpoint/2010/main" val="410303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8ABDCA-9D91-4C6C-9E76-FA8ACEAC3901}"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2534798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8ABDCA-9D91-4C6C-9E76-FA8ACEAC3901}" type="slidenum">
              <a:rPr lang="de-DE" altLang="en-US" sz="1000" smtClean="0"/>
              <a:pPr>
                <a:spcBef>
                  <a:spcPct val="0"/>
                </a:spcBef>
              </a:pPr>
              <a:t>6</a:t>
            </a:fld>
            <a:endParaRPr lang="de-DE" altLang="en-US" sz="1000"/>
          </a:p>
        </p:txBody>
      </p:sp>
    </p:spTree>
    <p:extLst>
      <p:ext uri="{BB962C8B-B14F-4D97-AF65-F5344CB8AC3E}">
        <p14:creationId xmlns:p14="http://schemas.microsoft.com/office/powerpoint/2010/main" val="146011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266CB3-8820-4E84-B2FE-96392890675A}" type="slidenum">
              <a:rPr lang="de-DE" altLang="en-US" sz="1000" smtClean="0"/>
              <a:pPr>
                <a:spcBef>
                  <a:spcPct val="0"/>
                </a:spcBef>
              </a:pPr>
              <a:t>7</a:t>
            </a:fld>
            <a:endParaRPr lang="de-DE" altLang="en-US" sz="1000"/>
          </a:p>
        </p:txBody>
      </p:sp>
    </p:spTree>
    <p:extLst>
      <p:ext uri="{BB962C8B-B14F-4D97-AF65-F5344CB8AC3E}">
        <p14:creationId xmlns:p14="http://schemas.microsoft.com/office/powerpoint/2010/main" val="352800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820984-9D4B-44DB-B4F9-590D2502CB77}" type="slidenum">
              <a:rPr lang="de-DE" altLang="en-US" sz="1000" smtClean="0"/>
              <a:pPr>
                <a:spcBef>
                  <a:spcPct val="0"/>
                </a:spcBef>
              </a:pPr>
              <a:t>9</a:t>
            </a:fld>
            <a:endParaRPr lang="de-DE" altLang="en-US" sz="1000"/>
          </a:p>
        </p:txBody>
      </p:sp>
    </p:spTree>
    <p:extLst>
      <p:ext uri="{BB962C8B-B14F-4D97-AF65-F5344CB8AC3E}">
        <p14:creationId xmlns:p14="http://schemas.microsoft.com/office/powerpoint/2010/main" val="166696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CA3A4F-2C4E-4FCE-93A6-BEAC070C78BC}" type="slidenum">
              <a:rPr lang="de-DE" altLang="en-US" sz="1000" smtClean="0"/>
              <a:pPr>
                <a:spcBef>
                  <a:spcPct val="0"/>
                </a:spcBef>
              </a:pPr>
              <a:t>10</a:t>
            </a:fld>
            <a:endParaRPr lang="de-DE" altLang="en-US" sz="1000"/>
          </a:p>
        </p:txBody>
      </p:sp>
    </p:spTree>
    <p:extLst>
      <p:ext uri="{BB962C8B-B14F-4D97-AF65-F5344CB8AC3E}">
        <p14:creationId xmlns:p14="http://schemas.microsoft.com/office/powerpoint/2010/main" val="212376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B18CB4-D804-4BA9-B778-F2EC9C298CD9}" type="slidenum">
              <a:rPr lang="de-DE" altLang="en-US" sz="1000" smtClean="0"/>
              <a:pPr>
                <a:spcBef>
                  <a:spcPct val="0"/>
                </a:spcBef>
              </a:pPr>
              <a:t>11</a:t>
            </a:fld>
            <a:endParaRPr lang="de-DE" altLang="en-US" sz="1000"/>
          </a:p>
        </p:txBody>
      </p:sp>
      <p:sp>
        <p:nvSpPr>
          <p:cNvPr id="30723"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050966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0971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74195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962042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12011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758804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521838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521674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3410208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1888924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084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64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2304174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747371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3001142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273821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0505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27154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57676237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329787694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967158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78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321126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8"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A1496E7E-CD5C-4475-8018-56181001AEB3}"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304" r:id="rId1"/>
    <p:sldLayoutId id="2147488305" r:id="rId2"/>
    <p:sldLayoutId id="2147488306" r:id="rId3"/>
    <p:sldLayoutId id="2147488307" r:id="rId4"/>
    <p:sldLayoutId id="2147488308" r:id="rId5"/>
    <p:sldLayoutId id="2147488309" r:id="rId6"/>
    <p:sldLayoutId id="2147488310" r:id="rId7"/>
    <p:sldLayoutId id="2147488292" r:id="rId8"/>
    <p:sldLayoutId id="2147488293" r:id="rId9"/>
    <p:sldLayoutId id="2147488294" r:id="rId10"/>
    <p:sldLayoutId id="2147488295" r:id="rId11"/>
    <p:sldLayoutId id="2147488296" r:id="rId12"/>
    <p:sldLayoutId id="2147488297" r:id="rId13"/>
    <p:sldLayoutId id="2147488298" r:id="rId14"/>
    <p:sldLayoutId id="2147488299" r:id="rId15"/>
    <p:sldLayoutId id="2147488300" r:id="rId16"/>
    <p:sldLayoutId id="2147488301" r:id="rId17"/>
    <p:sldLayoutId id="2147488302" r:id="rId18"/>
    <p:sldLayoutId id="2147488311" r:id="rId19"/>
    <p:sldLayoutId id="2147488312" r:id="rId20"/>
    <p:sldLayoutId id="2147488313" r:id="rId21"/>
    <p:sldLayoutId id="2147488303" r:id="rId22"/>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dirty="0">
                <a:solidFill>
                  <a:srgbClr val="000000"/>
                </a:solidFill>
              </a:rPr>
              <a:t>FJ7 (United States) – </a:t>
            </a:r>
            <a:r>
              <a:rPr lang="de-DE" altLang="en-US" dirty="0">
                <a:solidFill>
                  <a:srgbClr val="000000"/>
                </a:solidFill>
              </a:rPr>
              <a:t>Request </a:t>
            </a:r>
            <a:r>
              <a:rPr lang="en-US" altLang="en-US" dirty="0">
                <a:solidFill>
                  <a:srgbClr val="000000"/>
                </a:solidFill>
              </a:rPr>
              <a:t>and</a:t>
            </a:r>
            <a:r>
              <a:rPr lang="de-DE" altLang="en-US" dirty="0">
                <a:solidFill>
                  <a:srgbClr val="000000"/>
                </a:solidFill>
              </a:rPr>
              <a:t> Manage Time Off</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a:t>FJ7 - </a:t>
            </a:r>
            <a:r>
              <a:rPr lang="de-DE" altLang="en-US" dirty="0"/>
              <a:t>Request </a:t>
            </a:r>
            <a:r>
              <a:rPr lang="de-DE" altLang="en-US" dirty="0" err="1"/>
              <a:t>and</a:t>
            </a:r>
            <a:r>
              <a:rPr lang="de-DE" altLang="en-US" dirty="0"/>
              <a:t> Manage Time Off</a:t>
            </a:r>
            <a:endParaRPr lang="de-DE" altLang="en-US" dirty="0">
              <a:solidFill>
                <a:srgbClr val="FF0000"/>
              </a:solidFill>
            </a:endParaRPr>
          </a:p>
        </p:txBody>
      </p:sp>
      <p:sp>
        <p:nvSpPr>
          <p:cNvPr id="4" name="Rectangle 15"/>
          <p:cNvSpPr>
            <a:spLocks noChangeArrowheads="1"/>
          </p:cNvSpPr>
          <p:nvPr/>
        </p:nvSpPr>
        <p:spPr bwMode="auto">
          <a:xfrm>
            <a:off x="318690" y="1277938"/>
            <a:ext cx="4046509"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5364" name="Rectangle 263"/>
          <p:cNvSpPr>
            <a:spLocks noChangeArrowheads="1"/>
          </p:cNvSpPr>
          <p:nvPr/>
        </p:nvSpPr>
        <p:spPr bwMode="auto">
          <a:xfrm>
            <a:off x="318690" y="1854200"/>
            <a:ext cx="2011680"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365" name="Rectangle 263"/>
          <p:cNvSpPr>
            <a:spLocks noChangeArrowheads="1"/>
          </p:cNvSpPr>
          <p:nvPr/>
        </p:nvSpPr>
        <p:spPr bwMode="auto">
          <a:xfrm>
            <a:off x="2330024" y="1854200"/>
            <a:ext cx="2035175"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367" name="Rectangle 15"/>
          <p:cNvSpPr>
            <a:spLocks noChangeArrowheads="1"/>
          </p:cNvSpPr>
          <p:nvPr/>
        </p:nvSpPr>
        <p:spPr bwMode="auto">
          <a:xfrm>
            <a:off x="318690" y="1563688"/>
            <a:ext cx="2011680"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sp>
        <p:nvSpPr>
          <p:cNvPr id="15369" name="Rectangle 15"/>
          <p:cNvSpPr>
            <a:spLocks noChangeArrowheads="1"/>
          </p:cNvSpPr>
          <p:nvPr/>
        </p:nvSpPr>
        <p:spPr bwMode="auto">
          <a:xfrm>
            <a:off x="2330024" y="1563688"/>
            <a:ext cx="2035175"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a:solidFill>
                  <a:schemeClr val="accent2"/>
                </a:solidFill>
              </a:rPr>
              <a:t>Employee</a:t>
            </a:r>
          </a:p>
        </p:txBody>
      </p:sp>
      <p:grpSp>
        <p:nvGrpSpPr>
          <p:cNvPr id="387" name="Group 26"/>
          <p:cNvGrpSpPr>
            <a:grpSpLocks/>
          </p:cNvGrpSpPr>
          <p:nvPr/>
        </p:nvGrpSpPr>
        <p:grpSpPr bwMode="auto">
          <a:xfrm>
            <a:off x="790484" y="3081265"/>
            <a:ext cx="1081087" cy="404812"/>
            <a:chOff x="2555874" y="1628773"/>
            <a:chExt cx="1080708" cy="404530"/>
          </a:xfrm>
        </p:grpSpPr>
        <p:grpSp>
          <p:nvGrpSpPr>
            <p:cNvPr id="388" name="Group 278"/>
            <p:cNvGrpSpPr>
              <a:grpSpLocks/>
            </p:cNvGrpSpPr>
            <p:nvPr/>
          </p:nvGrpSpPr>
          <p:grpSpPr bwMode="auto">
            <a:xfrm>
              <a:off x="2555874" y="1628773"/>
              <a:ext cx="1079120" cy="398182"/>
              <a:chOff x="2555776" y="1628800"/>
              <a:chExt cx="1079620" cy="398140"/>
            </a:xfrm>
          </p:grpSpPr>
          <p:sp>
            <p:nvSpPr>
              <p:cNvPr id="404"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tIns="36000" rIns="0" b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latin typeface="Calibri" panose="020F0502020204030204" pitchFamily="34" charset="0"/>
                  </a:rPr>
                  <a:t>Maintain Employee </a:t>
                </a:r>
                <a:br>
                  <a:rPr lang="en-US" altLang="en-US" sz="700" b="0" dirty="0">
                    <a:latin typeface="Calibri" panose="020F0502020204030204" pitchFamily="34" charset="0"/>
                  </a:rPr>
                </a:br>
                <a:r>
                  <a:rPr lang="en-US" altLang="en-US" sz="700" b="0" i="1" dirty="0">
                    <a:latin typeface="Calibri" panose="020F0502020204030204" pitchFamily="34" charset="0"/>
                  </a:rPr>
                  <a:t>Time Off Information </a:t>
                </a:r>
                <a:r>
                  <a:rPr lang="en-US" altLang="en-US" sz="700" b="0" dirty="0">
                    <a:latin typeface="Calibri" panose="020F0502020204030204" pitchFamily="34" charset="0"/>
                  </a:rPr>
                  <a:t>Fields</a:t>
                </a:r>
              </a:p>
            </p:txBody>
          </p:sp>
          <p:grpSp>
            <p:nvGrpSpPr>
              <p:cNvPr id="405" name="Group 284"/>
              <p:cNvGrpSpPr>
                <a:grpSpLocks/>
              </p:cNvGrpSpPr>
              <p:nvPr/>
            </p:nvGrpSpPr>
            <p:grpSpPr bwMode="auto">
              <a:xfrm>
                <a:off x="2627784" y="1628800"/>
                <a:ext cx="186692" cy="163835"/>
                <a:chOff x="-1499789" y="3692879"/>
                <a:chExt cx="186692" cy="163835"/>
              </a:xfrm>
            </p:grpSpPr>
            <p:sp>
              <p:nvSpPr>
                <p:cNvPr id="406"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07"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89" name="Group 358"/>
            <p:cNvGrpSpPr>
              <a:grpSpLocks/>
            </p:cNvGrpSpPr>
            <p:nvPr/>
          </p:nvGrpSpPr>
          <p:grpSpPr bwMode="auto">
            <a:xfrm>
              <a:off x="2557070" y="1739103"/>
              <a:ext cx="1079512" cy="294200"/>
              <a:chOff x="8489732" y="4403217"/>
              <a:chExt cx="1079512" cy="294200"/>
            </a:xfrm>
          </p:grpSpPr>
          <p:sp>
            <p:nvSpPr>
              <p:cNvPr id="390"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1"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2"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3"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4"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5"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6"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7"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8"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9"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0"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1"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2"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3"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08" name="Group 14"/>
          <p:cNvGrpSpPr>
            <a:grpSpLocks/>
          </p:cNvGrpSpPr>
          <p:nvPr/>
        </p:nvGrpSpPr>
        <p:grpSpPr bwMode="auto">
          <a:xfrm>
            <a:off x="790484" y="3803158"/>
            <a:ext cx="1090612" cy="420687"/>
            <a:chOff x="2555875" y="2667000"/>
            <a:chExt cx="1090613" cy="420688"/>
          </a:xfrm>
        </p:grpSpPr>
        <p:grpSp>
          <p:nvGrpSpPr>
            <p:cNvPr id="409" name="Group 299"/>
            <p:cNvGrpSpPr>
              <a:grpSpLocks/>
            </p:cNvGrpSpPr>
            <p:nvPr/>
          </p:nvGrpSpPr>
          <p:grpSpPr bwMode="auto">
            <a:xfrm>
              <a:off x="2555875" y="2667000"/>
              <a:ext cx="1079689" cy="415929"/>
              <a:chOff x="2555776" y="2667000"/>
              <a:chExt cx="1080000" cy="415925"/>
            </a:xfrm>
          </p:grpSpPr>
          <p:sp>
            <p:nvSpPr>
              <p:cNvPr id="428"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chemeClr val="bg1"/>
                    </a:solidFill>
                    <a:latin typeface="Calibri" panose="020F0502020204030204" pitchFamily="34" charset="0"/>
                  </a:rPr>
                  <a:t>Generate</a:t>
                </a:r>
                <a:r>
                  <a:rPr lang="de-DE" altLang="en-US" sz="700" b="0" dirty="0">
                    <a:solidFill>
                      <a:schemeClr val="bg1"/>
                    </a:solidFill>
                    <a:latin typeface="Calibri" panose="020F0502020204030204" pitchFamily="34" charset="0"/>
                  </a:rPr>
                  <a:t> Time Accounts</a:t>
                </a:r>
                <a:endParaRPr lang="en-US" altLang="en-US" sz="700" b="0" dirty="0">
                  <a:solidFill>
                    <a:schemeClr val="bg1"/>
                  </a:solidFill>
                  <a:latin typeface="Calibri" panose="020F0502020204030204" pitchFamily="34" charset="0"/>
                </a:endParaRPr>
              </a:p>
            </p:txBody>
          </p:sp>
          <p:sp>
            <p:nvSpPr>
              <p:cNvPr id="429"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412" name="Group 268"/>
            <p:cNvGrpSpPr>
              <a:grpSpLocks/>
            </p:cNvGrpSpPr>
            <p:nvPr/>
          </p:nvGrpSpPr>
          <p:grpSpPr bwMode="auto">
            <a:xfrm>
              <a:off x="2566787" y="2793485"/>
              <a:ext cx="1079701" cy="294203"/>
              <a:chOff x="8489732" y="4403217"/>
              <a:chExt cx="1079512" cy="294200"/>
            </a:xfrm>
          </p:grpSpPr>
          <p:sp>
            <p:nvSpPr>
              <p:cNvPr id="41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6"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7"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8"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9"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0"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1"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2"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3"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4"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5"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6"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7"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9" name="Straight Arrow Connector 8"/>
          <p:cNvCxnSpPr>
            <a:stCxn id="404" idx="2"/>
            <a:endCxn id="428" idx="0"/>
          </p:cNvCxnSpPr>
          <p:nvPr/>
        </p:nvCxnSpPr>
        <p:spPr>
          <a:xfrm>
            <a:off x="1330233" y="3479725"/>
            <a:ext cx="1" cy="45202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37" name="Group 1"/>
          <p:cNvGrpSpPr>
            <a:grpSpLocks/>
          </p:cNvGrpSpPr>
          <p:nvPr/>
        </p:nvGrpSpPr>
        <p:grpSpPr bwMode="auto">
          <a:xfrm>
            <a:off x="2880886" y="4312388"/>
            <a:ext cx="863600" cy="531813"/>
            <a:chOff x="1587500" y="5689958"/>
            <a:chExt cx="863600" cy="531474"/>
          </a:xfrm>
        </p:grpSpPr>
        <p:grpSp>
          <p:nvGrpSpPr>
            <p:cNvPr id="441" name="Group 10"/>
            <p:cNvGrpSpPr>
              <a:grpSpLocks/>
            </p:cNvGrpSpPr>
            <p:nvPr/>
          </p:nvGrpSpPr>
          <p:grpSpPr bwMode="auto">
            <a:xfrm>
              <a:off x="1587500" y="5689958"/>
              <a:ext cx="863600" cy="531474"/>
              <a:chOff x="2555875" y="1727062"/>
              <a:chExt cx="1081088" cy="313016"/>
            </a:xfrm>
          </p:grpSpPr>
          <p:sp>
            <p:nvSpPr>
              <p:cNvPr id="456"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Short-Term Absences</a:t>
                </a:r>
              </a:p>
            </p:txBody>
          </p:sp>
          <p:grpSp>
            <p:nvGrpSpPr>
              <p:cNvPr id="458" name="Group 358"/>
              <p:cNvGrpSpPr>
                <a:grpSpLocks/>
              </p:cNvGrpSpPr>
              <p:nvPr/>
            </p:nvGrpSpPr>
            <p:grpSpPr bwMode="auto">
              <a:xfrm>
                <a:off x="2557070" y="1739181"/>
                <a:ext cx="1079893" cy="294407"/>
                <a:chOff x="8489732" y="4403217"/>
                <a:chExt cx="1079512" cy="294200"/>
              </a:xfrm>
            </p:grpSpPr>
            <p:sp>
              <p:nvSpPr>
                <p:cNvPr id="459"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8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8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8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8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9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9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42" name="Group 371"/>
            <p:cNvGrpSpPr>
              <a:grpSpLocks/>
            </p:cNvGrpSpPr>
            <p:nvPr/>
          </p:nvGrpSpPr>
          <p:grpSpPr bwMode="auto">
            <a:xfrm>
              <a:off x="1970543" y="6112102"/>
              <a:ext cx="107950" cy="107950"/>
              <a:chOff x="2752" y="6609"/>
              <a:chExt cx="136" cy="136"/>
            </a:xfrm>
          </p:grpSpPr>
          <p:sp>
            <p:nvSpPr>
              <p:cNvPr id="444"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454"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5"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507" name="Group 1"/>
          <p:cNvGrpSpPr>
            <a:grpSpLocks/>
          </p:cNvGrpSpPr>
          <p:nvPr/>
        </p:nvGrpSpPr>
        <p:grpSpPr bwMode="auto">
          <a:xfrm>
            <a:off x="2880886" y="5097714"/>
            <a:ext cx="863600" cy="531813"/>
            <a:chOff x="1587500" y="5689958"/>
            <a:chExt cx="863600" cy="531474"/>
          </a:xfrm>
        </p:grpSpPr>
        <p:grpSp>
          <p:nvGrpSpPr>
            <p:cNvPr id="508" name="Group 10"/>
            <p:cNvGrpSpPr>
              <a:grpSpLocks/>
            </p:cNvGrpSpPr>
            <p:nvPr/>
          </p:nvGrpSpPr>
          <p:grpSpPr bwMode="auto">
            <a:xfrm>
              <a:off x="1587500" y="5689958"/>
              <a:ext cx="863600" cy="531474"/>
              <a:chOff x="2555875" y="1727062"/>
              <a:chExt cx="1081088" cy="313016"/>
            </a:xfrm>
          </p:grpSpPr>
          <p:sp>
            <p:nvSpPr>
              <p:cNvPr id="514"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Long-Term Absences</a:t>
                </a:r>
              </a:p>
            </p:txBody>
          </p:sp>
          <p:grpSp>
            <p:nvGrpSpPr>
              <p:cNvPr id="515" name="Group 358"/>
              <p:cNvGrpSpPr>
                <a:grpSpLocks/>
              </p:cNvGrpSpPr>
              <p:nvPr/>
            </p:nvGrpSpPr>
            <p:grpSpPr bwMode="auto">
              <a:xfrm>
                <a:off x="2557070" y="1739181"/>
                <a:ext cx="1079893" cy="294407"/>
                <a:chOff x="8489732" y="4403217"/>
                <a:chExt cx="1079512" cy="294200"/>
              </a:xfrm>
            </p:grpSpPr>
            <p:sp>
              <p:nvSpPr>
                <p:cNvPr id="516"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7"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8"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9"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0"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1"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2"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3"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4"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5"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6"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7"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8"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9"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10" name="Group 371"/>
            <p:cNvGrpSpPr>
              <a:grpSpLocks/>
            </p:cNvGrpSpPr>
            <p:nvPr/>
          </p:nvGrpSpPr>
          <p:grpSpPr bwMode="auto">
            <a:xfrm>
              <a:off x="1970543" y="6112102"/>
              <a:ext cx="107950" cy="107950"/>
              <a:chOff x="2752" y="6609"/>
              <a:chExt cx="136" cy="136"/>
            </a:xfrm>
          </p:grpSpPr>
          <p:sp>
            <p:nvSpPr>
              <p:cNvPr id="511"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512"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530" name="Group 94302"/>
          <p:cNvGrpSpPr>
            <a:grpSpLocks/>
          </p:cNvGrpSpPr>
          <p:nvPr/>
        </p:nvGrpSpPr>
        <p:grpSpPr bwMode="auto">
          <a:xfrm rot="16200000">
            <a:off x="1660868" y="4897369"/>
            <a:ext cx="274638" cy="136525"/>
            <a:chOff x="7009314" y="5206608"/>
            <a:chExt cx="273600" cy="136800"/>
          </a:xfrm>
        </p:grpSpPr>
        <p:grpSp>
          <p:nvGrpSpPr>
            <p:cNvPr id="531" name="Group 153"/>
            <p:cNvGrpSpPr>
              <a:grpSpLocks/>
            </p:cNvGrpSpPr>
            <p:nvPr/>
          </p:nvGrpSpPr>
          <p:grpSpPr bwMode="auto">
            <a:xfrm>
              <a:off x="7009314" y="5206608"/>
              <a:ext cx="273600" cy="136800"/>
              <a:chOff x="5840798" y="6923043"/>
              <a:chExt cx="1242638" cy="663708"/>
            </a:xfrm>
          </p:grpSpPr>
          <p:sp>
            <p:nvSpPr>
              <p:cNvPr id="539"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0"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532" name="Group 669"/>
            <p:cNvGrpSpPr>
              <a:grpSpLocks/>
            </p:cNvGrpSpPr>
            <p:nvPr/>
          </p:nvGrpSpPr>
          <p:grpSpPr bwMode="auto">
            <a:xfrm>
              <a:off x="7022341" y="5297078"/>
              <a:ext cx="249169" cy="45720"/>
              <a:chOff x="1171328" y="3126737"/>
              <a:chExt cx="413886" cy="45739"/>
            </a:xfrm>
          </p:grpSpPr>
          <p:sp>
            <p:nvSpPr>
              <p:cNvPr id="534"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5"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6"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7"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8"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33"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0" name="Connector: Elbow 9"/>
          <p:cNvCxnSpPr>
            <a:stCxn id="428" idx="2"/>
            <a:endCxn id="533" idx="0"/>
          </p:cNvCxnSpPr>
          <p:nvPr/>
        </p:nvCxnSpPr>
        <p:spPr>
          <a:xfrm rot="16200000" flipH="1">
            <a:off x="1157202" y="4392114"/>
            <a:ext cx="747343" cy="40127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4" name="Connector: Elbow 13"/>
          <p:cNvCxnSpPr>
            <a:stCxn id="539" idx="41"/>
            <a:endCxn id="456" idx="1"/>
          </p:cNvCxnSpPr>
          <p:nvPr/>
        </p:nvCxnSpPr>
        <p:spPr>
          <a:xfrm rot="5400000" flipH="1" flipV="1">
            <a:off x="2240193" y="4189725"/>
            <a:ext cx="252123" cy="102926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6" name="Connector: Elbow 15"/>
          <p:cNvCxnSpPr>
            <a:stCxn id="534" idx="1"/>
            <a:endCxn id="514" idx="1"/>
          </p:cNvCxnSpPr>
          <p:nvPr/>
        </p:nvCxnSpPr>
        <p:spPr>
          <a:xfrm rot="16200000" flipH="1">
            <a:off x="2225474" y="4708208"/>
            <a:ext cx="273371" cy="103745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aphicFrame>
        <p:nvGraphicFramePr>
          <p:cNvPr id="541" name="Table 540"/>
          <p:cNvGraphicFramePr>
            <a:graphicFrameLocks noGrp="1"/>
          </p:cNvGraphicFramePr>
          <p:nvPr>
            <p:extLst>
              <p:ext uri="{D42A27DB-BD31-4B8C-83A1-F6EECF244321}">
                <p14:modId xmlns:p14="http://schemas.microsoft.com/office/powerpoint/2010/main" val="2605101282"/>
              </p:ext>
            </p:extLst>
          </p:nvPr>
        </p:nvGraphicFramePr>
        <p:xfrm>
          <a:off x="4764470" y="4924974"/>
          <a:ext cx="4044784" cy="587545"/>
        </p:xfrm>
        <a:graphic>
          <a:graphicData uri="http://schemas.openxmlformats.org/drawingml/2006/table">
            <a:tbl>
              <a:tblPr/>
              <a:tblGrid>
                <a:gridCol w="424129">
                  <a:extLst>
                    <a:ext uri="{9D8B030D-6E8A-4147-A177-3AD203B41FA5}">
                      <a16:colId xmlns:a16="http://schemas.microsoft.com/office/drawing/2014/main" val="20000"/>
                    </a:ext>
                  </a:extLst>
                </a:gridCol>
                <a:gridCol w="3620655">
                  <a:extLst>
                    <a:ext uri="{9D8B030D-6E8A-4147-A177-3AD203B41FA5}">
                      <a16:colId xmlns:a16="http://schemas.microsoft.com/office/drawing/2014/main" val="20001"/>
                    </a:ext>
                  </a:extLst>
                </a:gridCol>
              </a:tblGrid>
              <a:tr h="252345">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Employment Information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br>
                        <a:rPr kumimoji="0" lang="en-US" altLang="en-US" sz="800" b="0" i="0" u="none" strike="noStrike" cap="none" normalizeH="0" baseline="0" dirty="0">
                          <a:ln>
                            <a:noFill/>
                          </a:ln>
                          <a:solidFill>
                            <a:schemeClr val="tx1"/>
                          </a:solidFill>
                          <a:effectLst/>
                          <a:latin typeface="Arial" charset="0"/>
                          <a:cs typeface="Arial" charset="0"/>
                        </a:rPr>
                      </a:br>
                      <a:r>
                        <a:rPr kumimoji="0" lang="en-US" altLang="en-US" sz="800" b="0" i="1" u="none" strike="noStrike" cap="none" normalizeH="0" baseline="0" dirty="0">
                          <a:ln>
                            <a:noFill/>
                          </a:ln>
                          <a:solidFill>
                            <a:schemeClr val="tx1"/>
                          </a:solidFill>
                          <a:effectLst/>
                          <a:latin typeface="Arial" charset="0"/>
                          <a:cs typeface="Arial" charset="0"/>
                        </a:rPr>
                        <a:t>Job Information </a:t>
                      </a:r>
                      <a:r>
                        <a:rPr kumimoji="0" lang="en-US" altLang="en-US" sz="800" b="0" i="0" u="none" strike="noStrike" cap="none" normalizeH="0" baseline="0" dirty="0">
                          <a:ln>
                            <a:noFill/>
                          </a:ln>
                          <a:solidFill>
                            <a:schemeClr val="tx1"/>
                          </a:solidFill>
                          <a:effectLst/>
                          <a:latin typeface="Arial" charset="0"/>
                          <a:cs typeface="Arial" charset="0"/>
                        </a:rPr>
                        <a:t>subsection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Job Information </a:t>
                      </a:r>
                      <a:r>
                        <a:rPr kumimoji="0" lang="en-US"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Clock (History) </a:t>
                      </a:r>
                      <a:r>
                        <a:rPr kumimoji="0" lang="en-US" altLang="en-US" sz="800" b="0" i="0" u="none" strike="noStrike" cap="none" normalizeH="0" baseline="0" dirty="0">
                          <a:ln>
                            <a:noFill/>
                          </a:ln>
                          <a:solidFill>
                            <a:schemeClr val="tx1"/>
                          </a:solidFill>
                          <a:effectLst/>
                          <a:latin typeface="Arial" charset="0"/>
                          <a:cs typeface="Arial" charset="0"/>
                        </a:rPr>
                        <a:t>icon </a:t>
                      </a:r>
                      <a:endParaRPr kumimoji="0" lang="de-DE" altLang="en-US" sz="800" b="0" i="0" u="none" strike="noStrike" cap="none" normalizeH="0" baseline="0" dirty="0">
                        <a:ln>
                          <a:noFill/>
                        </a:ln>
                        <a:solidFill>
                          <a:schemeClr val="tx1"/>
                        </a:solidFill>
                        <a:effectLst/>
                        <a:latin typeface="Arial" charset="0"/>
                        <a:cs typeface="Arial" charset="0"/>
                      </a:endParaRP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0384156"/>
                  </a:ext>
                </a:extLst>
              </a:tr>
            </a:tbl>
          </a:graphicData>
        </a:graphic>
      </p:graphicFrame>
      <p:grpSp>
        <p:nvGrpSpPr>
          <p:cNvPr id="542" name="Group 245"/>
          <p:cNvGrpSpPr>
            <a:grpSpLocks/>
          </p:cNvGrpSpPr>
          <p:nvPr/>
        </p:nvGrpSpPr>
        <p:grpSpPr bwMode="auto">
          <a:xfrm>
            <a:off x="4867487" y="5233381"/>
            <a:ext cx="187325" cy="163512"/>
            <a:chOff x="-1500351" y="3692879"/>
            <a:chExt cx="187346" cy="163380"/>
          </a:xfrm>
        </p:grpSpPr>
        <p:sp>
          <p:nvSpPr>
            <p:cNvPr id="54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4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sp>
        <p:nvSpPr>
          <p:cNvPr id="569" name="Rectangle 368"/>
          <p:cNvSpPr>
            <a:spLocks noChangeArrowheads="1"/>
          </p:cNvSpPr>
          <p:nvPr/>
        </p:nvSpPr>
        <p:spPr bwMode="auto">
          <a:xfrm>
            <a:off x="4670809" y="4642399"/>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aphicFrame>
        <p:nvGraphicFramePr>
          <p:cNvPr id="570" name="Table 569"/>
          <p:cNvGraphicFramePr>
            <a:graphicFrameLocks noGrp="1"/>
          </p:cNvGraphicFramePr>
          <p:nvPr>
            <p:extLst>
              <p:ext uri="{D42A27DB-BD31-4B8C-83A1-F6EECF244321}">
                <p14:modId xmlns:p14="http://schemas.microsoft.com/office/powerpoint/2010/main" val="165585554"/>
              </p:ext>
            </p:extLst>
          </p:nvPr>
        </p:nvGraphicFramePr>
        <p:xfrm>
          <a:off x="4764470" y="5625555"/>
          <a:ext cx="1285348" cy="868486"/>
        </p:xfrm>
        <a:graphic>
          <a:graphicData uri="http://schemas.openxmlformats.org/drawingml/2006/table">
            <a:tbl>
              <a:tblPr/>
              <a:tblGrid>
                <a:gridCol w="454075">
                  <a:extLst>
                    <a:ext uri="{9D8B030D-6E8A-4147-A177-3AD203B41FA5}">
                      <a16:colId xmlns:a16="http://schemas.microsoft.com/office/drawing/2014/main" val="20000"/>
                    </a:ext>
                  </a:extLst>
                </a:gridCol>
                <a:gridCol w="831273">
                  <a:extLst>
                    <a:ext uri="{9D8B030D-6E8A-4147-A177-3AD203B41FA5}">
                      <a16:colId xmlns:a16="http://schemas.microsoft.com/office/drawing/2014/main" val="20001"/>
                    </a:ext>
                  </a:extLst>
                </a:gridCol>
              </a:tblGrid>
              <a:tr h="18288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385" marR="91385" marT="45623" marB="4562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385" marR="91385" marT="45623" marB="45623"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385" marR="91385" marT="45623" marB="4562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80000"/>
                        </a:lnSpc>
                        <a:spcBef>
                          <a:spcPct val="0"/>
                        </a:spcBef>
                        <a:spcAft>
                          <a:spcPct val="0"/>
                        </a:spcAft>
                        <a:buClr>
                          <a:srgbClr val="F0AB00"/>
                        </a:buClr>
                        <a:buSzTx/>
                        <a:buFont typeface="wingdings" pitchFamily="2" charset="2"/>
                        <a:buNone/>
                        <a:tabLst/>
                      </a:pPr>
                      <a:r>
                        <a:rPr kumimoji="0" lang="de-DE" altLang="en-US" sz="800" b="0" i="0" u="none" strike="noStrike" cap="none" normalizeH="0" baseline="0" dirty="0" err="1">
                          <a:ln>
                            <a:noFill/>
                          </a:ln>
                          <a:solidFill>
                            <a:schemeClr val="tx1"/>
                          </a:solidFill>
                          <a:effectLst/>
                          <a:latin typeface="Arial" charset="0"/>
                          <a:cs typeface="Arial" charset="0"/>
                        </a:rPr>
                        <a:t>Process</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charset="0"/>
                          <a:cs typeface="Arial" charset="0"/>
                        </a:rPr>
                        <a:t>start</a:t>
                      </a:r>
                      <a:endParaRPr kumimoji="0" lang="en-US" altLang="en-US" sz="800" b="0" i="0" u="none" strike="noStrike" cap="none" normalizeH="0" baseline="0" dirty="0">
                        <a:ln>
                          <a:noFill/>
                        </a:ln>
                        <a:solidFill>
                          <a:schemeClr val="tx1"/>
                        </a:solidFill>
                        <a:effectLst/>
                        <a:latin typeface="Arial" charset="0"/>
                        <a:cs typeface="Arial" charset="0"/>
                      </a:endParaRPr>
                    </a:p>
                  </a:txBody>
                  <a:tcPr marL="91385" marR="91385" marT="45623" marB="4562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2628418"/>
                  </a:ext>
                </a:extLst>
              </a:tr>
              <a:tr h="32004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385" marR="91385" marT="45623" marB="4562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eaLnBrk="0" hangingPunct="0">
                        <a:spcBef>
                          <a:spcPts val="1625"/>
                        </a:spcBef>
                        <a:buClr>
                          <a:schemeClr val="accent1"/>
                        </a:buClr>
                        <a:buSzPct val="80000"/>
                        <a:defRPr sz="1600" b="1">
                          <a:solidFill>
                            <a:schemeClr val="tx1"/>
                          </a:solidFill>
                          <a:latin typeface="Arial" charset="0"/>
                        </a:defRPr>
                      </a:lvl1pPr>
                      <a:lvl2pPr marL="742950" indent="-285750" defTabSz="823913"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defTabSz="823913"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defTabSz="823913" eaLnBrk="0" hangingPunct="0">
                        <a:spcBef>
                          <a:spcPts val="400"/>
                        </a:spcBef>
                        <a:buClr>
                          <a:schemeClr val="accent2"/>
                        </a:buClr>
                        <a:buSzPct val="100000"/>
                        <a:buFont typeface="Arial" charset="0"/>
                        <a:defRPr sz="1200">
                          <a:solidFill>
                            <a:schemeClr val="tx1"/>
                          </a:solidFill>
                          <a:latin typeface="Arial" charset="0"/>
                        </a:defRPr>
                      </a:lvl4pPr>
                      <a:lvl5pPr marL="2057400" indent="-228600" defTabSz="823913"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823913" rtl="0" eaLnBrk="0" fontAlgn="base" latinLnBrk="0" hangingPunct="0">
                        <a:lnSpc>
                          <a:spcPct val="80000"/>
                        </a:lnSpc>
                        <a:spcBef>
                          <a:spcPct val="0"/>
                        </a:spcBef>
                        <a:spcAft>
                          <a:spcPct val="0"/>
                        </a:spcAft>
                        <a:buClr>
                          <a:srgbClr val="F0AB00"/>
                        </a:buClr>
                        <a:buSzTx/>
                        <a:buFont typeface="wingdings" pitchFamily="2" charset="2"/>
                        <a:buNone/>
                        <a:tabLst/>
                      </a:pPr>
                      <a:r>
                        <a:rPr kumimoji="0" lang="de-DE" altLang="en-US" sz="800" b="0" i="0" u="none" strike="noStrike" cap="none" normalizeH="0" baseline="0" dirty="0" err="1">
                          <a:ln>
                            <a:noFill/>
                          </a:ln>
                          <a:solidFill>
                            <a:schemeClr val="tx1"/>
                          </a:solidFill>
                          <a:effectLst/>
                          <a:latin typeface="Arial" charset="0"/>
                          <a:cs typeface="Arial" charset="0"/>
                        </a:rPr>
                        <a:t>Accrual</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charset="0"/>
                          <a:cs typeface="Arial" charset="0"/>
                        </a:rPr>
                        <a:t>Rule</a:t>
                      </a:r>
                      <a:endParaRPr kumimoji="0" lang="en-US" altLang="en-US" sz="800" b="0" i="0" u="none" strike="noStrike" cap="none" normalizeH="0" baseline="0" dirty="0">
                        <a:ln>
                          <a:noFill/>
                        </a:ln>
                        <a:solidFill>
                          <a:schemeClr val="tx1"/>
                        </a:solidFill>
                        <a:effectLst/>
                        <a:latin typeface="Arial" charset="0"/>
                        <a:cs typeface="Arial" charset="0"/>
                      </a:endParaRPr>
                    </a:p>
                  </a:txBody>
                  <a:tcPr marL="91385" marR="91385" marT="45623" marB="4562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78" name="Isosceles Triangle 534"/>
          <p:cNvSpPr>
            <a:spLocks noChangeArrowheads="1"/>
          </p:cNvSpPr>
          <p:nvPr/>
        </p:nvSpPr>
        <p:spPr bwMode="auto">
          <a:xfrm>
            <a:off x="4861994" y="6245880"/>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FFFFFF"/>
                </a:solidFill>
                <a:latin typeface="Calibri" panose="020F0502020204030204" pitchFamily="34" charset="0"/>
              </a:rPr>
              <a:t>1</a:t>
            </a:r>
            <a:endParaRPr lang="en-US" altLang="en-US" sz="700" b="0" dirty="0">
              <a:solidFill>
                <a:srgbClr val="FFFFFF"/>
              </a:solidFill>
              <a:latin typeface="Calibri" panose="020F0502020204030204" pitchFamily="34" charset="0"/>
            </a:endParaRPr>
          </a:p>
        </p:txBody>
      </p:sp>
      <p:cxnSp>
        <p:nvCxnSpPr>
          <p:cNvPr id="26" name="Straight Arrow Connector 25"/>
          <p:cNvCxnSpPr>
            <a:stCxn id="155" idx="4"/>
            <a:endCxn id="404" idx="0"/>
          </p:cNvCxnSpPr>
          <p:nvPr/>
        </p:nvCxnSpPr>
        <p:spPr>
          <a:xfrm>
            <a:off x="1329423" y="2669098"/>
            <a:ext cx="810" cy="52329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155" name="Oval 720"/>
          <p:cNvSpPr>
            <a:spLocks noChangeArrowheads="1"/>
          </p:cNvSpPr>
          <p:nvPr/>
        </p:nvSpPr>
        <p:spPr bwMode="auto">
          <a:xfrm>
            <a:off x="1214024" y="2435098"/>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 name="TextBox 1"/>
          <p:cNvSpPr txBox="1">
            <a:spLocks noChangeArrowheads="1"/>
          </p:cNvSpPr>
          <p:nvPr/>
        </p:nvSpPr>
        <p:spPr bwMode="auto">
          <a:xfrm>
            <a:off x="1498900" y="2425804"/>
            <a:ext cx="1682512"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i="1" dirty="0">
                <a:ea typeface="Arial Unicode MS" panose="020B0604020202020204" pitchFamily="34" charset="-128"/>
                <a:cs typeface="Arial Unicode MS" panose="020B0604020202020204" pitchFamily="34" charset="-128"/>
              </a:rPr>
              <a:t>Time Off </a:t>
            </a:r>
            <a:r>
              <a:rPr lang="en-US" altLang="en-US" sz="600" dirty="0">
                <a:ea typeface="Arial Unicode MS" panose="020B0604020202020204" pitchFamily="34" charset="-128"/>
                <a:cs typeface="Arial Unicode MS" panose="020B0604020202020204" pitchFamily="34" charset="-128"/>
              </a:rPr>
              <a:t>content has been implemented in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the instance, in which employees already exist</a:t>
            </a:r>
          </a:p>
        </p:txBody>
      </p:sp>
      <p:sp>
        <p:nvSpPr>
          <p:cNvPr id="159" name="Oval 720"/>
          <p:cNvSpPr>
            <a:spLocks noChangeArrowheads="1"/>
          </p:cNvSpPr>
          <p:nvPr/>
        </p:nvSpPr>
        <p:spPr bwMode="auto">
          <a:xfrm>
            <a:off x="4835483" y="5888574"/>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184349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a:t>FJ7 - </a:t>
            </a:r>
            <a:r>
              <a:rPr lang="de-DE" altLang="en-US" dirty="0"/>
              <a:t>Request </a:t>
            </a:r>
            <a:r>
              <a:rPr lang="de-DE" altLang="en-US" dirty="0" err="1"/>
              <a:t>and</a:t>
            </a:r>
            <a:r>
              <a:rPr lang="de-DE" altLang="en-US" dirty="0"/>
              <a:t> Manage Time Off</a:t>
            </a:r>
            <a:br>
              <a:rPr lang="de-DE" altLang="en-US" dirty="0"/>
            </a:br>
            <a:r>
              <a:rPr lang="de-DE" altLang="en-US" dirty="0"/>
              <a:t>- </a:t>
            </a:r>
            <a:r>
              <a:rPr lang="de-DE" altLang="en-US" dirty="0" err="1"/>
              <a:t>short</a:t>
            </a:r>
            <a:r>
              <a:rPr lang="de-DE" altLang="en-US" dirty="0"/>
              <a:t>-term </a:t>
            </a:r>
            <a:r>
              <a:rPr lang="de-DE" altLang="en-US" dirty="0" err="1"/>
              <a:t>absences</a:t>
            </a:r>
            <a:r>
              <a:rPr lang="de-DE" altLang="en-US" dirty="0"/>
              <a:t> - (1/2)</a:t>
            </a:r>
            <a:endParaRPr lang="de-DE" altLang="en-US" dirty="0">
              <a:solidFill>
                <a:srgbClr val="FF0000"/>
              </a:solidFill>
            </a:endParaRPr>
          </a:p>
        </p:txBody>
      </p:sp>
      <p:sp>
        <p:nvSpPr>
          <p:cNvPr id="4" name="Rectangle 15"/>
          <p:cNvSpPr>
            <a:spLocks noChangeArrowheads="1"/>
          </p:cNvSpPr>
          <p:nvPr/>
        </p:nvSpPr>
        <p:spPr bwMode="auto">
          <a:xfrm>
            <a:off x="549592" y="1277938"/>
            <a:ext cx="8069234"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5364" name="Rectangle 263"/>
          <p:cNvSpPr>
            <a:spLocks noChangeArrowheads="1"/>
          </p:cNvSpPr>
          <p:nvPr/>
        </p:nvSpPr>
        <p:spPr bwMode="auto">
          <a:xfrm>
            <a:off x="549592" y="1854200"/>
            <a:ext cx="2011680"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365" name="Rectangle 263"/>
          <p:cNvSpPr>
            <a:spLocks noChangeArrowheads="1"/>
          </p:cNvSpPr>
          <p:nvPr/>
        </p:nvSpPr>
        <p:spPr bwMode="auto">
          <a:xfrm>
            <a:off x="2560926" y="1854200"/>
            <a:ext cx="2035175"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366" name="Rectangle 263"/>
          <p:cNvSpPr>
            <a:spLocks noChangeArrowheads="1"/>
          </p:cNvSpPr>
          <p:nvPr/>
        </p:nvSpPr>
        <p:spPr bwMode="auto">
          <a:xfrm>
            <a:off x="6607463" y="1854200"/>
            <a:ext cx="2011363"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367" name="Rectangle 15"/>
          <p:cNvSpPr>
            <a:spLocks noChangeArrowheads="1"/>
          </p:cNvSpPr>
          <p:nvPr/>
        </p:nvSpPr>
        <p:spPr bwMode="auto">
          <a:xfrm>
            <a:off x="549592" y="1563688"/>
            <a:ext cx="2011680"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sp>
        <p:nvSpPr>
          <p:cNvPr id="15368" name="Rectangle 15"/>
          <p:cNvSpPr>
            <a:spLocks noChangeArrowheads="1"/>
          </p:cNvSpPr>
          <p:nvPr/>
        </p:nvSpPr>
        <p:spPr bwMode="auto">
          <a:xfrm>
            <a:off x="4596101" y="1563688"/>
            <a:ext cx="2011362"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Line Manager</a:t>
            </a:r>
          </a:p>
        </p:txBody>
      </p:sp>
      <p:sp>
        <p:nvSpPr>
          <p:cNvPr id="15369" name="Rectangle 15"/>
          <p:cNvSpPr>
            <a:spLocks noChangeArrowheads="1"/>
          </p:cNvSpPr>
          <p:nvPr/>
        </p:nvSpPr>
        <p:spPr bwMode="auto">
          <a:xfrm>
            <a:off x="2560926" y="1563688"/>
            <a:ext cx="2035175"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a:solidFill>
                  <a:schemeClr val="accent2"/>
                </a:solidFill>
              </a:rPr>
              <a:t>Employee</a:t>
            </a:r>
          </a:p>
        </p:txBody>
      </p:sp>
      <p:sp>
        <p:nvSpPr>
          <p:cNvPr id="15370" name="Rectangle 15"/>
          <p:cNvSpPr>
            <a:spLocks noChangeArrowheads="1"/>
          </p:cNvSpPr>
          <p:nvPr/>
        </p:nvSpPr>
        <p:spPr bwMode="auto">
          <a:xfrm>
            <a:off x="6607463" y="1563688"/>
            <a:ext cx="2011363"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Business Partner</a:t>
            </a:r>
            <a:br>
              <a:rPr lang="en-US" altLang="en-US" sz="800" b="1" dirty="0">
                <a:solidFill>
                  <a:schemeClr val="accent2"/>
                </a:solidFill>
              </a:rPr>
            </a:br>
            <a:r>
              <a:rPr lang="en-US" altLang="en-US" sz="800" b="1" dirty="0">
                <a:solidFill>
                  <a:schemeClr val="accent2"/>
                </a:solidFill>
              </a:rPr>
              <a:t>(of employee)</a:t>
            </a:r>
          </a:p>
        </p:txBody>
      </p:sp>
      <p:sp>
        <p:nvSpPr>
          <p:cNvPr id="15371" name="Rectangle 263"/>
          <p:cNvSpPr>
            <a:spLocks noChangeArrowheads="1"/>
          </p:cNvSpPr>
          <p:nvPr/>
        </p:nvSpPr>
        <p:spPr bwMode="auto">
          <a:xfrm>
            <a:off x="4596101" y="1854200"/>
            <a:ext cx="2011362"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grpSp>
        <p:nvGrpSpPr>
          <p:cNvPr id="15373" name="Group 26"/>
          <p:cNvGrpSpPr>
            <a:grpSpLocks/>
          </p:cNvGrpSpPr>
          <p:nvPr/>
        </p:nvGrpSpPr>
        <p:grpSpPr bwMode="auto">
          <a:xfrm>
            <a:off x="1021386" y="2227334"/>
            <a:ext cx="1081087" cy="404812"/>
            <a:chOff x="2555874" y="1628773"/>
            <a:chExt cx="1080708" cy="404530"/>
          </a:xfrm>
        </p:grpSpPr>
        <p:grpSp>
          <p:nvGrpSpPr>
            <p:cNvPr id="15730" name="Group 278"/>
            <p:cNvGrpSpPr>
              <a:grpSpLocks/>
            </p:cNvGrpSpPr>
            <p:nvPr/>
          </p:nvGrpSpPr>
          <p:grpSpPr bwMode="auto">
            <a:xfrm>
              <a:off x="2555874" y="1628773"/>
              <a:ext cx="1079120" cy="398182"/>
              <a:chOff x="2555776" y="1628800"/>
              <a:chExt cx="1079620" cy="398140"/>
            </a:xfrm>
          </p:grpSpPr>
          <p:sp>
            <p:nvSpPr>
              <p:cNvPr id="15746"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36000" rIns="36000" b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Employee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Time Account Data</a:t>
                </a:r>
              </a:p>
            </p:txBody>
          </p:sp>
          <p:grpSp>
            <p:nvGrpSpPr>
              <p:cNvPr id="15747" name="Group 284"/>
              <p:cNvGrpSpPr>
                <a:grpSpLocks/>
              </p:cNvGrpSpPr>
              <p:nvPr/>
            </p:nvGrpSpPr>
            <p:grpSpPr bwMode="auto">
              <a:xfrm>
                <a:off x="2627784" y="1628800"/>
                <a:ext cx="186692" cy="163835"/>
                <a:chOff x="-1499789" y="3692879"/>
                <a:chExt cx="186692" cy="163835"/>
              </a:xfrm>
            </p:grpSpPr>
            <p:sp>
              <p:nvSpPr>
                <p:cNvPr id="1574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74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grpSp>
        <p:grpSp>
          <p:nvGrpSpPr>
            <p:cNvPr id="15731" name="Group 358"/>
            <p:cNvGrpSpPr>
              <a:grpSpLocks/>
            </p:cNvGrpSpPr>
            <p:nvPr/>
          </p:nvGrpSpPr>
          <p:grpSpPr bwMode="auto">
            <a:xfrm>
              <a:off x="2557070" y="1739103"/>
              <a:ext cx="1079512" cy="294200"/>
              <a:chOff x="8489732" y="4403217"/>
              <a:chExt cx="1079512" cy="294200"/>
            </a:xfrm>
          </p:grpSpPr>
          <p:sp>
            <p:nvSpPr>
              <p:cNvPr id="1573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3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3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3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3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37"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38"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39"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0"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1"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2"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3"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4"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45"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4" name="Group 26"/>
          <p:cNvGrpSpPr>
            <a:grpSpLocks/>
          </p:cNvGrpSpPr>
          <p:nvPr/>
        </p:nvGrpSpPr>
        <p:grpSpPr bwMode="auto">
          <a:xfrm>
            <a:off x="1021386" y="2668447"/>
            <a:ext cx="1081087" cy="404813"/>
            <a:chOff x="2555874" y="1628773"/>
            <a:chExt cx="1080708" cy="404530"/>
          </a:xfrm>
        </p:grpSpPr>
        <p:grpSp>
          <p:nvGrpSpPr>
            <p:cNvPr id="15710" name="Group 278"/>
            <p:cNvGrpSpPr>
              <a:grpSpLocks/>
            </p:cNvGrpSpPr>
            <p:nvPr/>
          </p:nvGrpSpPr>
          <p:grpSpPr bwMode="auto">
            <a:xfrm>
              <a:off x="2555874" y="1628773"/>
              <a:ext cx="1079500" cy="398463"/>
              <a:chOff x="2555776" y="1628800"/>
              <a:chExt cx="1080000" cy="398421"/>
            </a:xfrm>
          </p:grpSpPr>
          <p:sp>
            <p:nvSpPr>
              <p:cNvPr id="15726"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dash"/>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Adjust Employee Time Accounts Manually</a:t>
                </a:r>
              </a:p>
            </p:txBody>
          </p:sp>
          <p:grpSp>
            <p:nvGrpSpPr>
              <p:cNvPr id="15727" name="Group 284"/>
              <p:cNvGrpSpPr>
                <a:grpSpLocks/>
              </p:cNvGrpSpPr>
              <p:nvPr/>
            </p:nvGrpSpPr>
            <p:grpSpPr bwMode="auto">
              <a:xfrm>
                <a:off x="2627784" y="1628800"/>
                <a:ext cx="186692" cy="163835"/>
                <a:chOff x="-1499789" y="3692879"/>
                <a:chExt cx="186692" cy="163835"/>
              </a:xfrm>
            </p:grpSpPr>
            <p:sp>
              <p:nvSpPr>
                <p:cNvPr id="1572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72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grpSp>
          <p:nvGrpSpPr>
            <p:cNvPr id="15711" name="Group 358"/>
            <p:cNvGrpSpPr>
              <a:grpSpLocks/>
            </p:cNvGrpSpPr>
            <p:nvPr/>
          </p:nvGrpSpPr>
          <p:grpSpPr bwMode="auto">
            <a:xfrm>
              <a:off x="2557070" y="1739103"/>
              <a:ext cx="1079512" cy="294200"/>
              <a:chOff x="8489732" y="4403217"/>
              <a:chExt cx="1079512" cy="294200"/>
            </a:xfrm>
          </p:grpSpPr>
          <p:sp>
            <p:nvSpPr>
              <p:cNvPr id="1571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7"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8"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19"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0"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1"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2"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3"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4"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25"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5" name="Group 26"/>
          <p:cNvGrpSpPr>
            <a:grpSpLocks/>
          </p:cNvGrpSpPr>
          <p:nvPr/>
        </p:nvGrpSpPr>
        <p:grpSpPr bwMode="auto">
          <a:xfrm>
            <a:off x="3014951" y="2323518"/>
            <a:ext cx="1081087" cy="404813"/>
            <a:chOff x="2555874" y="1628773"/>
            <a:chExt cx="1080708" cy="404530"/>
          </a:xfrm>
        </p:grpSpPr>
        <p:grpSp>
          <p:nvGrpSpPr>
            <p:cNvPr id="15690" name="Group 278"/>
            <p:cNvGrpSpPr>
              <a:grpSpLocks/>
            </p:cNvGrpSpPr>
            <p:nvPr/>
          </p:nvGrpSpPr>
          <p:grpSpPr bwMode="auto">
            <a:xfrm>
              <a:off x="2555874" y="1628773"/>
              <a:ext cx="1079120" cy="398182"/>
              <a:chOff x="2555776" y="1628800"/>
              <a:chExt cx="1079620" cy="398140"/>
            </a:xfrm>
          </p:grpSpPr>
          <p:sp>
            <p:nvSpPr>
              <p:cNvPr id="15706"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36000" rIns="36000" b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a:t>
                </a:r>
              </a:p>
              <a:p>
                <a:pPr algn="ctr" eaLnBrk="1" hangingPunct="1">
                  <a:spcBef>
                    <a:spcPct val="0"/>
                  </a:spcBef>
                  <a:buClrTx/>
                  <a:buSzTx/>
                </a:pPr>
                <a:r>
                  <a:rPr lang="en-US" altLang="en-US" sz="700" b="0" dirty="0">
                    <a:solidFill>
                      <a:srgbClr val="000000"/>
                    </a:solidFill>
                    <a:latin typeface="Calibri" panose="020F0502020204030204" pitchFamily="34" charset="0"/>
                  </a:rPr>
                  <a:t>Team Absences Calendar</a:t>
                </a:r>
              </a:p>
            </p:txBody>
          </p:sp>
          <p:grpSp>
            <p:nvGrpSpPr>
              <p:cNvPr id="15707" name="Group 284"/>
              <p:cNvGrpSpPr>
                <a:grpSpLocks/>
              </p:cNvGrpSpPr>
              <p:nvPr/>
            </p:nvGrpSpPr>
            <p:grpSpPr bwMode="auto">
              <a:xfrm>
                <a:off x="2627784" y="1628800"/>
                <a:ext cx="186692" cy="163835"/>
                <a:chOff x="-1499789" y="3692879"/>
                <a:chExt cx="186692" cy="163835"/>
              </a:xfrm>
            </p:grpSpPr>
            <p:sp>
              <p:nvSpPr>
                <p:cNvPr id="1570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70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grpSp>
          <p:nvGrpSpPr>
            <p:cNvPr id="15691" name="Group 358"/>
            <p:cNvGrpSpPr>
              <a:grpSpLocks/>
            </p:cNvGrpSpPr>
            <p:nvPr/>
          </p:nvGrpSpPr>
          <p:grpSpPr bwMode="auto">
            <a:xfrm>
              <a:off x="2557070" y="1739103"/>
              <a:ext cx="1079512" cy="294200"/>
              <a:chOff x="8489732" y="4403217"/>
              <a:chExt cx="1079512" cy="294200"/>
            </a:xfrm>
          </p:grpSpPr>
          <p:sp>
            <p:nvSpPr>
              <p:cNvPr id="1569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7"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8"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99"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00"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01"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02"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03"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04"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705"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6" name="Group 10"/>
          <p:cNvGrpSpPr>
            <a:grpSpLocks/>
          </p:cNvGrpSpPr>
          <p:nvPr/>
        </p:nvGrpSpPr>
        <p:grpSpPr bwMode="auto">
          <a:xfrm>
            <a:off x="3014951" y="3184393"/>
            <a:ext cx="1081087" cy="404813"/>
            <a:chOff x="2555875" y="1628775"/>
            <a:chExt cx="1081088" cy="404813"/>
          </a:xfrm>
        </p:grpSpPr>
        <p:grpSp>
          <p:nvGrpSpPr>
            <p:cNvPr id="15670" name="Group 278"/>
            <p:cNvGrpSpPr>
              <a:grpSpLocks/>
            </p:cNvGrpSpPr>
            <p:nvPr/>
          </p:nvGrpSpPr>
          <p:grpSpPr bwMode="auto">
            <a:xfrm>
              <a:off x="2555875" y="1628775"/>
              <a:ext cx="1079500" cy="398463"/>
              <a:chOff x="2555776" y="1628800"/>
              <a:chExt cx="1079619" cy="398140"/>
            </a:xfrm>
          </p:grpSpPr>
          <p:sp>
            <p:nvSpPr>
              <p:cNvPr id="15686"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Request Time Off</a:t>
                </a:r>
                <a:endParaRPr lang="en-US" altLang="en-US" sz="700" b="0">
                  <a:solidFill>
                    <a:srgbClr val="000000"/>
                  </a:solidFill>
                  <a:latin typeface="Calibri" panose="020F0502020204030204" pitchFamily="34" charset="0"/>
                </a:endParaRPr>
              </a:p>
            </p:txBody>
          </p:sp>
          <p:grpSp>
            <p:nvGrpSpPr>
              <p:cNvPr id="15687" name="Group 284"/>
              <p:cNvGrpSpPr>
                <a:grpSpLocks/>
              </p:cNvGrpSpPr>
              <p:nvPr/>
            </p:nvGrpSpPr>
            <p:grpSpPr bwMode="auto">
              <a:xfrm>
                <a:off x="2627222" y="1628800"/>
                <a:ext cx="187346" cy="163381"/>
                <a:chOff x="-1500351" y="3692879"/>
                <a:chExt cx="187346" cy="163381"/>
              </a:xfrm>
            </p:grpSpPr>
            <p:sp>
              <p:nvSpPr>
                <p:cNvPr id="15688"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689"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grpSp>
          <p:nvGrpSpPr>
            <p:cNvPr id="15671" name="Group 358"/>
            <p:cNvGrpSpPr>
              <a:grpSpLocks/>
            </p:cNvGrpSpPr>
            <p:nvPr/>
          </p:nvGrpSpPr>
          <p:grpSpPr bwMode="auto">
            <a:xfrm>
              <a:off x="2557070" y="1739181"/>
              <a:ext cx="1079893" cy="294407"/>
              <a:chOff x="8489732" y="4403217"/>
              <a:chExt cx="1079512" cy="294200"/>
            </a:xfrm>
          </p:grpSpPr>
          <p:sp>
            <p:nvSpPr>
              <p:cNvPr id="15672"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73"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74"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75"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76"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77"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78"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79"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0"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1"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2"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3"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4"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85"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7" name="Group 26"/>
          <p:cNvGrpSpPr>
            <a:grpSpLocks/>
          </p:cNvGrpSpPr>
          <p:nvPr/>
        </p:nvGrpSpPr>
        <p:grpSpPr bwMode="auto">
          <a:xfrm>
            <a:off x="3014951" y="1879623"/>
            <a:ext cx="1081087" cy="404813"/>
            <a:chOff x="2555874" y="1628773"/>
            <a:chExt cx="1080708" cy="404530"/>
          </a:xfrm>
        </p:grpSpPr>
        <p:grpSp>
          <p:nvGrpSpPr>
            <p:cNvPr id="15650" name="Group 278"/>
            <p:cNvGrpSpPr>
              <a:grpSpLocks/>
            </p:cNvGrpSpPr>
            <p:nvPr/>
          </p:nvGrpSpPr>
          <p:grpSpPr bwMode="auto">
            <a:xfrm>
              <a:off x="2555874" y="1628773"/>
              <a:ext cx="1079500" cy="398463"/>
              <a:chOff x="2555776" y="1628800"/>
              <a:chExt cx="1080000" cy="398421"/>
            </a:xfrm>
          </p:grpSpPr>
          <p:sp>
            <p:nvSpPr>
              <p:cNvPr id="15666"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View Public </a:t>
                </a:r>
              </a:p>
              <a:p>
                <a:pPr algn="ctr" eaLnBrk="1" hangingPunct="1">
                  <a:spcBef>
                    <a:spcPct val="0"/>
                  </a:spcBef>
                  <a:buClrTx/>
                  <a:buSzTx/>
                </a:pPr>
                <a:r>
                  <a:rPr lang="en-US" altLang="en-US" sz="700" b="0" dirty="0">
                    <a:solidFill>
                      <a:srgbClr val="000000"/>
                    </a:solidFill>
                    <a:latin typeface="Calibri" panose="020F0502020204030204" pitchFamily="34" charset="0"/>
                  </a:rPr>
                  <a:t>Holidays Calendar</a:t>
                </a:r>
              </a:p>
            </p:txBody>
          </p:sp>
          <p:grpSp>
            <p:nvGrpSpPr>
              <p:cNvPr id="15667" name="Group 284"/>
              <p:cNvGrpSpPr>
                <a:grpSpLocks/>
              </p:cNvGrpSpPr>
              <p:nvPr/>
            </p:nvGrpSpPr>
            <p:grpSpPr bwMode="auto">
              <a:xfrm>
                <a:off x="2627784" y="1628800"/>
                <a:ext cx="186692" cy="163835"/>
                <a:chOff x="-1499789" y="3692879"/>
                <a:chExt cx="186692" cy="163835"/>
              </a:xfrm>
            </p:grpSpPr>
            <p:sp>
              <p:nvSpPr>
                <p:cNvPr id="1566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66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grpSp>
          <p:nvGrpSpPr>
            <p:cNvPr id="15651" name="Group 358"/>
            <p:cNvGrpSpPr>
              <a:grpSpLocks/>
            </p:cNvGrpSpPr>
            <p:nvPr/>
          </p:nvGrpSpPr>
          <p:grpSpPr bwMode="auto">
            <a:xfrm>
              <a:off x="2557070" y="1739103"/>
              <a:ext cx="1079512" cy="294200"/>
              <a:chOff x="8489732" y="4403217"/>
              <a:chExt cx="1079512" cy="294200"/>
            </a:xfrm>
          </p:grpSpPr>
          <p:sp>
            <p:nvSpPr>
              <p:cNvPr id="1565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5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5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5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5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57"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58"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59"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60"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61"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62"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63"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64"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65"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8" name="Group 26"/>
          <p:cNvGrpSpPr>
            <a:grpSpLocks/>
          </p:cNvGrpSpPr>
          <p:nvPr/>
        </p:nvGrpSpPr>
        <p:grpSpPr bwMode="auto">
          <a:xfrm>
            <a:off x="5078701" y="3598906"/>
            <a:ext cx="1081087" cy="404812"/>
            <a:chOff x="2555874" y="1628773"/>
            <a:chExt cx="1080708" cy="404530"/>
          </a:xfrm>
        </p:grpSpPr>
        <p:grpSp>
          <p:nvGrpSpPr>
            <p:cNvPr id="15630" name="Group 278"/>
            <p:cNvGrpSpPr>
              <a:grpSpLocks/>
            </p:cNvGrpSpPr>
            <p:nvPr/>
          </p:nvGrpSpPr>
          <p:grpSpPr bwMode="auto">
            <a:xfrm>
              <a:off x="2555874" y="1628773"/>
              <a:ext cx="1079500" cy="398463"/>
              <a:chOff x="2555776" y="1628800"/>
              <a:chExt cx="1080000" cy="398421"/>
            </a:xfrm>
          </p:grpSpPr>
          <p:sp>
            <p:nvSpPr>
              <p:cNvPr id="15646"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Process Time Off Request</a:t>
                </a:r>
              </a:p>
            </p:txBody>
          </p:sp>
          <p:grpSp>
            <p:nvGrpSpPr>
              <p:cNvPr id="15647" name="Group 284"/>
              <p:cNvGrpSpPr>
                <a:grpSpLocks/>
              </p:cNvGrpSpPr>
              <p:nvPr/>
            </p:nvGrpSpPr>
            <p:grpSpPr bwMode="auto">
              <a:xfrm>
                <a:off x="2627784" y="1628800"/>
                <a:ext cx="186692" cy="163835"/>
                <a:chOff x="-1499789" y="3692879"/>
                <a:chExt cx="186692" cy="163835"/>
              </a:xfrm>
            </p:grpSpPr>
            <p:sp>
              <p:nvSpPr>
                <p:cNvPr id="1564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64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grpSp>
        <p:grpSp>
          <p:nvGrpSpPr>
            <p:cNvPr id="15631" name="Group 358"/>
            <p:cNvGrpSpPr>
              <a:grpSpLocks/>
            </p:cNvGrpSpPr>
            <p:nvPr/>
          </p:nvGrpSpPr>
          <p:grpSpPr bwMode="auto">
            <a:xfrm>
              <a:off x="2557070" y="1739103"/>
              <a:ext cx="1079512" cy="294200"/>
              <a:chOff x="8489732" y="4403217"/>
              <a:chExt cx="1079512" cy="294200"/>
            </a:xfrm>
          </p:grpSpPr>
          <p:sp>
            <p:nvSpPr>
              <p:cNvPr id="1563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7"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8"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39"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0"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1"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2"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3"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4"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45"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79" name="Group 11"/>
          <p:cNvGrpSpPr>
            <a:grpSpLocks/>
          </p:cNvGrpSpPr>
          <p:nvPr/>
        </p:nvGrpSpPr>
        <p:grpSpPr bwMode="auto">
          <a:xfrm>
            <a:off x="7090352" y="4442387"/>
            <a:ext cx="1079500" cy="404812"/>
            <a:chOff x="3894138" y="1628775"/>
            <a:chExt cx="1079500" cy="404813"/>
          </a:xfrm>
        </p:grpSpPr>
        <p:grpSp>
          <p:nvGrpSpPr>
            <p:cNvPr id="15610" name="Group 303"/>
            <p:cNvGrpSpPr>
              <a:grpSpLocks/>
            </p:cNvGrpSpPr>
            <p:nvPr/>
          </p:nvGrpSpPr>
          <p:grpSpPr bwMode="auto">
            <a:xfrm>
              <a:off x="3894138" y="1628775"/>
              <a:ext cx="1079488" cy="397961"/>
              <a:chOff x="3893684" y="1628800"/>
              <a:chExt cx="1080000" cy="398421"/>
            </a:xfrm>
          </p:grpSpPr>
          <p:sp>
            <p:nvSpPr>
              <p:cNvPr id="15626"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Process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Approved Time Off Request</a:t>
                </a:r>
              </a:p>
            </p:txBody>
          </p:sp>
          <p:grpSp>
            <p:nvGrpSpPr>
              <p:cNvPr id="15627" name="Group 305"/>
              <p:cNvGrpSpPr>
                <a:grpSpLocks/>
              </p:cNvGrpSpPr>
              <p:nvPr/>
            </p:nvGrpSpPr>
            <p:grpSpPr bwMode="auto">
              <a:xfrm>
                <a:off x="3965692" y="1628800"/>
                <a:ext cx="186692" cy="163835"/>
                <a:chOff x="-1499789" y="3692879"/>
                <a:chExt cx="186692" cy="163835"/>
              </a:xfrm>
            </p:grpSpPr>
            <p:sp>
              <p:nvSpPr>
                <p:cNvPr id="15628"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629"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grpSp>
          <p:nvGrpSpPr>
            <p:cNvPr id="15611" name="Group 339"/>
            <p:cNvGrpSpPr>
              <a:grpSpLocks/>
            </p:cNvGrpSpPr>
            <p:nvPr/>
          </p:nvGrpSpPr>
          <p:grpSpPr bwMode="auto">
            <a:xfrm>
              <a:off x="3894138" y="1739760"/>
              <a:ext cx="1079500" cy="293828"/>
              <a:chOff x="8489724" y="4403367"/>
              <a:chExt cx="1079521" cy="294067"/>
            </a:xfrm>
          </p:grpSpPr>
          <p:sp>
            <p:nvSpPr>
              <p:cNvPr id="15612"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3"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4"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5"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6"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7"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8"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19"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0"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1"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2"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3"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4"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25"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81" name="Straight Arrow Connector 6"/>
          <p:cNvCxnSpPr>
            <a:cxnSpLocks noChangeShapeType="1"/>
            <a:stCxn id="15746" idx="2"/>
            <a:endCxn id="15726" idx="0"/>
          </p:cNvCxnSpPr>
          <p:nvPr/>
        </p:nvCxnSpPr>
        <p:spPr bwMode="auto">
          <a:xfrm>
            <a:off x="1561135" y="2625794"/>
            <a:ext cx="0" cy="15377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84" name="Straight Arrow Connector 14"/>
          <p:cNvCxnSpPr>
            <a:cxnSpLocks noChangeShapeType="1"/>
            <a:stCxn id="433" idx="4"/>
            <a:endCxn id="15686" idx="0"/>
          </p:cNvCxnSpPr>
          <p:nvPr/>
        </p:nvCxnSpPr>
        <p:spPr bwMode="auto">
          <a:xfrm flipH="1">
            <a:off x="3554701" y="3144316"/>
            <a:ext cx="664" cy="15120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85" name="Straight Arrow Connector 16"/>
          <p:cNvCxnSpPr>
            <a:cxnSpLocks noChangeShapeType="1"/>
            <a:stCxn id="15666" idx="2"/>
            <a:endCxn id="15694" idx="0"/>
          </p:cNvCxnSpPr>
          <p:nvPr/>
        </p:nvCxnSpPr>
        <p:spPr bwMode="auto">
          <a:xfrm>
            <a:off x="3554700" y="2278083"/>
            <a:ext cx="1589" cy="16132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88" name="Straight Arrow Connector 22"/>
          <p:cNvCxnSpPr>
            <a:cxnSpLocks noChangeShapeType="1"/>
            <a:stCxn id="448" idx="4"/>
            <a:endCxn id="15646" idx="0"/>
          </p:cNvCxnSpPr>
          <p:nvPr/>
        </p:nvCxnSpPr>
        <p:spPr bwMode="auto">
          <a:xfrm>
            <a:off x="5615239" y="3572832"/>
            <a:ext cx="3211" cy="13719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91" name="Straight Arrow Connector 24"/>
          <p:cNvCxnSpPr>
            <a:cxnSpLocks noChangeShapeType="1"/>
            <a:stCxn id="491" idx="4"/>
            <a:endCxn id="15626" idx="0"/>
          </p:cNvCxnSpPr>
          <p:nvPr/>
        </p:nvCxnSpPr>
        <p:spPr bwMode="auto">
          <a:xfrm>
            <a:off x="7622863" y="4425323"/>
            <a:ext cx="7239" cy="12818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93" name="Elbow Connector 13311"/>
          <p:cNvCxnSpPr>
            <a:cxnSpLocks noChangeShapeType="1"/>
            <a:stCxn id="15626" idx="2"/>
            <a:endCxn id="15429" idx="1"/>
          </p:cNvCxnSpPr>
          <p:nvPr/>
        </p:nvCxnSpPr>
        <p:spPr bwMode="auto">
          <a:xfrm rot="5400000" flipH="1">
            <a:off x="5914829" y="3125575"/>
            <a:ext cx="97720" cy="3332827"/>
          </a:xfrm>
          <a:prstGeom prst="bentConnector3">
            <a:avLst>
              <a:gd name="adj1" fmla="val -129963"/>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96" name="Straight Arrow Connector 450"/>
          <p:cNvCxnSpPr>
            <a:cxnSpLocks noChangeShapeType="1"/>
            <a:endCxn id="15548" idx="0"/>
          </p:cNvCxnSpPr>
          <p:nvPr/>
        </p:nvCxnSpPr>
        <p:spPr bwMode="auto">
          <a:xfrm flipH="1">
            <a:off x="3553113" y="5164309"/>
            <a:ext cx="1588" cy="16351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397" name="Group 26"/>
          <p:cNvGrpSpPr>
            <a:grpSpLocks/>
          </p:cNvGrpSpPr>
          <p:nvPr/>
        </p:nvGrpSpPr>
        <p:grpSpPr bwMode="auto">
          <a:xfrm>
            <a:off x="3013363" y="5216697"/>
            <a:ext cx="1081088" cy="404812"/>
            <a:chOff x="2555874" y="1628773"/>
            <a:chExt cx="1080708" cy="404530"/>
          </a:xfrm>
        </p:grpSpPr>
        <p:grpSp>
          <p:nvGrpSpPr>
            <p:cNvPr id="15532" name="Group 278"/>
            <p:cNvGrpSpPr>
              <a:grpSpLocks/>
            </p:cNvGrpSpPr>
            <p:nvPr/>
          </p:nvGrpSpPr>
          <p:grpSpPr bwMode="auto">
            <a:xfrm>
              <a:off x="2555874" y="1628773"/>
              <a:ext cx="1079500" cy="398463"/>
              <a:chOff x="2555776" y="1628800"/>
              <a:chExt cx="1080000" cy="398421"/>
            </a:xfrm>
          </p:grpSpPr>
          <p:sp>
            <p:nvSpPr>
              <p:cNvPr id="15548"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View my </a:t>
                </a:r>
              </a:p>
              <a:p>
                <a:pPr algn="ctr" eaLnBrk="1" hangingPunct="1">
                  <a:spcBef>
                    <a:spcPct val="0"/>
                  </a:spcBef>
                  <a:buClrTx/>
                  <a:buSzTx/>
                </a:pPr>
                <a:r>
                  <a:rPr lang="en-US" altLang="en-US" sz="700" b="0">
                    <a:solidFill>
                      <a:srgbClr val="000000"/>
                    </a:solidFill>
                    <a:latin typeface="Calibri" panose="020F0502020204030204" pitchFamily="34" charset="0"/>
                  </a:rPr>
                  <a:t>Time Account Balances</a:t>
                </a:r>
              </a:p>
            </p:txBody>
          </p:sp>
          <p:grpSp>
            <p:nvGrpSpPr>
              <p:cNvPr id="15549" name="Group 284"/>
              <p:cNvGrpSpPr>
                <a:grpSpLocks/>
              </p:cNvGrpSpPr>
              <p:nvPr/>
            </p:nvGrpSpPr>
            <p:grpSpPr bwMode="auto">
              <a:xfrm>
                <a:off x="2627784" y="1628800"/>
                <a:ext cx="186692" cy="163835"/>
                <a:chOff x="-1499789" y="3692879"/>
                <a:chExt cx="186692" cy="163835"/>
              </a:xfrm>
            </p:grpSpPr>
            <p:sp>
              <p:nvSpPr>
                <p:cNvPr id="15550"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551"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grpSp>
        <p:grpSp>
          <p:nvGrpSpPr>
            <p:cNvPr id="15533" name="Group 358"/>
            <p:cNvGrpSpPr>
              <a:grpSpLocks/>
            </p:cNvGrpSpPr>
            <p:nvPr/>
          </p:nvGrpSpPr>
          <p:grpSpPr bwMode="auto">
            <a:xfrm>
              <a:off x="2557070" y="1739103"/>
              <a:ext cx="1079512" cy="294200"/>
              <a:chOff x="8489732" y="4403217"/>
              <a:chExt cx="1079512" cy="294200"/>
            </a:xfrm>
          </p:grpSpPr>
          <p:sp>
            <p:nvSpPr>
              <p:cNvPr id="15534"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5"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6"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7"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8"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9"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0"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1"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2"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3"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4"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5"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6"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7"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98" name="Group 11"/>
          <p:cNvGrpSpPr>
            <a:grpSpLocks/>
          </p:cNvGrpSpPr>
          <p:nvPr/>
        </p:nvGrpSpPr>
        <p:grpSpPr bwMode="auto">
          <a:xfrm>
            <a:off x="3014951" y="4766874"/>
            <a:ext cx="1079500" cy="404812"/>
            <a:chOff x="3894138" y="1628775"/>
            <a:chExt cx="1079500" cy="404813"/>
          </a:xfrm>
        </p:grpSpPr>
        <p:grpSp>
          <p:nvGrpSpPr>
            <p:cNvPr id="15512" name="Group 303"/>
            <p:cNvGrpSpPr>
              <a:grpSpLocks/>
            </p:cNvGrpSpPr>
            <p:nvPr/>
          </p:nvGrpSpPr>
          <p:grpSpPr bwMode="auto">
            <a:xfrm>
              <a:off x="3894138" y="1628775"/>
              <a:ext cx="1079488" cy="397961"/>
              <a:chOff x="3893684" y="1628800"/>
              <a:chExt cx="1080000" cy="398421"/>
            </a:xfrm>
          </p:grpSpPr>
          <p:sp>
            <p:nvSpPr>
              <p:cNvPr id="15528"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dash"/>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View my </a:t>
                </a:r>
                <a:br>
                  <a:rPr lang="en-US" altLang="en-US" sz="700" b="0">
                    <a:solidFill>
                      <a:srgbClr val="000000"/>
                    </a:solidFill>
                    <a:latin typeface="Calibri" panose="020F0502020204030204" pitchFamily="34" charset="0"/>
                  </a:rPr>
                </a:br>
                <a:r>
                  <a:rPr lang="en-US" altLang="en-US" sz="700" b="0">
                    <a:solidFill>
                      <a:srgbClr val="000000"/>
                    </a:solidFill>
                    <a:latin typeface="Calibri" panose="020F0502020204030204" pitchFamily="34" charset="0"/>
                  </a:rPr>
                  <a:t>Time Off Request Status</a:t>
                </a:r>
              </a:p>
            </p:txBody>
          </p:sp>
          <p:grpSp>
            <p:nvGrpSpPr>
              <p:cNvPr id="15529" name="Group 305"/>
              <p:cNvGrpSpPr>
                <a:grpSpLocks/>
              </p:cNvGrpSpPr>
              <p:nvPr/>
            </p:nvGrpSpPr>
            <p:grpSpPr bwMode="auto">
              <a:xfrm>
                <a:off x="3965692" y="1628800"/>
                <a:ext cx="186692" cy="163835"/>
                <a:chOff x="-1499789" y="3692879"/>
                <a:chExt cx="186692" cy="163835"/>
              </a:xfrm>
            </p:grpSpPr>
            <p:sp>
              <p:nvSpPr>
                <p:cNvPr id="15530"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531"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grpSp>
        <p:grpSp>
          <p:nvGrpSpPr>
            <p:cNvPr id="15513" name="Group 339"/>
            <p:cNvGrpSpPr>
              <a:grpSpLocks/>
            </p:cNvGrpSpPr>
            <p:nvPr/>
          </p:nvGrpSpPr>
          <p:grpSpPr bwMode="auto">
            <a:xfrm>
              <a:off x="3894138" y="1739760"/>
              <a:ext cx="1079500" cy="293828"/>
              <a:chOff x="8489724" y="4403367"/>
              <a:chExt cx="1079521" cy="294067"/>
            </a:xfrm>
          </p:grpSpPr>
          <p:sp>
            <p:nvSpPr>
              <p:cNvPr id="15514"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15"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16"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17"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18"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19"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0"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1"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2"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3"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4"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5"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6"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7"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99" name="Straight Arrow Connector 450"/>
          <p:cNvCxnSpPr>
            <a:cxnSpLocks noChangeShapeType="1"/>
            <a:stCxn id="15548" idx="2"/>
            <a:endCxn id="509" idx="0"/>
          </p:cNvCxnSpPr>
          <p:nvPr/>
        </p:nvCxnSpPr>
        <p:spPr bwMode="auto">
          <a:xfrm>
            <a:off x="3553113" y="5615159"/>
            <a:ext cx="3175" cy="12858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400" name="Group 388"/>
          <p:cNvGrpSpPr>
            <a:grpSpLocks/>
          </p:cNvGrpSpPr>
          <p:nvPr/>
        </p:nvGrpSpPr>
        <p:grpSpPr bwMode="auto">
          <a:xfrm>
            <a:off x="4194463" y="6051550"/>
            <a:ext cx="279400" cy="279400"/>
            <a:chOff x="5586413" y="3087688"/>
            <a:chExt cx="279400" cy="279400"/>
          </a:xfrm>
        </p:grpSpPr>
        <p:sp>
          <p:nvSpPr>
            <p:cNvPr id="493" name="Donut 492"/>
            <p:cNvSpPr/>
            <p:nvPr/>
          </p:nvSpPr>
          <p:spPr bwMode="gray">
            <a:xfrm>
              <a:off x="5586413" y="3087688"/>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5511" name="Oval 720"/>
            <p:cNvSpPr>
              <a:spLocks noChangeArrowheads="1"/>
            </p:cNvSpPr>
            <p:nvPr/>
          </p:nvSpPr>
          <p:spPr bwMode="auto">
            <a:xfrm>
              <a:off x="5608474" y="3111687"/>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15401" name="Group 689"/>
          <p:cNvGrpSpPr>
            <a:grpSpLocks/>
          </p:cNvGrpSpPr>
          <p:nvPr/>
        </p:nvGrpSpPr>
        <p:grpSpPr bwMode="auto">
          <a:xfrm>
            <a:off x="3407063" y="5740572"/>
            <a:ext cx="276225" cy="150812"/>
            <a:chOff x="7020496" y="4784785"/>
            <a:chExt cx="275109" cy="150745"/>
          </a:xfrm>
        </p:grpSpPr>
        <p:grpSp>
          <p:nvGrpSpPr>
            <p:cNvPr id="15495" name="Group 118"/>
            <p:cNvGrpSpPr>
              <a:grpSpLocks/>
            </p:cNvGrpSpPr>
            <p:nvPr/>
          </p:nvGrpSpPr>
          <p:grpSpPr bwMode="auto">
            <a:xfrm>
              <a:off x="7020496" y="4784785"/>
              <a:ext cx="275109" cy="150745"/>
              <a:chOff x="7022877" y="4789547"/>
              <a:chExt cx="275109" cy="150745"/>
            </a:xfrm>
          </p:grpSpPr>
          <p:grpSp>
            <p:nvGrpSpPr>
              <p:cNvPr id="15503" name="Group 132"/>
              <p:cNvGrpSpPr>
                <a:grpSpLocks/>
              </p:cNvGrpSpPr>
              <p:nvPr/>
            </p:nvGrpSpPr>
            <p:grpSpPr bwMode="auto">
              <a:xfrm>
                <a:off x="7022877" y="4789547"/>
                <a:ext cx="275109" cy="146939"/>
                <a:chOff x="3014456" y="6923053"/>
                <a:chExt cx="1242639" cy="663709"/>
              </a:xfrm>
            </p:grpSpPr>
            <p:sp>
              <p:nvSpPr>
                <p:cNvPr id="509" name="Freeform 50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5509"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504" name="Group 541"/>
              <p:cNvGrpSpPr>
                <a:grpSpLocks/>
              </p:cNvGrpSpPr>
              <p:nvPr/>
            </p:nvGrpSpPr>
            <p:grpSpPr bwMode="auto">
              <a:xfrm>
                <a:off x="7029450" y="4894573"/>
                <a:ext cx="268536" cy="45719"/>
                <a:chOff x="7588635" y="4913826"/>
                <a:chExt cx="495416" cy="33609"/>
              </a:xfrm>
            </p:grpSpPr>
            <p:sp>
              <p:nvSpPr>
                <p:cNvPr id="15505"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506"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507"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5496" name="Group 654"/>
            <p:cNvGrpSpPr>
              <a:grpSpLocks/>
            </p:cNvGrpSpPr>
            <p:nvPr/>
          </p:nvGrpSpPr>
          <p:grpSpPr bwMode="auto">
            <a:xfrm>
              <a:off x="7035027" y="4886004"/>
              <a:ext cx="249169" cy="45720"/>
              <a:chOff x="1171328" y="3126737"/>
              <a:chExt cx="413886" cy="45739"/>
            </a:xfrm>
          </p:grpSpPr>
          <p:sp>
            <p:nvSpPr>
              <p:cNvPr id="15498"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99"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500"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501"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502"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497"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5402" name="Elbow Connector 17"/>
          <p:cNvCxnSpPr>
            <a:cxnSpLocks noChangeShapeType="1"/>
            <a:stCxn id="509" idx="45"/>
            <a:endCxn id="15511" idx="0"/>
          </p:cNvCxnSpPr>
          <p:nvPr/>
        </p:nvCxnSpPr>
        <p:spPr bwMode="auto">
          <a:xfrm>
            <a:off x="3678818" y="5868407"/>
            <a:ext cx="653105" cy="20714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3" name="Elbow Connector 19"/>
          <p:cNvCxnSpPr>
            <a:cxnSpLocks noChangeShapeType="1"/>
            <a:stCxn id="15505" idx="1"/>
            <a:endCxn id="15491" idx="0"/>
          </p:cNvCxnSpPr>
          <p:nvPr/>
        </p:nvCxnSpPr>
        <p:spPr bwMode="auto">
          <a:xfrm rot="10800000" flipV="1">
            <a:off x="1559189" y="5867571"/>
            <a:ext cx="1854224" cy="8550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406" name="Group 20"/>
          <p:cNvGrpSpPr>
            <a:grpSpLocks/>
          </p:cNvGrpSpPr>
          <p:nvPr/>
        </p:nvGrpSpPr>
        <p:grpSpPr bwMode="auto">
          <a:xfrm>
            <a:off x="1127389" y="5942013"/>
            <a:ext cx="873125" cy="533400"/>
            <a:chOff x="963613" y="5656263"/>
            <a:chExt cx="873125" cy="535499"/>
          </a:xfrm>
        </p:grpSpPr>
        <p:grpSp>
          <p:nvGrpSpPr>
            <p:cNvPr id="15475" name="Group 445"/>
            <p:cNvGrpSpPr>
              <a:grpSpLocks/>
            </p:cNvGrpSpPr>
            <p:nvPr/>
          </p:nvGrpSpPr>
          <p:grpSpPr bwMode="auto">
            <a:xfrm>
              <a:off x="963613" y="5666971"/>
              <a:ext cx="863600" cy="524791"/>
              <a:chOff x="-1836997" y="5152080"/>
              <a:chExt cx="864381" cy="523607"/>
            </a:xfrm>
          </p:grpSpPr>
          <p:sp>
            <p:nvSpPr>
              <p:cNvPr id="15491"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5492"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5493"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5494" name="TextBox 449"/>
              <p:cNvSpPr txBox="1">
                <a:spLocks noChangeArrowheads="1"/>
              </p:cNvSpPr>
              <p:nvPr/>
            </p:nvSpPr>
            <p:spPr bwMode="auto">
              <a:xfrm>
                <a:off x="-1781385" y="5152080"/>
                <a:ext cx="756333" cy="52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(15O) </a:t>
                </a:r>
              </a:p>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Integration with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SAP </a:t>
                </a:r>
                <a:r>
                  <a:rPr lang="en-US" altLang="en-US" sz="700" b="0" dirty="0" err="1">
                    <a:solidFill>
                      <a:srgbClr val="000000"/>
                    </a:solidFill>
                    <a:latin typeface="Calibri" panose="020F0502020204030204" pitchFamily="34" charset="0"/>
                  </a:rPr>
                  <a:t>SuccessFactors</a:t>
                </a:r>
                <a:r>
                  <a:rPr lang="en-US" altLang="en-US" sz="700" b="0" dirty="0">
                    <a:solidFill>
                      <a:srgbClr val="000000"/>
                    </a:solidFill>
                    <a:latin typeface="Calibri" panose="020F0502020204030204" pitchFamily="34" charset="0"/>
                  </a:rPr>
                  <a:t> Employee Central Payroll</a:t>
                </a:r>
              </a:p>
            </p:txBody>
          </p:sp>
        </p:grpSp>
        <p:grpSp>
          <p:nvGrpSpPr>
            <p:cNvPr id="15476" name="Group 408"/>
            <p:cNvGrpSpPr>
              <a:grpSpLocks/>
            </p:cNvGrpSpPr>
            <p:nvPr/>
          </p:nvGrpSpPr>
          <p:grpSpPr bwMode="auto">
            <a:xfrm>
              <a:off x="963613" y="5656263"/>
              <a:ext cx="873125" cy="530225"/>
              <a:chOff x="8489732" y="4403217"/>
              <a:chExt cx="1079512" cy="294200"/>
            </a:xfrm>
          </p:grpSpPr>
          <p:sp>
            <p:nvSpPr>
              <p:cNvPr id="15477"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78"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79"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0"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1"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2"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3"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4"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5"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6"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7"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8"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89"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90"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413" name="Group 689"/>
          <p:cNvGrpSpPr>
            <a:grpSpLocks/>
          </p:cNvGrpSpPr>
          <p:nvPr/>
        </p:nvGrpSpPr>
        <p:grpSpPr bwMode="auto">
          <a:xfrm>
            <a:off x="5494626" y="4171616"/>
            <a:ext cx="276225" cy="150812"/>
            <a:chOff x="7020496" y="4784785"/>
            <a:chExt cx="275109" cy="150745"/>
          </a:xfrm>
        </p:grpSpPr>
        <p:grpSp>
          <p:nvGrpSpPr>
            <p:cNvPr id="15434" name="Group 118"/>
            <p:cNvGrpSpPr>
              <a:grpSpLocks/>
            </p:cNvGrpSpPr>
            <p:nvPr/>
          </p:nvGrpSpPr>
          <p:grpSpPr bwMode="auto">
            <a:xfrm>
              <a:off x="7020496" y="4784785"/>
              <a:ext cx="275109" cy="150745"/>
              <a:chOff x="7022877" y="4789547"/>
              <a:chExt cx="275109" cy="150745"/>
            </a:xfrm>
          </p:grpSpPr>
          <p:grpSp>
            <p:nvGrpSpPr>
              <p:cNvPr id="15442" name="Group 132"/>
              <p:cNvGrpSpPr>
                <a:grpSpLocks/>
              </p:cNvGrpSpPr>
              <p:nvPr/>
            </p:nvGrpSpPr>
            <p:grpSpPr bwMode="auto">
              <a:xfrm>
                <a:off x="7022877" y="4789547"/>
                <a:ext cx="275109" cy="146939"/>
                <a:chOff x="3014456" y="6923053"/>
                <a:chExt cx="1242639" cy="663709"/>
              </a:xfrm>
            </p:grpSpPr>
            <p:sp>
              <p:nvSpPr>
                <p:cNvPr id="415" name="Freeform 414"/>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544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443" name="Group 541"/>
              <p:cNvGrpSpPr>
                <a:grpSpLocks/>
              </p:cNvGrpSpPr>
              <p:nvPr/>
            </p:nvGrpSpPr>
            <p:grpSpPr bwMode="auto">
              <a:xfrm>
                <a:off x="7029450" y="4894573"/>
                <a:ext cx="268536" cy="45719"/>
                <a:chOff x="7588635" y="4913826"/>
                <a:chExt cx="495416" cy="33609"/>
              </a:xfrm>
            </p:grpSpPr>
            <p:sp>
              <p:nvSpPr>
                <p:cNvPr id="1544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4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4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5435" name="Group 654"/>
            <p:cNvGrpSpPr>
              <a:grpSpLocks/>
            </p:cNvGrpSpPr>
            <p:nvPr/>
          </p:nvGrpSpPr>
          <p:grpSpPr bwMode="auto">
            <a:xfrm>
              <a:off x="7035027" y="4886004"/>
              <a:ext cx="249169" cy="45720"/>
              <a:chOff x="1171328" y="3126737"/>
              <a:chExt cx="413886" cy="45739"/>
            </a:xfrm>
          </p:grpSpPr>
          <p:sp>
            <p:nvSpPr>
              <p:cNvPr id="1543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3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3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4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4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43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5414" name="Straight Arrow Connector 22"/>
          <p:cNvCxnSpPr>
            <a:cxnSpLocks noChangeShapeType="1"/>
            <a:stCxn id="15646" idx="2"/>
            <a:endCxn id="415" idx="11"/>
          </p:cNvCxnSpPr>
          <p:nvPr/>
        </p:nvCxnSpPr>
        <p:spPr bwMode="auto">
          <a:xfrm>
            <a:off x="5618450" y="3997366"/>
            <a:ext cx="4657" cy="17825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415" name="Group 689"/>
          <p:cNvGrpSpPr>
            <a:grpSpLocks/>
          </p:cNvGrpSpPr>
          <p:nvPr/>
        </p:nvGrpSpPr>
        <p:grpSpPr bwMode="auto">
          <a:xfrm rot="16200000">
            <a:off x="4107569" y="4535959"/>
            <a:ext cx="276225" cy="150813"/>
            <a:chOff x="7020496" y="4784785"/>
            <a:chExt cx="275109" cy="150745"/>
          </a:xfrm>
        </p:grpSpPr>
        <p:grpSp>
          <p:nvGrpSpPr>
            <p:cNvPr id="15419" name="Group 118"/>
            <p:cNvGrpSpPr>
              <a:grpSpLocks/>
            </p:cNvGrpSpPr>
            <p:nvPr/>
          </p:nvGrpSpPr>
          <p:grpSpPr bwMode="auto">
            <a:xfrm>
              <a:off x="7020496" y="4784785"/>
              <a:ext cx="275109" cy="150745"/>
              <a:chOff x="7022877" y="4789547"/>
              <a:chExt cx="275109" cy="150745"/>
            </a:xfrm>
          </p:grpSpPr>
          <p:grpSp>
            <p:nvGrpSpPr>
              <p:cNvPr id="15427" name="Group 132"/>
              <p:cNvGrpSpPr>
                <a:grpSpLocks/>
              </p:cNvGrpSpPr>
              <p:nvPr/>
            </p:nvGrpSpPr>
            <p:grpSpPr bwMode="auto">
              <a:xfrm>
                <a:off x="7022877" y="4789547"/>
                <a:ext cx="275109" cy="146939"/>
                <a:chOff x="3014456" y="6923053"/>
                <a:chExt cx="1242639" cy="663709"/>
              </a:xfrm>
            </p:grpSpPr>
            <p:sp>
              <p:nvSpPr>
                <p:cNvPr id="436" name="Freeform 435"/>
                <p:cNvSpPr/>
                <p:nvPr/>
              </p:nvSpPr>
              <p:spPr bwMode="gray">
                <a:xfrm>
                  <a:off x="3014454" y="6923051"/>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543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428" name="Group 541"/>
              <p:cNvGrpSpPr>
                <a:grpSpLocks/>
              </p:cNvGrpSpPr>
              <p:nvPr/>
            </p:nvGrpSpPr>
            <p:grpSpPr bwMode="auto">
              <a:xfrm>
                <a:off x="7029450" y="4894573"/>
                <a:ext cx="268536" cy="45719"/>
                <a:chOff x="7588635" y="4913826"/>
                <a:chExt cx="495416" cy="33609"/>
              </a:xfrm>
            </p:grpSpPr>
            <p:sp>
              <p:nvSpPr>
                <p:cNvPr id="15429"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3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3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5420" name="Group 654"/>
            <p:cNvGrpSpPr>
              <a:grpSpLocks/>
            </p:cNvGrpSpPr>
            <p:nvPr/>
          </p:nvGrpSpPr>
          <p:grpSpPr bwMode="auto">
            <a:xfrm>
              <a:off x="7035027" y="4886004"/>
              <a:ext cx="249169" cy="45720"/>
              <a:chOff x="1171328" y="3126737"/>
              <a:chExt cx="413886" cy="45739"/>
            </a:xfrm>
          </p:grpSpPr>
          <p:sp>
            <p:nvSpPr>
              <p:cNvPr id="15422"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23"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2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25"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26"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421"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416" name="TextBox 1"/>
          <p:cNvSpPr txBox="1">
            <a:spLocks noChangeArrowheads="1"/>
          </p:cNvSpPr>
          <p:nvPr/>
        </p:nvSpPr>
        <p:spPr bwMode="auto">
          <a:xfrm>
            <a:off x="5795685" y="4045607"/>
            <a:ext cx="964791" cy="221599"/>
          </a:xfrm>
          <a:prstGeom prst="rect">
            <a:avLst/>
          </a:prstGeom>
          <a:solidFill>
            <a:srgbClr val="FFFF99"/>
          </a:solidFill>
          <a:ln w="3175">
            <a:solidFill>
              <a:schemeClr val="tx1"/>
            </a:solidFill>
            <a:miter lim="800000"/>
            <a:headEnd/>
            <a:tailEnd/>
          </a:ln>
        </p:spPr>
        <p:txBody>
          <a:bodyPr wrap="squar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Time Off of type </a:t>
            </a:r>
            <a:br>
              <a:rPr lang="en-US" altLang="en-US" sz="600" b="0" dirty="0">
                <a:ea typeface="Arial Unicode MS" panose="020B0604020202020204" pitchFamily="34" charset="-128"/>
                <a:cs typeface="Arial Unicode MS" panose="020B0604020202020204" pitchFamily="34" charset="-128"/>
              </a:rPr>
            </a:br>
            <a:r>
              <a:rPr lang="en-US" altLang="en-US" sz="600" b="0" dirty="0">
                <a:ea typeface="Arial Unicode MS" panose="020B0604020202020204" pitchFamily="34" charset="-128"/>
                <a:cs typeface="Arial Unicode MS" panose="020B0604020202020204" pitchFamily="34" charset="-128"/>
              </a:rPr>
              <a:t>Unpaid or Military Service</a:t>
            </a:r>
          </a:p>
        </p:txBody>
      </p:sp>
      <p:sp>
        <p:nvSpPr>
          <p:cNvPr id="15417" name="TextBox 1"/>
          <p:cNvSpPr txBox="1">
            <a:spLocks noChangeArrowheads="1"/>
          </p:cNvSpPr>
          <p:nvPr/>
        </p:nvSpPr>
        <p:spPr bwMode="auto">
          <a:xfrm>
            <a:off x="4446452" y="4045607"/>
            <a:ext cx="1034899"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Time Off of type other than </a:t>
            </a:r>
            <a:br>
              <a:rPr lang="en-US" altLang="en-US" sz="600" b="0" dirty="0">
                <a:ea typeface="Arial Unicode MS" panose="020B0604020202020204" pitchFamily="34" charset="-128"/>
                <a:cs typeface="Arial Unicode MS" panose="020B0604020202020204" pitchFamily="34" charset="-128"/>
              </a:rPr>
            </a:br>
            <a:r>
              <a:rPr lang="en-US" altLang="en-US" sz="600" b="0" dirty="0">
                <a:ea typeface="Arial Unicode MS" panose="020B0604020202020204" pitchFamily="34" charset="-128"/>
                <a:cs typeface="Arial Unicode MS" panose="020B0604020202020204" pitchFamily="34" charset="-128"/>
              </a:rPr>
              <a:t>Unpaid and Military Service</a:t>
            </a:r>
          </a:p>
        </p:txBody>
      </p:sp>
      <p:sp>
        <p:nvSpPr>
          <p:cNvPr id="410" name="TextBox 1"/>
          <p:cNvSpPr txBox="1">
            <a:spLocks noChangeArrowheads="1"/>
          </p:cNvSpPr>
          <p:nvPr/>
        </p:nvSpPr>
        <p:spPr bwMode="auto">
          <a:xfrm>
            <a:off x="1138585" y="5689693"/>
            <a:ext cx="2254784"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Integration </a:t>
            </a:r>
            <a:r>
              <a:rPr lang="en-US" altLang="en-US" sz="600" dirty="0">
                <a:ea typeface="Arial Unicode MS" panose="020B0604020202020204" pitchFamily="34" charset="-128"/>
                <a:cs typeface="Arial Unicode MS" panose="020B0604020202020204" pitchFamily="34" charset="-128"/>
              </a:rPr>
              <a:t>with SAP </a:t>
            </a:r>
            <a:r>
              <a:rPr lang="en-US" altLang="en-US" sz="600" dirty="0" err="1">
                <a:ea typeface="Arial Unicode MS" panose="020B0604020202020204" pitchFamily="34" charset="-128"/>
                <a:cs typeface="Arial Unicode MS" panose="020B0604020202020204" pitchFamily="34" charset="-128"/>
              </a:rPr>
              <a:t>SuccessFactors</a:t>
            </a:r>
            <a:r>
              <a:rPr lang="en-US" altLang="en-US" sz="600" dirty="0">
                <a:ea typeface="Arial Unicode MS" panose="020B0604020202020204" pitchFamily="34" charset="-128"/>
                <a:cs typeface="Arial Unicode MS" panose="020B0604020202020204" pitchFamily="34" charset="-128"/>
              </a:rPr>
              <a:t> </a:t>
            </a:r>
            <a:r>
              <a:rPr lang="en-US" altLang="en-US" sz="600" b="0" dirty="0">
                <a:ea typeface="Arial Unicode MS" panose="020B0604020202020204" pitchFamily="34" charset="-128"/>
                <a:cs typeface="Arial Unicode MS" panose="020B0604020202020204" pitchFamily="34" charset="-128"/>
              </a:rPr>
              <a:t>Employee Central Payroll</a:t>
            </a:r>
          </a:p>
        </p:txBody>
      </p:sp>
      <p:sp>
        <p:nvSpPr>
          <p:cNvPr id="411" name="TextBox 1"/>
          <p:cNvSpPr txBox="1">
            <a:spLocks noChangeArrowheads="1"/>
          </p:cNvSpPr>
          <p:nvPr/>
        </p:nvSpPr>
        <p:spPr bwMode="auto">
          <a:xfrm>
            <a:off x="3712318" y="5690191"/>
            <a:ext cx="2371803"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No integration with </a:t>
            </a:r>
            <a:r>
              <a:rPr lang="en-US" altLang="en-US" sz="600" dirty="0">
                <a:ea typeface="Arial Unicode MS" panose="020B0604020202020204" pitchFamily="34" charset="-128"/>
                <a:cs typeface="Arial Unicode MS" panose="020B0604020202020204" pitchFamily="34" charset="-128"/>
              </a:rPr>
              <a:t>SAP </a:t>
            </a:r>
            <a:r>
              <a:rPr lang="en-US" altLang="en-US" sz="600" dirty="0" err="1">
                <a:ea typeface="Arial Unicode MS" panose="020B0604020202020204" pitchFamily="34" charset="-128"/>
                <a:cs typeface="Arial Unicode MS" panose="020B0604020202020204" pitchFamily="34" charset="-128"/>
              </a:rPr>
              <a:t>SuccessFactors</a:t>
            </a:r>
            <a:r>
              <a:rPr lang="en-US" altLang="en-US" sz="600" dirty="0">
                <a:ea typeface="Arial Unicode MS" panose="020B0604020202020204" pitchFamily="34" charset="-128"/>
                <a:cs typeface="Arial Unicode MS" panose="020B0604020202020204" pitchFamily="34" charset="-128"/>
              </a:rPr>
              <a:t> Employee </a:t>
            </a:r>
            <a:r>
              <a:rPr lang="en-US" altLang="en-US" sz="600" b="0" dirty="0">
                <a:ea typeface="Arial Unicode MS" panose="020B0604020202020204" pitchFamily="34" charset="-128"/>
                <a:cs typeface="Arial Unicode MS" panose="020B0604020202020204" pitchFamily="34" charset="-128"/>
              </a:rPr>
              <a:t>Central Payroll</a:t>
            </a:r>
          </a:p>
        </p:txBody>
      </p:sp>
      <p:cxnSp>
        <p:nvCxnSpPr>
          <p:cNvPr id="11" name="Straight Arrow Connector 10"/>
          <p:cNvCxnSpPr>
            <a:stCxn id="415" idx="33"/>
            <a:endCxn id="492" idx="2"/>
          </p:cNvCxnSpPr>
          <p:nvPr/>
        </p:nvCxnSpPr>
        <p:spPr>
          <a:xfrm flipV="1">
            <a:off x="5768969" y="4288798"/>
            <a:ext cx="1738800" cy="2713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6" name="Connector: Elbow 5"/>
          <p:cNvCxnSpPr>
            <a:stCxn id="15726" idx="3"/>
            <a:endCxn id="15666" idx="1"/>
          </p:cNvCxnSpPr>
          <p:nvPr/>
        </p:nvCxnSpPr>
        <p:spPr>
          <a:xfrm flipV="1">
            <a:off x="2100884" y="2134415"/>
            <a:ext cx="914067" cy="788824"/>
          </a:xfrm>
          <a:prstGeom prst="bentConnector3">
            <a:avLst>
              <a:gd name="adj1" fmla="val 3181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 name="Group 2"/>
          <p:cNvGrpSpPr/>
          <p:nvPr/>
        </p:nvGrpSpPr>
        <p:grpSpPr>
          <a:xfrm>
            <a:off x="3419634" y="2799829"/>
            <a:ext cx="490961" cy="344487"/>
            <a:chOff x="5183188" y="5284788"/>
            <a:chExt cx="490961" cy="344487"/>
          </a:xfrm>
        </p:grpSpPr>
        <p:sp>
          <p:nvSpPr>
            <p:cNvPr id="431" name="Oval 691"/>
            <p:cNvSpPr>
              <a:spLocks noChangeArrowheads="1"/>
            </p:cNvSpPr>
            <p:nvPr/>
          </p:nvSpPr>
          <p:spPr bwMode="auto">
            <a:xfrm>
              <a:off x="5183188" y="5357813"/>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32" name="Oval 692"/>
            <p:cNvSpPr>
              <a:spLocks noChangeArrowheads="1"/>
            </p:cNvSpPr>
            <p:nvPr/>
          </p:nvSpPr>
          <p:spPr bwMode="gray">
            <a:xfrm>
              <a:off x="5203826" y="5376862"/>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3" name="Oval 693"/>
            <p:cNvSpPr>
              <a:spLocks noChangeArrowheads="1"/>
            </p:cNvSpPr>
            <p:nvPr/>
          </p:nvSpPr>
          <p:spPr bwMode="auto">
            <a:xfrm>
              <a:off x="5183188" y="5357813"/>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34" name="Oval 694"/>
            <p:cNvSpPr>
              <a:spLocks noChangeArrowheads="1"/>
            </p:cNvSpPr>
            <p:nvPr/>
          </p:nvSpPr>
          <p:spPr bwMode="gray">
            <a:xfrm>
              <a:off x="5203826" y="5376862"/>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435" name="Object 403"/>
            <p:cNvGraphicFramePr>
              <a:graphicFrameLocks noChangeAspect="1"/>
            </p:cNvGraphicFramePr>
            <p:nvPr>
              <p:extLst/>
            </p:nvPr>
          </p:nvGraphicFramePr>
          <p:xfrm>
            <a:off x="5211827" y="5386283"/>
            <a:ext cx="223919" cy="223764"/>
          </p:xfrm>
          <a:graphic>
            <a:graphicData uri="http://schemas.openxmlformats.org/presentationml/2006/ole">
              <mc:AlternateContent xmlns:mc="http://schemas.openxmlformats.org/markup-compatibility/2006">
                <mc:Choice xmlns:v="urn:schemas-microsoft-com:vml" Requires="v">
                  <p:oleObj spid="_x0000_s34832" name="Visio" r:id="rId4" imgW="254000" imgH="254000" progId="Visio.Drawing.11">
                    <p:embed/>
                  </p:oleObj>
                </mc:Choice>
                <mc:Fallback>
                  <p:oleObj name="Visio" r:id="rId4" imgW="254000" imgH="254000" progId="Visio.Drawing.11">
                    <p:embed/>
                    <p:pic>
                      <p:nvPicPr>
                        <p:cNvPr id="435"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1827" y="5386283"/>
                          <a:ext cx="223919" cy="22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8" name="Textfeld 492"/>
            <p:cNvSpPr txBox="1">
              <a:spLocks noChangeArrowheads="1"/>
            </p:cNvSpPr>
            <p:nvPr/>
          </p:nvSpPr>
          <p:spPr bwMode="auto">
            <a:xfrm>
              <a:off x="5474723" y="5284788"/>
              <a:ext cx="199426" cy="21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39" name="Eckige Klammer links 490"/>
            <p:cNvSpPr>
              <a:spLocks/>
            </p:cNvSpPr>
            <p:nvPr/>
          </p:nvSpPr>
          <p:spPr bwMode="auto">
            <a:xfrm>
              <a:off x="5524500" y="5307013"/>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40" name="Gerade Verbindung 491"/>
            <p:cNvCxnSpPr>
              <a:cxnSpLocks noChangeShapeType="1"/>
              <a:endCxn id="439" idx="1"/>
            </p:cNvCxnSpPr>
            <p:nvPr/>
          </p:nvCxnSpPr>
          <p:spPr bwMode="auto">
            <a:xfrm flipV="1">
              <a:off x="5446713" y="5376863"/>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13" name="Straight Arrow Connector 12"/>
          <p:cNvCxnSpPr>
            <a:stCxn id="15706" idx="2"/>
            <a:endCxn id="433" idx="0"/>
          </p:cNvCxnSpPr>
          <p:nvPr/>
        </p:nvCxnSpPr>
        <p:spPr>
          <a:xfrm>
            <a:off x="3554700" y="2721979"/>
            <a:ext cx="665" cy="15087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p:cNvCxnSpPr>
            <a:stCxn id="441" idx="4"/>
            <a:endCxn id="15746" idx="0"/>
          </p:cNvCxnSpPr>
          <p:nvPr/>
        </p:nvCxnSpPr>
        <p:spPr>
          <a:xfrm flipH="1">
            <a:off x="1561135" y="2155626"/>
            <a:ext cx="417" cy="18283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 name="Group 4"/>
          <p:cNvGrpSpPr/>
          <p:nvPr/>
        </p:nvGrpSpPr>
        <p:grpSpPr>
          <a:xfrm>
            <a:off x="5479507" y="3214057"/>
            <a:ext cx="490598" cy="358775"/>
            <a:chOff x="7427851" y="2553254"/>
            <a:chExt cx="490598" cy="358775"/>
          </a:xfrm>
        </p:grpSpPr>
        <p:grpSp>
          <p:nvGrpSpPr>
            <p:cNvPr id="443" name="Group 361"/>
            <p:cNvGrpSpPr>
              <a:grpSpLocks/>
            </p:cNvGrpSpPr>
            <p:nvPr/>
          </p:nvGrpSpPr>
          <p:grpSpPr bwMode="auto">
            <a:xfrm>
              <a:off x="7427851" y="2639445"/>
              <a:ext cx="272008" cy="272584"/>
              <a:chOff x="514868" y="5661248"/>
              <a:chExt cx="272014" cy="272014"/>
            </a:xfrm>
          </p:grpSpPr>
          <p:sp>
            <p:nvSpPr>
              <p:cNvPr id="44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4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450" name="Group 370"/>
              <p:cNvGrpSpPr>
                <a:grpSpLocks/>
              </p:cNvGrpSpPr>
              <p:nvPr/>
            </p:nvGrpSpPr>
            <p:grpSpPr bwMode="auto">
              <a:xfrm>
                <a:off x="571578" y="5744390"/>
                <a:ext cx="158594" cy="105730"/>
                <a:chOff x="558006" y="5400998"/>
                <a:chExt cx="190500" cy="127001"/>
              </a:xfrm>
            </p:grpSpPr>
            <p:sp>
              <p:nvSpPr>
                <p:cNvPr id="45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45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5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445"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46"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47" name="Gerade Verbindung 491"/>
            <p:cNvCxnSpPr>
              <a:cxnSpLocks noChangeShapeType="1"/>
              <a:endCxn id="446"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60" name="Group 459"/>
          <p:cNvGrpSpPr/>
          <p:nvPr/>
        </p:nvGrpSpPr>
        <p:grpSpPr>
          <a:xfrm>
            <a:off x="3419729" y="4381408"/>
            <a:ext cx="490598" cy="358775"/>
            <a:chOff x="7427851" y="2553254"/>
            <a:chExt cx="490598" cy="358775"/>
          </a:xfrm>
        </p:grpSpPr>
        <p:grpSp>
          <p:nvGrpSpPr>
            <p:cNvPr id="461" name="Group 361"/>
            <p:cNvGrpSpPr>
              <a:grpSpLocks/>
            </p:cNvGrpSpPr>
            <p:nvPr/>
          </p:nvGrpSpPr>
          <p:grpSpPr bwMode="auto">
            <a:xfrm>
              <a:off x="7427851" y="2639445"/>
              <a:ext cx="272008" cy="272584"/>
              <a:chOff x="514868" y="5661248"/>
              <a:chExt cx="272014" cy="272014"/>
            </a:xfrm>
          </p:grpSpPr>
          <p:sp>
            <p:nvSpPr>
              <p:cNvPr id="465"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66"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467" name="Group 370"/>
              <p:cNvGrpSpPr>
                <a:grpSpLocks/>
              </p:cNvGrpSpPr>
              <p:nvPr/>
            </p:nvGrpSpPr>
            <p:grpSpPr bwMode="auto">
              <a:xfrm>
                <a:off x="571578" y="5744390"/>
                <a:ext cx="158594" cy="105730"/>
                <a:chOff x="558006" y="5400998"/>
                <a:chExt cx="190500" cy="127001"/>
              </a:xfrm>
            </p:grpSpPr>
            <p:sp>
              <p:nvSpPr>
                <p:cNvPr id="468"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469"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70"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462"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3</a:t>
              </a:r>
            </a:p>
          </p:txBody>
        </p:sp>
        <p:sp>
          <p:nvSpPr>
            <p:cNvPr id="463"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64" name="Gerade Verbindung 491"/>
            <p:cNvCxnSpPr>
              <a:cxnSpLocks noChangeShapeType="1"/>
              <a:endCxn id="463"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6" name="Group 485"/>
          <p:cNvGrpSpPr/>
          <p:nvPr/>
        </p:nvGrpSpPr>
        <p:grpSpPr>
          <a:xfrm>
            <a:off x="7487131" y="4066548"/>
            <a:ext cx="490598" cy="358775"/>
            <a:chOff x="7427851" y="2553254"/>
            <a:chExt cx="490598" cy="358775"/>
          </a:xfrm>
        </p:grpSpPr>
        <p:grpSp>
          <p:nvGrpSpPr>
            <p:cNvPr id="487" name="Group 361"/>
            <p:cNvGrpSpPr>
              <a:grpSpLocks/>
            </p:cNvGrpSpPr>
            <p:nvPr/>
          </p:nvGrpSpPr>
          <p:grpSpPr bwMode="auto">
            <a:xfrm>
              <a:off x="7427851" y="2639445"/>
              <a:ext cx="272008" cy="272584"/>
              <a:chOff x="514868" y="5661248"/>
              <a:chExt cx="272014" cy="272014"/>
            </a:xfrm>
          </p:grpSpPr>
          <p:sp>
            <p:nvSpPr>
              <p:cNvPr id="491"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92"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494" name="Group 370"/>
              <p:cNvGrpSpPr>
                <a:grpSpLocks/>
              </p:cNvGrpSpPr>
              <p:nvPr/>
            </p:nvGrpSpPr>
            <p:grpSpPr bwMode="auto">
              <a:xfrm>
                <a:off x="571578" y="5744390"/>
                <a:ext cx="158594" cy="105730"/>
                <a:chOff x="558006" y="5400998"/>
                <a:chExt cx="190500" cy="127001"/>
              </a:xfrm>
            </p:grpSpPr>
            <p:sp>
              <p:nvSpPr>
                <p:cNvPr id="495"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496"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97"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488"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2</a:t>
              </a:r>
            </a:p>
          </p:txBody>
        </p:sp>
        <p:sp>
          <p:nvSpPr>
            <p:cNvPr id="489"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90" name="Gerade Verbindung 491"/>
            <p:cNvCxnSpPr>
              <a:cxnSpLocks noChangeShapeType="1"/>
              <a:endCxn id="489"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437" name="TextBox 1"/>
          <p:cNvSpPr txBox="1">
            <a:spLocks noChangeArrowheads="1"/>
          </p:cNvSpPr>
          <p:nvPr/>
        </p:nvSpPr>
        <p:spPr bwMode="auto">
          <a:xfrm>
            <a:off x="490160" y="1919548"/>
            <a:ext cx="882614"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intends to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take short-term time off</a:t>
            </a:r>
            <a:endParaRPr lang="en-US" altLang="en-US" sz="600" b="0" dirty="0">
              <a:ea typeface="Arial Unicode MS" panose="020B0604020202020204" pitchFamily="34" charset="-128"/>
              <a:cs typeface="Arial Unicode MS" panose="020B0604020202020204" pitchFamily="34" charset="-128"/>
            </a:endParaRPr>
          </a:p>
        </p:txBody>
      </p:sp>
      <p:sp>
        <p:nvSpPr>
          <p:cNvPr id="441" name="Oval 720"/>
          <p:cNvSpPr>
            <a:spLocks noChangeArrowheads="1"/>
          </p:cNvSpPr>
          <p:nvPr/>
        </p:nvSpPr>
        <p:spPr bwMode="auto">
          <a:xfrm>
            <a:off x="1446153" y="1921626"/>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44" name="TextBox 1"/>
          <p:cNvSpPr txBox="1">
            <a:spLocks noChangeArrowheads="1"/>
          </p:cNvSpPr>
          <p:nvPr/>
        </p:nvSpPr>
        <p:spPr bwMode="auto">
          <a:xfrm>
            <a:off x="4530638" y="6117932"/>
            <a:ext cx="1462901"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Employee can go on short-term time off</a:t>
            </a:r>
          </a:p>
        </p:txBody>
      </p:sp>
      <p:cxnSp>
        <p:nvCxnSpPr>
          <p:cNvPr id="9" name="Straight Arrow Connector 8"/>
          <p:cNvCxnSpPr>
            <a:stCxn id="436" idx="0"/>
            <a:endCxn id="465" idx="6"/>
          </p:cNvCxnSpPr>
          <p:nvPr/>
        </p:nvCxnSpPr>
        <p:spPr>
          <a:xfrm flipH="1">
            <a:off x="3691192" y="4600766"/>
            <a:ext cx="482143" cy="289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4" name="Straight Arrow Connector 13"/>
          <p:cNvCxnSpPr>
            <a:stCxn id="465" idx="4"/>
            <a:endCxn id="15528" idx="0"/>
          </p:cNvCxnSpPr>
          <p:nvPr/>
        </p:nvCxnSpPr>
        <p:spPr>
          <a:xfrm flipH="1">
            <a:off x="3554701" y="4740183"/>
            <a:ext cx="760" cy="13781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 name="Connector: Elbow 18"/>
          <p:cNvCxnSpPr>
            <a:stCxn id="15437" idx="1"/>
            <a:endCxn id="15426" idx="3"/>
          </p:cNvCxnSpPr>
          <p:nvPr/>
        </p:nvCxnSpPr>
        <p:spPr>
          <a:xfrm rot="10800000" flipV="1">
            <a:off x="4294894" y="4296234"/>
            <a:ext cx="1214020" cy="18813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6" name="Straight Arrow Connector 25"/>
          <p:cNvCxnSpPr>
            <a:stCxn id="15686" idx="3"/>
            <a:endCxn id="448" idx="2"/>
          </p:cNvCxnSpPr>
          <p:nvPr/>
        </p:nvCxnSpPr>
        <p:spPr>
          <a:xfrm flipV="1">
            <a:off x="4094450" y="3436307"/>
            <a:ext cx="1385057" cy="288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6064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FJ7 - </a:t>
            </a:r>
            <a:r>
              <a:rPr lang="de-DE" altLang="en-US" dirty="0"/>
              <a:t>Request </a:t>
            </a:r>
            <a:r>
              <a:rPr lang="de-DE" altLang="en-US" dirty="0" err="1"/>
              <a:t>and</a:t>
            </a:r>
            <a:r>
              <a:rPr lang="de-DE" altLang="en-US" dirty="0"/>
              <a:t> Manage Time Off</a:t>
            </a:r>
            <a:br>
              <a:rPr lang="de-DE" altLang="en-US" dirty="0"/>
            </a:br>
            <a:r>
              <a:rPr lang="de-DE" altLang="en-US" dirty="0"/>
              <a:t>- </a:t>
            </a:r>
            <a:r>
              <a:rPr lang="de-DE" altLang="en-US" dirty="0" err="1"/>
              <a:t>short</a:t>
            </a:r>
            <a:r>
              <a:rPr lang="de-DE" altLang="en-US" dirty="0"/>
              <a:t>-term </a:t>
            </a:r>
            <a:r>
              <a:rPr lang="de-DE" altLang="en-US" dirty="0" err="1"/>
              <a:t>absences</a:t>
            </a:r>
            <a:r>
              <a:rPr lang="de-DE" altLang="en-US" dirty="0"/>
              <a:t> - (2/2)</a:t>
            </a:r>
            <a:endParaRPr lang="en-US" altLang="en-US" dirty="0"/>
          </a:p>
        </p:txBody>
      </p:sp>
      <p:graphicFrame>
        <p:nvGraphicFramePr>
          <p:cNvPr id="53" name="Table 52"/>
          <p:cNvGraphicFramePr>
            <a:graphicFrameLocks noGrp="1"/>
          </p:cNvGraphicFramePr>
          <p:nvPr>
            <p:extLst>
              <p:ext uri="{D42A27DB-BD31-4B8C-83A1-F6EECF244321}">
                <p14:modId xmlns:p14="http://schemas.microsoft.com/office/powerpoint/2010/main" val="1717656874"/>
              </p:ext>
            </p:extLst>
          </p:nvPr>
        </p:nvGraphicFramePr>
        <p:xfrm>
          <a:off x="346074" y="1429047"/>
          <a:ext cx="6073199" cy="2876780"/>
        </p:xfrm>
        <a:graphic>
          <a:graphicData uri="http://schemas.openxmlformats.org/drawingml/2006/table">
            <a:tbl>
              <a:tblPr/>
              <a:tblGrid>
                <a:gridCol w="433740">
                  <a:extLst>
                    <a:ext uri="{9D8B030D-6E8A-4147-A177-3AD203B41FA5}">
                      <a16:colId xmlns:a16="http://schemas.microsoft.com/office/drawing/2014/main" val="20000"/>
                    </a:ext>
                  </a:extLst>
                </a:gridCol>
                <a:gridCol w="5639459">
                  <a:extLst>
                    <a:ext uri="{9D8B030D-6E8A-4147-A177-3AD203B41FA5}">
                      <a16:colId xmlns:a16="http://schemas.microsoft.com/office/drawing/2014/main" val="20001"/>
                    </a:ext>
                  </a:extLst>
                </a:gridCol>
              </a:tblGrid>
              <a:tr h="252345">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38">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Time Management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Upcoming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de-DE"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Administer </a:t>
                      </a:r>
                      <a:r>
                        <a:rPr kumimoji="0" lang="de-DE" altLang="en-US" sz="800" b="0" i="1" u="none" strike="noStrike" cap="none" normalizeH="0" baseline="0" dirty="0">
                          <a:ln>
                            <a:noFill/>
                          </a:ln>
                          <a:solidFill>
                            <a:schemeClr val="tx1"/>
                          </a:solidFill>
                          <a:effectLst/>
                          <a:latin typeface="Arial" charset="0"/>
                          <a:cs typeface="Arial" charset="0"/>
                        </a:rPr>
                        <a:t>Time</a:t>
                      </a:r>
                      <a:endParaRPr kumimoji="0" lang="de-DE" altLang="en-US" sz="800" b="0" i="0" u="none" strike="noStrike" cap="none" normalizeH="0" baseline="0" dirty="0">
                        <a:ln>
                          <a:noFill/>
                        </a:ln>
                        <a:solidFill>
                          <a:schemeClr val="tx1"/>
                        </a:solidFill>
                        <a:effectLst/>
                        <a:latin typeface="Arial" charset="0"/>
                        <a:cs typeface="Arial" charset="0"/>
                      </a:endParaRP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38">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Time Management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Upcoming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de-DE"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Administer </a:t>
                      </a:r>
                      <a:r>
                        <a:rPr kumimoji="0" lang="de-DE" altLang="en-US" sz="800" b="0" i="1" u="none" strike="noStrike" cap="none" normalizeH="0" baseline="0" dirty="0">
                          <a:ln>
                            <a:noFill/>
                          </a:ln>
                          <a:solidFill>
                            <a:schemeClr val="tx1"/>
                          </a:solidFill>
                          <a:effectLst/>
                          <a:latin typeface="Arial" charset="0"/>
                          <a:cs typeface="Arial" charset="0"/>
                        </a:rPr>
                        <a:t>Time</a:t>
                      </a:r>
                      <a:endParaRPr kumimoji="0" lang="de-DE" altLang="en-US" sz="800" b="0" i="0" u="none" strike="noStrike" cap="none" normalizeH="0" baseline="0" dirty="0">
                        <a:ln>
                          <a:noFill/>
                        </a:ln>
                        <a:solidFill>
                          <a:schemeClr val="tx1"/>
                        </a:solidFill>
                        <a:effectLst/>
                        <a:latin typeface="Arial" charset="0"/>
                        <a:cs typeface="Arial" charset="0"/>
                      </a:endParaRP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38">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0" u="sng" strike="noStrike" cap="none" normalizeH="0" baseline="0" dirty="0">
                          <a:ln>
                            <a:noFill/>
                          </a:ln>
                          <a:solidFill>
                            <a:schemeClr val="tx1"/>
                          </a:solidFill>
                          <a:effectLst/>
                          <a:latin typeface="Arial" charset="0"/>
                          <a:cs typeface="Arial" charset="0"/>
                        </a:rPr>
                        <a:t>Option 1</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Time Management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Upcoming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de-DE"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Go to </a:t>
                      </a:r>
                      <a:r>
                        <a:rPr kumimoji="0" lang="de-DE" altLang="en-US" sz="800" b="0" i="1" u="none" strike="noStrike" cap="none" normalizeH="0" baseline="0" dirty="0">
                          <a:ln>
                            <a:noFill/>
                          </a:ln>
                          <a:solidFill>
                            <a:schemeClr val="tx1"/>
                          </a:solidFill>
                          <a:effectLst/>
                          <a:latin typeface="Arial" charset="0"/>
                          <a:cs typeface="Arial" charset="0"/>
                        </a:rPr>
                        <a:t>Time Off</a:t>
                      </a:r>
                      <a:r>
                        <a:rPr kumimoji="0" lang="de-DE" altLang="en-US" sz="800" b="0" i="0" u="none" strike="noStrike" cap="none" normalizeH="0" baseline="0" dirty="0">
                          <a:ln>
                            <a:noFill/>
                          </a:ln>
                          <a:solidFill>
                            <a:schemeClr val="tx1"/>
                          </a:solidFill>
                          <a:effectLst/>
                          <a:latin typeface="Arial" charset="0"/>
                          <a:cs typeface="Arial" charset="0"/>
                        </a:rPr>
                        <a:t>; </a:t>
                      </a:r>
                      <a:br>
                        <a:rPr kumimoji="0" lang="de-DE" altLang="en-US" sz="800" b="0" i="0" u="none" strike="noStrike" cap="none" normalizeH="0" baseline="0" dirty="0">
                          <a:ln>
                            <a:noFill/>
                          </a:ln>
                          <a:solidFill>
                            <a:schemeClr val="tx1"/>
                          </a:solidFill>
                          <a:effectLst/>
                          <a:latin typeface="Arial" charset="0"/>
                          <a:cs typeface="Arial" charset="0"/>
                        </a:rPr>
                      </a:br>
                      <a:r>
                        <a:rPr kumimoji="0" lang="de-DE" altLang="en-US" sz="800" b="0" i="0" u="sng" strike="noStrike" cap="none" normalizeH="0" baseline="0" dirty="0">
                          <a:ln>
                            <a:noFill/>
                          </a:ln>
                          <a:solidFill>
                            <a:schemeClr val="tx1"/>
                          </a:solidFill>
                          <a:effectLst/>
                          <a:latin typeface="Arial" charset="0"/>
                          <a:cs typeface="Arial" charset="0"/>
                        </a:rPr>
                        <a:t>Option 2</a:t>
                      </a:r>
                      <a:r>
                        <a:rPr kumimoji="0" lang="de-DE"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Info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en-US" altLang="en-US" sz="800" b="0" i="0" u="none" strike="noStrike" cap="none" normalizeH="0" baseline="0" dirty="0">
                          <a:ln>
                            <a:noFill/>
                          </a:ln>
                          <a:solidFill>
                            <a:schemeClr val="tx1"/>
                          </a:solidFill>
                          <a:effectLst/>
                          <a:latin typeface="Arial" charset="0"/>
                          <a:cs typeface="Arial" charset="0"/>
                        </a:rPr>
                        <a:t>tile</a:t>
                      </a:r>
                      <a:endParaRPr kumimoji="0" lang="de-DE" altLang="en-US" sz="800" b="0" i="1" u="none" strike="noStrike" cap="none" normalizeH="0" baseline="0" dirty="0">
                        <a:ln>
                          <a:noFill/>
                        </a:ln>
                        <a:solidFill>
                          <a:schemeClr val="tx1"/>
                        </a:solidFill>
                        <a:effectLst/>
                        <a:latin typeface="Arial" charset="0"/>
                        <a:cs typeface="Arial" charset="0"/>
                      </a:endParaRP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38">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0" u="sng" strike="noStrike" cap="none" normalizeH="0" baseline="0" dirty="0">
                          <a:ln>
                            <a:noFill/>
                          </a:ln>
                          <a:solidFill>
                            <a:schemeClr val="tx1"/>
                          </a:solidFill>
                          <a:effectLst/>
                          <a:latin typeface="Arial" charset="0"/>
                          <a:cs typeface="Arial" charset="0"/>
                        </a:rPr>
                        <a:t>Option 1</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Time Management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Upcoming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de-DE"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Go to </a:t>
                      </a:r>
                      <a:r>
                        <a:rPr kumimoji="0" lang="de-DE" altLang="en-US" sz="800" b="0" i="1" u="none" strike="noStrike" cap="none" normalizeH="0" baseline="0" dirty="0">
                          <a:ln>
                            <a:noFill/>
                          </a:ln>
                          <a:solidFill>
                            <a:schemeClr val="tx1"/>
                          </a:solidFill>
                          <a:effectLst/>
                          <a:latin typeface="Arial" charset="0"/>
                          <a:cs typeface="Arial" charset="0"/>
                        </a:rPr>
                        <a:t>Time Off</a:t>
                      </a:r>
                      <a:r>
                        <a:rPr kumimoji="0" lang="de-DE" altLang="en-US" sz="800" b="0" i="0" u="none" strike="noStrike" cap="none" normalizeH="0" baseline="0" dirty="0">
                          <a:ln>
                            <a:noFill/>
                          </a:ln>
                          <a:solidFill>
                            <a:schemeClr val="tx1"/>
                          </a:solidFill>
                          <a:effectLst/>
                          <a:latin typeface="Arial" charset="0"/>
                          <a:cs typeface="Arial" charset="0"/>
                        </a:rPr>
                        <a:t>; </a:t>
                      </a:r>
                      <a:br>
                        <a:rPr kumimoji="0" lang="de-DE" altLang="en-US" sz="800" b="0" i="0" u="none" strike="noStrike" cap="none" normalizeH="0" baseline="0" dirty="0">
                          <a:ln>
                            <a:noFill/>
                          </a:ln>
                          <a:solidFill>
                            <a:schemeClr val="tx1"/>
                          </a:solidFill>
                          <a:effectLst/>
                          <a:latin typeface="Arial" charset="0"/>
                          <a:cs typeface="Arial" charset="0"/>
                        </a:rPr>
                      </a:br>
                      <a:r>
                        <a:rPr kumimoji="0" lang="de-DE" altLang="en-US" sz="800" b="0" i="0" u="sng" strike="noStrike" cap="none" normalizeH="0" baseline="0" dirty="0">
                          <a:ln>
                            <a:noFill/>
                          </a:ln>
                          <a:solidFill>
                            <a:schemeClr val="tx1"/>
                          </a:solidFill>
                          <a:effectLst/>
                          <a:latin typeface="Arial" charset="0"/>
                          <a:cs typeface="Arial" charset="0"/>
                        </a:rPr>
                        <a:t>Option 2</a:t>
                      </a:r>
                      <a:r>
                        <a:rPr kumimoji="0" lang="de-DE"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Info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en-US" altLang="en-US" sz="800" b="0" i="0" u="none" strike="noStrike" cap="none" normalizeH="0" baseline="0" dirty="0">
                          <a:ln>
                            <a:noFill/>
                          </a:ln>
                          <a:solidFill>
                            <a:schemeClr val="tx1"/>
                          </a:solidFill>
                          <a:effectLst/>
                          <a:latin typeface="Arial" charset="0"/>
                          <a:cs typeface="Arial" charset="0"/>
                        </a:rPr>
                        <a:t>tile</a:t>
                      </a:r>
                      <a:endParaRPr kumimoji="0" lang="de-DE" altLang="en-US" sz="800" b="0" i="1" u="none" strike="noStrike" cap="none" normalizeH="0" baseline="0" dirty="0">
                        <a:ln>
                          <a:noFill/>
                        </a:ln>
                        <a:solidFill>
                          <a:schemeClr val="tx1"/>
                        </a:solidFill>
                        <a:effectLst/>
                        <a:latin typeface="Arial" charset="0"/>
                        <a:cs typeface="Arial" charset="0"/>
                      </a:endParaRP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38">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0" u="sng" strike="noStrike" cap="none" normalizeH="0" baseline="0" dirty="0">
                          <a:ln>
                            <a:noFill/>
                          </a:ln>
                          <a:solidFill>
                            <a:schemeClr val="tx1"/>
                          </a:solidFill>
                          <a:effectLst/>
                          <a:latin typeface="Arial" charset="0"/>
                          <a:cs typeface="Arial" charset="0"/>
                        </a:rPr>
                        <a:t>Option 1</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Time Management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Upcoming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de-DE"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Go to </a:t>
                      </a:r>
                      <a:r>
                        <a:rPr kumimoji="0" lang="de-DE" altLang="en-US" sz="800" b="0" i="1" u="none" strike="noStrike" cap="none" normalizeH="0" baseline="0" dirty="0">
                          <a:ln>
                            <a:noFill/>
                          </a:ln>
                          <a:solidFill>
                            <a:schemeClr val="tx1"/>
                          </a:solidFill>
                          <a:effectLst/>
                          <a:latin typeface="Arial" charset="0"/>
                          <a:cs typeface="Arial" charset="0"/>
                        </a:rPr>
                        <a:t>Time Off</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900" b="0" i="0" u="none" strike="noStrike" cap="none" normalizeH="0" baseline="0" dirty="0">
                          <a:ln>
                            <a:noFill/>
                          </a:ln>
                          <a:solidFill>
                            <a:schemeClr val="tx1"/>
                          </a:solidFill>
                          <a:effectLst/>
                          <a:latin typeface="Arial" charset="0"/>
                          <a:cs typeface="Arial" charset="0"/>
                        </a:rPr>
                        <a:t>(*)</a:t>
                      </a:r>
                      <a:br>
                        <a:rPr kumimoji="0" lang="de-DE" altLang="en-US" sz="800" b="0" i="0" u="none" strike="noStrike" cap="none" normalizeH="0" baseline="0" dirty="0">
                          <a:ln>
                            <a:noFill/>
                          </a:ln>
                          <a:solidFill>
                            <a:schemeClr val="tx1"/>
                          </a:solidFill>
                          <a:effectLst/>
                          <a:latin typeface="Arial" charset="0"/>
                          <a:cs typeface="Arial" charset="0"/>
                        </a:rPr>
                      </a:br>
                      <a:r>
                        <a:rPr kumimoji="0" lang="de-DE" altLang="en-US" sz="800" b="0" i="0" u="sng" strike="noStrike" cap="none" normalizeH="0" baseline="0" dirty="0">
                          <a:ln>
                            <a:noFill/>
                          </a:ln>
                          <a:solidFill>
                            <a:schemeClr val="tx1"/>
                          </a:solidFill>
                          <a:effectLst/>
                          <a:latin typeface="Arial" charset="0"/>
                          <a:cs typeface="Arial" charset="0"/>
                        </a:rPr>
                        <a:t>Option 2</a:t>
                      </a:r>
                      <a:r>
                        <a:rPr kumimoji="0" lang="de-DE"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Info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en-US" altLang="en-US" sz="800" b="0" i="0" u="none" strike="noStrike" cap="none" normalizeH="0" baseline="0" dirty="0">
                        <a:ln>
                          <a:noFill/>
                        </a:ln>
                        <a:solidFill>
                          <a:schemeClr val="tx1"/>
                        </a:solidFill>
                        <a:effectLst/>
                        <a:latin typeface="Arial" charset="0"/>
                        <a:cs typeface="Arial" charset="0"/>
                      </a:endParaRP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753">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To Do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noProof="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en-US" altLang="en-US" sz="800" b="0" i="1"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26">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To Do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noProof="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en-US" altLang="en-US" sz="800" b="0" i="1"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0126">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0" u="sng" strike="noStrike" cap="none" normalizeH="0" baseline="0" dirty="0">
                          <a:ln>
                            <a:noFill/>
                          </a:ln>
                          <a:solidFill>
                            <a:schemeClr val="tx1"/>
                          </a:solidFill>
                          <a:effectLst/>
                          <a:latin typeface="Arial" charset="0"/>
                          <a:cs typeface="Arial" charset="0"/>
                        </a:rPr>
                        <a:t>Option 1</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Time Management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Upcoming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de-DE"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Go to </a:t>
                      </a:r>
                      <a:r>
                        <a:rPr kumimoji="0" lang="de-DE" altLang="en-US" sz="800" b="0" i="1" u="none" strike="noStrike" cap="none" normalizeH="0" baseline="0" dirty="0">
                          <a:ln>
                            <a:noFill/>
                          </a:ln>
                          <a:solidFill>
                            <a:schemeClr val="tx1"/>
                          </a:solidFill>
                          <a:effectLst/>
                          <a:latin typeface="Arial" charset="0"/>
                          <a:cs typeface="Arial" charset="0"/>
                        </a:rPr>
                        <a:t>Time Off</a:t>
                      </a:r>
                      <a:r>
                        <a:rPr kumimoji="0" lang="de-DE" altLang="en-US" sz="800" b="0" i="0" u="none" strike="noStrike" cap="none" normalizeH="0" baseline="0" dirty="0">
                          <a:ln>
                            <a:noFill/>
                          </a:ln>
                          <a:solidFill>
                            <a:schemeClr val="tx1"/>
                          </a:solidFill>
                          <a:effectLst/>
                          <a:latin typeface="Arial" charset="0"/>
                          <a:cs typeface="Arial" charset="0"/>
                        </a:rPr>
                        <a:t>; </a:t>
                      </a:r>
                      <a:br>
                        <a:rPr kumimoji="0" lang="de-DE" altLang="en-US" sz="800" b="0" i="0" u="none" strike="noStrike" cap="none" normalizeH="0" baseline="0" dirty="0">
                          <a:ln>
                            <a:noFill/>
                          </a:ln>
                          <a:solidFill>
                            <a:schemeClr val="tx1"/>
                          </a:solidFill>
                          <a:effectLst/>
                          <a:latin typeface="Arial" charset="0"/>
                          <a:cs typeface="Arial" charset="0"/>
                        </a:rPr>
                      </a:br>
                      <a:r>
                        <a:rPr kumimoji="0" lang="de-DE" altLang="en-US" sz="800" b="0" i="0" u="sng" strike="noStrike" cap="none" normalizeH="0" baseline="0" dirty="0">
                          <a:ln>
                            <a:noFill/>
                          </a:ln>
                          <a:solidFill>
                            <a:schemeClr val="tx1"/>
                          </a:solidFill>
                          <a:effectLst/>
                          <a:latin typeface="Arial" charset="0"/>
                          <a:cs typeface="Arial" charset="0"/>
                        </a:rPr>
                        <a:t>Option 2</a:t>
                      </a:r>
                      <a:r>
                        <a:rPr kumimoji="0" lang="de-DE"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Info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en-US" altLang="en-US" sz="800" b="0" i="0" u="none" strike="noStrike" cap="none" normalizeH="0" baseline="0" dirty="0">
                          <a:ln>
                            <a:noFill/>
                          </a:ln>
                          <a:solidFill>
                            <a:schemeClr val="tx1"/>
                          </a:solidFill>
                          <a:effectLst/>
                          <a:latin typeface="Arial" charset="0"/>
                          <a:cs typeface="Arial" charset="0"/>
                        </a:rPr>
                        <a:t>tile</a:t>
                      </a:r>
                      <a:endParaRPr kumimoji="0" lang="de-DE" altLang="en-US" sz="800" b="0" i="1" u="none" strike="noStrike" cap="none" normalizeH="0" baseline="0" dirty="0">
                        <a:ln>
                          <a:noFill/>
                        </a:ln>
                        <a:solidFill>
                          <a:schemeClr val="tx1"/>
                        </a:solidFill>
                        <a:effectLst/>
                        <a:latin typeface="Arial" charset="0"/>
                        <a:cs typeface="Arial" charset="0"/>
                      </a:endParaRP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0126">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21" marR="91421" marT="45680" marB="4568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0" u="sng" strike="noStrike" cap="none" normalizeH="0" baseline="0" dirty="0">
                          <a:ln>
                            <a:noFill/>
                          </a:ln>
                          <a:solidFill>
                            <a:schemeClr val="tx1"/>
                          </a:solidFill>
                          <a:effectLst/>
                          <a:latin typeface="Arial" charset="0"/>
                          <a:cs typeface="Arial" charset="0"/>
                        </a:rPr>
                        <a:t>Option 1</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Time Management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Upcoming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de-DE"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Go to </a:t>
                      </a:r>
                      <a:r>
                        <a:rPr kumimoji="0" lang="de-DE" altLang="en-US" sz="800" b="0" i="1" u="none" strike="noStrike" cap="none" normalizeH="0" baseline="0" dirty="0">
                          <a:ln>
                            <a:noFill/>
                          </a:ln>
                          <a:solidFill>
                            <a:schemeClr val="tx1"/>
                          </a:solidFill>
                          <a:effectLst/>
                          <a:latin typeface="Arial" charset="0"/>
                          <a:cs typeface="Arial" charset="0"/>
                        </a:rPr>
                        <a:t>Time Off</a:t>
                      </a:r>
                      <a:r>
                        <a:rPr kumimoji="0" lang="de-DE" altLang="en-US" sz="800" b="0" i="0" u="none" strike="noStrike" cap="none" normalizeH="0" baseline="0" dirty="0">
                          <a:ln>
                            <a:noFill/>
                          </a:ln>
                          <a:solidFill>
                            <a:schemeClr val="tx1"/>
                          </a:solidFill>
                          <a:effectLst/>
                          <a:latin typeface="Arial" charset="0"/>
                          <a:cs typeface="Arial" charset="0"/>
                        </a:rPr>
                        <a:t>; </a:t>
                      </a:r>
                      <a:br>
                        <a:rPr kumimoji="0" lang="de-DE" altLang="en-US" sz="800" b="0" i="0" u="none" strike="noStrike" cap="none" normalizeH="0" baseline="0" dirty="0">
                          <a:ln>
                            <a:noFill/>
                          </a:ln>
                          <a:solidFill>
                            <a:schemeClr val="tx1"/>
                          </a:solidFill>
                          <a:effectLst/>
                          <a:latin typeface="Arial" charset="0"/>
                          <a:cs typeface="Arial" charset="0"/>
                        </a:rPr>
                      </a:br>
                      <a:r>
                        <a:rPr kumimoji="0" lang="de-DE" altLang="en-US" sz="800" b="0" i="0" u="sng" strike="noStrike" cap="none" normalizeH="0" baseline="0" dirty="0">
                          <a:ln>
                            <a:noFill/>
                          </a:ln>
                          <a:solidFill>
                            <a:schemeClr val="tx1"/>
                          </a:solidFill>
                          <a:effectLst/>
                          <a:latin typeface="Arial" charset="0"/>
                          <a:cs typeface="Arial" charset="0"/>
                        </a:rPr>
                        <a:t>Option 2</a:t>
                      </a:r>
                      <a:r>
                        <a:rPr kumimoji="0" lang="de-DE"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Info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en-US" altLang="en-US" sz="800" b="0" i="0" u="none" strike="noStrike" cap="none" normalizeH="0" baseline="0" dirty="0">
                          <a:ln>
                            <a:noFill/>
                          </a:ln>
                          <a:solidFill>
                            <a:schemeClr val="tx1"/>
                          </a:solidFill>
                          <a:effectLst/>
                          <a:latin typeface="Arial" charset="0"/>
                          <a:cs typeface="Arial" charset="0"/>
                        </a:rPr>
                        <a:t>tile</a:t>
                      </a:r>
                      <a:endParaRPr kumimoji="0" lang="de-DE" altLang="en-US" sz="800" b="0" i="1" u="none" strike="noStrike" cap="none" normalizeH="0" baseline="0" dirty="0">
                        <a:ln>
                          <a:noFill/>
                        </a:ln>
                        <a:solidFill>
                          <a:schemeClr val="tx1"/>
                        </a:solidFill>
                        <a:effectLst/>
                        <a:latin typeface="Arial" charset="0"/>
                        <a:cs typeface="Arial" charset="0"/>
                      </a:endParaRPr>
                    </a:p>
                  </a:txBody>
                  <a:tcPr marL="91421" marR="91421" marT="45680" marB="45680"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17446" name="Group 253"/>
          <p:cNvGrpSpPr>
            <a:grpSpLocks/>
          </p:cNvGrpSpPr>
          <p:nvPr/>
        </p:nvGrpSpPr>
        <p:grpSpPr bwMode="auto">
          <a:xfrm>
            <a:off x="449091" y="1713136"/>
            <a:ext cx="187325" cy="163512"/>
            <a:chOff x="-1500351" y="3692879"/>
            <a:chExt cx="187346" cy="163380"/>
          </a:xfrm>
        </p:grpSpPr>
        <p:sp>
          <p:nvSpPr>
            <p:cNvPr id="17482" name="Rounded Rectangle 254"/>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83" name="Rounded Rectangle 255"/>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grpSp>
        <p:nvGrpSpPr>
          <p:cNvPr id="17447" name="Group 258"/>
          <p:cNvGrpSpPr>
            <a:grpSpLocks/>
          </p:cNvGrpSpPr>
          <p:nvPr/>
        </p:nvGrpSpPr>
        <p:grpSpPr bwMode="auto">
          <a:xfrm>
            <a:off x="449091" y="1937929"/>
            <a:ext cx="187325" cy="163513"/>
            <a:chOff x="-1500351" y="3692879"/>
            <a:chExt cx="187346" cy="163380"/>
          </a:xfrm>
        </p:grpSpPr>
        <p:sp>
          <p:nvSpPr>
            <p:cNvPr id="17480" name="Rounded Rectangle 26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81" name="Rounded Rectangle 261"/>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pSp>
        <p:nvGrpSpPr>
          <p:cNvPr id="17448" name="Group 262"/>
          <p:cNvGrpSpPr>
            <a:grpSpLocks/>
          </p:cNvGrpSpPr>
          <p:nvPr/>
        </p:nvGrpSpPr>
        <p:grpSpPr bwMode="auto">
          <a:xfrm>
            <a:off x="449091" y="2199338"/>
            <a:ext cx="187325" cy="163513"/>
            <a:chOff x="-1500351" y="3692879"/>
            <a:chExt cx="187346" cy="163380"/>
          </a:xfrm>
        </p:grpSpPr>
        <p:sp>
          <p:nvSpPr>
            <p:cNvPr id="17478" name="Rounded Rectangle 263"/>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79" name="Rounded Rectangle 264"/>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D</a:t>
              </a:r>
              <a:endParaRPr lang="en-US" altLang="en-US" sz="700" b="0">
                <a:solidFill>
                  <a:srgbClr val="000000"/>
                </a:solidFill>
                <a:latin typeface="Calibri" panose="020F0502020204030204" pitchFamily="34" charset="0"/>
              </a:endParaRPr>
            </a:p>
          </p:txBody>
        </p:sp>
      </p:grpSp>
      <p:grpSp>
        <p:nvGrpSpPr>
          <p:cNvPr id="17449" name="Group 265"/>
          <p:cNvGrpSpPr>
            <a:grpSpLocks/>
          </p:cNvGrpSpPr>
          <p:nvPr/>
        </p:nvGrpSpPr>
        <p:grpSpPr bwMode="auto">
          <a:xfrm>
            <a:off x="449091" y="2529410"/>
            <a:ext cx="187325" cy="163513"/>
            <a:chOff x="-1500351" y="3692879"/>
            <a:chExt cx="187346" cy="163380"/>
          </a:xfrm>
        </p:grpSpPr>
        <p:sp>
          <p:nvSpPr>
            <p:cNvPr id="17476" name="Rounded Rectangle 26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77" name="Rounded Rectangle 26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E</a:t>
              </a:r>
              <a:endParaRPr lang="en-US" altLang="en-US" sz="700" b="0">
                <a:solidFill>
                  <a:srgbClr val="000000"/>
                </a:solidFill>
                <a:latin typeface="Calibri" panose="020F0502020204030204" pitchFamily="34" charset="0"/>
              </a:endParaRPr>
            </a:p>
          </p:txBody>
        </p:sp>
      </p:grpSp>
      <p:grpSp>
        <p:nvGrpSpPr>
          <p:cNvPr id="17450" name="Group 245"/>
          <p:cNvGrpSpPr>
            <a:grpSpLocks/>
          </p:cNvGrpSpPr>
          <p:nvPr/>
        </p:nvGrpSpPr>
        <p:grpSpPr bwMode="auto">
          <a:xfrm>
            <a:off x="449091" y="2881298"/>
            <a:ext cx="187325" cy="163513"/>
            <a:chOff x="-1500351" y="3692879"/>
            <a:chExt cx="187346" cy="163380"/>
          </a:xfrm>
        </p:grpSpPr>
        <p:sp>
          <p:nvSpPr>
            <p:cNvPr id="1747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7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F</a:t>
              </a:r>
              <a:endParaRPr lang="en-US" altLang="en-US" sz="700" b="0">
                <a:solidFill>
                  <a:srgbClr val="000000"/>
                </a:solidFill>
                <a:latin typeface="Calibri" panose="020F0502020204030204" pitchFamily="34" charset="0"/>
              </a:endParaRPr>
            </a:p>
          </p:txBody>
        </p:sp>
      </p:grpSp>
      <p:grpSp>
        <p:nvGrpSpPr>
          <p:cNvPr id="17451" name="Group 245"/>
          <p:cNvGrpSpPr>
            <a:grpSpLocks/>
          </p:cNvGrpSpPr>
          <p:nvPr/>
        </p:nvGrpSpPr>
        <p:grpSpPr bwMode="auto">
          <a:xfrm>
            <a:off x="449091" y="3209724"/>
            <a:ext cx="187325" cy="163512"/>
            <a:chOff x="-1500351" y="3692879"/>
            <a:chExt cx="187346" cy="163380"/>
          </a:xfrm>
        </p:grpSpPr>
        <p:sp>
          <p:nvSpPr>
            <p:cNvPr id="17472"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73"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G</a:t>
              </a:r>
              <a:endParaRPr lang="en-US" altLang="en-US" sz="700" b="0">
                <a:solidFill>
                  <a:srgbClr val="000000"/>
                </a:solidFill>
                <a:latin typeface="Calibri" panose="020F0502020204030204" pitchFamily="34" charset="0"/>
              </a:endParaRPr>
            </a:p>
          </p:txBody>
        </p:sp>
      </p:grpSp>
      <p:grpSp>
        <p:nvGrpSpPr>
          <p:cNvPr id="17452" name="Group 253"/>
          <p:cNvGrpSpPr>
            <a:grpSpLocks/>
          </p:cNvGrpSpPr>
          <p:nvPr/>
        </p:nvGrpSpPr>
        <p:grpSpPr bwMode="auto">
          <a:xfrm>
            <a:off x="449091" y="3436567"/>
            <a:ext cx="187325" cy="163513"/>
            <a:chOff x="-1500351" y="3692879"/>
            <a:chExt cx="187346" cy="163380"/>
          </a:xfrm>
        </p:grpSpPr>
        <p:sp>
          <p:nvSpPr>
            <p:cNvPr id="17470" name="Rounded Rectangle 254"/>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71" name="Rounded Rectangle 255"/>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H</a:t>
              </a:r>
              <a:endParaRPr lang="en-US" altLang="en-US" sz="700" b="0">
                <a:solidFill>
                  <a:srgbClr val="000000"/>
                </a:solidFill>
                <a:latin typeface="Calibri" panose="020F0502020204030204" pitchFamily="34" charset="0"/>
              </a:endParaRPr>
            </a:p>
          </p:txBody>
        </p:sp>
      </p:grpSp>
      <p:grpSp>
        <p:nvGrpSpPr>
          <p:cNvPr id="17453" name="Group 245"/>
          <p:cNvGrpSpPr>
            <a:grpSpLocks/>
          </p:cNvGrpSpPr>
          <p:nvPr/>
        </p:nvGrpSpPr>
        <p:grpSpPr bwMode="auto">
          <a:xfrm>
            <a:off x="449091" y="3690981"/>
            <a:ext cx="187325" cy="163512"/>
            <a:chOff x="-1500351" y="3692879"/>
            <a:chExt cx="187346" cy="163380"/>
          </a:xfrm>
        </p:grpSpPr>
        <p:sp>
          <p:nvSpPr>
            <p:cNvPr id="17468"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69"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I</a:t>
              </a:r>
              <a:endParaRPr lang="en-US" altLang="en-US" sz="700" b="0">
                <a:solidFill>
                  <a:srgbClr val="000000"/>
                </a:solidFill>
                <a:latin typeface="Calibri" panose="020F0502020204030204" pitchFamily="34" charset="0"/>
              </a:endParaRPr>
            </a:p>
          </p:txBody>
        </p:sp>
      </p:grpSp>
      <p:sp>
        <p:nvSpPr>
          <p:cNvPr id="17454" name="Rectangle 368"/>
          <p:cNvSpPr>
            <a:spLocks noChangeArrowheads="1"/>
          </p:cNvSpPr>
          <p:nvPr/>
        </p:nvSpPr>
        <p:spPr bwMode="auto">
          <a:xfrm>
            <a:off x="252413" y="1238832"/>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17465" name="Group 388"/>
          <p:cNvGrpSpPr>
            <a:grpSpLocks/>
          </p:cNvGrpSpPr>
          <p:nvPr/>
        </p:nvGrpSpPr>
        <p:grpSpPr bwMode="auto">
          <a:xfrm>
            <a:off x="390709" y="6203600"/>
            <a:ext cx="279400" cy="279400"/>
            <a:chOff x="5586413" y="3087688"/>
            <a:chExt cx="279400" cy="279400"/>
          </a:xfrm>
        </p:grpSpPr>
        <p:sp>
          <p:nvSpPr>
            <p:cNvPr id="69" name="Donut 68"/>
            <p:cNvSpPr/>
            <p:nvPr/>
          </p:nvSpPr>
          <p:spPr bwMode="gray">
            <a:xfrm>
              <a:off x="5586413" y="3087688"/>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7467" name="Oval 720"/>
            <p:cNvSpPr>
              <a:spLocks noChangeArrowheads="1"/>
            </p:cNvSpPr>
            <p:nvPr/>
          </p:nvSpPr>
          <p:spPr bwMode="auto">
            <a:xfrm>
              <a:off x="5608474" y="3111687"/>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36" name="TextBox 306"/>
          <p:cNvSpPr txBox="1">
            <a:spLocks noChangeArrowheads="1"/>
          </p:cNvSpPr>
          <p:nvPr/>
        </p:nvSpPr>
        <p:spPr bwMode="auto">
          <a:xfrm>
            <a:off x="346075" y="4333890"/>
            <a:ext cx="32376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grpSp>
        <p:nvGrpSpPr>
          <p:cNvPr id="37" name="Group 245"/>
          <p:cNvGrpSpPr>
            <a:grpSpLocks/>
          </p:cNvGrpSpPr>
          <p:nvPr/>
        </p:nvGrpSpPr>
        <p:grpSpPr bwMode="auto">
          <a:xfrm>
            <a:off x="449091" y="4018865"/>
            <a:ext cx="187325" cy="163512"/>
            <a:chOff x="-1500351" y="3692879"/>
            <a:chExt cx="187346" cy="163380"/>
          </a:xfrm>
        </p:grpSpPr>
        <p:sp>
          <p:nvSpPr>
            <p:cNvPr id="38"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9"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grpSp>
        <p:nvGrpSpPr>
          <p:cNvPr id="40" name="Group 39"/>
          <p:cNvGrpSpPr/>
          <p:nvPr/>
        </p:nvGrpSpPr>
        <p:grpSpPr>
          <a:xfrm>
            <a:off x="390709" y="5042512"/>
            <a:ext cx="490961" cy="344487"/>
            <a:chOff x="5183188" y="5284788"/>
            <a:chExt cx="490961" cy="344487"/>
          </a:xfrm>
        </p:grpSpPr>
        <p:sp>
          <p:nvSpPr>
            <p:cNvPr id="41" name="Oval 691"/>
            <p:cNvSpPr>
              <a:spLocks noChangeArrowheads="1"/>
            </p:cNvSpPr>
            <p:nvPr/>
          </p:nvSpPr>
          <p:spPr bwMode="auto">
            <a:xfrm>
              <a:off x="5183188" y="5357813"/>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2" name="Oval 692"/>
            <p:cNvSpPr>
              <a:spLocks noChangeArrowheads="1"/>
            </p:cNvSpPr>
            <p:nvPr/>
          </p:nvSpPr>
          <p:spPr bwMode="gray">
            <a:xfrm>
              <a:off x="5203826" y="5376862"/>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 name="Oval 693"/>
            <p:cNvSpPr>
              <a:spLocks noChangeArrowheads="1"/>
            </p:cNvSpPr>
            <p:nvPr/>
          </p:nvSpPr>
          <p:spPr bwMode="auto">
            <a:xfrm>
              <a:off x="5183188" y="5357813"/>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4" name="Oval 694"/>
            <p:cNvSpPr>
              <a:spLocks noChangeArrowheads="1"/>
            </p:cNvSpPr>
            <p:nvPr/>
          </p:nvSpPr>
          <p:spPr bwMode="gray">
            <a:xfrm>
              <a:off x="5203826" y="5376862"/>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45" name="Object 403"/>
            <p:cNvGraphicFramePr>
              <a:graphicFrameLocks noChangeAspect="1"/>
            </p:cNvGraphicFramePr>
            <p:nvPr>
              <p:extLst>
                <p:ext uri="{D42A27DB-BD31-4B8C-83A1-F6EECF244321}">
                  <p14:modId xmlns:p14="http://schemas.microsoft.com/office/powerpoint/2010/main" val="3182923846"/>
                </p:ext>
              </p:extLst>
            </p:nvPr>
          </p:nvGraphicFramePr>
          <p:xfrm>
            <a:off x="5211827" y="5386283"/>
            <a:ext cx="223919" cy="223764"/>
          </p:xfrm>
          <a:graphic>
            <a:graphicData uri="http://schemas.openxmlformats.org/presentationml/2006/ole">
              <mc:AlternateContent xmlns:mc="http://schemas.openxmlformats.org/markup-compatibility/2006">
                <mc:Choice xmlns:v="urn:schemas-microsoft-com:vml" Requires="v">
                  <p:oleObj spid="_x0000_s28712" name="Visio" r:id="rId4" imgW="254000" imgH="254000" progId="Visio.Drawing.11">
                    <p:embed/>
                  </p:oleObj>
                </mc:Choice>
                <mc:Fallback>
                  <p:oleObj name="Visio" r:id="rId4" imgW="254000" imgH="254000" progId="Visio.Drawing.11">
                    <p:embed/>
                    <p:pic>
                      <p:nvPicPr>
                        <p:cNvPr id="435"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1827" y="5386283"/>
                          <a:ext cx="223919" cy="22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 name="Textfeld 492"/>
            <p:cNvSpPr txBox="1">
              <a:spLocks noChangeArrowheads="1"/>
            </p:cNvSpPr>
            <p:nvPr/>
          </p:nvSpPr>
          <p:spPr bwMode="auto">
            <a:xfrm>
              <a:off x="5474723" y="5284788"/>
              <a:ext cx="199426" cy="21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 name="Eckige Klammer links 490"/>
            <p:cNvSpPr>
              <a:spLocks/>
            </p:cNvSpPr>
            <p:nvPr/>
          </p:nvSpPr>
          <p:spPr bwMode="auto">
            <a:xfrm>
              <a:off x="5524500" y="5307013"/>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8" name="Gerade Verbindung 491"/>
            <p:cNvCxnSpPr>
              <a:cxnSpLocks noChangeShapeType="1"/>
              <a:endCxn id="47" idx="1"/>
            </p:cNvCxnSpPr>
            <p:nvPr/>
          </p:nvCxnSpPr>
          <p:spPr bwMode="auto">
            <a:xfrm flipV="1">
              <a:off x="5446713" y="5376863"/>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aphicFrame>
        <p:nvGraphicFramePr>
          <p:cNvPr id="51" name="Table 50"/>
          <p:cNvGraphicFramePr>
            <a:graphicFrameLocks noGrp="1"/>
          </p:cNvGraphicFramePr>
          <p:nvPr>
            <p:extLst>
              <p:ext uri="{D42A27DB-BD31-4B8C-83A1-F6EECF244321}">
                <p14:modId xmlns:p14="http://schemas.microsoft.com/office/powerpoint/2010/main" val="1854288265"/>
              </p:ext>
            </p:extLst>
          </p:nvPr>
        </p:nvGraphicFramePr>
        <p:xfrm>
          <a:off x="346074" y="4525264"/>
          <a:ext cx="3163744" cy="1984054"/>
        </p:xfrm>
        <a:graphic>
          <a:graphicData uri="http://schemas.openxmlformats.org/drawingml/2006/table">
            <a:tbl>
              <a:tblPr/>
              <a:tblGrid>
                <a:gridCol w="600483">
                  <a:extLst>
                    <a:ext uri="{9D8B030D-6E8A-4147-A177-3AD203B41FA5}">
                      <a16:colId xmlns:a16="http://schemas.microsoft.com/office/drawing/2014/main" val="20000"/>
                    </a:ext>
                  </a:extLst>
                </a:gridCol>
                <a:gridCol w="2563261">
                  <a:extLst>
                    <a:ext uri="{9D8B030D-6E8A-4147-A177-3AD203B41FA5}">
                      <a16:colId xmlns:a16="http://schemas.microsoft.com/office/drawing/2014/main" val="20001"/>
                    </a:ext>
                  </a:extLst>
                </a:gridCol>
              </a:tblGrid>
              <a:tr h="18288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385" marR="91385" marT="45623" marB="4562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385" marR="91385" marT="45623" marB="45623"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9260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385" marR="91385" marT="45623" marB="4562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algn="l" defTabSz="114300" eaLnBrk="1" hangingPunct="1"/>
                      <a:r>
                        <a:rPr kumimoji="0" lang="de-DE" altLang="en-US" sz="800" b="0" i="0" u="none" strike="noStrike" kern="1200" cap="none" normalizeH="0" baseline="0" dirty="0">
                          <a:ln>
                            <a:noFill/>
                          </a:ln>
                          <a:solidFill>
                            <a:schemeClr val="tx1"/>
                          </a:solidFill>
                          <a:effectLst/>
                          <a:latin typeface="Arial" charset="0"/>
                          <a:ea typeface="+mn-ea"/>
                          <a:cs typeface="Arial" charset="0"/>
                        </a:rPr>
                        <a:t>Sub-</a:t>
                      </a:r>
                      <a:r>
                        <a:rPr kumimoji="0" lang="de-DE" altLang="en-US" sz="800" b="0" i="0" u="none" strike="noStrike" kern="1200" cap="none" normalizeH="0" baseline="0" dirty="0" err="1">
                          <a:ln>
                            <a:noFill/>
                          </a:ln>
                          <a:solidFill>
                            <a:schemeClr val="tx1"/>
                          </a:solidFill>
                          <a:effectLst/>
                          <a:latin typeface="Arial" charset="0"/>
                          <a:ea typeface="+mn-ea"/>
                          <a:cs typeface="Arial" charset="0"/>
                        </a:rPr>
                        <a:t>process</a:t>
                      </a:r>
                      <a:r>
                        <a:rPr kumimoji="0" lang="de-DE" altLang="en-US" sz="800" b="0" i="0" u="none" strike="noStrike" kern="1200" cap="none" normalizeH="0" baseline="0" dirty="0">
                          <a:ln>
                            <a:noFill/>
                          </a:ln>
                          <a:solidFill>
                            <a:schemeClr val="tx1"/>
                          </a:solidFill>
                          <a:effectLst/>
                          <a:latin typeface="Arial" charset="0"/>
                          <a:ea typeface="+mn-ea"/>
                          <a:cs typeface="Arial" charset="0"/>
                        </a:rPr>
                        <a:t> </a:t>
                      </a:r>
                      <a:r>
                        <a:rPr kumimoji="0" lang="de-DE" altLang="en-US" sz="800" b="0" i="0" u="none" strike="noStrike" kern="1200" cap="none" normalizeH="0" baseline="0" dirty="0" err="1">
                          <a:ln>
                            <a:noFill/>
                          </a:ln>
                          <a:solidFill>
                            <a:schemeClr val="tx1"/>
                          </a:solidFill>
                          <a:effectLst/>
                          <a:latin typeface="Arial" charset="0"/>
                          <a:ea typeface="+mn-ea"/>
                          <a:cs typeface="Arial" charset="0"/>
                        </a:rPr>
                        <a:t>start</a:t>
                      </a:r>
                      <a:endParaRPr kumimoji="0" lang="en-US" altLang="en-US" sz="800" b="0" i="0" u="none" strike="noStrike" kern="1200" cap="none" normalizeH="0" baseline="0" dirty="0">
                        <a:ln>
                          <a:noFill/>
                        </a:ln>
                        <a:solidFill>
                          <a:schemeClr val="tx1"/>
                        </a:solidFill>
                        <a:effectLst/>
                        <a:latin typeface="Arial" charset="0"/>
                        <a:ea typeface="+mn-ea"/>
                        <a:cs typeface="Arial" charset="0"/>
                      </a:endParaRPr>
                    </a:p>
                  </a:txBody>
                  <a:tcPr marL="91385" marR="91385" marT="45623" marB="4562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2276639"/>
                  </a:ext>
                </a:extLst>
              </a:tr>
              <a:tr h="36576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385" marR="91385" marT="45623" marB="4562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eaLnBrk="0" hangingPunct="0">
                        <a:spcBef>
                          <a:spcPts val="1625"/>
                        </a:spcBef>
                        <a:buClr>
                          <a:schemeClr val="accent1"/>
                        </a:buClr>
                        <a:buSzPct val="80000"/>
                        <a:defRPr sz="1600" b="1">
                          <a:solidFill>
                            <a:schemeClr val="tx1"/>
                          </a:solidFill>
                          <a:latin typeface="Arial" charset="0"/>
                        </a:defRPr>
                      </a:lvl1pPr>
                      <a:lvl2pPr marL="742950" indent="-285750" defTabSz="823913"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defTabSz="823913"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defTabSz="823913" eaLnBrk="0" hangingPunct="0">
                        <a:spcBef>
                          <a:spcPts val="400"/>
                        </a:spcBef>
                        <a:buClr>
                          <a:schemeClr val="accent2"/>
                        </a:buClr>
                        <a:buSzPct val="100000"/>
                        <a:buFont typeface="Arial" charset="0"/>
                        <a:defRPr sz="1200">
                          <a:solidFill>
                            <a:schemeClr val="tx1"/>
                          </a:solidFill>
                          <a:latin typeface="Arial" charset="0"/>
                        </a:defRPr>
                      </a:lvl4pPr>
                      <a:lvl5pPr marL="2057400" indent="-228600" defTabSz="823913"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algn="l" defTabSz="114300" eaLnBrk="1" hangingPunct="1"/>
                      <a:r>
                        <a:rPr kumimoji="0" lang="de-DE" altLang="en-US" sz="800" b="0" i="0" u="none" strike="noStrike" kern="1200" cap="none" normalizeH="0" baseline="0" dirty="0" err="1">
                          <a:ln>
                            <a:noFill/>
                          </a:ln>
                          <a:solidFill>
                            <a:schemeClr val="tx1"/>
                          </a:solidFill>
                          <a:effectLst/>
                          <a:latin typeface="Arial" charset="0"/>
                          <a:ea typeface="+mn-ea"/>
                          <a:cs typeface="Arial" charset="0"/>
                        </a:rPr>
                        <a:t>Employee</a:t>
                      </a:r>
                      <a:r>
                        <a:rPr kumimoji="0" lang="de-DE" altLang="en-US" sz="800" b="0" i="0" u="none" strike="noStrike" kern="1200" cap="none" normalizeH="0" baseline="0" dirty="0">
                          <a:ln>
                            <a:noFill/>
                          </a:ln>
                          <a:solidFill>
                            <a:schemeClr val="tx1"/>
                          </a:solidFill>
                          <a:effectLst/>
                          <a:latin typeface="Arial" charset="0"/>
                          <a:ea typeface="+mn-ea"/>
                          <a:cs typeface="Arial" charset="0"/>
                        </a:rPr>
                        <a:t> </a:t>
                      </a:r>
                      <a:r>
                        <a:rPr kumimoji="0" lang="de-DE" altLang="en-US" sz="800" b="0" i="0" u="none" strike="noStrike" kern="1200" cap="none" normalizeH="0" baseline="0" dirty="0" err="1">
                          <a:ln>
                            <a:noFill/>
                          </a:ln>
                          <a:solidFill>
                            <a:schemeClr val="tx1"/>
                          </a:solidFill>
                          <a:effectLst/>
                          <a:latin typeface="Arial" charset="0"/>
                          <a:ea typeface="+mn-ea"/>
                          <a:cs typeface="Arial" charset="0"/>
                        </a:rPr>
                        <a:t>requests</a:t>
                      </a:r>
                      <a:r>
                        <a:rPr kumimoji="0" lang="de-DE" altLang="en-US" sz="800" b="0" i="0" u="none" strike="noStrike" kern="1200" cap="none" normalizeH="0" baseline="0" dirty="0">
                          <a:ln>
                            <a:noFill/>
                          </a:ln>
                          <a:solidFill>
                            <a:schemeClr val="tx1"/>
                          </a:solidFill>
                          <a:effectLst/>
                          <a:latin typeface="Arial" charset="0"/>
                          <a:ea typeface="+mn-ea"/>
                          <a:cs typeface="Arial" charset="0"/>
                        </a:rPr>
                        <a:t> time off on a </a:t>
                      </a:r>
                      <a:r>
                        <a:rPr kumimoji="0" lang="de-DE" altLang="en-US" sz="800" b="0" i="0" u="none" strike="noStrike" kern="1200" cap="none" normalizeH="0" baseline="0" dirty="0" err="1">
                          <a:ln>
                            <a:noFill/>
                          </a:ln>
                          <a:solidFill>
                            <a:schemeClr val="tx1"/>
                          </a:solidFill>
                          <a:effectLst/>
                          <a:latin typeface="Arial" charset="0"/>
                          <a:ea typeface="+mn-ea"/>
                          <a:cs typeface="Arial" charset="0"/>
                        </a:rPr>
                        <a:t>regular</a:t>
                      </a:r>
                      <a:r>
                        <a:rPr kumimoji="0" lang="de-DE" altLang="en-US" sz="800" b="0" i="0" u="none" strike="noStrike" kern="1200" cap="none" normalizeH="0" baseline="0" dirty="0">
                          <a:ln>
                            <a:noFill/>
                          </a:ln>
                          <a:solidFill>
                            <a:schemeClr val="tx1"/>
                          </a:solidFill>
                          <a:effectLst/>
                          <a:latin typeface="Arial" charset="0"/>
                          <a:ea typeface="+mn-ea"/>
                          <a:cs typeface="Arial" charset="0"/>
                        </a:rPr>
                        <a:t> </a:t>
                      </a:r>
                      <a:r>
                        <a:rPr kumimoji="0" lang="de-DE" altLang="en-US" sz="800" b="0" i="0" u="none" strike="noStrike" kern="1200" cap="none" normalizeH="0" baseline="0" dirty="0" err="1">
                          <a:ln>
                            <a:noFill/>
                          </a:ln>
                          <a:solidFill>
                            <a:schemeClr val="tx1"/>
                          </a:solidFill>
                          <a:effectLst/>
                          <a:latin typeface="Arial" charset="0"/>
                          <a:ea typeface="+mn-ea"/>
                          <a:cs typeface="Arial" charset="0"/>
                        </a:rPr>
                        <a:t>basis</a:t>
                      </a:r>
                      <a:endParaRPr kumimoji="0" lang="en-US" altLang="en-US" sz="800" b="0" i="0" u="none" strike="noStrike" kern="1200" cap="none" normalizeH="0" baseline="0" dirty="0">
                        <a:ln>
                          <a:noFill/>
                        </a:ln>
                        <a:solidFill>
                          <a:schemeClr val="tx1"/>
                        </a:solidFill>
                        <a:effectLst/>
                        <a:latin typeface="Arial" charset="0"/>
                        <a:ea typeface="+mn-ea"/>
                        <a:cs typeface="Arial" charset="0"/>
                      </a:endParaRPr>
                    </a:p>
                  </a:txBody>
                  <a:tcPr marL="91385" marR="91385" marT="45623" marB="4562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3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385" marR="91385" marT="45623" marB="4562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algn="l" eaLnBrk="1" hangingPunct="1"/>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385" marR="91385" marT="45623" marB="4562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6109324"/>
                  </a:ext>
                </a:extLst>
              </a:tr>
              <a:tr h="384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385" marR="91385" marT="45623" marB="4562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80000"/>
                        </a:lnSpc>
                        <a:spcBef>
                          <a:spcPct val="0"/>
                        </a:spcBef>
                        <a:spcAft>
                          <a:spcPct val="0"/>
                        </a:spcAft>
                        <a:buClr>
                          <a:srgbClr val="F0AB00"/>
                        </a:buClr>
                        <a:buSzTx/>
                        <a:buFont typeface="wingdings" pitchFamily="2" charset="2"/>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approval of time off request</a:t>
                      </a:r>
                    </a:p>
                  </a:txBody>
                  <a:tcPr marL="91385" marR="91385" marT="45623" marB="4562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9252961"/>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385" marR="91385" marT="45623" marB="4562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80000"/>
                        </a:lnSpc>
                        <a:spcBef>
                          <a:spcPct val="0"/>
                        </a:spcBef>
                        <a:spcAft>
                          <a:spcPct val="0"/>
                        </a:spcAft>
                        <a:buClr>
                          <a:srgbClr val="F0AB00"/>
                        </a:buClr>
                        <a:buSzTx/>
                        <a:buFont typeface="wingdings" pitchFamily="2" charset="2"/>
                        <a:buNone/>
                        <a:tabLst/>
                        <a:defRPr/>
                      </a:pPr>
                      <a:r>
                        <a:rPr kumimoji="0" lang="de-DE" altLang="en-US" sz="800" b="0" i="0" u="none" strike="noStrike" cap="none" normalizeH="0" baseline="0" dirty="0">
                          <a:ln>
                            <a:noFill/>
                          </a:ln>
                          <a:solidFill>
                            <a:schemeClr val="tx1"/>
                          </a:solidFill>
                          <a:effectLst/>
                          <a:latin typeface="Arial" charset="0"/>
                          <a:cs typeface="Arial" charset="0"/>
                        </a:rPr>
                        <a:t>Sub-</a:t>
                      </a:r>
                      <a:r>
                        <a:rPr kumimoji="0" lang="de-DE" altLang="en-US" sz="800" b="0" i="0" u="none" strike="noStrike" cap="none" normalizeH="0" baseline="0" dirty="0" err="1">
                          <a:ln>
                            <a:noFill/>
                          </a:ln>
                          <a:solidFill>
                            <a:schemeClr val="tx1"/>
                          </a:solidFill>
                          <a:effectLst/>
                          <a:latin typeface="Arial" charset="0"/>
                          <a:cs typeface="Arial" charset="0"/>
                        </a:rPr>
                        <a:t>process</a:t>
                      </a:r>
                      <a:r>
                        <a:rPr kumimoji="0" lang="de-DE" altLang="en-US" sz="800" b="0" i="0" u="none" strike="noStrike" cap="none" normalizeH="0" baseline="0" dirty="0">
                          <a:ln>
                            <a:noFill/>
                          </a:ln>
                          <a:solidFill>
                            <a:schemeClr val="tx1"/>
                          </a:solidFill>
                          <a:effectLst/>
                          <a:latin typeface="Arial" charset="0"/>
                          <a:cs typeface="Arial" charset="0"/>
                        </a:rPr>
                        <a:t> end</a:t>
                      </a:r>
                      <a:endParaRPr kumimoji="0" lang="en-US" altLang="en-US" sz="800" b="0" i="0" u="none" strike="noStrike" cap="none" normalizeH="0" baseline="0" dirty="0">
                        <a:ln>
                          <a:noFill/>
                        </a:ln>
                        <a:solidFill>
                          <a:schemeClr val="tx1"/>
                        </a:solidFill>
                        <a:effectLst/>
                        <a:latin typeface="Arial" charset="0"/>
                        <a:cs typeface="Arial" charset="0"/>
                      </a:endParaRPr>
                    </a:p>
                  </a:txBody>
                  <a:tcPr marL="91385" marR="91385" marT="45623" marB="4562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4226326"/>
                  </a:ext>
                </a:extLst>
              </a:tr>
            </a:tbl>
          </a:graphicData>
        </a:graphic>
      </p:graphicFrame>
      <p:grpSp>
        <p:nvGrpSpPr>
          <p:cNvPr id="83" name="Group 82"/>
          <p:cNvGrpSpPr/>
          <p:nvPr/>
        </p:nvGrpSpPr>
        <p:grpSpPr>
          <a:xfrm>
            <a:off x="390709" y="5793092"/>
            <a:ext cx="490598" cy="358775"/>
            <a:chOff x="7427851" y="2553254"/>
            <a:chExt cx="490598" cy="358775"/>
          </a:xfrm>
        </p:grpSpPr>
        <p:grpSp>
          <p:nvGrpSpPr>
            <p:cNvPr id="84" name="Group 361"/>
            <p:cNvGrpSpPr>
              <a:grpSpLocks/>
            </p:cNvGrpSpPr>
            <p:nvPr/>
          </p:nvGrpSpPr>
          <p:grpSpPr bwMode="auto">
            <a:xfrm>
              <a:off x="7427851" y="2639445"/>
              <a:ext cx="272008" cy="272584"/>
              <a:chOff x="514868" y="5661248"/>
              <a:chExt cx="272014" cy="272014"/>
            </a:xfrm>
          </p:grpSpPr>
          <p:sp>
            <p:nvSpPr>
              <p:cNvPr id="8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8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90" name="Group 370"/>
              <p:cNvGrpSpPr>
                <a:grpSpLocks/>
              </p:cNvGrpSpPr>
              <p:nvPr/>
            </p:nvGrpSpPr>
            <p:grpSpPr bwMode="auto">
              <a:xfrm>
                <a:off x="571578" y="5744390"/>
                <a:ext cx="158594" cy="105730"/>
                <a:chOff x="558006" y="5400998"/>
                <a:chExt cx="190500" cy="127001"/>
              </a:xfrm>
            </p:grpSpPr>
            <p:sp>
              <p:nvSpPr>
                <p:cNvPr id="9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9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85"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3</a:t>
              </a:r>
            </a:p>
          </p:txBody>
        </p:sp>
        <p:sp>
          <p:nvSpPr>
            <p:cNvPr id="86"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87" name="Gerade Verbindung 491"/>
            <p:cNvCxnSpPr>
              <a:cxnSpLocks noChangeShapeType="1"/>
              <a:endCxn id="86"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 name="Group 2"/>
          <p:cNvGrpSpPr/>
          <p:nvPr/>
        </p:nvGrpSpPr>
        <p:grpSpPr>
          <a:xfrm>
            <a:off x="390709" y="5412038"/>
            <a:ext cx="595312" cy="357188"/>
            <a:chOff x="5726905" y="1314827"/>
            <a:chExt cx="595312" cy="357188"/>
          </a:xfrm>
        </p:grpSpPr>
        <p:grpSp>
          <p:nvGrpSpPr>
            <p:cNvPr id="95" name="Group 451"/>
            <p:cNvGrpSpPr>
              <a:grpSpLocks/>
            </p:cNvGrpSpPr>
            <p:nvPr/>
          </p:nvGrpSpPr>
          <p:grpSpPr bwMode="auto">
            <a:xfrm>
              <a:off x="5726905" y="1400552"/>
              <a:ext cx="271462" cy="271463"/>
              <a:chOff x="514868" y="5661164"/>
              <a:chExt cx="271830" cy="272098"/>
            </a:xfrm>
          </p:grpSpPr>
          <p:sp>
            <p:nvSpPr>
              <p:cNvPr id="10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02" name="Group 460"/>
              <p:cNvGrpSpPr>
                <a:grpSpLocks/>
              </p:cNvGrpSpPr>
              <p:nvPr/>
            </p:nvGrpSpPr>
            <p:grpSpPr bwMode="auto">
              <a:xfrm>
                <a:off x="572095" y="5743888"/>
                <a:ext cx="158076" cy="106612"/>
                <a:chOff x="558628" y="5400418"/>
                <a:chExt cx="189878" cy="128061"/>
              </a:xfrm>
            </p:grpSpPr>
            <p:sp>
              <p:nvSpPr>
                <p:cNvPr id="10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0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2" name="Group 1"/>
            <p:cNvGrpSpPr/>
            <p:nvPr/>
          </p:nvGrpSpPr>
          <p:grpSpPr>
            <a:xfrm>
              <a:off x="5985667" y="1314827"/>
              <a:ext cx="336550" cy="192714"/>
              <a:chOff x="5985667" y="1314827"/>
              <a:chExt cx="336550" cy="192714"/>
            </a:xfrm>
          </p:grpSpPr>
          <p:sp>
            <p:nvSpPr>
              <p:cNvPr id="97" name="Textfeld 492"/>
              <p:cNvSpPr txBox="1">
                <a:spLocks noChangeArrowheads="1"/>
              </p:cNvSpPr>
              <p:nvPr/>
            </p:nvSpPr>
            <p:spPr bwMode="auto">
              <a:xfrm>
                <a:off x="6014880" y="1314827"/>
                <a:ext cx="307337" cy="19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1,2</a:t>
                </a:r>
              </a:p>
            </p:txBody>
          </p:sp>
          <p:sp>
            <p:nvSpPr>
              <p:cNvPr id="98" name="Eckige Klammer links 490"/>
              <p:cNvSpPr>
                <a:spLocks/>
              </p:cNvSpPr>
              <p:nvPr/>
            </p:nvSpPr>
            <p:spPr bwMode="auto">
              <a:xfrm>
                <a:off x="6063455" y="1337052"/>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99" name="Gerade Verbindung 491"/>
              <p:cNvCxnSpPr>
                <a:cxnSpLocks noChangeShapeType="1"/>
                <a:endCxn id="98" idx="1"/>
              </p:cNvCxnSpPr>
              <p:nvPr/>
            </p:nvCxnSpPr>
            <p:spPr bwMode="auto">
              <a:xfrm flipV="1">
                <a:off x="5985667" y="1406902"/>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71" name="Oval 720"/>
          <p:cNvSpPr>
            <a:spLocks noChangeArrowheads="1"/>
          </p:cNvSpPr>
          <p:nvPr/>
        </p:nvSpPr>
        <p:spPr bwMode="auto">
          <a:xfrm>
            <a:off x="420261" y="4778159"/>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FJ7 - </a:t>
            </a:r>
            <a:r>
              <a:rPr lang="de-DE" altLang="en-US"/>
              <a:t>Request and Manage Time Off</a:t>
            </a:r>
            <a:br>
              <a:rPr lang="de-DE" altLang="en-US"/>
            </a:br>
            <a:r>
              <a:rPr lang="de-DE" altLang="en-US"/>
              <a:t>- long-term absences - (1/3)</a:t>
            </a:r>
            <a:endParaRPr lang="de-DE" altLang="en-US">
              <a:solidFill>
                <a:srgbClr val="FF0000"/>
              </a:solidFill>
            </a:endParaRPr>
          </a:p>
        </p:txBody>
      </p:sp>
      <p:sp>
        <p:nvSpPr>
          <p:cNvPr id="4" name="Rectangle 15"/>
          <p:cNvSpPr>
            <a:spLocks noChangeArrowheads="1"/>
          </p:cNvSpPr>
          <p:nvPr/>
        </p:nvSpPr>
        <p:spPr bwMode="auto">
          <a:xfrm>
            <a:off x="116188" y="1277938"/>
            <a:ext cx="8901110"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9460" name="Rectangle 263"/>
          <p:cNvSpPr>
            <a:spLocks noChangeArrowheads="1"/>
          </p:cNvSpPr>
          <p:nvPr/>
        </p:nvSpPr>
        <p:spPr bwMode="auto">
          <a:xfrm>
            <a:off x="116188" y="1854200"/>
            <a:ext cx="2411413"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9461" name="Rectangle 263"/>
          <p:cNvSpPr>
            <a:spLocks noChangeArrowheads="1"/>
          </p:cNvSpPr>
          <p:nvPr/>
        </p:nvSpPr>
        <p:spPr bwMode="auto">
          <a:xfrm>
            <a:off x="2522838" y="1854200"/>
            <a:ext cx="3640138"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9462" name="Rectangle 263"/>
          <p:cNvSpPr>
            <a:spLocks noChangeArrowheads="1"/>
          </p:cNvSpPr>
          <p:nvPr/>
        </p:nvSpPr>
        <p:spPr bwMode="auto">
          <a:xfrm>
            <a:off x="7539337" y="1854200"/>
            <a:ext cx="1477961"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9463" name="Rectangle 15"/>
          <p:cNvSpPr>
            <a:spLocks noChangeArrowheads="1"/>
          </p:cNvSpPr>
          <p:nvPr/>
        </p:nvSpPr>
        <p:spPr bwMode="auto">
          <a:xfrm>
            <a:off x="116188" y="1563688"/>
            <a:ext cx="2411413"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sp>
        <p:nvSpPr>
          <p:cNvPr id="19464" name="Rectangle 15"/>
          <p:cNvSpPr>
            <a:spLocks noChangeArrowheads="1"/>
          </p:cNvSpPr>
          <p:nvPr/>
        </p:nvSpPr>
        <p:spPr bwMode="auto">
          <a:xfrm>
            <a:off x="6166151" y="1563688"/>
            <a:ext cx="1371600"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Line Manager</a:t>
            </a:r>
          </a:p>
        </p:txBody>
      </p:sp>
      <p:sp>
        <p:nvSpPr>
          <p:cNvPr id="19465" name="Rectangle 15"/>
          <p:cNvSpPr>
            <a:spLocks noChangeArrowheads="1"/>
          </p:cNvSpPr>
          <p:nvPr/>
        </p:nvSpPr>
        <p:spPr bwMode="auto">
          <a:xfrm>
            <a:off x="2522838" y="1563688"/>
            <a:ext cx="3640138"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a:solidFill>
                  <a:schemeClr val="accent2"/>
                </a:solidFill>
              </a:rPr>
              <a:t>Employee</a:t>
            </a:r>
          </a:p>
        </p:txBody>
      </p:sp>
      <p:sp>
        <p:nvSpPr>
          <p:cNvPr id="19466" name="Rectangle 15"/>
          <p:cNvSpPr>
            <a:spLocks noChangeArrowheads="1"/>
          </p:cNvSpPr>
          <p:nvPr/>
        </p:nvSpPr>
        <p:spPr bwMode="auto">
          <a:xfrm>
            <a:off x="7539337" y="1563688"/>
            <a:ext cx="1477961"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0" tIns="36000" rIns="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Business Partner</a:t>
            </a:r>
            <a:br>
              <a:rPr lang="en-US" altLang="en-US" sz="800" b="1" dirty="0">
                <a:solidFill>
                  <a:schemeClr val="accent2"/>
                </a:solidFill>
              </a:rPr>
            </a:br>
            <a:r>
              <a:rPr lang="en-US" altLang="en-US" sz="800" b="1" dirty="0">
                <a:solidFill>
                  <a:schemeClr val="accent2"/>
                </a:solidFill>
              </a:rPr>
              <a:t>(of employee)</a:t>
            </a:r>
          </a:p>
        </p:txBody>
      </p:sp>
      <p:sp>
        <p:nvSpPr>
          <p:cNvPr id="19467" name="Rectangle 263"/>
          <p:cNvSpPr>
            <a:spLocks noChangeArrowheads="1"/>
          </p:cNvSpPr>
          <p:nvPr/>
        </p:nvSpPr>
        <p:spPr bwMode="auto">
          <a:xfrm>
            <a:off x="6166151" y="1854200"/>
            <a:ext cx="1371600"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grpSp>
        <p:nvGrpSpPr>
          <p:cNvPr id="19469" name="Group 10"/>
          <p:cNvGrpSpPr>
            <a:grpSpLocks/>
          </p:cNvGrpSpPr>
          <p:nvPr/>
        </p:nvGrpSpPr>
        <p:grpSpPr bwMode="auto">
          <a:xfrm>
            <a:off x="3923738" y="1893888"/>
            <a:ext cx="1081087" cy="404812"/>
            <a:chOff x="2555875" y="1628775"/>
            <a:chExt cx="1081088" cy="404813"/>
          </a:xfrm>
        </p:grpSpPr>
        <p:grpSp>
          <p:nvGrpSpPr>
            <p:cNvPr id="19790" name="Group 278"/>
            <p:cNvGrpSpPr>
              <a:grpSpLocks/>
            </p:cNvGrpSpPr>
            <p:nvPr/>
          </p:nvGrpSpPr>
          <p:grpSpPr bwMode="auto">
            <a:xfrm>
              <a:off x="2555875" y="1628775"/>
              <a:ext cx="1079500" cy="398463"/>
              <a:chOff x="2555776" y="1628800"/>
              <a:chExt cx="1079619" cy="398140"/>
            </a:xfrm>
          </p:grpSpPr>
          <p:sp>
            <p:nvSpPr>
              <p:cNvPr id="19806"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Request </a:t>
                </a:r>
                <a:br>
                  <a:rPr lang="de-DE" altLang="en-US" sz="700" b="0" dirty="0">
                    <a:solidFill>
                      <a:srgbClr val="000000"/>
                    </a:solidFill>
                    <a:latin typeface="Calibri" panose="020F0502020204030204" pitchFamily="34" charset="0"/>
                  </a:rPr>
                </a:br>
                <a:r>
                  <a:rPr lang="de-DE" altLang="en-US" sz="700" b="0" dirty="0">
                    <a:solidFill>
                      <a:srgbClr val="000000"/>
                    </a:solidFill>
                    <a:latin typeface="Calibri" panose="020F0502020204030204" pitchFamily="34" charset="0"/>
                  </a:rPr>
                  <a:t>Long-Term Time Off</a:t>
                </a:r>
                <a:endParaRPr lang="en-US" altLang="en-US" sz="700" b="0" dirty="0">
                  <a:solidFill>
                    <a:srgbClr val="000000"/>
                  </a:solidFill>
                  <a:latin typeface="Calibri" panose="020F0502020204030204" pitchFamily="34" charset="0"/>
                </a:endParaRPr>
              </a:p>
            </p:txBody>
          </p:sp>
          <p:grpSp>
            <p:nvGrpSpPr>
              <p:cNvPr id="19807" name="Group 284"/>
              <p:cNvGrpSpPr>
                <a:grpSpLocks/>
              </p:cNvGrpSpPr>
              <p:nvPr/>
            </p:nvGrpSpPr>
            <p:grpSpPr bwMode="auto">
              <a:xfrm>
                <a:off x="2627222" y="1628800"/>
                <a:ext cx="187346" cy="163381"/>
                <a:chOff x="-1500351" y="3692879"/>
                <a:chExt cx="187346" cy="163381"/>
              </a:xfrm>
            </p:grpSpPr>
            <p:sp>
              <p:nvSpPr>
                <p:cNvPr id="19808"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9809"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grpSp>
        <p:grpSp>
          <p:nvGrpSpPr>
            <p:cNvPr id="19791" name="Group 358"/>
            <p:cNvGrpSpPr>
              <a:grpSpLocks/>
            </p:cNvGrpSpPr>
            <p:nvPr/>
          </p:nvGrpSpPr>
          <p:grpSpPr bwMode="auto">
            <a:xfrm>
              <a:off x="2557070" y="1739181"/>
              <a:ext cx="1079893" cy="294407"/>
              <a:chOff x="8489732" y="4403217"/>
              <a:chExt cx="1079512" cy="294200"/>
            </a:xfrm>
          </p:grpSpPr>
          <p:sp>
            <p:nvSpPr>
              <p:cNvPr id="19792"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93"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94"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95"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96"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97"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98"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99"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00"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01"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02"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03"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04"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05"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9470" name="Group 26"/>
          <p:cNvGrpSpPr>
            <a:grpSpLocks/>
          </p:cNvGrpSpPr>
          <p:nvPr/>
        </p:nvGrpSpPr>
        <p:grpSpPr bwMode="auto">
          <a:xfrm>
            <a:off x="6324901" y="2349500"/>
            <a:ext cx="1081087" cy="404813"/>
            <a:chOff x="2555874" y="1628773"/>
            <a:chExt cx="1080708" cy="404530"/>
          </a:xfrm>
        </p:grpSpPr>
        <p:grpSp>
          <p:nvGrpSpPr>
            <p:cNvPr id="19770" name="Group 278"/>
            <p:cNvGrpSpPr>
              <a:grpSpLocks/>
            </p:cNvGrpSpPr>
            <p:nvPr/>
          </p:nvGrpSpPr>
          <p:grpSpPr bwMode="auto">
            <a:xfrm>
              <a:off x="2555874" y="1628773"/>
              <a:ext cx="1079500" cy="398463"/>
              <a:chOff x="2555776" y="1628800"/>
              <a:chExt cx="1080000" cy="398421"/>
            </a:xfrm>
          </p:grpSpPr>
          <p:sp>
            <p:nvSpPr>
              <p:cNvPr id="19786"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Process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Long-Term Time Off Request</a:t>
                </a:r>
              </a:p>
            </p:txBody>
          </p:sp>
          <p:grpSp>
            <p:nvGrpSpPr>
              <p:cNvPr id="19787" name="Group 284"/>
              <p:cNvGrpSpPr>
                <a:grpSpLocks/>
              </p:cNvGrpSpPr>
              <p:nvPr/>
            </p:nvGrpSpPr>
            <p:grpSpPr bwMode="auto">
              <a:xfrm>
                <a:off x="2627784" y="1628800"/>
                <a:ext cx="186692" cy="163835"/>
                <a:chOff x="-1499789" y="3692879"/>
                <a:chExt cx="186692" cy="163835"/>
              </a:xfrm>
            </p:grpSpPr>
            <p:sp>
              <p:nvSpPr>
                <p:cNvPr id="1978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978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grpSp>
          <p:nvGrpSpPr>
            <p:cNvPr id="19771" name="Group 358"/>
            <p:cNvGrpSpPr>
              <a:grpSpLocks/>
            </p:cNvGrpSpPr>
            <p:nvPr/>
          </p:nvGrpSpPr>
          <p:grpSpPr bwMode="auto">
            <a:xfrm>
              <a:off x="2557070" y="1739103"/>
              <a:ext cx="1079512" cy="294200"/>
              <a:chOff x="8489732" y="4403217"/>
              <a:chExt cx="1079512" cy="294200"/>
            </a:xfrm>
          </p:grpSpPr>
          <p:sp>
            <p:nvSpPr>
              <p:cNvPr id="1977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7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7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7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7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77"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78"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79"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80"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81"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82"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83"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84"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85"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9471" name="Group 11"/>
          <p:cNvGrpSpPr>
            <a:grpSpLocks/>
          </p:cNvGrpSpPr>
          <p:nvPr/>
        </p:nvGrpSpPr>
        <p:grpSpPr bwMode="auto">
          <a:xfrm>
            <a:off x="7747644" y="2784475"/>
            <a:ext cx="1079500" cy="404813"/>
            <a:chOff x="3894138" y="1628775"/>
            <a:chExt cx="1079500" cy="404813"/>
          </a:xfrm>
        </p:grpSpPr>
        <p:grpSp>
          <p:nvGrpSpPr>
            <p:cNvPr id="19750" name="Group 303"/>
            <p:cNvGrpSpPr>
              <a:grpSpLocks/>
            </p:cNvGrpSpPr>
            <p:nvPr/>
          </p:nvGrpSpPr>
          <p:grpSpPr bwMode="auto">
            <a:xfrm>
              <a:off x="3894138" y="1628775"/>
              <a:ext cx="1079488" cy="397961"/>
              <a:chOff x="3893684" y="1628800"/>
              <a:chExt cx="1080000" cy="398421"/>
            </a:xfrm>
          </p:grpSpPr>
          <p:sp>
            <p:nvSpPr>
              <p:cNvPr id="19766"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Process Approved Long-Term Time Off Request</a:t>
                </a:r>
              </a:p>
            </p:txBody>
          </p:sp>
          <p:grpSp>
            <p:nvGrpSpPr>
              <p:cNvPr id="19767" name="Group 305"/>
              <p:cNvGrpSpPr>
                <a:grpSpLocks/>
              </p:cNvGrpSpPr>
              <p:nvPr/>
            </p:nvGrpSpPr>
            <p:grpSpPr bwMode="auto">
              <a:xfrm>
                <a:off x="3965692" y="1628800"/>
                <a:ext cx="186692" cy="163835"/>
                <a:chOff x="-1499789" y="3692879"/>
                <a:chExt cx="186692" cy="163835"/>
              </a:xfrm>
            </p:grpSpPr>
            <p:sp>
              <p:nvSpPr>
                <p:cNvPr id="19768"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9769"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grpSp>
          <p:nvGrpSpPr>
            <p:cNvPr id="19751" name="Group 339"/>
            <p:cNvGrpSpPr>
              <a:grpSpLocks/>
            </p:cNvGrpSpPr>
            <p:nvPr/>
          </p:nvGrpSpPr>
          <p:grpSpPr bwMode="auto">
            <a:xfrm>
              <a:off x="3894138" y="1739760"/>
              <a:ext cx="1079500" cy="293828"/>
              <a:chOff x="8489724" y="4403367"/>
              <a:chExt cx="1079521" cy="294067"/>
            </a:xfrm>
          </p:grpSpPr>
          <p:sp>
            <p:nvSpPr>
              <p:cNvPr id="19752"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53"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54"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55"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56"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57"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58"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59"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60"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61"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62"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63"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64"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65"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9473" name="Straight Arrow Connector 20"/>
          <p:cNvCxnSpPr>
            <a:cxnSpLocks noChangeShapeType="1"/>
            <a:stCxn id="19806" idx="3"/>
            <a:endCxn id="393" idx="2"/>
          </p:cNvCxnSpPr>
          <p:nvPr/>
        </p:nvCxnSpPr>
        <p:spPr bwMode="auto">
          <a:xfrm flipV="1">
            <a:off x="5003237" y="2147093"/>
            <a:ext cx="1743005" cy="158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474" name="Straight Arrow Connector 22"/>
          <p:cNvCxnSpPr>
            <a:cxnSpLocks noChangeShapeType="1"/>
            <a:stCxn id="393" idx="4"/>
            <a:endCxn id="19786" idx="0"/>
          </p:cNvCxnSpPr>
          <p:nvPr/>
        </p:nvCxnSpPr>
        <p:spPr bwMode="auto">
          <a:xfrm>
            <a:off x="6861336" y="2262980"/>
            <a:ext cx="3314" cy="19764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476" name="Straight Arrow Connector 24"/>
          <p:cNvCxnSpPr>
            <a:cxnSpLocks noChangeShapeType="1"/>
            <a:stCxn id="19786" idx="3"/>
            <a:endCxn id="404" idx="2"/>
          </p:cNvCxnSpPr>
          <p:nvPr/>
        </p:nvCxnSpPr>
        <p:spPr bwMode="auto">
          <a:xfrm flipV="1">
            <a:off x="7404399" y="2603768"/>
            <a:ext cx="756759" cy="52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478" name="Elbow Connector 300"/>
          <p:cNvCxnSpPr>
            <a:cxnSpLocks noChangeShapeType="1"/>
            <a:stCxn id="19766" idx="2"/>
            <a:endCxn id="19705" idx="0"/>
          </p:cNvCxnSpPr>
          <p:nvPr/>
        </p:nvCxnSpPr>
        <p:spPr bwMode="auto">
          <a:xfrm rot="5400000">
            <a:off x="6242308" y="1336720"/>
            <a:ext cx="198869" cy="3891305"/>
          </a:xfrm>
          <a:prstGeom prst="bentConnector3">
            <a:avLst>
              <a:gd name="adj1" fmla="val 4071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479" name="Elbow Connector 428"/>
          <p:cNvCxnSpPr>
            <a:cxnSpLocks noChangeShapeType="1"/>
            <a:stCxn id="464" idx="45"/>
            <a:endCxn id="19687" idx="0"/>
          </p:cNvCxnSpPr>
          <p:nvPr/>
        </p:nvCxnSpPr>
        <p:spPr bwMode="auto">
          <a:xfrm>
            <a:off x="5059663" y="3743757"/>
            <a:ext cx="481013" cy="11112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9480" name="Group 689"/>
          <p:cNvGrpSpPr>
            <a:grpSpLocks/>
          </p:cNvGrpSpPr>
          <p:nvPr/>
        </p:nvGrpSpPr>
        <p:grpSpPr bwMode="auto">
          <a:xfrm>
            <a:off x="4256388" y="3381807"/>
            <a:ext cx="276225" cy="150812"/>
            <a:chOff x="7020496" y="4784785"/>
            <a:chExt cx="275109" cy="150745"/>
          </a:xfrm>
        </p:grpSpPr>
        <p:grpSp>
          <p:nvGrpSpPr>
            <p:cNvPr id="19703" name="Group 118"/>
            <p:cNvGrpSpPr>
              <a:grpSpLocks/>
            </p:cNvGrpSpPr>
            <p:nvPr/>
          </p:nvGrpSpPr>
          <p:grpSpPr bwMode="auto">
            <a:xfrm>
              <a:off x="7020496" y="4784785"/>
              <a:ext cx="275109" cy="150745"/>
              <a:chOff x="7022877" y="4789547"/>
              <a:chExt cx="275109" cy="150745"/>
            </a:xfrm>
          </p:grpSpPr>
          <p:grpSp>
            <p:nvGrpSpPr>
              <p:cNvPr id="19711" name="Group 132"/>
              <p:cNvGrpSpPr>
                <a:grpSpLocks/>
              </p:cNvGrpSpPr>
              <p:nvPr/>
            </p:nvGrpSpPr>
            <p:grpSpPr bwMode="auto">
              <a:xfrm>
                <a:off x="7022877" y="4789547"/>
                <a:ext cx="275109" cy="146939"/>
                <a:chOff x="3014456" y="6923053"/>
                <a:chExt cx="1242639" cy="663709"/>
              </a:xfrm>
            </p:grpSpPr>
            <p:sp>
              <p:nvSpPr>
                <p:cNvPr id="509" name="Freeform 50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9717"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9712" name="Group 541"/>
              <p:cNvGrpSpPr>
                <a:grpSpLocks/>
              </p:cNvGrpSpPr>
              <p:nvPr/>
            </p:nvGrpSpPr>
            <p:grpSpPr bwMode="auto">
              <a:xfrm>
                <a:off x="7029450" y="4894573"/>
                <a:ext cx="268536" cy="45719"/>
                <a:chOff x="7588635" y="4913826"/>
                <a:chExt cx="495416" cy="33609"/>
              </a:xfrm>
            </p:grpSpPr>
            <p:sp>
              <p:nvSpPr>
                <p:cNvPr id="19713"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714"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715"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9704" name="Group 654"/>
            <p:cNvGrpSpPr>
              <a:grpSpLocks/>
            </p:cNvGrpSpPr>
            <p:nvPr/>
          </p:nvGrpSpPr>
          <p:grpSpPr bwMode="auto">
            <a:xfrm>
              <a:off x="7035027" y="4886004"/>
              <a:ext cx="249169" cy="45720"/>
              <a:chOff x="1171328" y="3126737"/>
              <a:chExt cx="413886" cy="45739"/>
            </a:xfrm>
          </p:grpSpPr>
          <p:sp>
            <p:nvSpPr>
              <p:cNvPr id="19706"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707"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708"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709"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710"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9705"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9481" name="Elbow Connector 17"/>
          <p:cNvCxnSpPr>
            <a:cxnSpLocks noChangeShapeType="1"/>
            <a:stCxn id="509" idx="38"/>
            <a:endCxn id="19679" idx="0"/>
          </p:cNvCxnSpPr>
          <p:nvPr/>
        </p:nvCxnSpPr>
        <p:spPr bwMode="auto">
          <a:xfrm>
            <a:off x="4532142" y="3517647"/>
            <a:ext cx="395760" cy="9911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482" name="Elbow Connector 19"/>
          <p:cNvCxnSpPr>
            <a:cxnSpLocks noChangeShapeType="1"/>
            <a:stCxn id="19713" idx="1"/>
            <a:endCxn id="19645" idx="0"/>
          </p:cNvCxnSpPr>
          <p:nvPr/>
        </p:nvCxnSpPr>
        <p:spPr bwMode="auto">
          <a:xfrm rot="10800000" flipV="1">
            <a:off x="3168951" y="3508807"/>
            <a:ext cx="1093787" cy="34607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19483" name="TextBox 1"/>
          <p:cNvSpPr txBox="1">
            <a:spLocks noChangeArrowheads="1"/>
          </p:cNvSpPr>
          <p:nvPr/>
        </p:nvSpPr>
        <p:spPr bwMode="auto">
          <a:xfrm>
            <a:off x="2826494" y="3346882"/>
            <a:ext cx="1434047"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Position Management not </a:t>
            </a:r>
            <a:r>
              <a:rPr lang="de-DE" altLang="en-US" sz="600" b="0" dirty="0" err="1">
                <a:ea typeface="Arial Unicode MS" panose="020B0604020202020204" pitchFamily="34" charset="-128"/>
                <a:cs typeface="Arial Unicode MS" panose="020B0604020202020204" pitchFamily="34" charset="-128"/>
              </a:rPr>
              <a:t>implemented</a:t>
            </a:r>
            <a:endParaRPr lang="en-US" altLang="en-US" sz="600" b="0" dirty="0">
              <a:ea typeface="Arial Unicode MS" panose="020B0604020202020204" pitchFamily="34" charset="-128"/>
              <a:cs typeface="Arial Unicode MS" panose="020B0604020202020204" pitchFamily="34" charset="-128"/>
            </a:endParaRPr>
          </a:p>
        </p:txBody>
      </p:sp>
      <p:sp>
        <p:nvSpPr>
          <p:cNvPr id="19484" name="TextBox 1"/>
          <p:cNvSpPr txBox="1">
            <a:spLocks noChangeArrowheads="1"/>
          </p:cNvSpPr>
          <p:nvPr/>
        </p:nvSpPr>
        <p:spPr bwMode="auto">
          <a:xfrm>
            <a:off x="4562776" y="3337935"/>
            <a:ext cx="2347759"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Position Management </a:t>
            </a:r>
            <a:r>
              <a:rPr lang="de-DE" altLang="en-US" sz="600" b="0" dirty="0" err="1">
                <a:ea typeface="Arial Unicode MS" panose="020B0604020202020204" pitchFamily="34" charset="-128"/>
                <a:cs typeface="Arial Unicode MS" panose="020B0604020202020204" pitchFamily="34" charset="-128"/>
              </a:rPr>
              <a:t>implemented</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and</a:t>
            </a:r>
            <a:r>
              <a:rPr lang="de-DE" altLang="en-US" sz="600" b="0" dirty="0">
                <a:ea typeface="Arial Unicode MS" panose="020B0604020202020204" pitchFamily="34" charset="-128"/>
                <a:cs typeface="Arial Unicode MS" panose="020B0604020202020204" pitchFamily="34" charset="-128"/>
              </a:rPr>
              <a:t> </a:t>
            </a:r>
            <a:r>
              <a:rPr lang="de-DE" altLang="en-US" sz="600" b="0" i="1" dirty="0" err="1">
                <a:ea typeface="Arial Unicode MS" panose="020B0604020202020204" pitchFamily="34" charset="-128"/>
                <a:cs typeface="Arial Unicode MS" panose="020B0604020202020204" pitchFamily="34" charset="-128"/>
              </a:rPr>
              <a:t>Right</a:t>
            </a:r>
            <a:r>
              <a:rPr lang="de-DE" altLang="en-US" sz="600" b="0" i="1" dirty="0">
                <a:ea typeface="Arial Unicode MS" panose="020B0604020202020204" pitchFamily="34" charset="-128"/>
                <a:cs typeface="Arial Unicode MS" panose="020B0604020202020204" pitchFamily="34" charset="-128"/>
              </a:rPr>
              <a:t>-</a:t>
            </a:r>
            <a:r>
              <a:rPr lang="de-DE" altLang="en-US" sz="600" b="0" i="1" dirty="0" err="1">
                <a:ea typeface="Arial Unicode MS" panose="020B0604020202020204" pitchFamily="34" charset="-128"/>
                <a:cs typeface="Arial Unicode MS" panose="020B0604020202020204" pitchFamily="34" charset="-128"/>
              </a:rPr>
              <a:t>to</a:t>
            </a:r>
            <a:r>
              <a:rPr lang="de-DE" altLang="en-US" sz="600" b="0" i="1" dirty="0">
                <a:ea typeface="Arial Unicode MS" panose="020B0604020202020204" pitchFamily="34" charset="-128"/>
                <a:cs typeface="Arial Unicode MS" panose="020B0604020202020204" pitchFamily="34" charset="-128"/>
              </a:rPr>
              <a:t>-Return</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enabled</a:t>
            </a:r>
            <a:endParaRPr lang="en-US" altLang="en-US" sz="600" b="0" dirty="0">
              <a:ea typeface="Arial Unicode MS" panose="020B0604020202020204" pitchFamily="34" charset="-128"/>
              <a:cs typeface="Arial Unicode MS" panose="020B0604020202020204" pitchFamily="34" charset="-128"/>
            </a:endParaRPr>
          </a:p>
        </p:txBody>
      </p:sp>
      <p:grpSp>
        <p:nvGrpSpPr>
          <p:cNvPr id="19485" name="Group 14"/>
          <p:cNvGrpSpPr>
            <a:grpSpLocks/>
          </p:cNvGrpSpPr>
          <p:nvPr/>
        </p:nvGrpSpPr>
        <p:grpSpPr bwMode="auto">
          <a:xfrm>
            <a:off x="5000926" y="3853294"/>
            <a:ext cx="1090612" cy="295275"/>
            <a:chOff x="2555875" y="2793485"/>
            <a:chExt cx="1090613" cy="294203"/>
          </a:xfrm>
        </p:grpSpPr>
        <p:sp>
          <p:nvSpPr>
            <p:cNvPr id="19687"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Update Employee Position Information</a:t>
              </a:r>
            </a:p>
          </p:txBody>
        </p:sp>
        <p:grpSp>
          <p:nvGrpSpPr>
            <p:cNvPr id="19688" name="Group 268"/>
            <p:cNvGrpSpPr>
              <a:grpSpLocks/>
            </p:cNvGrpSpPr>
            <p:nvPr/>
          </p:nvGrpSpPr>
          <p:grpSpPr bwMode="auto">
            <a:xfrm>
              <a:off x="2566787" y="2793485"/>
              <a:ext cx="1079701" cy="294203"/>
              <a:chOff x="8489732" y="4403217"/>
              <a:chExt cx="1079512" cy="294200"/>
            </a:xfrm>
          </p:grpSpPr>
          <p:sp>
            <p:nvSpPr>
              <p:cNvPr id="19689"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0"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1"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2"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3"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4"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5"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6"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7"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8"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99"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00"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01"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02"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9486" name="Group 94278"/>
          <p:cNvGrpSpPr>
            <a:grpSpLocks/>
          </p:cNvGrpSpPr>
          <p:nvPr/>
        </p:nvGrpSpPr>
        <p:grpSpPr bwMode="auto">
          <a:xfrm>
            <a:off x="4789788" y="3616757"/>
            <a:ext cx="274638" cy="147637"/>
            <a:chOff x="7021041" y="5549632"/>
            <a:chExt cx="275109" cy="148490"/>
          </a:xfrm>
        </p:grpSpPr>
        <p:grpSp>
          <p:nvGrpSpPr>
            <p:cNvPr id="19677" name="Group 129"/>
            <p:cNvGrpSpPr>
              <a:grpSpLocks/>
            </p:cNvGrpSpPr>
            <p:nvPr/>
          </p:nvGrpSpPr>
          <p:grpSpPr bwMode="auto">
            <a:xfrm>
              <a:off x="7021041" y="5550400"/>
              <a:ext cx="275109" cy="146939"/>
              <a:chOff x="4433684" y="6923053"/>
              <a:chExt cx="1242639" cy="663709"/>
            </a:xfrm>
          </p:grpSpPr>
          <p:sp>
            <p:nvSpPr>
              <p:cNvPr id="464" name="Freeform 463"/>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9686"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9678" name="Group 676"/>
            <p:cNvGrpSpPr>
              <a:grpSpLocks/>
            </p:cNvGrpSpPr>
            <p:nvPr/>
          </p:nvGrpSpPr>
          <p:grpSpPr bwMode="auto">
            <a:xfrm>
              <a:off x="7034746" y="5652402"/>
              <a:ext cx="249169" cy="45720"/>
              <a:chOff x="1171328" y="3126737"/>
              <a:chExt cx="413886" cy="45739"/>
            </a:xfrm>
          </p:grpSpPr>
          <p:sp>
            <p:nvSpPr>
              <p:cNvPr id="19680"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81"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82"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83"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84"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9679"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9487" name="Group 14"/>
          <p:cNvGrpSpPr>
            <a:grpSpLocks/>
          </p:cNvGrpSpPr>
          <p:nvPr/>
        </p:nvGrpSpPr>
        <p:grpSpPr bwMode="auto">
          <a:xfrm>
            <a:off x="3791251" y="3853294"/>
            <a:ext cx="1090612" cy="295275"/>
            <a:chOff x="2555875" y="2793485"/>
            <a:chExt cx="1090613" cy="294203"/>
          </a:xfrm>
        </p:grpSpPr>
        <p:sp>
          <p:nvSpPr>
            <p:cNvPr id="19661"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Update Employee Job Information</a:t>
              </a:r>
            </a:p>
          </p:txBody>
        </p:sp>
        <p:grpSp>
          <p:nvGrpSpPr>
            <p:cNvPr id="19662" name="Group 268"/>
            <p:cNvGrpSpPr>
              <a:grpSpLocks/>
            </p:cNvGrpSpPr>
            <p:nvPr/>
          </p:nvGrpSpPr>
          <p:grpSpPr bwMode="auto">
            <a:xfrm>
              <a:off x="2566787" y="2793485"/>
              <a:ext cx="1079701" cy="294203"/>
              <a:chOff x="8489732" y="4403217"/>
              <a:chExt cx="1079512" cy="294200"/>
            </a:xfrm>
          </p:grpSpPr>
          <p:sp>
            <p:nvSpPr>
              <p:cNvPr id="1966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6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65"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66"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67"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68"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69"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70"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71"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72"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73"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74"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75"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76"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9488" name="Elbow Connector 10"/>
          <p:cNvCxnSpPr>
            <a:cxnSpLocks noChangeShapeType="1"/>
            <a:stCxn id="19680" idx="1"/>
            <a:endCxn id="19661" idx="0"/>
          </p:cNvCxnSpPr>
          <p:nvPr/>
        </p:nvCxnSpPr>
        <p:spPr bwMode="auto">
          <a:xfrm rot="10800000" flipV="1">
            <a:off x="4331002" y="3741376"/>
            <a:ext cx="473075" cy="11403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9489" name="Group 14"/>
          <p:cNvGrpSpPr>
            <a:grpSpLocks/>
          </p:cNvGrpSpPr>
          <p:nvPr/>
        </p:nvGrpSpPr>
        <p:grpSpPr bwMode="auto">
          <a:xfrm>
            <a:off x="2629201" y="3853294"/>
            <a:ext cx="1090612" cy="295275"/>
            <a:chOff x="2555875" y="2793485"/>
            <a:chExt cx="1090613" cy="294203"/>
          </a:xfrm>
        </p:grpSpPr>
        <p:sp>
          <p:nvSpPr>
            <p:cNvPr id="19645"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Update Employee Job Information</a:t>
              </a:r>
            </a:p>
          </p:txBody>
        </p:sp>
        <p:grpSp>
          <p:nvGrpSpPr>
            <p:cNvPr id="19646" name="Group 268"/>
            <p:cNvGrpSpPr>
              <a:grpSpLocks/>
            </p:cNvGrpSpPr>
            <p:nvPr/>
          </p:nvGrpSpPr>
          <p:grpSpPr bwMode="auto">
            <a:xfrm>
              <a:off x="2566787" y="2793485"/>
              <a:ext cx="1079701" cy="294203"/>
              <a:chOff x="8489732" y="4403217"/>
              <a:chExt cx="1079512" cy="294200"/>
            </a:xfrm>
          </p:grpSpPr>
          <p:sp>
            <p:nvSpPr>
              <p:cNvPr id="19647"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48"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49"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0"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5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6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9490" name="Group 94278"/>
          <p:cNvGrpSpPr>
            <a:grpSpLocks/>
          </p:cNvGrpSpPr>
          <p:nvPr/>
        </p:nvGrpSpPr>
        <p:grpSpPr bwMode="auto">
          <a:xfrm rot="10800000">
            <a:off x="4789788" y="4254932"/>
            <a:ext cx="274638" cy="147637"/>
            <a:chOff x="7021041" y="5549632"/>
            <a:chExt cx="275109" cy="148490"/>
          </a:xfrm>
        </p:grpSpPr>
        <p:grpSp>
          <p:nvGrpSpPr>
            <p:cNvPr id="19635" name="Group 129"/>
            <p:cNvGrpSpPr>
              <a:grpSpLocks/>
            </p:cNvGrpSpPr>
            <p:nvPr/>
          </p:nvGrpSpPr>
          <p:grpSpPr bwMode="auto">
            <a:xfrm>
              <a:off x="7021041" y="5550400"/>
              <a:ext cx="275109" cy="146939"/>
              <a:chOff x="4433684" y="6923053"/>
              <a:chExt cx="1242639" cy="663709"/>
            </a:xfrm>
          </p:grpSpPr>
          <p:sp>
            <p:nvSpPr>
              <p:cNvPr id="526" name="Freeform 525"/>
              <p:cNvSpPr/>
              <p:nvPr/>
            </p:nvSpPr>
            <p:spPr bwMode="gray">
              <a:xfrm>
                <a:off x="4433684" y="6919587"/>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9644"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9636" name="Group 676"/>
            <p:cNvGrpSpPr>
              <a:grpSpLocks/>
            </p:cNvGrpSpPr>
            <p:nvPr/>
          </p:nvGrpSpPr>
          <p:grpSpPr bwMode="auto">
            <a:xfrm>
              <a:off x="7034746" y="5652402"/>
              <a:ext cx="249169" cy="45720"/>
              <a:chOff x="1171328" y="3126737"/>
              <a:chExt cx="413886" cy="45739"/>
            </a:xfrm>
          </p:grpSpPr>
          <p:sp>
            <p:nvSpPr>
              <p:cNvPr id="19638"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39"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40"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41"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42"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9637"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9491" name="Elbow Connector 21"/>
          <p:cNvCxnSpPr>
            <a:cxnSpLocks noChangeShapeType="1"/>
            <a:stCxn id="19661" idx="2"/>
            <a:endCxn id="526" idx="26"/>
          </p:cNvCxnSpPr>
          <p:nvPr/>
        </p:nvCxnSpPr>
        <p:spPr bwMode="auto">
          <a:xfrm rot="16200000" flipH="1">
            <a:off x="4509594" y="3965214"/>
            <a:ext cx="111125" cy="46831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492" name="Elbow Connector 23"/>
          <p:cNvCxnSpPr>
            <a:cxnSpLocks noChangeShapeType="1"/>
            <a:stCxn id="19687" idx="2"/>
            <a:endCxn id="526" idx="17"/>
          </p:cNvCxnSpPr>
          <p:nvPr/>
        </p:nvCxnSpPr>
        <p:spPr bwMode="auto">
          <a:xfrm rot="5400000">
            <a:off x="5240638" y="3967595"/>
            <a:ext cx="123825" cy="476250"/>
          </a:xfrm>
          <a:prstGeom prst="bentConnector4">
            <a:avLst>
              <a:gd name="adj1" fmla="val 44861"/>
              <a:gd name="adj2" fmla="val 296"/>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9493" name="Group 26"/>
          <p:cNvGrpSpPr>
            <a:grpSpLocks/>
          </p:cNvGrpSpPr>
          <p:nvPr/>
        </p:nvGrpSpPr>
        <p:grpSpPr bwMode="auto">
          <a:xfrm>
            <a:off x="1262363" y="4148569"/>
            <a:ext cx="1081088" cy="404813"/>
            <a:chOff x="2555874" y="1628773"/>
            <a:chExt cx="1080708" cy="404530"/>
          </a:xfrm>
        </p:grpSpPr>
        <p:grpSp>
          <p:nvGrpSpPr>
            <p:cNvPr id="19615" name="Group 278"/>
            <p:cNvGrpSpPr>
              <a:grpSpLocks/>
            </p:cNvGrpSpPr>
            <p:nvPr/>
          </p:nvGrpSpPr>
          <p:grpSpPr bwMode="auto">
            <a:xfrm>
              <a:off x="2555874" y="1628773"/>
              <a:ext cx="1079500" cy="398463"/>
              <a:chOff x="2555776" y="1628800"/>
              <a:chExt cx="1080000" cy="398421"/>
            </a:xfrm>
          </p:grpSpPr>
          <p:sp>
            <p:nvSpPr>
              <p:cNvPr id="19631"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View </a:t>
                </a:r>
                <a:br>
                  <a:rPr lang="en-US" altLang="en-US" sz="700" b="0">
                    <a:solidFill>
                      <a:srgbClr val="000000"/>
                    </a:solidFill>
                    <a:latin typeface="Calibri" panose="020F0502020204030204" pitchFamily="34" charset="0"/>
                  </a:rPr>
                </a:br>
                <a:r>
                  <a:rPr lang="en-US" altLang="en-US" sz="700" b="0">
                    <a:solidFill>
                      <a:srgbClr val="000000"/>
                    </a:solidFill>
                    <a:latin typeface="Calibri" panose="020F0502020204030204" pitchFamily="34" charset="0"/>
                  </a:rPr>
                  <a:t>Employee Position Details</a:t>
                </a:r>
              </a:p>
            </p:txBody>
          </p:sp>
          <p:grpSp>
            <p:nvGrpSpPr>
              <p:cNvPr id="19632" name="Group 284"/>
              <p:cNvGrpSpPr>
                <a:grpSpLocks/>
              </p:cNvGrpSpPr>
              <p:nvPr/>
            </p:nvGrpSpPr>
            <p:grpSpPr bwMode="auto">
              <a:xfrm>
                <a:off x="2627784" y="1628800"/>
                <a:ext cx="186692" cy="163835"/>
                <a:chOff x="-1499789" y="3692879"/>
                <a:chExt cx="186692" cy="163835"/>
              </a:xfrm>
            </p:grpSpPr>
            <p:sp>
              <p:nvSpPr>
                <p:cNvPr id="19633"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9634"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grpSp>
          <p:nvGrpSpPr>
            <p:cNvPr id="19616" name="Group 358"/>
            <p:cNvGrpSpPr>
              <a:grpSpLocks/>
            </p:cNvGrpSpPr>
            <p:nvPr/>
          </p:nvGrpSpPr>
          <p:grpSpPr bwMode="auto">
            <a:xfrm>
              <a:off x="2557070" y="1739103"/>
              <a:ext cx="1079512" cy="294200"/>
              <a:chOff x="8489732" y="4403217"/>
              <a:chExt cx="1079512" cy="294200"/>
            </a:xfrm>
          </p:grpSpPr>
          <p:sp>
            <p:nvSpPr>
              <p:cNvPr id="19617"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18"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19"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0"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1"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2"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3"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4"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5"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6"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7"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8"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29"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30"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9494" name="Group 689"/>
          <p:cNvGrpSpPr>
            <a:grpSpLocks/>
          </p:cNvGrpSpPr>
          <p:nvPr/>
        </p:nvGrpSpPr>
        <p:grpSpPr bwMode="auto">
          <a:xfrm rot="10800000">
            <a:off x="1260776" y="4641272"/>
            <a:ext cx="276225" cy="150813"/>
            <a:chOff x="7020496" y="4784785"/>
            <a:chExt cx="275109" cy="150745"/>
          </a:xfrm>
        </p:grpSpPr>
        <p:grpSp>
          <p:nvGrpSpPr>
            <p:cNvPr id="19600" name="Group 118"/>
            <p:cNvGrpSpPr>
              <a:grpSpLocks/>
            </p:cNvGrpSpPr>
            <p:nvPr/>
          </p:nvGrpSpPr>
          <p:grpSpPr bwMode="auto">
            <a:xfrm>
              <a:off x="7020496" y="4784785"/>
              <a:ext cx="275109" cy="150745"/>
              <a:chOff x="7022877" y="4789547"/>
              <a:chExt cx="275109" cy="150745"/>
            </a:xfrm>
          </p:grpSpPr>
          <p:grpSp>
            <p:nvGrpSpPr>
              <p:cNvPr id="19608" name="Group 132"/>
              <p:cNvGrpSpPr>
                <a:grpSpLocks/>
              </p:cNvGrpSpPr>
              <p:nvPr/>
            </p:nvGrpSpPr>
            <p:grpSpPr bwMode="auto">
              <a:xfrm>
                <a:off x="7022877" y="4789547"/>
                <a:ext cx="275109" cy="146939"/>
                <a:chOff x="3014456" y="6923053"/>
                <a:chExt cx="1242639" cy="663709"/>
              </a:xfrm>
            </p:grpSpPr>
            <p:sp>
              <p:nvSpPr>
                <p:cNvPr id="569" name="Freeform 56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9614"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9609" name="Group 541"/>
              <p:cNvGrpSpPr>
                <a:grpSpLocks/>
              </p:cNvGrpSpPr>
              <p:nvPr/>
            </p:nvGrpSpPr>
            <p:grpSpPr bwMode="auto">
              <a:xfrm>
                <a:off x="7029450" y="4894573"/>
                <a:ext cx="268536" cy="45719"/>
                <a:chOff x="7588635" y="4913826"/>
                <a:chExt cx="495416" cy="33609"/>
              </a:xfrm>
            </p:grpSpPr>
            <p:sp>
              <p:nvSpPr>
                <p:cNvPr id="1961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1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1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9601" name="Group 654"/>
            <p:cNvGrpSpPr>
              <a:grpSpLocks/>
            </p:cNvGrpSpPr>
            <p:nvPr/>
          </p:nvGrpSpPr>
          <p:grpSpPr bwMode="auto">
            <a:xfrm>
              <a:off x="7035027" y="4886004"/>
              <a:ext cx="249169" cy="45720"/>
              <a:chOff x="1171328" y="3126737"/>
              <a:chExt cx="413886" cy="45739"/>
            </a:xfrm>
          </p:grpSpPr>
          <p:sp>
            <p:nvSpPr>
              <p:cNvPr id="1960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0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0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0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60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960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9495" name="Elbow Connector 27"/>
          <p:cNvCxnSpPr>
            <a:cxnSpLocks noChangeShapeType="1"/>
            <a:stCxn id="19631" idx="2"/>
            <a:endCxn id="19603" idx="1"/>
          </p:cNvCxnSpPr>
          <p:nvPr/>
        </p:nvCxnSpPr>
        <p:spPr bwMode="auto">
          <a:xfrm rot="5400000">
            <a:off x="1602194" y="4467548"/>
            <a:ext cx="120438" cy="27940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496" name="Elbow Connector 30"/>
          <p:cNvCxnSpPr>
            <a:cxnSpLocks noChangeShapeType="1"/>
            <a:stCxn id="19645" idx="1"/>
          </p:cNvCxnSpPr>
          <p:nvPr/>
        </p:nvCxnSpPr>
        <p:spPr bwMode="auto">
          <a:xfrm rot="10800000" flipV="1">
            <a:off x="1262363" y="3999344"/>
            <a:ext cx="1366838" cy="668338"/>
          </a:xfrm>
          <a:prstGeom prst="bentConnector3">
            <a:avLst>
              <a:gd name="adj1" fmla="val 118893"/>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9497" name="Group 26"/>
          <p:cNvGrpSpPr>
            <a:grpSpLocks/>
          </p:cNvGrpSpPr>
          <p:nvPr/>
        </p:nvGrpSpPr>
        <p:grpSpPr bwMode="auto">
          <a:xfrm>
            <a:off x="859138" y="4819650"/>
            <a:ext cx="1081088" cy="404813"/>
            <a:chOff x="2555874" y="1628773"/>
            <a:chExt cx="1080708" cy="404530"/>
          </a:xfrm>
        </p:grpSpPr>
        <p:grpSp>
          <p:nvGrpSpPr>
            <p:cNvPr id="19580" name="Group 278"/>
            <p:cNvGrpSpPr>
              <a:grpSpLocks/>
            </p:cNvGrpSpPr>
            <p:nvPr/>
          </p:nvGrpSpPr>
          <p:grpSpPr bwMode="auto">
            <a:xfrm>
              <a:off x="2555874" y="1628773"/>
              <a:ext cx="1079500" cy="398463"/>
              <a:chOff x="2555776" y="1628800"/>
              <a:chExt cx="1080000" cy="398421"/>
            </a:xfrm>
          </p:grpSpPr>
          <p:sp>
            <p:nvSpPr>
              <p:cNvPr id="19596"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View Employee </a:t>
                </a:r>
                <a:br>
                  <a:rPr lang="en-US" altLang="en-US" sz="700" b="0">
                    <a:solidFill>
                      <a:srgbClr val="000000"/>
                    </a:solidFill>
                    <a:latin typeface="Calibri" panose="020F0502020204030204" pitchFamily="34" charset="0"/>
                  </a:rPr>
                </a:br>
                <a:r>
                  <a:rPr lang="en-US" altLang="en-US" sz="700" b="0">
                    <a:solidFill>
                      <a:srgbClr val="000000"/>
                    </a:solidFill>
                    <a:latin typeface="Calibri" panose="020F0502020204030204" pitchFamily="34" charset="0"/>
                  </a:rPr>
                  <a:t>Job Information Details</a:t>
                </a:r>
              </a:p>
            </p:txBody>
          </p:sp>
          <p:grpSp>
            <p:nvGrpSpPr>
              <p:cNvPr id="19597" name="Group 284"/>
              <p:cNvGrpSpPr>
                <a:grpSpLocks/>
              </p:cNvGrpSpPr>
              <p:nvPr/>
            </p:nvGrpSpPr>
            <p:grpSpPr bwMode="auto">
              <a:xfrm>
                <a:off x="2627784" y="1628800"/>
                <a:ext cx="186692" cy="163835"/>
                <a:chOff x="-1499789" y="3692879"/>
                <a:chExt cx="186692" cy="163835"/>
              </a:xfrm>
            </p:grpSpPr>
            <p:sp>
              <p:nvSpPr>
                <p:cNvPr id="19598"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9599"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grpSp>
          <p:nvGrpSpPr>
            <p:cNvPr id="19581" name="Group 358"/>
            <p:cNvGrpSpPr>
              <a:grpSpLocks/>
            </p:cNvGrpSpPr>
            <p:nvPr/>
          </p:nvGrpSpPr>
          <p:grpSpPr bwMode="auto">
            <a:xfrm>
              <a:off x="2557070" y="1739103"/>
              <a:ext cx="1079512" cy="294200"/>
              <a:chOff x="8489732" y="4403217"/>
              <a:chExt cx="1079512" cy="294200"/>
            </a:xfrm>
          </p:grpSpPr>
          <p:sp>
            <p:nvSpPr>
              <p:cNvPr id="1958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8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8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8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8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87"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88"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89"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90"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91"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92"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93"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94"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95"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9498" name="Straight Arrow Connector 15794"/>
          <p:cNvCxnSpPr>
            <a:cxnSpLocks noChangeShapeType="1"/>
            <a:stCxn id="569" idx="4"/>
            <a:endCxn id="19596" idx="0"/>
          </p:cNvCxnSpPr>
          <p:nvPr/>
        </p:nvCxnSpPr>
        <p:spPr bwMode="auto">
          <a:xfrm>
            <a:off x="1395346" y="4792085"/>
            <a:ext cx="3542" cy="13868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500" name="Elbow Connector 15801"/>
          <p:cNvCxnSpPr>
            <a:cxnSpLocks noChangeShapeType="1"/>
            <a:stCxn id="526" idx="0"/>
            <a:endCxn id="19631" idx="3"/>
          </p:cNvCxnSpPr>
          <p:nvPr/>
        </p:nvCxnSpPr>
        <p:spPr bwMode="auto">
          <a:xfrm rot="10800000" flipV="1">
            <a:off x="2341863" y="4399394"/>
            <a:ext cx="2574925" cy="4763"/>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502" name="Straight Arrow Connector 237"/>
          <p:cNvCxnSpPr>
            <a:cxnSpLocks noChangeShapeType="1"/>
            <a:stCxn id="403" idx="4"/>
            <a:endCxn id="19766" idx="0"/>
          </p:cNvCxnSpPr>
          <p:nvPr/>
        </p:nvCxnSpPr>
        <p:spPr bwMode="auto">
          <a:xfrm>
            <a:off x="8276252" y="2740293"/>
            <a:ext cx="11142" cy="15530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503" name="Straight Arrow Connector 450"/>
          <p:cNvCxnSpPr>
            <a:cxnSpLocks noChangeShapeType="1"/>
            <a:stCxn id="19596" idx="2"/>
            <a:endCxn id="557" idx="0"/>
          </p:cNvCxnSpPr>
          <p:nvPr/>
        </p:nvCxnSpPr>
        <p:spPr bwMode="auto">
          <a:xfrm>
            <a:off x="1398888" y="5218113"/>
            <a:ext cx="4763" cy="20637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9504" name="Group 689"/>
          <p:cNvGrpSpPr>
            <a:grpSpLocks/>
          </p:cNvGrpSpPr>
          <p:nvPr/>
        </p:nvGrpSpPr>
        <p:grpSpPr bwMode="auto">
          <a:xfrm>
            <a:off x="1254426" y="5421313"/>
            <a:ext cx="276225" cy="150812"/>
            <a:chOff x="7020496" y="4784785"/>
            <a:chExt cx="275109" cy="150745"/>
          </a:xfrm>
        </p:grpSpPr>
        <p:grpSp>
          <p:nvGrpSpPr>
            <p:cNvPr id="19549" name="Group 118"/>
            <p:cNvGrpSpPr>
              <a:grpSpLocks/>
            </p:cNvGrpSpPr>
            <p:nvPr/>
          </p:nvGrpSpPr>
          <p:grpSpPr bwMode="auto">
            <a:xfrm>
              <a:off x="7020496" y="4784785"/>
              <a:ext cx="275109" cy="150745"/>
              <a:chOff x="7022877" y="4789547"/>
              <a:chExt cx="275109" cy="150745"/>
            </a:xfrm>
          </p:grpSpPr>
          <p:grpSp>
            <p:nvGrpSpPr>
              <p:cNvPr id="19557" name="Group 132"/>
              <p:cNvGrpSpPr>
                <a:grpSpLocks/>
              </p:cNvGrpSpPr>
              <p:nvPr/>
            </p:nvGrpSpPr>
            <p:grpSpPr bwMode="auto">
              <a:xfrm>
                <a:off x="7022877" y="4789547"/>
                <a:ext cx="275109" cy="146939"/>
                <a:chOff x="3014456" y="6923053"/>
                <a:chExt cx="1242639" cy="663709"/>
              </a:xfrm>
            </p:grpSpPr>
            <p:sp>
              <p:nvSpPr>
                <p:cNvPr id="557" name="Freeform 556"/>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956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9558" name="Group 541"/>
              <p:cNvGrpSpPr>
                <a:grpSpLocks/>
              </p:cNvGrpSpPr>
              <p:nvPr/>
            </p:nvGrpSpPr>
            <p:grpSpPr bwMode="auto">
              <a:xfrm>
                <a:off x="7029450" y="4894573"/>
                <a:ext cx="268536" cy="45719"/>
                <a:chOff x="7588635" y="4913826"/>
                <a:chExt cx="495416" cy="33609"/>
              </a:xfrm>
            </p:grpSpPr>
            <p:sp>
              <p:nvSpPr>
                <p:cNvPr id="19559"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6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6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9550" name="Group 654"/>
            <p:cNvGrpSpPr>
              <a:grpSpLocks/>
            </p:cNvGrpSpPr>
            <p:nvPr/>
          </p:nvGrpSpPr>
          <p:grpSpPr bwMode="auto">
            <a:xfrm>
              <a:off x="7035027" y="4886004"/>
              <a:ext cx="249169" cy="45720"/>
              <a:chOff x="1171328" y="3126737"/>
              <a:chExt cx="413886" cy="45739"/>
            </a:xfrm>
          </p:grpSpPr>
          <p:sp>
            <p:nvSpPr>
              <p:cNvPr id="19552"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53"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5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55"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56"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9551"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9505" name="Elbow Connector 17"/>
          <p:cNvCxnSpPr>
            <a:cxnSpLocks noChangeShapeType="1"/>
            <a:stCxn id="557" idx="45"/>
            <a:endCxn id="19517" idx="1"/>
          </p:cNvCxnSpPr>
          <p:nvPr/>
        </p:nvCxnSpPr>
        <p:spPr bwMode="auto">
          <a:xfrm flipH="1">
            <a:off x="1516363" y="5549148"/>
            <a:ext cx="9818" cy="706397"/>
          </a:xfrm>
          <a:prstGeom prst="bentConnector3">
            <a:avLst>
              <a:gd name="adj1" fmla="val -5948788"/>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506" name="Elbow Connector 19"/>
          <p:cNvCxnSpPr>
            <a:cxnSpLocks noChangeShapeType="1"/>
            <a:stCxn id="19559" idx="1"/>
            <a:endCxn id="19545" idx="0"/>
          </p:cNvCxnSpPr>
          <p:nvPr/>
        </p:nvCxnSpPr>
        <p:spPr bwMode="auto">
          <a:xfrm rot="10800000" flipV="1">
            <a:off x="648001" y="5548313"/>
            <a:ext cx="612775" cy="11271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9509" name="Group 20"/>
          <p:cNvGrpSpPr>
            <a:grpSpLocks/>
          </p:cNvGrpSpPr>
          <p:nvPr/>
        </p:nvGrpSpPr>
        <p:grpSpPr bwMode="auto">
          <a:xfrm>
            <a:off x="216201" y="5649913"/>
            <a:ext cx="873125" cy="533400"/>
            <a:chOff x="963613" y="5656263"/>
            <a:chExt cx="873125" cy="535499"/>
          </a:xfrm>
        </p:grpSpPr>
        <p:grpSp>
          <p:nvGrpSpPr>
            <p:cNvPr id="19529" name="Group 445"/>
            <p:cNvGrpSpPr>
              <a:grpSpLocks/>
            </p:cNvGrpSpPr>
            <p:nvPr/>
          </p:nvGrpSpPr>
          <p:grpSpPr bwMode="auto">
            <a:xfrm>
              <a:off x="963613" y="5666971"/>
              <a:ext cx="863600" cy="524791"/>
              <a:chOff x="-1836997" y="5152080"/>
              <a:chExt cx="864381" cy="523607"/>
            </a:xfrm>
          </p:grpSpPr>
          <p:sp>
            <p:nvSpPr>
              <p:cNvPr id="19545"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9546"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9547"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9548" name="TextBox 449"/>
              <p:cNvSpPr txBox="1">
                <a:spLocks noChangeArrowheads="1"/>
              </p:cNvSpPr>
              <p:nvPr/>
            </p:nvSpPr>
            <p:spPr bwMode="auto">
              <a:xfrm>
                <a:off x="-1781385" y="5152080"/>
                <a:ext cx="756333" cy="52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(15O) </a:t>
                </a:r>
              </a:p>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Integration with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SAP </a:t>
                </a:r>
                <a:r>
                  <a:rPr lang="en-US" altLang="en-US" sz="700" b="0" dirty="0" err="1">
                    <a:solidFill>
                      <a:srgbClr val="000000"/>
                    </a:solidFill>
                    <a:latin typeface="Calibri" panose="020F0502020204030204" pitchFamily="34" charset="0"/>
                  </a:rPr>
                  <a:t>SuccessFactors</a:t>
                </a:r>
                <a:r>
                  <a:rPr lang="en-US" altLang="en-US" sz="700" b="0" dirty="0">
                    <a:solidFill>
                      <a:srgbClr val="000000"/>
                    </a:solidFill>
                    <a:latin typeface="Calibri" panose="020F0502020204030204" pitchFamily="34" charset="0"/>
                  </a:rPr>
                  <a:t> Employee Central Payroll</a:t>
                </a:r>
              </a:p>
            </p:txBody>
          </p:sp>
        </p:grpSp>
        <p:grpSp>
          <p:nvGrpSpPr>
            <p:cNvPr id="19530" name="Group 408"/>
            <p:cNvGrpSpPr>
              <a:grpSpLocks/>
            </p:cNvGrpSpPr>
            <p:nvPr/>
          </p:nvGrpSpPr>
          <p:grpSpPr bwMode="auto">
            <a:xfrm>
              <a:off x="963613" y="5656263"/>
              <a:ext cx="873125" cy="530225"/>
              <a:chOff x="8489732" y="4403217"/>
              <a:chExt cx="1079512" cy="294200"/>
            </a:xfrm>
          </p:grpSpPr>
          <p:sp>
            <p:nvSpPr>
              <p:cNvPr id="19531"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32"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33"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34"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35"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36"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37"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38"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39"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40"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41"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42"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43"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44"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19510" name="Oval 468"/>
          <p:cNvSpPr>
            <a:spLocks noChangeArrowheads="1"/>
          </p:cNvSpPr>
          <p:nvPr/>
        </p:nvSpPr>
        <p:spPr bwMode="auto">
          <a:xfrm>
            <a:off x="1622726" y="6299200"/>
            <a:ext cx="865187" cy="160338"/>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19511" name="Group 689"/>
          <p:cNvGrpSpPr>
            <a:grpSpLocks/>
          </p:cNvGrpSpPr>
          <p:nvPr/>
        </p:nvGrpSpPr>
        <p:grpSpPr bwMode="auto">
          <a:xfrm rot="10800000">
            <a:off x="1254426" y="6229350"/>
            <a:ext cx="276225" cy="150813"/>
            <a:chOff x="7020496" y="4784785"/>
            <a:chExt cx="275109" cy="150745"/>
          </a:xfrm>
        </p:grpSpPr>
        <p:grpSp>
          <p:nvGrpSpPr>
            <p:cNvPr id="19514" name="Group 118"/>
            <p:cNvGrpSpPr>
              <a:grpSpLocks/>
            </p:cNvGrpSpPr>
            <p:nvPr/>
          </p:nvGrpSpPr>
          <p:grpSpPr bwMode="auto">
            <a:xfrm>
              <a:off x="7020496" y="4784785"/>
              <a:ext cx="275109" cy="150745"/>
              <a:chOff x="7022877" y="4789547"/>
              <a:chExt cx="275109" cy="150745"/>
            </a:xfrm>
          </p:grpSpPr>
          <p:grpSp>
            <p:nvGrpSpPr>
              <p:cNvPr id="19522" name="Group 132"/>
              <p:cNvGrpSpPr>
                <a:grpSpLocks/>
              </p:cNvGrpSpPr>
              <p:nvPr/>
            </p:nvGrpSpPr>
            <p:grpSpPr bwMode="auto">
              <a:xfrm>
                <a:off x="7022877" y="4789547"/>
                <a:ext cx="275109" cy="146939"/>
                <a:chOff x="3014456" y="6923053"/>
                <a:chExt cx="1242639" cy="663709"/>
              </a:xfrm>
            </p:grpSpPr>
            <p:sp>
              <p:nvSpPr>
                <p:cNvPr id="618" name="Freeform 617"/>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952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9523" name="Group 541"/>
              <p:cNvGrpSpPr>
                <a:grpSpLocks/>
              </p:cNvGrpSpPr>
              <p:nvPr/>
            </p:nvGrpSpPr>
            <p:grpSpPr bwMode="auto">
              <a:xfrm>
                <a:off x="7029450" y="4894573"/>
                <a:ext cx="268536" cy="45719"/>
                <a:chOff x="7588635" y="4913826"/>
                <a:chExt cx="495416" cy="33609"/>
              </a:xfrm>
            </p:grpSpPr>
            <p:sp>
              <p:nvSpPr>
                <p:cNvPr id="1952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2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2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9515" name="Group 654"/>
            <p:cNvGrpSpPr>
              <a:grpSpLocks/>
            </p:cNvGrpSpPr>
            <p:nvPr/>
          </p:nvGrpSpPr>
          <p:grpSpPr bwMode="auto">
            <a:xfrm>
              <a:off x="7035027" y="4886004"/>
              <a:ext cx="249169" cy="45720"/>
              <a:chOff x="1171328" y="3126737"/>
              <a:chExt cx="413886" cy="45739"/>
            </a:xfrm>
          </p:grpSpPr>
          <p:sp>
            <p:nvSpPr>
              <p:cNvPr id="1951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1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1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2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2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951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9512" name="Elbow Connector 13"/>
          <p:cNvCxnSpPr>
            <a:cxnSpLocks noChangeShapeType="1"/>
            <a:stCxn id="19548" idx="2"/>
            <a:endCxn id="618" idx="26"/>
          </p:cNvCxnSpPr>
          <p:nvPr/>
        </p:nvCxnSpPr>
        <p:spPr bwMode="auto">
          <a:xfrm rot="16200000" flipH="1">
            <a:off x="932164" y="5900737"/>
            <a:ext cx="49212" cy="61436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513" name="Straight Arrow Connector 7"/>
          <p:cNvCxnSpPr>
            <a:cxnSpLocks noChangeShapeType="1"/>
            <a:stCxn id="618" idx="5"/>
            <a:endCxn id="19510" idx="2"/>
          </p:cNvCxnSpPr>
          <p:nvPr/>
        </p:nvCxnSpPr>
        <p:spPr bwMode="auto">
          <a:xfrm flipV="1">
            <a:off x="1395713" y="6380163"/>
            <a:ext cx="227013" cy="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374" name="TextBox 1"/>
          <p:cNvSpPr txBox="1">
            <a:spLocks noChangeArrowheads="1"/>
          </p:cNvSpPr>
          <p:nvPr/>
        </p:nvSpPr>
        <p:spPr bwMode="auto">
          <a:xfrm>
            <a:off x="-81555" y="5283910"/>
            <a:ext cx="1360309"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Integration with SAP </a:t>
            </a:r>
            <a:r>
              <a:rPr lang="en-US" altLang="en-US" sz="600" b="0" dirty="0" err="1">
                <a:ea typeface="Arial Unicode MS" panose="020B0604020202020204" pitchFamily="34" charset="-128"/>
                <a:cs typeface="Arial Unicode MS" panose="020B0604020202020204" pitchFamily="34" charset="-128"/>
              </a:rPr>
              <a:t>SuccessFactors</a:t>
            </a:r>
            <a:br>
              <a:rPr lang="de-DE" altLang="en-US" sz="600" b="0" dirty="0">
                <a:ea typeface="Arial Unicode MS" panose="020B0604020202020204" pitchFamily="34" charset="-128"/>
                <a:cs typeface="Arial Unicode MS" panose="020B0604020202020204" pitchFamily="34" charset="-128"/>
              </a:rPr>
            </a:br>
            <a:r>
              <a:rPr lang="en-US" altLang="en-US" sz="600" b="0" dirty="0">
                <a:ea typeface="Arial Unicode MS" panose="020B0604020202020204" pitchFamily="34" charset="-128"/>
                <a:cs typeface="Arial Unicode MS" panose="020B0604020202020204" pitchFamily="34" charset="-128"/>
              </a:rPr>
              <a:t>Employee Central Payroll</a:t>
            </a:r>
          </a:p>
        </p:txBody>
      </p:sp>
      <p:sp>
        <p:nvSpPr>
          <p:cNvPr id="375" name="TextBox 1"/>
          <p:cNvSpPr txBox="1">
            <a:spLocks noChangeArrowheads="1"/>
          </p:cNvSpPr>
          <p:nvPr/>
        </p:nvSpPr>
        <p:spPr bwMode="auto">
          <a:xfrm>
            <a:off x="1520429" y="5283910"/>
            <a:ext cx="1477328"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No integration with </a:t>
            </a:r>
            <a:r>
              <a:rPr lang="en-US" altLang="en-US" sz="600" dirty="0">
                <a:ea typeface="Arial Unicode MS" panose="020B0604020202020204" pitchFamily="34" charset="-128"/>
                <a:cs typeface="Arial Unicode MS" panose="020B0604020202020204" pitchFamily="34" charset="-128"/>
              </a:rPr>
              <a:t>SAP </a:t>
            </a:r>
            <a:r>
              <a:rPr lang="en-US" altLang="en-US" sz="600" dirty="0" err="1">
                <a:ea typeface="Arial Unicode MS" panose="020B0604020202020204" pitchFamily="34" charset="-128"/>
                <a:cs typeface="Arial Unicode MS" panose="020B0604020202020204" pitchFamily="34" charset="-128"/>
              </a:rPr>
              <a:t>SuccessFactors</a:t>
            </a:r>
            <a:br>
              <a:rPr lang="en-US" altLang="en-US" sz="600" b="0" dirty="0">
                <a:ea typeface="Arial Unicode MS" panose="020B0604020202020204" pitchFamily="34" charset="-128"/>
                <a:cs typeface="Arial Unicode MS" panose="020B0604020202020204" pitchFamily="34" charset="-128"/>
              </a:rPr>
            </a:br>
            <a:r>
              <a:rPr lang="en-US" altLang="en-US" sz="600" b="0" dirty="0">
                <a:ea typeface="Arial Unicode MS" panose="020B0604020202020204" pitchFamily="34" charset="-128"/>
                <a:cs typeface="Arial Unicode MS" panose="020B0604020202020204" pitchFamily="34" charset="-128"/>
              </a:rPr>
              <a:t>Employee Central Payroll</a:t>
            </a:r>
          </a:p>
        </p:txBody>
      </p:sp>
      <p:cxnSp>
        <p:nvCxnSpPr>
          <p:cNvPr id="386" name="Straight Arrow Connector 15796"/>
          <p:cNvCxnSpPr>
            <a:cxnSpLocks noChangeShapeType="1"/>
            <a:stCxn id="426" idx="6"/>
            <a:endCxn id="19806" idx="1"/>
          </p:cNvCxnSpPr>
          <p:nvPr/>
        </p:nvCxnSpPr>
        <p:spPr bwMode="auto">
          <a:xfrm flipV="1">
            <a:off x="3447968" y="2148682"/>
            <a:ext cx="475770" cy="280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87" name="Group 386"/>
          <p:cNvGrpSpPr/>
          <p:nvPr/>
        </p:nvGrpSpPr>
        <p:grpSpPr>
          <a:xfrm>
            <a:off x="6725604" y="1924843"/>
            <a:ext cx="490598" cy="358775"/>
            <a:chOff x="7427851" y="2553254"/>
            <a:chExt cx="490598" cy="358775"/>
          </a:xfrm>
        </p:grpSpPr>
        <p:grpSp>
          <p:nvGrpSpPr>
            <p:cNvPr id="388" name="Group 361"/>
            <p:cNvGrpSpPr>
              <a:grpSpLocks/>
            </p:cNvGrpSpPr>
            <p:nvPr/>
          </p:nvGrpSpPr>
          <p:grpSpPr bwMode="auto">
            <a:xfrm>
              <a:off x="7427851" y="2639445"/>
              <a:ext cx="272008" cy="272584"/>
              <a:chOff x="514868" y="5661248"/>
              <a:chExt cx="272014" cy="272014"/>
            </a:xfrm>
          </p:grpSpPr>
          <p:sp>
            <p:nvSpPr>
              <p:cNvPr id="392"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93"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94" name="Group 370"/>
              <p:cNvGrpSpPr>
                <a:grpSpLocks/>
              </p:cNvGrpSpPr>
              <p:nvPr/>
            </p:nvGrpSpPr>
            <p:grpSpPr bwMode="auto">
              <a:xfrm>
                <a:off x="571578" y="5744390"/>
                <a:ext cx="158594" cy="105730"/>
                <a:chOff x="558006" y="5400998"/>
                <a:chExt cx="190500" cy="127001"/>
              </a:xfrm>
            </p:grpSpPr>
            <p:sp>
              <p:nvSpPr>
                <p:cNvPr id="395"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96"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97"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389"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390"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91" name="Gerade Verbindung 491"/>
            <p:cNvCxnSpPr>
              <a:cxnSpLocks noChangeShapeType="1"/>
              <a:endCxn id="390"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98" name="Group 397"/>
          <p:cNvGrpSpPr/>
          <p:nvPr/>
        </p:nvGrpSpPr>
        <p:grpSpPr>
          <a:xfrm>
            <a:off x="8140520" y="2381518"/>
            <a:ext cx="490598" cy="358775"/>
            <a:chOff x="7427851" y="2553254"/>
            <a:chExt cx="490598" cy="358775"/>
          </a:xfrm>
        </p:grpSpPr>
        <p:grpSp>
          <p:nvGrpSpPr>
            <p:cNvPr id="399" name="Group 361"/>
            <p:cNvGrpSpPr>
              <a:grpSpLocks/>
            </p:cNvGrpSpPr>
            <p:nvPr/>
          </p:nvGrpSpPr>
          <p:grpSpPr bwMode="auto">
            <a:xfrm>
              <a:off x="7427851" y="2639445"/>
              <a:ext cx="272008" cy="272584"/>
              <a:chOff x="514868" y="5661248"/>
              <a:chExt cx="272014" cy="272014"/>
            </a:xfrm>
          </p:grpSpPr>
          <p:sp>
            <p:nvSpPr>
              <p:cNvPr id="403"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04"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405" name="Group 370"/>
              <p:cNvGrpSpPr>
                <a:grpSpLocks/>
              </p:cNvGrpSpPr>
              <p:nvPr/>
            </p:nvGrpSpPr>
            <p:grpSpPr bwMode="auto">
              <a:xfrm>
                <a:off x="571578" y="5744390"/>
                <a:ext cx="158594" cy="105730"/>
                <a:chOff x="558006" y="5400998"/>
                <a:chExt cx="190500" cy="127001"/>
              </a:xfrm>
            </p:grpSpPr>
            <p:sp>
              <p:nvSpPr>
                <p:cNvPr id="406"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407"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08"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400"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2</a:t>
              </a:r>
            </a:p>
          </p:txBody>
        </p:sp>
        <p:sp>
          <p:nvSpPr>
            <p:cNvPr id="401"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02" name="Gerade Verbindung 491"/>
            <p:cNvCxnSpPr>
              <a:cxnSpLocks noChangeShapeType="1"/>
              <a:endCxn id="401"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09" name="Group 408"/>
          <p:cNvGrpSpPr/>
          <p:nvPr/>
        </p:nvGrpSpPr>
        <p:grpSpPr>
          <a:xfrm>
            <a:off x="4592603" y="2812093"/>
            <a:ext cx="490598" cy="358775"/>
            <a:chOff x="7427851" y="2553254"/>
            <a:chExt cx="490598" cy="358775"/>
          </a:xfrm>
        </p:grpSpPr>
        <p:grpSp>
          <p:nvGrpSpPr>
            <p:cNvPr id="410" name="Group 361"/>
            <p:cNvGrpSpPr>
              <a:grpSpLocks/>
            </p:cNvGrpSpPr>
            <p:nvPr/>
          </p:nvGrpSpPr>
          <p:grpSpPr bwMode="auto">
            <a:xfrm>
              <a:off x="7427851" y="2639445"/>
              <a:ext cx="272008" cy="272584"/>
              <a:chOff x="514868" y="5661248"/>
              <a:chExt cx="272014" cy="272014"/>
            </a:xfrm>
          </p:grpSpPr>
          <p:sp>
            <p:nvSpPr>
              <p:cNvPr id="414"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15"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416" name="Group 370"/>
              <p:cNvGrpSpPr>
                <a:grpSpLocks/>
              </p:cNvGrpSpPr>
              <p:nvPr/>
            </p:nvGrpSpPr>
            <p:grpSpPr bwMode="auto">
              <a:xfrm>
                <a:off x="571578" y="5744390"/>
                <a:ext cx="158594" cy="105730"/>
                <a:chOff x="558006" y="5400998"/>
                <a:chExt cx="190500" cy="127001"/>
              </a:xfrm>
            </p:grpSpPr>
            <p:sp>
              <p:nvSpPr>
                <p:cNvPr id="417"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418"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19"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411"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3</a:t>
              </a:r>
            </a:p>
          </p:txBody>
        </p:sp>
        <p:sp>
          <p:nvSpPr>
            <p:cNvPr id="412"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13" name="Gerade Verbindung 491"/>
            <p:cNvCxnSpPr>
              <a:cxnSpLocks noChangeShapeType="1"/>
              <a:endCxn id="412"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9" name="Straight Arrow Connector 8"/>
          <p:cNvCxnSpPr>
            <a:stCxn id="19766" idx="1"/>
            <a:endCxn id="414" idx="6"/>
          </p:cNvCxnSpPr>
          <p:nvPr/>
        </p:nvCxnSpPr>
        <p:spPr>
          <a:xfrm flipH="1" flipV="1">
            <a:off x="4864066" y="3034343"/>
            <a:ext cx="2883578" cy="4926"/>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25" name="TextBox 1"/>
          <p:cNvSpPr txBox="1">
            <a:spLocks noChangeArrowheads="1"/>
          </p:cNvSpPr>
          <p:nvPr/>
        </p:nvSpPr>
        <p:spPr bwMode="auto">
          <a:xfrm>
            <a:off x="2257481" y="2030047"/>
            <a:ext cx="882614"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needs to go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on long-term time off</a:t>
            </a:r>
            <a:endParaRPr lang="en-US" altLang="en-US" sz="600" b="0" dirty="0">
              <a:ea typeface="Arial Unicode MS" panose="020B0604020202020204" pitchFamily="34" charset="-128"/>
              <a:cs typeface="Arial Unicode MS" panose="020B0604020202020204" pitchFamily="34" charset="-128"/>
            </a:endParaRPr>
          </a:p>
        </p:txBody>
      </p:sp>
      <p:sp>
        <p:nvSpPr>
          <p:cNvPr id="426" name="Oval 720"/>
          <p:cNvSpPr>
            <a:spLocks noChangeArrowheads="1"/>
          </p:cNvSpPr>
          <p:nvPr/>
        </p:nvSpPr>
        <p:spPr bwMode="auto">
          <a:xfrm>
            <a:off x="3217170" y="2034484"/>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417226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dirty="0"/>
              <a:t>FJ7 - </a:t>
            </a:r>
            <a:r>
              <a:rPr lang="de-DE" altLang="en-US" dirty="0"/>
              <a:t>Request </a:t>
            </a:r>
            <a:r>
              <a:rPr lang="de-DE" altLang="en-US" dirty="0" err="1"/>
              <a:t>and</a:t>
            </a:r>
            <a:r>
              <a:rPr lang="de-DE" altLang="en-US" dirty="0"/>
              <a:t> Manage Time Off</a:t>
            </a:r>
            <a:br>
              <a:rPr lang="de-DE" altLang="en-US" dirty="0"/>
            </a:br>
            <a:r>
              <a:rPr lang="de-DE" altLang="en-US" dirty="0"/>
              <a:t>- </a:t>
            </a:r>
            <a:r>
              <a:rPr lang="de-DE" altLang="en-US" dirty="0" err="1"/>
              <a:t>long</a:t>
            </a:r>
            <a:r>
              <a:rPr lang="de-DE" altLang="en-US" dirty="0"/>
              <a:t>-term </a:t>
            </a:r>
            <a:r>
              <a:rPr lang="de-DE" altLang="en-US" dirty="0" err="1"/>
              <a:t>absences</a:t>
            </a:r>
            <a:r>
              <a:rPr lang="de-DE" altLang="en-US" dirty="0"/>
              <a:t> - (2/3)</a:t>
            </a:r>
            <a:endParaRPr lang="de-DE" altLang="en-US" dirty="0">
              <a:solidFill>
                <a:srgbClr val="FF0000"/>
              </a:solidFill>
            </a:endParaRPr>
          </a:p>
        </p:txBody>
      </p:sp>
      <p:sp>
        <p:nvSpPr>
          <p:cNvPr id="4" name="Rectangle 15"/>
          <p:cNvSpPr>
            <a:spLocks noChangeArrowheads="1"/>
          </p:cNvSpPr>
          <p:nvPr/>
        </p:nvSpPr>
        <p:spPr bwMode="auto">
          <a:xfrm>
            <a:off x="116188" y="1277938"/>
            <a:ext cx="8901110"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9460" name="Rectangle 263"/>
          <p:cNvSpPr>
            <a:spLocks noChangeArrowheads="1"/>
          </p:cNvSpPr>
          <p:nvPr/>
        </p:nvSpPr>
        <p:spPr bwMode="auto">
          <a:xfrm>
            <a:off x="116188" y="1854200"/>
            <a:ext cx="2411413"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9461" name="Rectangle 263"/>
          <p:cNvSpPr>
            <a:spLocks noChangeArrowheads="1"/>
          </p:cNvSpPr>
          <p:nvPr/>
        </p:nvSpPr>
        <p:spPr bwMode="auto">
          <a:xfrm>
            <a:off x="2522838" y="1854200"/>
            <a:ext cx="3640138"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9462" name="Rectangle 263"/>
          <p:cNvSpPr>
            <a:spLocks noChangeArrowheads="1"/>
          </p:cNvSpPr>
          <p:nvPr/>
        </p:nvSpPr>
        <p:spPr bwMode="auto">
          <a:xfrm>
            <a:off x="7539337" y="1854200"/>
            <a:ext cx="1477961"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9463" name="Rectangle 15"/>
          <p:cNvSpPr>
            <a:spLocks noChangeArrowheads="1"/>
          </p:cNvSpPr>
          <p:nvPr/>
        </p:nvSpPr>
        <p:spPr bwMode="auto">
          <a:xfrm>
            <a:off x="116188" y="1563688"/>
            <a:ext cx="2411413"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sp>
        <p:nvSpPr>
          <p:cNvPr id="19464" name="Rectangle 15"/>
          <p:cNvSpPr>
            <a:spLocks noChangeArrowheads="1"/>
          </p:cNvSpPr>
          <p:nvPr/>
        </p:nvSpPr>
        <p:spPr bwMode="auto">
          <a:xfrm>
            <a:off x="6166151" y="1563688"/>
            <a:ext cx="1371600"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Line Manager</a:t>
            </a:r>
          </a:p>
        </p:txBody>
      </p:sp>
      <p:sp>
        <p:nvSpPr>
          <p:cNvPr id="19465" name="Rectangle 15"/>
          <p:cNvSpPr>
            <a:spLocks noChangeArrowheads="1"/>
          </p:cNvSpPr>
          <p:nvPr/>
        </p:nvSpPr>
        <p:spPr bwMode="auto">
          <a:xfrm>
            <a:off x="2522838" y="1563688"/>
            <a:ext cx="3640138"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a:solidFill>
                  <a:schemeClr val="accent2"/>
                </a:solidFill>
              </a:rPr>
              <a:t>Employee</a:t>
            </a:r>
          </a:p>
        </p:txBody>
      </p:sp>
      <p:sp>
        <p:nvSpPr>
          <p:cNvPr id="19466" name="Rectangle 15"/>
          <p:cNvSpPr>
            <a:spLocks noChangeArrowheads="1"/>
          </p:cNvSpPr>
          <p:nvPr/>
        </p:nvSpPr>
        <p:spPr bwMode="auto">
          <a:xfrm>
            <a:off x="7539337" y="1563688"/>
            <a:ext cx="1477961" cy="287337"/>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0" tIns="36000" rIns="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Business Partner</a:t>
            </a:r>
            <a:br>
              <a:rPr lang="en-US" altLang="en-US" sz="800" b="1" dirty="0">
                <a:solidFill>
                  <a:schemeClr val="accent2"/>
                </a:solidFill>
              </a:rPr>
            </a:br>
            <a:r>
              <a:rPr lang="en-US" altLang="en-US" sz="800" b="1" dirty="0">
                <a:solidFill>
                  <a:schemeClr val="accent2"/>
                </a:solidFill>
              </a:rPr>
              <a:t>(of employee)</a:t>
            </a:r>
          </a:p>
        </p:txBody>
      </p:sp>
      <p:sp>
        <p:nvSpPr>
          <p:cNvPr id="19467" name="Rectangle 263"/>
          <p:cNvSpPr>
            <a:spLocks noChangeArrowheads="1"/>
          </p:cNvSpPr>
          <p:nvPr/>
        </p:nvSpPr>
        <p:spPr bwMode="auto">
          <a:xfrm>
            <a:off x="6166151" y="1854200"/>
            <a:ext cx="1371600" cy="463867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cxnSp>
        <p:nvCxnSpPr>
          <p:cNvPr id="374" name="Straight Arrow Connector 450"/>
          <p:cNvCxnSpPr>
            <a:cxnSpLocks noChangeShapeType="1"/>
            <a:stCxn id="607" idx="2"/>
            <a:endCxn id="389" idx="0"/>
          </p:cNvCxnSpPr>
          <p:nvPr/>
        </p:nvCxnSpPr>
        <p:spPr bwMode="auto">
          <a:xfrm>
            <a:off x="1385887" y="5309660"/>
            <a:ext cx="4251" cy="28457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75" name="Group 689"/>
          <p:cNvGrpSpPr>
            <a:grpSpLocks/>
          </p:cNvGrpSpPr>
          <p:nvPr/>
        </p:nvGrpSpPr>
        <p:grpSpPr bwMode="auto">
          <a:xfrm>
            <a:off x="1241425" y="5591175"/>
            <a:ext cx="276225" cy="150813"/>
            <a:chOff x="7020496" y="4784785"/>
            <a:chExt cx="275109" cy="150745"/>
          </a:xfrm>
        </p:grpSpPr>
        <p:grpSp>
          <p:nvGrpSpPr>
            <p:cNvPr id="376" name="Group 118"/>
            <p:cNvGrpSpPr>
              <a:grpSpLocks/>
            </p:cNvGrpSpPr>
            <p:nvPr/>
          </p:nvGrpSpPr>
          <p:grpSpPr bwMode="auto">
            <a:xfrm>
              <a:off x="7020496" y="4784785"/>
              <a:ext cx="275109" cy="150745"/>
              <a:chOff x="7022877" y="4789547"/>
              <a:chExt cx="275109" cy="150745"/>
            </a:xfrm>
          </p:grpSpPr>
          <p:grpSp>
            <p:nvGrpSpPr>
              <p:cNvPr id="384" name="Group 132"/>
              <p:cNvGrpSpPr>
                <a:grpSpLocks/>
              </p:cNvGrpSpPr>
              <p:nvPr/>
            </p:nvGrpSpPr>
            <p:grpSpPr bwMode="auto">
              <a:xfrm>
                <a:off x="7022877" y="4789547"/>
                <a:ext cx="275109" cy="146939"/>
                <a:chOff x="3014456" y="6923053"/>
                <a:chExt cx="1242639" cy="663709"/>
              </a:xfrm>
            </p:grpSpPr>
            <p:sp>
              <p:nvSpPr>
                <p:cNvPr id="389" name="Freeform 388"/>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90"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85" name="Group 541"/>
              <p:cNvGrpSpPr>
                <a:grpSpLocks/>
              </p:cNvGrpSpPr>
              <p:nvPr/>
            </p:nvGrpSpPr>
            <p:grpSpPr bwMode="auto">
              <a:xfrm>
                <a:off x="7029450" y="4894573"/>
                <a:ext cx="268536" cy="45719"/>
                <a:chOff x="7588635" y="4913826"/>
                <a:chExt cx="495416" cy="33609"/>
              </a:xfrm>
            </p:grpSpPr>
            <p:sp>
              <p:nvSpPr>
                <p:cNvPr id="386"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7"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8"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77" name="Group 654"/>
            <p:cNvGrpSpPr>
              <a:grpSpLocks/>
            </p:cNvGrpSpPr>
            <p:nvPr/>
          </p:nvGrpSpPr>
          <p:grpSpPr bwMode="auto">
            <a:xfrm>
              <a:off x="7035027" y="4886004"/>
              <a:ext cx="249169" cy="45720"/>
              <a:chOff x="1171328" y="3126737"/>
              <a:chExt cx="413886" cy="45739"/>
            </a:xfrm>
          </p:grpSpPr>
          <p:sp>
            <p:nvSpPr>
              <p:cNvPr id="379"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1"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2"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3"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78"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391" name="Elbow Connector 17"/>
          <p:cNvCxnSpPr>
            <a:cxnSpLocks noChangeShapeType="1"/>
            <a:stCxn id="389" idx="45"/>
            <a:endCxn id="616" idx="0"/>
          </p:cNvCxnSpPr>
          <p:nvPr/>
        </p:nvCxnSpPr>
        <p:spPr bwMode="auto">
          <a:xfrm>
            <a:off x="1512888" y="5719763"/>
            <a:ext cx="530225" cy="25082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92" name="Elbow Connector 19"/>
          <p:cNvCxnSpPr>
            <a:cxnSpLocks noChangeShapeType="1"/>
            <a:stCxn id="386" idx="1"/>
            <a:endCxn id="412" idx="0"/>
          </p:cNvCxnSpPr>
          <p:nvPr/>
        </p:nvCxnSpPr>
        <p:spPr bwMode="auto">
          <a:xfrm rot="10800000" flipV="1">
            <a:off x="722313" y="5718175"/>
            <a:ext cx="525462" cy="11271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95" name="Group 20"/>
          <p:cNvGrpSpPr>
            <a:grpSpLocks/>
          </p:cNvGrpSpPr>
          <p:nvPr/>
        </p:nvGrpSpPr>
        <p:grpSpPr bwMode="auto">
          <a:xfrm>
            <a:off x="290513" y="5819775"/>
            <a:ext cx="873125" cy="533400"/>
            <a:chOff x="963613" y="5656263"/>
            <a:chExt cx="873125" cy="535499"/>
          </a:xfrm>
        </p:grpSpPr>
        <p:grpSp>
          <p:nvGrpSpPr>
            <p:cNvPr id="396" name="Group 445"/>
            <p:cNvGrpSpPr>
              <a:grpSpLocks/>
            </p:cNvGrpSpPr>
            <p:nvPr/>
          </p:nvGrpSpPr>
          <p:grpSpPr bwMode="auto">
            <a:xfrm>
              <a:off x="963613" y="5666971"/>
              <a:ext cx="863600" cy="524791"/>
              <a:chOff x="-1836997" y="5152080"/>
              <a:chExt cx="864381" cy="523607"/>
            </a:xfrm>
          </p:grpSpPr>
          <p:sp>
            <p:nvSpPr>
              <p:cNvPr id="412"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413"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414"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415" name="TextBox 449"/>
              <p:cNvSpPr txBox="1">
                <a:spLocks noChangeArrowheads="1"/>
              </p:cNvSpPr>
              <p:nvPr/>
            </p:nvSpPr>
            <p:spPr bwMode="auto">
              <a:xfrm>
                <a:off x="-1781385" y="5152080"/>
                <a:ext cx="756333" cy="52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(15O) </a:t>
                </a:r>
              </a:p>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Integration with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SAP </a:t>
                </a:r>
                <a:r>
                  <a:rPr lang="en-US" altLang="en-US" sz="700" b="0" dirty="0" err="1">
                    <a:solidFill>
                      <a:srgbClr val="000000"/>
                    </a:solidFill>
                    <a:latin typeface="Calibri" panose="020F0502020204030204" pitchFamily="34" charset="0"/>
                  </a:rPr>
                  <a:t>SuccessFactors</a:t>
                </a:r>
                <a:r>
                  <a:rPr lang="en-US" altLang="en-US" sz="700" b="0" dirty="0">
                    <a:solidFill>
                      <a:srgbClr val="000000"/>
                    </a:solidFill>
                    <a:latin typeface="Calibri" panose="020F0502020204030204" pitchFamily="34" charset="0"/>
                  </a:rPr>
                  <a:t> Employee Central Payroll</a:t>
                </a:r>
              </a:p>
            </p:txBody>
          </p:sp>
        </p:grpSp>
        <p:grpSp>
          <p:nvGrpSpPr>
            <p:cNvPr id="397" name="Group 408"/>
            <p:cNvGrpSpPr>
              <a:grpSpLocks/>
            </p:cNvGrpSpPr>
            <p:nvPr/>
          </p:nvGrpSpPr>
          <p:grpSpPr bwMode="auto">
            <a:xfrm>
              <a:off x="963613" y="5656263"/>
              <a:ext cx="873125" cy="530225"/>
              <a:chOff x="8489732" y="4403217"/>
              <a:chExt cx="1079512" cy="294200"/>
            </a:xfrm>
          </p:grpSpPr>
          <p:sp>
            <p:nvSpPr>
              <p:cNvPr id="398"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9"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0"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1"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2"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3"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4"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5"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6"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7"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8"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9"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0"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1"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16" name="Group 223"/>
          <p:cNvGrpSpPr>
            <a:grpSpLocks/>
          </p:cNvGrpSpPr>
          <p:nvPr/>
        </p:nvGrpSpPr>
        <p:grpSpPr bwMode="auto">
          <a:xfrm>
            <a:off x="1247775" y="2227263"/>
            <a:ext cx="479425" cy="333375"/>
            <a:chOff x="1293813" y="5636407"/>
            <a:chExt cx="479425" cy="333375"/>
          </a:xfrm>
        </p:grpSpPr>
        <p:grpSp>
          <p:nvGrpSpPr>
            <p:cNvPr id="417" name="Group 427"/>
            <p:cNvGrpSpPr>
              <a:grpSpLocks/>
            </p:cNvGrpSpPr>
            <p:nvPr/>
          </p:nvGrpSpPr>
          <p:grpSpPr bwMode="auto">
            <a:xfrm>
              <a:off x="1293813" y="5697102"/>
              <a:ext cx="271992" cy="272680"/>
              <a:chOff x="989807" y="5661248"/>
              <a:chExt cx="272014" cy="272014"/>
            </a:xfrm>
          </p:grpSpPr>
          <p:sp>
            <p:nvSpPr>
              <p:cNvPr id="422"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23"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4"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418" name="Group 15806"/>
            <p:cNvGrpSpPr>
              <a:grpSpLocks/>
            </p:cNvGrpSpPr>
            <p:nvPr/>
          </p:nvGrpSpPr>
          <p:grpSpPr bwMode="auto">
            <a:xfrm>
              <a:off x="1552575" y="5636407"/>
              <a:ext cx="220663" cy="163513"/>
              <a:chOff x="1552575" y="5636407"/>
              <a:chExt cx="220663" cy="163513"/>
            </a:xfrm>
          </p:grpSpPr>
          <p:sp>
            <p:nvSpPr>
              <p:cNvPr id="419"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1</a:t>
                </a:r>
              </a:p>
            </p:txBody>
          </p:sp>
          <p:sp>
            <p:nvSpPr>
              <p:cNvPr id="420"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21" name="Gerade Verbindung 491"/>
              <p:cNvCxnSpPr>
                <a:cxnSpLocks noChangeShapeType="1"/>
                <a:endCxn id="420"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cxnSp>
        <p:nvCxnSpPr>
          <p:cNvPr id="425" name="Straight Arrow Connector 382"/>
          <p:cNvCxnSpPr>
            <a:cxnSpLocks noChangeShapeType="1"/>
            <a:stCxn id="613" idx="4"/>
            <a:endCxn id="423" idx="0"/>
          </p:cNvCxnSpPr>
          <p:nvPr/>
        </p:nvCxnSpPr>
        <p:spPr bwMode="auto">
          <a:xfrm>
            <a:off x="1382713" y="2079625"/>
            <a:ext cx="0" cy="22860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26" name="Group 10"/>
          <p:cNvGrpSpPr>
            <a:grpSpLocks/>
          </p:cNvGrpSpPr>
          <p:nvPr/>
        </p:nvGrpSpPr>
        <p:grpSpPr bwMode="auto">
          <a:xfrm>
            <a:off x="846138" y="2628900"/>
            <a:ext cx="1081087" cy="404813"/>
            <a:chOff x="2555875" y="1628775"/>
            <a:chExt cx="1081088" cy="404813"/>
          </a:xfrm>
        </p:grpSpPr>
        <p:grpSp>
          <p:nvGrpSpPr>
            <p:cNvPr id="427" name="Group 278"/>
            <p:cNvGrpSpPr>
              <a:grpSpLocks/>
            </p:cNvGrpSpPr>
            <p:nvPr/>
          </p:nvGrpSpPr>
          <p:grpSpPr bwMode="auto">
            <a:xfrm>
              <a:off x="2555875" y="1628775"/>
              <a:ext cx="1079500" cy="398463"/>
              <a:chOff x="2555776" y="1628800"/>
              <a:chExt cx="1079619" cy="398140"/>
            </a:xfrm>
          </p:grpSpPr>
          <p:sp>
            <p:nvSpPr>
              <p:cNvPr id="443"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Enter Return to Work from Long-Term Time Off Data</a:t>
                </a:r>
              </a:p>
            </p:txBody>
          </p:sp>
          <p:grpSp>
            <p:nvGrpSpPr>
              <p:cNvPr id="444" name="Group 284"/>
              <p:cNvGrpSpPr>
                <a:grpSpLocks/>
              </p:cNvGrpSpPr>
              <p:nvPr/>
            </p:nvGrpSpPr>
            <p:grpSpPr bwMode="auto">
              <a:xfrm>
                <a:off x="2627222" y="1628800"/>
                <a:ext cx="187346" cy="163381"/>
                <a:chOff x="-1500351" y="3692879"/>
                <a:chExt cx="187346" cy="163381"/>
              </a:xfrm>
            </p:grpSpPr>
            <p:sp>
              <p:nvSpPr>
                <p:cNvPr id="445"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46"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grpSp>
        <p:grpSp>
          <p:nvGrpSpPr>
            <p:cNvPr id="428" name="Group 358"/>
            <p:cNvGrpSpPr>
              <a:grpSpLocks/>
            </p:cNvGrpSpPr>
            <p:nvPr/>
          </p:nvGrpSpPr>
          <p:grpSpPr bwMode="auto">
            <a:xfrm>
              <a:off x="2557070" y="1739181"/>
              <a:ext cx="1079893" cy="294407"/>
              <a:chOff x="8489732" y="4403217"/>
              <a:chExt cx="1079512" cy="294200"/>
            </a:xfrm>
          </p:grpSpPr>
          <p:sp>
            <p:nvSpPr>
              <p:cNvPr id="429"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0"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1"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2"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3"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4"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5"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6"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7"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8"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9"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0"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1"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42"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447" name="Straight Arrow Connector 404"/>
          <p:cNvCxnSpPr>
            <a:cxnSpLocks noChangeShapeType="1"/>
            <a:stCxn id="422" idx="4"/>
            <a:endCxn id="443" idx="0"/>
          </p:cNvCxnSpPr>
          <p:nvPr/>
        </p:nvCxnSpPr>
        <p:spPr bwMode="auto">
          <a:xfrm>
            <a:off x="1383507" y="2560638"/>
            <a:ext cx="2381" cy="17938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448" name="Elbow Connector 405"/>
          <p:cNvCxnSpPr>
            <a:cxnSpLocks noChangeShapeType="1"/>
            <a:stCxn id="443" idx="3"/>
            <a:endCxn id="453" idx="0"/>
          </p:cNvCxnSpPr>
          <p:nvPr/>
        </p:nvCxnSpPr>
        <p:spPr bwMode="auto">
          <a:xfrm>
            <a:off x="1925638" y="2884488"/>
            <a:ext cx="2511425" cy="16351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449" name="Elbow Connector 428"/>
          <p:cNvCxnSpPr>
            <a:cxnSpLocks noChangeShapeType="1"/>
            <a:stCxn id="497" idx="26"/>
            <a:endCxn id="472" idx="0"/>
          </p:cNvCxnSpPr>
          <p:nvPr/>
        </p:nvCxnSpPr>
        <p:spPr bwMode="auto">
          <a:xfrm>
            <a:off x="5095576" y="3500177"/>
            <a:ext cx="486074" cy="199791"/>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50" name="Group 689"/>
          <p:cNvGrpSpPr>
            <a:grpSpLocks/>
          </p:cNvGrpSpPr>
          <p:nvPr/>
        </p:nvGrpSpPr>
        <p:grpSpPr bwMode="auto">
          <a:xfrm>
            <a:off x="4297363" y="3048000"/>
            <a:ext cx="276225" cy="150813"/>
            <a:chOff x="7020496" y="4784785"/>
            <a:chExt cx="275109" cy="150745"/>
          </a:xfrm>
        </p:grpSpPr>
        <p:grpSp>
          <p:nvGrpSpPr>
            <p:cNvPr id="451" name="Group 118"/>
            <p:cNvGrpSpPr>
              <a:grpSpLocks/>
            </p:cNvGrpSpPr>
            <p:nvPr/>
          </p:nvGrpSpPr>
          <p:grpSpPr bwMode="auto">
            <a:xfrm>
              <a:off x="7020496" y="4784785"/>
              <a:ext cx="275109" cy="150745"/>
              <a:chOff x="7022877" y="4789547"/>
              <a:chExt cx="275109" cy="150745"/>
            </a:xfrm>
          </p:grpSpPr>
          <p:grpSp>
            <p:nvGrpSpPr>
              <p:cNvPr id="459" name="Group 132"/>
              <p:cNvGrpSpPr>
                <a:grpSpLocks/>
              </p:cNvGrpSpPr>
              <p:nvPr/>
            </p:nvGrpSpPr>
            <p:grpSpPr bwMode="auto">
              <a:xfrm>
                <a:off x="7022877" y="4789547"/>
                <a:ext cx="275109" cy="146939"/>
                <a:chOff x="3014456" y="6923053"/>
                <a:chExt cx="1242639" cy="663709"/>
              </a:xfrm>
            </p:grpSpPr>
            <p:sp>
              <p:nvSpPr>
                <p:cNvPr id="465" name="Freeform 464"/>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66"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60" name="Group 541"/>
              <p:cNvGrpSpPr>
                <a:grpSpLocks/>
              </p:cNvGrpSpPr>
              <p:nvPr/>
            </p:nvGrpSpPr>
            <p:grpSpPr bwMode="auto">
              <a:xfrm>
                <a:off x="7029450" y="4894573"/>
                <a:ext cx="268536" cy="45719"/>
                <a:chOff x="7588635" y="4913826"/>
                <a:chExt cx="495416" cy="33609"/>
              </a:xfrm>
            </p:grpSpPr>
            <p:sp>
              <p:nvSpPr>
                <p:cNvPr id="461"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62"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63"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52" name="Group 654"/>
            <p:cNvGrpSpPr>
              <a:grpSpLocks/>
            </p:cNvGrpSpPr>
            <p:nvPr/>
          </p:nvGrpSpPr>
          <p:grpSpPr bwMode="auto">
            <a:xfrm>
              <a:off x="7035027" y="4886004"/>
              <a:ext cx="249169" cy="45720"/>
              <a:chOff x="1171328" y="3126737"/>
              <a:chExt cx="413886" cy="45739"/>
            </a:xfrm>
          </p:grpSpPr>
          <p:sp>
            <p:nvSpPr>
              <p:cNvPr id="45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58"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5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467" name="Elbow Connector 17"/>
          <p:cNvCxnSpPr>
            <a:cxnSpLocks noChangeShapeType="1"/>
            <a:stCxn id="465" idx="38"/>
            <a:endCxn id="491" idx="0"/>
          </p:cNvCxnSpPr>
          <p:nvPr/>
        </p:nvCxnSpPr>
        <p:spPr bwMode="auto">
          <a:xfrm>
            <a:off x="4573117" y="3183841"/>
            <a:ext cx="395759" cy="16895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468" name="Elbow Connector 19"/>
          <p:cNvCxnSpPr>
            <a:cxnSpLocks noChangeShapeType="1"/>
            <a:stCxn id="461" idx="1"/>
            <a:endCxn id="519" idx="0"/>
          </p:cNvCxnSpPr>
          <p:nvPr/>
        </p:nvCxnSpPr>
        <p:spPr bwMode="auto">
          <a:xfrm rot="10800000" flipV="1">
            <a:off x="3201989" y="3175000"/>
            <a:ext cx="1101725" cy="52496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69" name="TextBox 1"/>
          <p:cNvSpPr txBox="1">
            <a:spLocks noChangeArrowheads="1"/>
          </p:cNvSpPr>
          <p:nvPr/>
        </p:nvSpPr>
        <p:spPr bwMode="auto">
          <a:xfrm>
            <a:off x="2878865" y="3003550"/>
            <a:ext cx="1434047"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Position Management not </a:t>
            </a:r>
            <a:r>
              <a:rPr lang="de-DE" altLang="en-US" sz="600" b="0" dirty="0" err="1">
                <a:ea typeface="Arial Unicode MS" panose="020B0604020202020204" pitchFamily="34" charset="-128"/>
                <a:cs typeface="Arial Unicode MS" panose="020B0604020202020204" pitchFamily="34" charset="-128"/>
              </a:rPr>
              <a:t>implemented</a:t>
            </a:r>
            <a:endParaRPr lang="en-US" altLang="en-US" sz="600" b="0" dirty="0">
              <a:ea typeface="Arial Unicode MS" panose="020B0604020202020204" pitchFamily="34" charset="-128"/>
              <a:cs typeface="Arial Unicode MS" panose="020B0604020202020204" pitchFamily="34" charset="-128"/>
            </a:endParaRPr>
          </a:p>
        </p:txBody>
      </p:sp>
      <p:sp>
        <p:nvSpPr>
          <p:cNvPr id="470" name="TextBox 1"/>
          <p:cNvSpPr txBox="1">
            <a:spLocks noChangeArrowheads="1"/>
          </p:cNvSpPr>
          <p:nvPr/>
        </p:nvSpPr>
        <p:spPr bwMode="auto">
          <a:xfrm>
            <a:off x="4584700" y="3003550"/>
            <a:ext cx="2304477"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a:ea typeface="Arial Unicode MS" panose="020B0604020202020204" pitchFamily="34" charset="-128"/>
                <a:cs typeface="Arial Unicode MS" panose="020B0604020202020204" pitchFamily="34" charset="-128"/>
              </a:rPr>
              <a:t>Position Management </a:t>
            </a:r>
            <a:r>
              <a:rPr lang="de-DE" altLang="en-US" sz="600" b="0" dirty="0" err="1">
                <a:ea typeface="Arial Unicode MS" panose="020B0604020202020204" pitchFamily="34" charset="-128"/>
                <a:cs typeface="Arial Unicode MS" panose="020B0604020202020204" pitchFamily="34" charset="-128"/>
              </a:rPr>
              <a:t>implemented</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and</a:t>
            </a:r>
            <a:r>
              <a:rPr lang="de-DE" altLang="en-US" sz="600" b="0" dirty="0">
                <a:ea typeface="Arial Unicode MS" panose="020B0604020202020204" pitchFamily="34" charset="-128"/>
                <a:cs typeface="Arial Unicode MS" panose="020B0604020202020204" pitchFamily="34" charset="-128"/>
              </a:rPr>
              <a:t> </a:t>
            </a:r>
            <a:r>
              <a:rPr lang="de-DE" altLang="en-US" sz="600" b="0" i="1" dirty="0" err="1">
                <a:ea typeface="Arial Unicode MS" panose="020B0604020202020204" pitchFamily="34" charset="-128"/>
                <a:cs typeface="Arial Unicode MS" panose="020B0604020202020204" pitchFamily="34" charset="-128"/>
              </a:rPr>
              <a:t>Right</a:t>
            </a:r>
            <a:r>
              <a:rPr lang="de-DE" altLang="en-US" sz="600" b="0" i="1" dirty="0">
                <a:ea typeface="Arial Unicode MS" panose="020B0604020202020204" pitchFamily="34" charset="-128"/>
                <a:cs typeface="Arial Unicode MS" panose="020B0604020202020204" pitchFamily="34" charset="-128"/>
              </a:rPr>
              <a:t>-</a:t>
            </a:r>
            <a:r>
              <a:rPr lang="de-DE" altLang="en-US" sz="600" b="0" i="1" dirty="0" err="1">
                <a:ea typeface="Arial Unicode MS" panose="020B0604020202020204" pitchFamily="34" charset="-128"/>
                <a:cs typeface="Arial Unicode MS" panose="020B0604020202020204" pitchFamily="34" charset="-128"/>
              </a:rPr>
              <a:t>to</a:t>
            </a:r>
            <a:r>
              <a:rPr lang="de-DE" altLang="en-US" sz="600" b="0" i="1" dirty="0">
                <a:ea typeface="Arial Unicode MS" panose="020B0604020202020204" pitchFamily="34" charset="-128"/>
                <a:cs typeface="Arial Unicode MS" panose="020B0604020202020204" pitchFamily="34" charset="-128"/>
              </a:rPr>
              <a:t>-Return</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enabled</a:t>
            </a:r>
            <a:endParaRPr lang="en-US" altLang="en-US" sz="600" b="0" dirty="0">
              <a:ea typeface="Arial Unicode MS" panose="020B0604020202020204" pitchFamily="34" charset="-128"/>
              <a:cs typeface="Arial Unicode MS" panose="020B0604020202020204" pitchFamily="34" charset="-128"/>
            </a:endParaRPr>
          </a:p>
        </p:txBody>
      </p:sp>
      <p:grpSp>
        <p:nvGrpSpPr>
          <p:cNvPr id="471" name="Group 14"/>
          <p:cNvGrpSpPr>
            <a:grpSpLocks/>
          </p:cNvGrpSpPr>
          <p:nvPr/>
        </p:nvGrpSpPr>
        <p:grpSpPr bwMode="auto">
          <a:xfrm>
            <a:off x="5041900" y="3697866"/>
            <a:ext cx="1090613" cy="293687"/>
            <a:chOff x="2555875" y="2793485"/>
            <a:chExt cx="1090613" cy="294203"/>
          </a:xfrm>
        </p:grpSpPr>
        <p:sp>
          <p:nvSpPr>
            <p:cNvPr id="472"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Update Employee Position Information</a:t>
              </a:r>
            </a:p>
          </p:txBody>
        </p:sp>
        <p:grpSp>
          <p:nvGrpSpPr>
            <p:cNvPr id="473" name="Group 268"/>
            <p:cNvGrpSpPr>
              <a:grpSpLocks/>
            </p:cNvGrpSpPr>
            <p:nvPr/>
          </p:nvGrpSpPr>
          <p:grpSpPr bwMode="auto">
            <a:xfrm>
              <a:off x="2566787" y="2793485"/>
              <a:ext cx="1079701" cy="294203"/>
              <a:chOff x="8489732" y="4403217"/>
              <a:chExt cx="1079512" cy="294200"/>
            </a:xfrm>
          </p:grpSpPr>
          <p:sp>
            <p:nvSpPr>
              <p:cNvPr id="474"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5"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6"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7"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8"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9"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0"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1"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2"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3"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4"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5"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6"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7"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88" name="Group 94278"/>
          <p:cNvGrpSpPr>
            <a:grpSpLocks/>
          </p:cNvGrpSpPr>
          <p:nvPr/>
        </p:nvGrpSpPr>
        <p:grpSpPr bwMode="auto">
          <a:xfrm>
            <a:off x="4830763" y="3352800"/>
            <a:ext cx="274637" cy="147638"/>
            <a:chOff x="7021041" y="5549632"/>
            <a:chExt cx="275109" cy="148490"/>
          </a:xfrm>
        </p:grpSpPr>
        <p:grpSp>
          <p:nvGrpSpPr>
            <p:cNvPr id="489" name="Group 129"/>
            <p:cNvGrpSpPr>
              <a:grpSpLocks/>
            </p:cNvGrpSpPr>
            <p:nvPr/>
          </p:nvGrpSpPr>
          <p:grpSpPr bwMode="auto">
            <a:xfrm>
              <a:off x="7021041" y="5550400"/>
              <a:ext cx="275109" cy="146939"/>
              <a:chOff x="4433684" y="6923053"/>
              <a:chExt cx="1242639" cy="663709"/>
            </a:xfrm>
          </p:grpSpPr>
          <p:sp>
            <p:nvSpPr>
              <p:cNvPr id="497" name="Freeform 496"/>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9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90" name="Group 676"/>
            <p:cNvGrpSpPr>
              <a:grpSpLocks/>
            </p:cNvGrpSpPr>
            <p:nvPr/>
          </p:nvGrpSpPr>
          <p:grpSpPr bwMode="auto">
            <a:xfrm>
              <a:off x="7034746" y="5652402"/>
              <a:ext cx="249169" cy="45720"/>
              <a:chOff x="1171328" y="3126737"/>
              <a:chExt cx="413886" cy="45739"/>
            </a:xfrm>
          </p:grpSpPr>
          <p:sp>
            <p:nvSpPr>
              <p:cNvPr id="49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9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9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9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9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9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99" name="Group 14"/>
          <p:cNvGrpSpPr>
            <a:grpSpLocks/>
          </p:cNvGrpSpPr>
          <p:nvPr/>
        </p:nvGrpSpPr>
        <p:grpSpPr bwMode="auto">
          <a:xfrm>
            <a:off x="3832225" y="3697866"/>
            <a:ext cx="1090613" cy="293687"/>
            <a:chOff x="2555875" y="2793485"/>
            <a:chExt cx="1090613" cy="294203"/>
          </a:xfrm>
        </p:grpSpPr>
        <p:sp>
          <p:nvSpPr>
            <p:cNvPr id="500"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Update Employee Job Information</a:t>
              </a:r>
            </a:p>
          </p:txBody>
        </p:sp>
        <p:grpSp>
          <p:nvGrpSpPr>
            <p:cNvPr id="501" name="Group 268"/>
            <p:cNvGrpSpPr>
              <a:grpSpLocks/>
            </p:cNvGrpSpPr>
            <p:nvPr/>
          </p:nvGrpSpPr>
          <p:grpSpPr bwMode="auto">
            <a:xfrm>
              <a:off x="2566787" y="2793485"/>
              <a:ext cx="1079701" cy="294203"/>
              <a:chOff x="8489732" y="4403217"/>
              <a:chExt cx="1079512" cy="294200"/>
            </a:xfrm>
          </p:grpSpPr>
          <p:sp>
            <p:nvSpPr>
              <p:cNvPr id="502"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3"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4"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5"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6"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7"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08"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0"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1"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2"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3"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4"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5"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6"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517" name="Elbow Connector 473"/>
          <p:cNvCxnSpPr>
            <a:cxnSpLocks noChangeShapeType="1"/>
            <a:stCxn id="492" idx="1"/>
            <a:endCxn id="500" idx="0"/>
          </p:cNvCxnSpPr>
          <p:nvPr/>
        </p:nvCxnSpPr>
        <p:spPr bwMode="auto">
          <a:xfrm rot="10800000" flipV="1">
            <a:off x="4371976" y="3477418"/>
            <a:ext cx="473075" cy="22254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18" name="Group 14"/>
          <p:cNvGrpSpPr>
            <a:grpSpLocks/>
          </p:cNvGrpSpPr>
          <p:nvPr/>
        </p:nvGrpSpPr>
        <p:grpSpPr bwMode="auto">
          <a:xfrm>
            <a:off x="2662238" y="3697866"/>
            <a:ext cx="1090612" cy="293687"/>
            <a:chOff x="2555875" y="2793485"/>
            <a:chExt cx="1090613" cy="294203"/>
          </a:xfrm>
        </p:grpSpPr>
        <p:sp>
          <p:nvSpPr>
            <p:cNvPr id="519" name="Rounded Rectangle 514"/>
            <p:cNvSpPr>
              <a:spLocks noChangeArrowheads="1"/>
            </p:cNvSpPr>
            <p:nvPr/>
          </p:nvSpPr>
          <p:spPr bwMode="auto">
            <a:xfrm>
              <a:off x="2555875" y="2795591"/>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Employee Job Information</a:t>
              </a:r>
            </a:p>
          </p:txBody>
        </p:sp>
        <p:grpSp>
          <p:nvGrpSpPr>
            <p:cNvPr id="520" name="Group 268"/>
            <p:cNvGrpSpPr>
              <a:grpSpLocks/>
            </p:cNvGrpSpPr>
            <p:nvPr/>
          </p:nvGrpSpPr>
          <p:grpSpPr bwMode="auto">
            <a:xfrm>
              <a:off x="2566787" y="2793485"/>
              <a:ext cx="1079701" cy="294203"/>
              <a:chOff x="8489732" y="4403217"/>
              <a:chExt cx="1079512" cy="294200"/>
            </a:xfrm>
          </p:grpSpPr>
          <p:sp>
            <p:nvSpPr>
              <p:cNvPr id="521"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2"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3"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4"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5"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7"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8"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9"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0"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1"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2"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3"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4"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5"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36" name="Group 94278"/>
          <p:cNvGrpSpPr>
            <a:grpSpLocks/>
          </p:cNvGrpSpPr>
          <p:nvPr/>
        </p:nvGrpSpPr>
        <p:grpSpPr bwMode="auto">
          <a:xfrm rot="10800000">
            <a:off x="4830763" y="4187825"/>
            <a:ext cx="274637" cy="147638"/>
            <a:chOff x="7021041" y="5549632"/>
            <a:chExt cx="275109" cy="148490"/>
          </a:xfrm>
        </p:grpSpPr>
        <p:grpSp>
          <p:nvGrpSpPr>
            <p:cNvPr id="537" name="Group 129"/>
            <p:cNvGrpSpPr>
              <a:grpSpLocks/>
            </p:cNvGrpSpPr>
            <p:nvPr/>
          </p:nvGrpSpPr>
          <p:grpSpPr bwMode="auto">
            <a:xfrm>
              <a:off x="7021041" y="5550400"/>
              <a:ext cx="275109" cy="146939"/>
              <a:chOff x="4433684" y="6923053"/>
              <a:chExt cx="1242639" cy="663709"/>
            </a:xfrm>
          </p:grpSpPr>
          <p:sp>
            <p:nvSpPr>
              <p:cNvPr id="545" name="Freeform 544"/>
              <p:cNvSpPr/>
              <p:nvPr/>
            </p:nvSpPr>
            <p:spPr bwMode="gray">
              <a:xfrm>
                <a:off x="4433684" y="6919587"/>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6"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38" name="Group 676"/>
            <p:cNvGrpSpPr>
              <a:grpSpLocks/>
            </p:cNvGrpSpPr>
            <p:nvPr/>
          </p:nvGrpSpPr>
          <p:grpSpPr bwMode="auto">
            <a:xfrm>
              <a:off x="7034746" y="5652402"/>
              <a:ext cx="249169" cy="45720"/>
              <a:chOff x="1171328" y="3126737"/>
              <a:chExt cx="413886" cy="45739"/>
            </a:xfrm>
          </p:grpSpPr>
          <p:sp>
            <p:nvSpPr>
              <p:cNvPr id="540"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41"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42"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43"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44"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39"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547" name="Elbow Connector 502"/>
          <p:cNvCxnSpPr>
            <a:cxnSpLocks noChangeShapeType="1"/>
            <a:stCxn id="500" idx="2"/>
            <a:endCxn id="545" idx="26"/>
          </p:cNvCxnSpPr>
          <p:nvPr/>
        </p:nvCxnSpPr>
        <p:spPr bwMode="auto">
          <a:xfrm rot="16200000" flipH="1">
            <a:off x="4505639" y="3853137"/>
            <a:ext cx="201285" cy="46861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548" name="Elbow Connector 503"/>
          <p:cNvCxnSpPr>
            <a:cxnSpLocks noChangeShapeType="1"/>
            <a:stCxn id="472" idx="2"/>
          </p:cNvCxnSpPr>
          <p:nvPr/>
        </p:nvCxnSpPr>
        <p:spPr bwMode="auto">
          <a:xfrm rot="5400000">
            <a:off x="5232694" y="3859507"/>
            <a:ext cx="221663" cy="47625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49" name="Group 26"/>
          <p:cNvGrpSpPr>
            <a:grpSpLocks/>
          </p:cNvGrpSpPr>
          <p:nvPr/>
        </p:nvGrpSpPr>
        <p:grpSpPr bwMode="auto">
          <a:xfrm>
            <a:off x="1331913" y="4189991"/>
            <a:ext cx="1081087" cy="404812"/>
            <a:chOff x="2555874" y="1628773"/>
            <a:chExt cx="1080708" cy="404530"/>
          </a:xfrm>
        </p:grpSpPr>
        <p:grpSp>
          <p:nvGrpSpPr>
            <p:cNvPr id="550" name="Group 278"/>
            <p:cNvGrpSpPr>
              <a:grpSpLocks/>
            </p:cNvGrpSpPr>
            <p:nvPr/>
          </p:nvGrpSpPr>
          <p:grpSpPr bwMode="auto">
            <a:xfrm>
              <a:off x="2555874" y="1628773"/>
              <a:ext cx="1079500" cy="398463"/>
              <a:chOff x="2555776" y="1628800"/>
              <a:chExt cx="1080000" cy="398421"/>
            </a:xfrm>
          </p:grpSpPr>
          <p:sp>
            <p:nvSpPr>
              <p:cNvPr id="567"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View </a:t>
                </a:r>
                <a:br>
                  <a:rPr lang="en-US" altLang="en-US" sz="700" b="0">
                    <a:solidFill>
                      <a:srgbClr val="000000"/>
                    </a:solidFill>
                    <a:latin typeface="Calibri" panose="020F0502020204030204" pitchFamily="34" charset="0"/>
                  </a:rPr>
                </a:br>
                <a:r>
                  <a:rPr lang="en-US" altLang="en-US" sz="700" b="0">
                    <a:solidFill>
                      <a:srgbClr val="000000"/>
                    </a:solidFill>
                    <a:latin typeface="Calibri" panose="020F0502020204030204" pitchFamily="34" charset="0"/>
                  </a:rPr>
                  <a:t>Employee Position Details</a:t>
                </a:r>
              </a:p>
            </p:txBody>
          </p:sp>
          <p:grpSp>
            <p:nvGrpSpPr>
              <p:cNvPr id="568" name="Group 284"/>
              <p:cNvGrpSpPr>
                <a:grpSpLocks/>
              </p:cNvGrpSpPr>
              <p:nvPr/>
            </p:nvGrpSpPr>
            <p:grpSpPr bwMode="auto">
              <a:xfrm>
                <a:off x="2627784" y="1628800"/>
                <a:ext cx="186692" cy="163835"/>
                <a:chOff x="-1499789" y="3692879"/>
                <a:chExt cx="186692" cy="163835"/>
              </a:xfrm>
            </p:grpSpPr>
            <p:sp>
              <p:nvSpPr>
                <p:cNvPr id="570"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71"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grpSp>
          <p:nvGrpSpPr>
            <p:cNvPr id="551" name="Group 358"/>
            <p:cNvGrpSpPr>
              <a:grpSpLocks/>
            </p:cNvGrpSpPr>
            <p:nvPr/>
          </p:nvGrpSpPr>
          <p:grpSpPr bwMode="auto">
            <a:xfrm>
              <a:off x="2557070" y="1739103"/>
              <a:ext cx="1079512" cy="294200"/>
              <a:chOff x="8489732" y="4403217"/>
              <a:chExt cx="1079512" cy="294200"/>
            </a:xfrm>
          </p:grpSpPr>
          <p:sp>
            <p:nvSpPr>
              <p:cNvPr id="552"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3"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4"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5"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6"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8"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9"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0"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1"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2"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3"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4"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5"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6"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72" name="Group 689"/>
          <p:cNvGrpSpPr>
            <a:grpSpLocks/>
          </p:cNvGrpSpPr>
          <p:nvPr/>
        </p:nvGrpSpPr>
        <p:grpSpPr bwMode="auto">
          <a:xfrm rot="10800000">
            <a:off x="1247775" y="4714350"/>
            <a:ext cx="276225" cy="150813"/>
            <a:chOff x="7020496" y="4784785"/>
            <a:chExt cx="275109" cy="150745"/>
          </a:xfrm>
        </p:grpSpPr>
        <p:grpSp>
          <p:nvGrpSpPr>
            <p:cNvPr id="573" name="Group 118"/>
            <p:cNvGrpSpPr>
              <a:grpSpLocks/>
            </p:cNvGrpSpPr>
            <p:nvPr/>
          </p:nvGrpSpPr>
          <p:grpSpPr bwMode="auto">
            <a:xfrm>
              <a:off x="7020496" y="4784785"/>
              <a:ext cx="275109" cy="150745"/>
              <a:chOff x="7022877" y="4789547"/>
              <a:chExt cx="275109" cy="150745"/>
            </a:xfrm>
          </p:grpSpPr>
          <p:grpSp>
            <p:nvGrpSpPr>
              <p:cNvPr id="581" name="Group 132"/>
              <p:cNvGrpSpPr>
                <a:grpSpLocks/>
              </p:cNvGrpSpPr>
              <p:nvPr/>
            </p:nvGrpSpPr>
            <p:grpSpPr bwMode="auto">
              <a:xfrm>
                <a:off x="7022877" y="4789547"/>
                <a:ext cx="275109" cy="146939"/>
                <a:chOff x="3014456" y="6923053"/>
                <a:chExt cx="1242639" cy="663709"/>
              </a:xfrm>
            </p:grpSpPr>
            <p:sp>
              <p:nvSpPr>
                <p:cNvPr id="586" name="Freeform 585"/>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87"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82" name="Group 541"/>
              <p:cNvGrpSpPr>
                <a:grpSpLocks/>
              </p:cNvGrpSpPr>
              <p:nvPr/>
            </p:nvGrpSpPr>
            <p:grpSpPr bwMode="auto">
              <a:xfrm>
                <a:off x="7029450" y="4894573"/>
                <a:ext cx="268536" cy="45719"/>
                <a:chOff x="7588635" y="4913826"/>
                <a:chExt cx="495416" cy="33609"/>
              </a:xfrm>
            </p:grpSpPr>
            <p:sp>
              <p:nvSpPr>
                <p:cNvPr id="583"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84"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85"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574" name="Group 654"/>
            <p:cNvGrpSpPr>
              <a:grpSpLocks/>
            </p:cNvGrpSpPr>
            <p:nvPr/>
          </p:nvGrpSpPr>
          <p:grpSpPr bwMode="auto">
            <a:xfrm>
              <a:off x="7035027" y="4886004"/>
              <a:ext cx="249169" cy="45720"/>
              <a:chOff x="1171328" y="3126737"/>
              <a:chExt cx="413886" cy="45739"/>
            </a:xfrm>
          </p:grpSpPr>
          <p:sp>
            <p:nvSpPr>
              <p:cNvPr id="576"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77"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78"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79"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80"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75"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588" name="Elbow Connector 587"/>
          <p:cNvCxnSpPr>
            <a:cxnSpLocks noChangeShapeType="1"/>
            <a:stCxn id="567" idx="2"/>
            <a:endCxn id="583" idx="1"/>
          </p:cNvCxnSpPr>
          <p:nvPr/>
        </p:nvCxnSpPr>
        <p:spPr bwMode="auto">
          <a:xfrm rot="5400000">
            <a:off x="1619800" y="4486301"/>
            <a:ext cx="149712" cy="35401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589" name="Elbow Connector 588"/>
          <p:cNvCxnSpPr>
            <a:cxnSpLocks noChangeShapeType="1"/>
            <a:stCxn id="519" idx="1"/>
            <a:endCxn id="586" idx="33"/>
          </p:cNvCxnSpPr>
          <p:nvPr/>
        </p:nvCxnSpPr>
        <p:spPr bwMode="auto">
          <a:xfrm rot="10800000" flipV="1">
            <a:off x="1249658" y="3843385"/>
            <a:ext cx="1412581" cy="877462"/>
          </a:xfrm>
          <a:prstGeom prst="bentConnector3">
            <a:avLst>
              <a:gd name="adj1" fmla="val 123509"/>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90" name="Group 26"/>
          <p:cNvGrpSpPr>
            <a:grpSpLocks/>
          </p:cNvGrpSpPr>
          <p:nvPr/>
        </p:nvGrpSpPr>
        <p:grpSpPr bwMode="auto">
          <a:xfrm>
            <a:off x="846138" y="4911200"/>
            <a:ext cx="1081087" cy="404813"/>
            <a:chOff x="2555874" y="1628773"/>
            <a:chExt cx="1080708" cy="404530"/>
          </a:xfrm>
        </p:grpSpPr>
        <p:grpSp>
          <p:nvGrpSpPr>
            <p:cNvPr id="591" name="Group 278"/>
            <p:cNvGrpSpPr>
              <a:grpSpLocks/>
            </p:cNvGrpSpPr>
            <p:nvPr/>
          </p:nvGrpSpPr>
          <p:grpSpPr bwMode="auto">
            <a:xfrm>
              <a:off x="2555874" y="1628773"/>
              <a:ext cx="1079500" cy="398463"/>
              <a:chOff x="2555776" y="1628800"/>
              <a:chExt cx="1080000" cy="398421"/>
            </a:xfrm>
          </p:grpSpPr>
          <p:sp>
            <p:nvSpPr>
              <p:cNvPr id="607"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View Employee </a:t>
                </a:r>
                <a:br>
                  <a:rPr lang="en-US" altLang="en-US" sz="700" b="0">
                    <a:solidFill>
                      <a:srgbClr val="000000"/>
                    </a:solidFill>
                    <a:latin typeface="Calibri" panose="020F0502020204030204" pitchFamily="34" charset="0"/>
                  </a:rPr>
                </a:br>
                <a:r>
                  <a:rPr lang="en-US" altLang="en-US" sz="700" b="0">
                    <a:solidFill>
                      <a:srgbClr val="000000"/>
                    </a:solidFill>
                    <a:latin typeface="Calibri" panose="020F0502020204030204" pitchFamily="34" charset="0"/>
                  </a:rPr>
                  <a:t>Job Information Details</a:t>
                </a:r>
              </a:p>
            </p:txBody>
          </p:sp>
          <p:grpSp>
            <p:nvGrpSpPr>
              <p:cNvPr id="608" name="Group 284"/>
              <p:cNvGrpSpPr>
                <a:grpSpLocks/>
              </p:cNvGrpSpPr>
              <p:nvPr/>
            </p:nvGrpSpPr>
            <p:grpSpPr bwMode="auto">
              <a:xfrm>
                <a:off x="2627784" y="1628800"/>
                <a:ext cx="186692" cy="163835"/>
                <a:chOff x="-1499789" y="3692879"/>
                <a:chExt cx="186692" cy="163835"/>
              </a:xfrm>
            </p:grpSpPr>
            <p:sp>
              <p:nvSpPr>
                <p:cNvPr id="609"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10"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grpSp>
        <p:grpSp>
          <p:nvGrpSpPr>
            <p:cNvPr id="592" name="Group 358"/>
            <p:cNvGrpSpPr>
              <a:grpSpLocks/>
            </p:cNvGrpSpPr>
            <p:nvPr/>
          </p:nvGrpSpPr>
          <p:grpSpPr bwMode="auto">
            <a:xfrm>
              <a:off x="2557070" y="1739103"/>
              <a:ext cx="1079512" cy="294200"/>
              <a:chOff x="8489732" y="4403217"/>
              <a:chExt cx="1079512" cy="294200"/>
            </a:xfrm>
          </p:grpSpPr>
          <p:sp>
            <p:nvSpPr>
              <p:cNvPr id="593"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94"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95"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96"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97"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98"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99"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0"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1"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2"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3"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4"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5"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06"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611" name="Straight Arrow Connector 626"/>
          <p:cNvCxnSpPr>
            <a:cxnSpLocks noChangeShapeType="1"/>
            <a:stCxn id="586" idx="4"/>
            <a:endCxn id="607" idx="0"/>
          </p:cNvCxnSpPr>
          <p:nvPr/>
        </p:nvCxnSpPr>
        <p:spPr bwMode="auto">
          <a:xfrm>
            <a:off x="1382345" y="4865163"/>
            <a:ext cx="3542" cy="15716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612" name="Elbow Connector 627"/>
          <p:cNvCxnSpPr>
            <a:cxnSpLocks noChangeShapeType="1"/>
            <a:stCxn id="539" idx="0"/>
            <a:endCxn id="567" idx="3"/>
          </p:cNvCxnSpPr>
          <p:nvPr/>
        </p:nvCxnSpPr>
        <p:spPr bwMode="auto">
          <a:xfrm rot="5400000">
            <a:off x="3634689" y="3112185"/>
            <a:ext cx="109320" cy="255587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613" name="Oval 468"/>
          <p:cNvSpPr>
            <a:spLocks noChangeArrowheads="1"/>
          </p:cNvSpPr>
          <p:nvPr/>
        </p:nvSpPr>
        <p:spPr bwMode="auto">
          <a:xfrm>
            <a:off x="950913" y="1919288"/>
            <a:ext cx="865187"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614" name="Group 388"/>
          <p:cNvGrpSpPr>
            <a:grpSpLocks/>
          </p:cNvGrpSpPr>
          <p:nvPr/>
        </p:nvGrpSpPr>
        <p:grpSpPr bwMode="auto">
          <a:xfrm>
            <a:off x="1905000" y="5946775"/>
            <a:ext cx="279400" cy="279400"/>
            <a:chOff x="5586413" y="3087688"/>
            <a:chExt cx="279400" cy="279400"/>
          </a:xfrm>
        </p:grpSpPr>
        <p:sp>
          <p:nvSpPr>
            <p:cNvPr id="615" name="Donut 614"/>
            <p:cNvSpPr/>
            <p:nvPr/>
          </p:nvSpPr>
          <p:spPr bwMode="gray">
            <a:xfrm>
              <a:off x="5586413" y="3087688"/>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616" name="Oval 720"/>
            <p:cNvSpPr>
              <a:spLocks noChangeArrowheads="1"/>
            </p:cNvSpPr>
            <p:nvPr/>
          </p:nvSpPr>
          <p:spPr bwMode="auto">
            <a:xfrm>
              <a:off x="5608474" y="3111687"/>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250" name="TextBox 1"/>
          <p:cNvSpPr txBox="1">
            <a:spLocks noChangeArrowheads="1"/>
          </p:cNvSpPr>
          <p:nvPr/>
        </p:nvSpPr>
        <p:spPr bwMode="auto">
          <a:xfrm>
            <a:off x="276068" y="5361578"/>
            <a:ext cx="965970" cy="313932"/>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Integration with </a:t>
            </a:r>
            <a:br>
              <a:rPr lang="en-US" altLang="en-US" sz="600" b="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SAP </a:t>
            </a:r>
            <a:r>
              <a:rPr lang="en-US" altLang="en-US" sz="600" dirty="0" err="1">
                <a:ea typeface="Arial Unicode MS" panose="020B0604020202020204" pitchFamily="34" charset="-128"/>
                <a:cs typeface="Arial Unicode MS" panose="020B0604020202020204" pitchFamily="34" charset="-128"/>
              </a:rPr>
              <a:t>SuccessFactors</a:t>
            </a:r>
            <a:br>
              <a:rPr lang="de-DE" altLang="en-US" sz="600" b="0" dirty="0">
                <a:ea typeface="Arial Unicode MS" panose="020B0604020202020204" pitchFamily="34" charset="-128"/>
                <a:cs typeface="Arial Unicode MS" panose="020B0604020202020204" pitchFamily="34" charset="-128"/>
              </a:rPr>
            </a:br>
            <a:r>
              <a:rPr lang="en-US" altLang="en-US" sz="600" b="0" dirty="0">
                <a:ea typeface="Arial Unicode MS" panose="020B0604020202020204" pitchFamily="34" charset="-128"/>
                <a:cs typeface="Arial Unicode MS" panose="020B0604020202020204" pitchFamily="34" charset="-128"/>
              </a:rPr>
              <a:t>Employee Central Payroll</a:t>
            </a:r>
          </a:p>
        </p:txBody>
      </p:sp>
      <p:sp>
        <p:nvSpPr>
          <p:cNvPr id="251" name="TextBox 1"/>
          <p:cNvSpPr txBox="1">
            <a:spLocks noChangeArrowheads="1"/>
          </p:cNvSpPr>
          <p:nvPr/>
        </p:nvSpPr>
        <p:spPr bwMode="auto">
          <a:xfrm>
            <a:off x="1519238" y="5361578"/>
            <a:ext cx="965970" cy="313932"/>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No integration with </a:t>
            </a:r>
            <a:br>
              <a:rPr lang="en-US" altLang="en-US" sz="600" b="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SAP </a:t>
            </a:r>
            <a:r>
              <a:rPr lang="en-US" altLang="en-US" sz="600" dirty="0" err="1">
                <a:ea typeface="Arial Unicode MS" panose="020B0604020202020204" pitchFamily="34" charset="-128"/>
                <a:cs typeface="Arial Unicode MS" panose="020B0604020202020204" pitchFamily="34" charset="-128"/>
              </a:rPr>
              <a:t>SuccessFactors</a:t>
            </a:r>
            <a:br>
              <a:rPr lang="en-US" altLang="en-US" sz="600" b="0" dirty="0">
                <a:ea typeface="Arial Unicode MS" panose="020B0604020202020204" pitchFamily="34" charset="-128"/>
                <a:cs typeface="Arial Unicode MS" panose="020B0604020202020204" pitchFamily="34" charset="-128"/>
              </a:rPr>
            </a:br>
            <a:r>
              <a:rPr lang="en-US" altLang="en-US" sz="600" b="0" dirty="0">
                <a:ea typeface="Arial Unicode MS" panose="020B0604020202020204" pitchFamily="34" charset="-128"/>
                <a:cs typeface="Arial Unicode MS" panose="020B0604020202020204" pitchFamily="34" charset="-128"/>
              </a:rPr>
              <a:t>Employee Central Payroll</a:t>
            </a:r>
          </a:p>
        </p:txBody>
      </p:sp>
      <p:sp>
        <p:nvSpPr>
          <p:cNvPr id="253" name="TextBox 1"/>
          <p:cNvSpPr txBox="1">
            <a:spLocks noChangeArrowheads="1"/>
          </p:cNvSpPr>
          <p:nvPr/>
        </p:nvSpPr>
        <p:spPr bwMode="auto">
          <a:xfrm>
            <a:off x="2236473" y="5993385"/>
            <a:ext cx="890628"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de-DE" altLang="en-US" sz="600" b="0" dirty="0" err="1">
                <a:ea typeface="Arial Unicode MS" panose="020B0604020202020204" pitchFamily="34" charset="-128"/>
                <a:cs typeface="Arial Unicode MS" panose="020B0604020202020204" pitchFamily="34" charset="-128"/>
              </a:rPr>
              <a:t>Employee</a:t>
            </a:r>
            <a:r>
              <a:rPr lang="de-DE" altLang="en-US" sz="600" b="0" dirty="0">
                <a:ea typeface="Arial Unicode MS" panose="020B0604020202020204" pitchFamily="34" charset="-128"/>
                <a:cs typeface="Arial Unicode MS" panose="020B0604020202020204" pitchFamily="34" charset="-128"/>
              </a:rPr>
              <a:t> back </a:t>
            </a:r>
            <a:r>
              <a:rPr lang="de-DE" altLang="en-US" sz="600" b="0" dirty="0" err="1">
                <a:ea typeface="Arial Unicode MS" panose="020B0604020202020204" pitchFamily="34" charset="-128"/>
                <a:cs typeface="Arial Unicode MS" panose="020B0604020202020204" pitchFamily="34" charset="-128"/>
              </a:rPr>
              <a:t>to</a:t>
            </a:r>
            <a:r>
              <a:rPr lang="de-DE" altLang="en-US" sz="600" b="0" dirty="0">
                <a:ea typeface="Arial Unicode MS" panose="020B0604020202020204" pitchFamily="34" charset="-128"/>
                <a:cs typeface="Arial Unicode MS" panose="020B0604020202020204" pitchFamily="34" charset="-128"/>
              </a:rPr>
              <a:t> </a:t>
            </a:r>
            <a:r>
              <a:rPr lang="de-DE" altLang="en-US" sz="600" b="0" dirty="0" err="1">
                <a:ea typeface="Arial Unicode MS" panose="020B0604020202020204" pitchFamily="34" charset="-128"/>
                <a:cs typeface="Arial Unicode MS" panose="020B0604020202020204" pitchFamily="34" charset="-128"/>
              </a:rPr>
              <a:t>work</a:t>
            </a:r>
            <a:endParaRPr lang="en-US" altLang="en-US" sz="600" b="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0078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FJ7 - </a:t>
            </a:r>
            <a:r>
              <a:rPr lang="de-DE" altLang="en-US"/>
              <a:t>Request and Manage Time Off</a:t>
            </a:r>
            <a:br>
              <a:rPr lang="de-DE" altLang="en-US"/>
            </a:br>
            <a:r>
              <a:rPr lang="de-DE" altLang="en-US"/>
              <a:t>- long-term absences - (3/3)</a:t>
            </a:r>
            <a:endParaRPr lang="en-US" altLang="en-US"/>
          </a:p>
        </p:txBody>
      </p:sp>
      <p:graphicFrame>
        <p:nvGraphicFramePr>
          <p:cNvPr id="53" name="Table 52"/>
          <p:cNvGraphicFramePr>
            <a:graphicFrameLocks noGrp="1"/>
          </p:cNvGraphicFramePr>
          <p:nvPr>
            <p:extLst>
              <p:ext uri="{D42A27DB-BD31-4B8C-83A1-F6EECF244321}">
                <p14:modId xmlns:p14="http://schemas.microsoft.com/office/powerpoint/2010/main" val="2913702862"/>
              </p:ext>
            </p:extLst>
          </p:nvPr>
        </p:nvGraphicFramePr>
        <p:xfrm>
          <a:off x="363537" y="1475231"/>
          <a:ext cx="6037263" cy="2218448"/>
        </p:xfrm>
        <a:graphic>
          <a:graphicData uri="http://schemas.openxmlformats.org/drawingml/2006/table">
            <a:tbl>
              <a:tblPr/>
              <a:tblGrid>
                <a:gridCol w="428770">
                  <a:extLst>
                    <a:ext uri="{9D8B030D-6E8A-4147-A177-3AD203B41FA5}">
                      <a16:colId xmlns:a16="http://schemas.microsoft.com/office/drawing/2014/main" val="20000"/>
                    </a:ext>
                  </a:extLst>
                </a:gridCol>
                <a:gridCol w="5608493">
                  <a:extLst>
                    <a:ext uri="{9D8B030D-6E8A-4147-A177-3AD203B41FA5}">
                      <a16:colId xmlns:a16="http://schemas.microsoft.com/office/drawing/2014/main" val="20001"/>
                    </a:ext>
                  </a:extLst>
                </a:gridCol>
              </a:tblGrid>
              <a:tr h="252135">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15" marR="91415" marT="45642" marB="45642"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42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5" marR="91415" marT="45642" marB="45642"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sng" strike="noStrike" cap="none" normalizeH="0" baseline="0" dirty="0">
                          <a:ln>
                            <a:noFill/>
                          </a:ln>
                          <a:solidFill>
                            <a:schemeClr val="tx1"/>
                          </a:solidFill>
                          <a:effectLst/>
                          <a:latin typeface="Arial" charset="0"/>
                          <a:cs typeface="Arial" charset="0"/>
                        </a:rPr>
                        <a:t>Option 1</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Time Management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Upcoming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de-DE"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Go to </a:t>
                      </a:r>
                      <a:r>
                        <a:rPr kumimoji="0" lang="de-DE" altLang="en-US" sz="800" b="0" i="1" u="none" strike="noStrike" cap="none" normalizeH="0" baseline="0" dirty="0">
                          <a:ln>
                            <a:noFill/>
                          </a:ln>
                          <a:solidFill>
                            <a:schemeClr val="tx1"/>
                          </a:solidFill>
                          <a:effectLst/>
                          <a:latin typeface="Arial" charset="0"/>
                          <a:cs typeface="Arial" charset="0"/>
                        </a:rPr>
                        <a:t>Time Off</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900" b="0" i="0" u="none" strike="noStrike" cap="none" normalizeH="0" baseline="0" dirty="0">
                          <a:ln>
                            <a:noFill/>
                          </a:ln>
                          <a:solidFill>
                            <a:schemeClr val="tx1"/>
                          </a:solidFill>
                          <a:effectLst/>
                          <a:latin typeface="Arial" charset="0"/>
                          <a:cs typeface="Arial" charset="0"/>
                        </a:rPr>
                        <a:t>(*)</a:t>
                      </a:r>
                      <a:br>
                        <a:rPr kumimoji="0" lang="de-DE" altLang="en-US" sz="800" b="0" i="0" u="none" strike="noStrike" cap="none" normalizeH="0" baseline="0" dirty="0">
                          <a:ln>
                            <a:noFill/>
                          </a:ln>
                          <a:solidFill>
                            <a:schemeClr val="tx1"/>
                          </a:solidFill>
                          <a:effectLst/>
                          <a:latin typeface="Arial" charset="0"/>
                          <a:cs typeface="Arial" charset="0"/>
                        </a:rPr>
                      </a:br>
                      <a:r>
                        <a:rPr kumimoji="0" lang="de-DE" altLang="en-US" sz="800" b="0" i="0" u="sng" strike="noStrike" cap="none" normalizeH="0" baseline="0" dirty="0">
                          <a:ln>
                            <a:noFill/>
                          </a:ln>
                          <a:solidFill>
                            <a:schemeClr val="tx1"/>
                          </a:solidFill>
                          <a:effectLst/>
                          <a:latin typeface="Arial" charset="0"/>
                          <a:cs typeface="Arial" charset="0"/>
                        </a:rPr>
                        <a:t>Option 2</a:t>
                      </a:r>
                      <a:r>
                        <a:rPr kumimoji="0" lang="de-DE"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Info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de-DE" altLang="en-US" sz="800" b="0" i="1"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42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5" marR="91415" marT="45642" marB="45642"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To Do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noProof="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en-US" altLang="en-US" sz="800" b="0" i="1"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42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5" marR="91415" marT="45642" marB="45642"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To Do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noProof="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en-US" altLang="en-US" sz="800" b="0" i="1"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42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5" marR="91415" marT="45642" marB="45642"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Company</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Info</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Position</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err="1">
                          <a:ln>
                            <a:noFill/>
                          </a:ln>
                          <a:solidFill>
                            <a:schemeClr val="tx1"/>
                          </a:solidFill>
                          <a:effectLst/>
                          <a:latin typeface="Arial" charset="0"/>
                          <a:cs typeface="Arial" charset="0"/>
                        </a:rPr>
                        <a:t>Org</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Chart </a:t>
                      </a:r>
                      <a:r>
                        <a:rPr kumimoji="0" lang="de-DE" altLang="en-US" sz="800" b="0" i="0" u="none" strike="noStrike" cap="none" normalizeH="0" baseline="0" dirty="0" err="1">
                          <a:ln>
                            <a:noFill/>
                          </a:ln>
                          <a:solidFill>
                            <a:schemeClr val="tx1"/>
                          </a:solidFill>
                          <a:effectLst/>
                          <a:latin typeface="Arial" charset="0"/>
                          <a:cs typeface="Arial" charset="0"/>
                        </a:rPr>
                        <a:t>tab</a:t>
                      </a:r>
                      <a:endParaRPr kumimoji="0" lang="de-DE" altLang="en-US" sz="800" b="0" i="0"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42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5" marR="91415" marT="45642" marB="45642"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Employment Information </a:t>
                      </a:r>
                      <a:r>
                        <a:rPr kumimoji="0" lang="en-US" altLang="en-US" sz="800" b="0" i="0" u="none" strike="noStrike" cap="none" normalizeH="0" baseline="0" dirty="0">
                          <a:ln>
                            <a:noFill/>
                          </a:ln>
                          <a:solidFill>
                            <a:schemeClr val="tx1"/>
                          </a:solidFill>
                          <a:effectLst/>
                          <a:latin typeface="Arial" charset="0"/>
                          <a:cs typeface="Arial" charset="0"/>
                        </a:rPr>
                        <a:t>section</a:t>
                      </a:r>
                      <a:endParaRPr kumimoji="0" lang="de-DE" altLang="en-US" sz="800" b="0" i="0"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49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5" marR="91415" marT="45642" marB="45642"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Time Management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Upcoming </a:t>
                      </a:r>
                      <a:r>
                        <a:rPr kumimoji="0" lang="de-DE" altLang="en-US" sz="800" b="0" i="1" u="none" strike="noStrike" cap="none" normalizeH="0" baseline="0" dirty="0">
                          <a:ln>
                            <a:noFill/>
                          </a:ln>
                          <a:solidFill>
                            <a:schemeClr val="tx1"/>
                          </a:solidFill>
                          <a:effectLst/>
                          <a:latin typeface="Arial" charset="0"/>
                          <a:cs typeface="Arial" charset="0"/>
                        </a:rPr>
                        <a:t>Time Off </a:t>
                      </a:r>
                      <a:r>
                        <a:rPr kumimoji="0" lang="de-DE"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Administer </a:t>
                      </a:r>
                      <a:r>
                        <a:rPr kumimoji="0" lang="de-DE" altLang="en-US" sz="800" b="0" i="1" u="none" strike="noStrike" cap="none" normalizeH="0" baseline="0" dirty="0">
                          <a:ln>
                            <a:noFill/>
                          </a:ln>
                          <a:solidFill>
                            <a:schemeClr val="tx1"/>
                          </a:solidFill>
                          <a:effectLst/>
                          <a:latin typeface="Arial" charset="0"/>
                          <a:cs typeface="Arial" charset="0"/>
                        </a:rPr>
                        <a:t>Time</a:t>
                      </a:r>
                      <a:endParaRPr kumimoji="0" lang="de-DE" altLang="en-US" sz="800" b="0" i="0"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49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5" marR="91415" marT="45642" marB="45642"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Company</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Info</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Position</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err="1">
                          <a:ln>
                            <a:noFill/>
                          </a:ln>
                          <a:solidFill>
                            <a:schemeClr val="tx1"/>
                          </a:solidFill>
                          <a:effectLst/>
                          <a:latin typeface="Arial" charset="0"/>
                          <a:cs typeface="Arial" charset="0"/>
                        </a:rPr>
                        <a:t>Org</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1" u="none" strike="noStrike" cap="none" normalizeH="0" baseline="0" dirty="0">
                          <a:ln>
                            <a:noFill/>
                          </a:ln>
                          <a:solidFill>
                            <a:schemeClr val="tx1"/>
                          </a:solidFill>
                          <a:effectLst/>
                          <a:latin typeface="Arial" charset="0"/>
                          <a:cs typeface="Arial" charset="0"/>
                        </a:rPr>
                        <a:t>Chart </a:t>
                      </a:r>
                      <a:r>
                        <a:rPr kumimoji="0" lang="de-DE" altLang="en-US" sz="800" b="0" i="0" u="none" strike="noStrike" cap="none" normalizeH="0" baseline="0" dirty="0" err="1">
                          <a:ln>
                            <a:noFill/>
                          </a:ln>
                          <a:solidFill>
                            <a:schemeClr val="tx1"/>
                          </a:solidFill>
                          <a:effectLst/>
                          <a:latin typeface="Arial" charset="0"/>
                          <a:cs typeface="Arial" charset="0"/>
                        </a:rPr>
                        <a:t>tab</a:t>
                      </a:r>
                      <a:endParaRPr kumimoji="0" lang="de-DE" altLang="en-US" sz="800" b="0" i="0"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9935">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15" marR="91415" marT="45642" marB="45642"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Employment Information </a:t>
                      </a:r>
                      <a:r>
                        <a:rPr kumimoji="0" lang="en-US" altLang="en-US" sz="800" b="0" i="0" u="none" strike="noStrike" cap="none" normalizeH="0" baseline="0" dirty="0">
                          <a:ln>
                            <a:noFill/>
                          </a:ln>
                          <a:solidFill>
                            <a:schemeClr val="tx1"/>
                          </a:solidFill>
                          <a:effectLst/>
                          <a:latin typeface="Arial" charset="0"/>
                          <a:cs typeface="Arial" charset="0"/>
                        </a:rPr>
                        <a:t>section</a:t>
                      </a:r>
                      <a:endParaRPr kumimoji="0" lang="de-DE" altLang="en-US" sz="800" b="0" i="0" u="none" strike="noStrike" cap="none" normalizeH="0" baseline="0" dirty="0">
                        <a:ln>
                          <a:noFill/>
                        </a:ln>
                        <a:solidFill>
                          <a:schemeClr val="tx1"/>
                        </a:solidFill>
                        <a:effectLst/>
                        <a:latin typeface="Arial" charset="0"/>
                        <a:cs typeface="Arial" charset="0"/>
                      </a:endParaRPr>
                    </a:p>
                  </a:txBody>
                  <a:tcPr marL="91415" marR="91415" marT="45642" marB="45642"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3594" name="Rectangle 368"/>
          <p:cNvSpPr>
            <a:spLocks noChangeArrowheads="1"/>
          </p:cNvSpPr>
          <p:nvPr/>
        </p:nvSpPr>
        <p:spPr bwMode="auto">
          <a:xfrm>
            <a:off x="263525" y="1238694"/>
            <a:ext cx="10160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aphicFrame>
        <p:nvGraphicFramePr>
          <p:cNvPr id="49" name="Table 48"/>
          <p:cNvGraphicFramePr>
            <a:graphicFrameLocks noGrp="1"/>
          </p:cNvGraphicFramePr>
          <p:nvPr>
            <p:extLst>
              <p:ext uri="{D42A27DB-BD31-4B8C-83A1-F6EECF244321}">
                <p14:modId xmlns:p14="http://schemas.microsoft.com/office/powerpoint/2010/main" val="3114738239"/>
              </p:ext>
            </p:extLst>
          </p:nvPr>
        </p:nvGraphicFramePr>
        <p:xfrm>
          <a:off x="363536" y="4051157"/>
          <a:ext cx="3146282" cy="2280010"/>
        </p:xfrm>
        <a:graphic>
          <a:graphicData uri="http://schemas.openxmlformats.org/drawingml/2006/table">
            <a:tbl>
              <a:tblPr/>
              <a:tblGrid>
                <a:gridCol w="615519">
                  <a:extLst>
                    <a:ext uri="{9D8B030D-6E8A-4147-A177-3AD203B41FA5}">
                      <a16:colId xmlns:a16="http://schemas.microsoft.com/office/drawing/2014/main" val="20000"/>
                    </a:ext>
                  </a:extLst>
                </a:gridCol>
                <a:gridCol w="2530763">
                  <a:extLst>
                    <a:ext uri="{9D8B030D-6E8A-4147-A177-3AD203B41FA5}">
                      <a16:colId xmlns:a16="http://schemas.microsoft.com/office/drawing/2014/main" val="20001"/>
                    </a:ext>
                  </a:extLst>
                </a:gridCol>
              </a:tblGrid>
              <a:tr h="256335">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30" marR="91430" marT="45693" marB="4569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430" marR="91430" marT="45693" marB="45693"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0" marR="91430" marT="45693" marB="4569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80000"/>
                        </a:lnSpc>
                        <a:spcBef>
                          <a:spcPct val="0"/>
                        </a:spcBef>
                        <a:spcAft>
                          <a:spcPct val="0"/>
                        </a:spcAft>
                        <a:buClr>
                          <a:srgbClr val="F0AB00"/>
                        </a:buClr>
                        <a:buSzTx/>
                        <a:buFont typeface="wingdings" pitchFamily="2" charset="2"/>
                        <a:buNone/>
                        <a:tabLst/>
                        <a:defRPr/>
                      </a:pPr>
                      <a:r>
                        <a:rPr kumimoji="0" lang="de-DE" altLang="en-US" sz="800" b="0" i="0" u="none" strike="noStrike" cap="none" normalizeH="0" baseline="0" dirty="0">
                          <a:ln>
                            <a:noFill/>
                          </a:ln>
                          <a:solidFill>
                            <a:schemeClr val="tx1"/>
                          </a:solidFill>
                          <a:effectLst/>
                          <a:latin typeface="Arial" charset="0"/>
                          <a:cs typeface="Arial" charset="0"/>
                        </a:rPr>
                        <a:t>Sub-</a:t>
                      </a:r>
                      <a:r>
                        <a:rPr kumimoji="0" lang="de-DE" altLang="en-US" sz="800" b="0" i="0" u="none" strike="noStrike" cap="none" normalizeH="0" baseline="0" dirty="0" err="1">
                          <a:ln>
                            <a:noFill/>
                          </a:ln>
                          <a:solidFill>
                            <a:schemeClr val="tx1"/>
                          </a:solidFill>
                          <a:effectLst/>
                          <a:latin typeface="Arial" charset="0"/>
                          <a:cs typeface="Arial" charset="0"/>
                        </a:rPr>
                        <a:t>process</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charset="0"/>
                          <a:cs typeface="Arial" charset="0"/>
                        </a:rPr>
                        <a:t>start</a:t>
                      </a:r>
                      <a:endParaRPr kumimoji="0" lang="en-US" altLang="en-US" sz="800" b="0" i="0" u="none" strike="noStrike" cap="none" normalizeH="0" baseline="0" dirty="0">
                        <a:ln>
                          <a:noFill/>
                        </a:ln>
                        <a:solidFill>
                          <a:schemeClr val="tx1"/>
                        </a:solidFill>
                        <a:effectLst/>
                        <a:latin typeface="Arial" charset="0"/>
                        <a:cs typeface="Arial" charset="0"/>
                      </a:endParaRPr>
                    </a:p>
                  </a:txBody>
                  <a:tcPr marL="91430" marR="91430" marT="45693" marB="4569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6457600"/>
                  </a:ext>
                </a:extLst>
              </a:tr>
              <a:tr h="43245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0" marR="91430" marT="45693" marB="4569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80000"/>
                        </a:lnSpc>
                        <a:spcBef>
                          <a:spcPct val="0"/>
                        </a:spcBef>
                        <a:spcAft>
                          <a:spcPct val="0"/>
                        </a:spcAft>
                        <a:buClr>
                          <a:srgbClr val="F0AB00"/>
                        </a:buClr>
                        <a:buSzTx/>
                        <a:buFont typeface="wingdings" pitchFamily="2" charset="2"/>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430" marR="91430" marT="45693" marB="4569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0147285"/>
                  </a:ext>
                </a:extLst>
              </a:tr>
              <a:tr h="43245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0" marR="91430" marT="45693" marB="4569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80000"/>
                        </a:lnSpc>
                        <a:spcBef>
                          <a:spcPct val="0"/>
                        </a:spcBef>
                        <a:spcAft>
                          <a:spcPct val="0"/>
                        </a:spcAft>
                        <a:buClr>
                          <a:srgbClr val="F0AB00"/>
                        </a:buClr>
                        <a:buSzTx/>
                        <a:buFont typeface="wingdings" pitchFamily="2" charset="2"/>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approval of time off request</a:t>
                      </a:r>
                    </a:p>
                  </a:txBody>
                  <a:tcPr marL="91430" marR="91430" marT="45693" marB="4569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0850928"/>
                  </a:ext>
                </a:extLst>
              </a:tr>
              <a:tr h="432456">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0" marR="91430" marT="45693" marB="4569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eaLnBrk="0" hangingPunct="0">
                        <a:spcBef>
                          <a:spcPts val="1625"/>
                        </a:spcBef>
                        <a:buClr>
                          <a:schemeClr val="accent1"/>
                        </a:buClr>
                        <a:buSzPct val="80000"/>
                        <a:defRPr sz="1600" b="1">
                          <a:solidFill>
                            <a:schemeClr val="tx1"/>
                          </a:solidFill>
                          <a:latin typeface="Arial" charset="0"/>
                        </a:defRPr>
                      </a:lvl1pPr>
                      <a:lvl2pPr marL="742950" indent="-285750" defTabSz="823913"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defTabSz="823913"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defTabSz="823913" eaLnBrk="0" hangingPunct="0">
                        <a:spcBef>
                          <a:spcPts val="400"/>
                        </a:spcBef>
                        <a:buClr>
                          <a:schemeClr val="accent2"/>
                        </a:buClr>
                        <a:buSzPct val="100000"/>
                        <a:buFont typeface="Arial" charset="0"/>
                        <a:defRPr sz="1200">
                          <a:solidFill>
                            <a:schemeClr val="tx1"/>
                          </a:solidFill>
                          <a:latin typeface="Arial" charset="0"/>
                        </a:defRPr>
                      </a:lvl4pPr>
                      <a:lvl5pPr marL="2057400" indent="-228600" defTabSz="823913"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823913" rtl="0" eaLnBrk="0" fontAlgn="base" latinLnBrk="0" hangingPunct="0">
                        <a:lnSpc>
                          <a:spcPct val="80000"/>
                        </a:lnSpc>
                        <a:spcBef>
                          <a:spcPct val="0"/>
                        </a:spcBef>
                        <a:spcAft>
                          <a:spcPct val="0"/>
                        </a:spcAft>
                        <a:buClr>
                          <a:srgbClr val="F0AB00"/>
                        </a:buClr>
                        <a:buSzTx/>
                        <a:buFont typeface="wingdings" pitchFamily="2" charset="2"/>
                        <a:buNone/>
                        <a:tabLst/>
                      </a:pPr>
                      <a:r>
                        <a:rPr kumimoji="0" lang="de-DE" altLang="en-US" sz="800" b="0" i="0" u="none" strike="noStrike" cap="none" normalizeH="0" baseline="0" dirty="0" err="1">
                          <a:ln>
                            <a:noFill/>
                          </a:ln>
                          <a:solidFill>
                            <a:schemeClr val="tx1"/>
                          </a:solidFill>
                          <a:effectLst/>
                          <a:latin typeface="Arial" charset="0"/>
                          <a:cs typeface="Arial" charset="0"/>
                        </a:rPr>
                        <a:t>Employee</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charset="0"/>
                          <a:cs typeface="Arial" charset="0"/>
                        </a:rPr>
                        <a:t>returns</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charset="0"/>
                          <a:cs typeface="Arial" charset="0"/>
                        </a:rPr>
                        <a:t>to</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charset="0"/>
                          <a:cs typeface="Arial" charset="0"/>
                        </a:rPr>
                        <a:t>work</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charset="0"/>
                          <a:cs typeface="Arial" charset="0"/>
                        </a:rPr>
                        <a:t>from</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charset="0"/>
                          <a:cs typeface="Arial" charset="0"/>
                        </a:rPr>
                        <a:t>long</a:t>
                      </a:r>
                      <a:r>
                        <a:rPr kumimoji="0" lang="de-DE" altLang="en-US" sz="800" b="0" i="0" u="none" strike="noStrike" cap="none" normalizeH="0" baseline="0" dirty="0">
                          <a:ln>
                            <a:noFill/>
                          </a:ln>
                          <a:solidFill>
                            <a:schemeClr val="tx1"/>
                          </a:solidFill>
                          <a:effectLst/>
                          <a:latin typeface="Arial" charset="0"/>
                          <a:cs typeface="Arial" charset="0"/>
                        </a:rPr>
                        <a:t>-term time off</a:t>
                      </a:r>
                      <a:endParaRPr kumimoji="0" lang="en-US" altLang="en-US" sz="800" b="0" i="0" u="none" strike="noStrike" cap="none" normalizeH="0" baseline="0" dirty="0">
                        <a:ln>
                          <a:noFill/>
                        </a:ln>
                        <a:solidFill>
                          <a:schemeClr val="tx1"/>
                        </a:solidFill>
                        <a:effectLst/>
                        <a:latin typeface="Arial" charset="0"/>
                        <a:cs typeface="Arial" charset="0"/>
                      </a:endParaRPr>
                    </a:p>
                  </a:txBody>
                  <a:tcPr marL="91430" marR="91430" marT="45693" marB="4569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547">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30" marR="91430" marT="45693" marB="4569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eaLnBrk="0" hangingPunct="0">
                        <a:spcBef>
                          <a:spcPts val="1625"/>
                        </a:spcBef>
                        <a:buClr>
                          <a:schemeClr val="accent1"/>
                        </a:buClr>
                        <a:buSzPct val="80000"/>
                        <a:defRPr sz="1600" b="1">
                          <a:solidFill>
                            <a:schemeClr val="tx1"/>
                          </a:solidFill>
                          <a:latin typeface="Arial" charset="0"/>
                        </a:defRPr>
                      </a:lvl1pPr>
                      <a:lvl2pPr marL="742950" indent="-285750" defTabSz="823913"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defTabSz="823913"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defTabSz="823913" eaLnBrk="0" hangingPunct="0">
                        <a:spcBef>
                          <a:spcPts val="400"/>
                        </a:spcBef>
                        <a:buClr>
                          <a:schemeClr val="accent2"/>
                        </a:buClr>
                        <a:buSzPct val="100000"/>
                        <a:buFont typeface="Arial" charset="0"/>
                        <a:defRPr sz="1200">
                          <a:solidFill>
                            <a:schemeClr val="tx1"/>
                          </a:solidFill>
                          <a:latin typeface="Arial" charset="0"/>
                        </a:defRPr>
                      </a:lvl4pPr>
                      <a:lvl5pPr marL="2057400" indent="-228600" defTabSz="823913"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defTabSz="823913"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823913" rtl="0" eaLnBrk="0" fontAlgn="base" latinLnBrk="0" hangingPunct="0">
                        <a:lnSpc>
                          <a:spcPct val="80000"/>
                        </a:lnSpc>
                        <a:spcBef>
                          <a:spcPct val="0"/>
                        </a:spcBef>
                        <a:spcAft>
                          <a:spcPct val="0"/>
                        </a:spcAft>
                        <a:buClr>
                          <a:srgbClr val="F0AB00"/>
                        </a:buClr>
                        <a:buSzTx/>
                        <a:buFont typeface="wingdings" pitchFamily="2" charset="2"/>
                        <a:buNone/>
                        <a:tabLst/>
                      </a:pPr>
                      <a:r>
                        <a:rPr kumimoji="0" lang="de-DE" altLang="en-US" sz="800" b="0" i="0" u="none" strike="noStrike" cap="none" normalizeH="0" baseline="0" dirty="0">
                          <a:ln>
                            <a:noFill/>
                          </a:ln>
                          <a:solidFill>
                            <a:schemeClr val="tx1"/>
                          </a:solidFill>
                          <a:effectLst/>
                          <a:latin typeface="Arial" charset="0"/>
                          <a:cs typeface="Arial" charset="0"/>
                        </a:rPr>
                        <a:t>Sub-</a:t>
                      </a:r>
                      <a:r>
                        <a:rPr kumimoji="0" lang="de-DE" altLang="en-US" sz="800" b="0" i="0" u="none" strike="noStrike" cap="none" normalizeH="0" baseline="0" dirty="0" err="1">
                          <a:ln>
                            <a:noFill/>
                          </a:ln>
                          <a:solidFill>
                            <a:schemeClr val="tx1"/>
                          </a:solidFill>
                          <a:effectLst/>
                          <a:latin typeface="Arial" charset="0"/>
                          <a:cs typeface="Arial" charset="0"/>
                        </a:rPr>
                        <a:t>process</a:t>
                      </a:r>
                      <a:r>
                        <a:rPr kumimoji="0" lang="de-DE" altLang="en-US" sz="800" b="0" i="0" u="none" strike="noStrike" cap="none" normalizeH="0" baseline="0" dirty="0">
                          <a:ln>
                            <a:noFill/>
                          </a:ln>
                          <a:solidFill>
                            <a:schemeClr val="tx1"/>
                          </a:solidFill>
                          <a:effectLst/>
                          <a:latin typeface="Arial" charset="0"/>
                          <a:cs typeface="Arial" charset="0"/>
                        </a:rPr>
                        <a:t> end</a:t>
                      </a:r>
                      <a:endParaRPr kumimoji="0" lang="en-US" altLang="en-US" sz="800" b="0" i="0" u="none" strike="noStrike" cap="none" normalizeH="0" baseline="0" dirty="0">
                        <a:ln>
                          <a:noFill/>
                        </a:ln>
                        <a:solidFill>
                          <a:schemeClr val="tx1"/>
                        </a:solidFill>
                        <a:effectLst/>
                        <a:latin typeface="Arial" charset="0"/>
                        <a:cs typeface="Arial" charset="0"/>
                      </a:endParaRPr>
                    </a:p>
                  </a:txBody>
                  <a:tcPr marL="91430" marR="91430" marT="45693" marB="45693"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3608" name="Group 388"/>
          <p:cNvGrpSpPr>
            <a:grpSpLocks/>
          </p:cNvGrpSpPr>
          <p:nvPr/>
        </p:nvGrpSpPr>
        <p:grpSpPr bwMode="auto">
          <a:xfrm>
            <a:off x="427974" y="6003086"/>
            <a:ext cx="279400" cy="279400"/>
            <a:chOff x="5586413" y="3087688"/>
            <a:chExt cx="279400" cy="279400"/>
          </a:xfrm>
        </p:grpSpPr>
        <p:sp>
          <p:nvSpPr>
            <p:cNvPr id="69" name="Donut 68"/>
            <p:cNvSpPr/>
            <p:nvPr/>
          </p:nvSpPr>
          <p:spPr bwMode="gray">
            <a:xfrm>
              <a:off x="5586413" y="3087688"/>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3619" name="Oval 720"/>
            <p:cNvSpPr>
              <a:spLocks noChangeArrowheads="1"/>
            </p:cNvSpPr>
            <p:nvPr/>
          </p:nvSpPr>
          <p:spPr bwMode="auto">
            <a:xfrm>
              <a:off x="5608474" y="3111687"/>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42" name="TextBox 306"/>
          <p:cNvSpPr txBox="1">
            <a:spLocks noChangeArrowheads="1"/>
          </p:cNvSpPr>
          <p:nvPr/>
        </p:nvSpPr>
        <p:spPr bwMode="auto">
          <a:xfrm>
            <a:off x="363537" y="3753307"/>
            <a:ext cx="32376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grpSp>
        <p:nvGrpSpPr>
          <p:cNvPr id="70" name="Group 69"/>
          <p:cNvGrpSpPr/>
          <p:nvPr/>
        </p:nvGrpSpPr>
        <p:grpSpPr>
          <a:xfrm>
            <a:off x="427974" y="5123157"/>
            <a:ext cx="490598" cy="358775"/>
            <a:chOff x="7427851" y="2553254"/>
            <a:chExt cx="490598" cy="358775"/>
          </a:xfrm>
        </p:grpSpPr>
        <p:grpSp>
          <p:nvGrpSpPr>
            <p:cNvPr id="71" name="Group 361"/>
            <p:cNvGrpSpPr>
              <a:grpSpLocks/>
            </p:cNvGrpSpPr>
            <p:nvPr/>
          </p:nvGrpSpPr>
          <p:grpSpPr bwMode="auto">
            <a:xfrm>
              <a:off x="7427851" y="2639445"/>
              <a:ext cx="272008" cy="272584"/>
              <a:chOff x="514868" y="5661248"/>
              <a:chExt cx="272014" cy="272014"/>
            </a:xfrm>
          </p:grpSpPr>
          <p:sp>
            <p:nvSpPr>
              <p:cNvPr id="75"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6"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77" name="Group 370"/>
              <p:cNvGrpSpPr>
                <a:grpSpLocks/>
              </p:cNvGrpSpPr>
              <p:nvPr/>
            </p:nvGrpSpPr>
            <p:grpSpPr bwMode="auto">
              <a:xfrm>
                <a:off x="571578" y="5744390"/>
                <a:ext cx="158594" cy="105730"/>
                <a:chOff x="558006" y="5400998"/>
                <a:chExt cx="190500" cy="127001"/>
              </a:xfrm>
            </p:grpSpPr>
            <p:sp>
              <p:nvSpPr>
                <p:cNvPr id="78"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79"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0"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72"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3</a:t>
              </a:r>
            </a:p>
          </p:txBody>
        </p:sp>
        <p:sp>
          <p:nvSpPr>
            <p:cNvPr id="73"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4" name="Gerade Verbindung 491"/>
            <p:cNvCxnSpPr>
              <a:cxnSpLocks noChangeShapeType="1"/>
              <a:endCxn id="73"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2" name="Group 223"/>
          <p:cNvGrpSpPr>
            <a:grpSpLocks/>
          </p:cNvGrpSpPr>
          <p:nvPr/>
        </p:nvGrpSpPr>
        <p:grpSpPr bwMode="auto">
          <a:xfrm>
            <a:off x="427974" y="5564052"/>
            <a:ext cx="479425" cy="333375"/>
            <a:chOff x="1293813" y="5636407"/>
            <a:chExt cx="479425" cy="333375"/>
          </a:xfrm>
        </p:grpSpPr>
        <p:grpSp>
          <p:nvGrpSpPr>
            <p:cNvPr id="93" name="Group 427"/>
            <p:cNvGrpSpPr>
              <a:grpSpLocks/>
            </p:cNvGrpSpPr>
            <p:nvPr/>
          </p:nvGrpSpPr>
          <p:grpSpPr bwMode="auto">
            <a:xfrm>
              <a:off x="1293813" y="5697102"/>
              <a:ext cx="271992" cy="272680"/>
              <a:chOff x="989807" y="5661248"/>
              <a:chExt cx="272014" cy="272014"/>
            </a:xfrm>
          </p:grpSpPr>
          <p:sp>
            <p:nvSpPr>
              <p:cNvPr id="98"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99"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00"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94" name="Group 15806"/>
            <p:cNvGrpSpPr>
              <a:grpSpLocks/>
            </p:cNvGrpSpPr>
            <p:nvPr/>
          </p:nvGrpSpPr>
          <p:grpSpPr bwMode="auto">
            <a:xfrm>
              <a:off x="1552575" y="5636407"/>
              <a:ext cx="220663" cy="163513"/>
              <a:chOff x="1552575" y="5636407"/>
              <a:chExt cx="220663" cy="163513"/>
            </a:xfrm>
          </p:grpSpPr>
          <p:sp>
            <p:nvSpPr>
              <p:cNvPr id="95"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96"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97" name="Gerade Verbindung 491"/>
              <p:cNvCxnSpPr>
                <a:cxnSpLocks noChangeShapeType="1"/>
                <a:endCxn id="96"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10" name="Group 109"/>
          <p:cNvGrpSpPr/>
          <p:nvPr/>
        </p:nvGrpSpPr>
        <p:grpSpPr>
          <a:xfrm>
            <a:off x="427974" y="4699364"/>
            <a:ext cx="598488" cy="358774"/>
            <a:chOff x="7427851" y="2553255"/>
            <a:chExt cx="598488" cy="358774"/>
          </a:xfrm>
        </p:grpSpPr>
        <p:grpSp>
          <p:nvGrpSpPr>
            <p:cNvPr id="111" name="Group 361"/>
            <p:cNvGrpSpPr>
              <a:grpSpLocks/>
            </p:cNvGrpSpPr>
            <p:nvPr/>
          </p:nvGrpSpPr>
          <p:grpSpPr bwMode="auto">
            <a:xfrm>
              <a:off x="7427851" y="2639445"/>
              <a:ext cx="272008" cy="272584"/>
              <a:chOff x="514868" y="5661248"/>
              <a:chExt cx="272014" cy="272014"/>
            </a:xfrm>
          </p:grpSpPr>
          <p:sp>
            <p:nvSpPr>
              <p:cNvPr id="115"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16"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17" name="Group 370"/>
              <p:cNvGrpSpPr>
                <a:grpSpLocks/>
              </p:cNvGrpSpPr>
              <p:nvPr/>
            </p:nvGrpSpPr>
            <p:grpSpPr bwMode="auto">
              <a:xfrm>
                <a:off x="571578" y="5744390"/>
                <a:ext cx="158594" cy="105730"/>
                <a:chOff x="558006" y="5400998"/>
                <a:chExt cx="190500" cy="127001"/>
              </a:xfrm>
            </p:grpSpPr>
            <p:sp>
              <p:nvSpPr>
                <p:cNvPr id="118"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19"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0"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112" name="Textfeld 492"/>
            <p:cNvSpPr txBox="1">
              <a:spLocks noChangeArrowheads="1"/>
            </p:cNvSpPr>
            <p:nvPr/>
          </p:nvSpPr>
          <p:spPr bwMode="auto">
            <a:xfrm>
              <a:off x="7716210" y="2553255"/>
              <a:ext cx="310129" cy="18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1,2</a:t>
              </a:r>
            </a:p>
          </p:txBody>
        </p:sp>
        <p:sp>
          <p:nvSpPr>
            <p:cNvPr id="113"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114" name="Gerade Verbindung 491"/>
            <p:cNvCxnSpPr>
              <a:cxnSpLocks noChangeShapeType="1"/>
              <a:endCxn id="113"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65" name="Oval 720"/>
          <p:cNvSpPr>
            <a:spLocks noChangeArrowheads="1"/>
          </p:cNvSpPr>
          <p:nvPr/>
        </p:nvSpPr>
        <p:spPr bwMode="auto">
          <a:xfrm>
            <a:off x="455682" y="4361003"/>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66" name="Group 253"/>
          <p:cNvGrpSpPr>
            <a:grpSpLocks/>
          </p:cNvGrpSpPr>
          <p:nvPr/>
        </p:nvGrpSpPr>
        <p:grpSpPr bwMode="auto">
          <a:xfrm>
            <a:off x="449091" y="1796260"/>
            <a:ext cx="187325" cy="163512"/>
            <a:chOff x="-1500351" y="3692879"/>
            <a:chExt cx="187346" cy="163380"/>
          </a:xfrm>
        </p:grpSpPr>
        <p:sp>
          <p:nvSpPr>
            <p:cNvPr id="67" name="Rounded Rectangle 254"/>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8" name="Rounded Rectangle 255"/>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grpSp>
        <p:nvGrpSpPr>
          <p:cNvPr id="81" name="Group 258"/>
          <p:cNvGrpSpPr>
            <a:grpSpLocks/>
          </p:cNvGrpSpPr>
          <p:nvPr/>
        </p:nvGrpSpPr>
        <p:grpSpPr bwMode="auto">
          <a:xfrm>
            <a:off x="449091" y="2113413"/>
            <a:ext cx="187325" cy="163513"/>
            <a:chOff x="-1500351" y="3692879"/>
            <a:chExt cx="187346" cy="163380"/>
          </a:xfrm>
        </p:grpSpPr>
        <p:sp>
          <p:nvSpPr>
            <p:cNvPr id="82" name="Rounded Rectangle 26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83" name="Rounded Rectangle 261"/>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pSp>
        <p:nvGrpSpPr>
          <p:cNvPr id="84" name="Group 262"/>
          <p:cNvGrpSpPr>
            <a:grpSpLocks/>
          </p:cNvGrpSpPr>
          <p:nvPr/>
        </p:nvGrpSpPr>
        <p:grpSpPr bwMode="auto">
          <a:xfrm>
            <a:off x="449091" y="2347114"/>
            <a:ext cx="187325" cy="163513"/>
            <a:chOff x="-1500351" y="3692879"/>
            <a:chExt cx="187346" cy="163380"/>
          </a:xfrm>
        </p:grpSpPr>
        <p:sp>
          <p:nvSpPr>
            <p:cNvPr id="85" name="Rounded Rectangle 263"/>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86" name="Rounded Rectangle 264"/>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D</a:t>
              </a:r>
              <a:endParaRPr lang="en-US" altLang="en-US" sz="700" b="0">
                <a:solidFill>
                  <a:srgbClr val="000000"/>
                </a:solidFill>
                <a:latin typeface="Calibri" panose="020F0502020204030204" pitchFamily="34" charset="0"/>
              </a:endParaRPr>
            </a:p>
          </p:txBody>
        </p:sp>
      </p:grpSp>
      <p:grpSp>
        <p:nvGrpSpPr>
          <p:cNvPr id="87" name="Group 265"/>
          <p:cNvGrpSpPr>
            <a:grpSpLocks/>
          </p:cNvGrpSpPr>
          <p:nvPr/>
        </p:nvGrpSpPr>
        <p:grpSpPr bwMode="auto">
          <a:xfrm>
            <a:off x="449091" y="2575590"/>
            <a:ext cx="187325" cy="163513"/>
            <a:chOff x="-1500351" y="3692879"/>
            <a:chExt cx="187346" cy="163380"/>
          </a:xfrm>
        </p:grpSpPr>
        <p:sp>
          <p:nvSpPr>
            <p:cNvPr id="88" name="Rounded Rectangle 26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89" name="Rounded Rectangle 26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E</a:t>
              </a:r>
              <a:endParaRPr lang="en-US" altLang="en-US" sz="700" b="0">
                <a:solidFill>
                  <a:srgbClr val="000000"/>
                </a:solidFill>
                <a:latin typeface="Calibri" panose="020F0502020204030204" pitchFamily="34" charset="0"/>
              </a:endParaRPr>
            </a:p>
          </p:txBody>
        </p:sp>
      </p:grpSp>
      <p:grpSp>
        <p:nvGrpSpPr>
          <p:cNvPr id="90" name="Group 245"/>
          <p:cNvGrpSpPr>
            <a:grpSpLocks/>
          </p:cNvGrpSpPr>
          <p:nvPr/>
        </p:nvGrpSpPr>
        <p:grpSpPr bwMode="auto">
          <a:xfrm>
            <a:off x="449091" y="2807410"/>
            <a:ext cx="187325" cy="163513"/>
            <a:chOff x="-1500351" y="3692879"/>
            <a:chExt cx="187346" cy="163380"/>
          </a:xfrm>
        </p:grpSpPr>
        <p:sp>
          <p:nvSpPr>
            <p:cNvPr id="9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F</a:t>
              </a:r>
              <a:endParaRPr lang="en-US" altLang="en-US" sz="700" b="0">
                <a:solidFill>
                  <a:srgbClr val="000000"/>
                </a:solidFill>
                <a:latin typeface="Calibri" panose="020F0502020204030204" pitchFamily="34" charset="0"/>
              </a:endParaRPr>
            </a:p>
          </p:txBody>
        </p:sp>
      </p:grpSp>
      <p:grpSp>
        <p:nvGrpSpPr>
          <p:cNvPr id="102" name="Group 245"/>
          <p:cNvGrpSpPr>
            <a:grpSpLocks/>
          </p:cNvGrpSpPr>
          <p:nvPr/>
        </p:nvGrpSpPr>
        <p:grpSpPr bwMode="auto">
          <a:xfrm>
            <a:off x="449091" y="3031612"/>
            <a:ext cx="187325" cy="163512"/>
            <a:chOff x="-1500351" y="3692879"/>
            <a:chExt cx="187346" cy="163380"/>
          </a:xfrm>
        </p:grpSpPr>
        <p:sp>
          <p:nvSpPr>
            <p:cNvPr id="10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G</a:t>
              </a:r>
              <a:endParaRPr lang="en-US" altLang="en-US" sz="700" b="0">
                <a:solidFill>
                  <a:srgbClr val="000000"/>
                </a:solidFill>
                <a:latin typeface="Calibri" panose="020F0502020204030204" pitchFamily="34" charset="0"/>
              </a:endParaRPr>
            </a:p>
          </p:txBody>
        </p:sp>
      </p:grpSp>
      <p:grpSp>
        <p:nvGrpSpPr>
          <p:cNvPr id="105" name="Group 253"/>
          <p:cNvGrpSpPr>
            <a:grpSpLocks/>
          </p:cNvGrpSpPr>
          <p:nvPr/>
        </p:nvGrpSpPr>
        <p:grpSpPr bwMode="auto">
          <a:xfrm>
            <a:off x="449091" y="3258455"/>
            <a:ext cx="187325" cy="163513"/>
            <a:chOff x="-1500351" y="3692879"/>
            <a:chExt cx="187346" cy="163380"/>
          </a:xfrm>
        </p:grpSpPr>
        <p:sp>
          <p:nvSpPr>
            <p:cNvPr id="106" name="Rounded Rectangle 254"/>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7" name="Rounded Rectangle 255"/>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H</a:t>
              </a:r>
              <a:endParaRPr lang="en-US" altLang="en-US" sz="700" b="0">
                <a:solidFill>
                  <a:srgbClr val="000000"/>
                </a:solidFill>
                <a:latin typeface="Calibri" panose="020F0502020204030204" pitchFamily="34" charset="0"/>
              </a:endParaRPr>
            </a:p>
          </p:txBody>
        </p:sp>
      </p:grpSp>
      <p:grpSp>
        <p:nvGrpSpPr>
          <p:cNvPr id="108" name="Group 245"/>
          <p:cNvGrpSpPr>
            <a:grpSpLocks/>
          </p:cNvGrpSpPr>
          <p:nvPr/>
        </p:nvGrpSpPr>
        <p:grpSpPr bwMode="auto">
          <a:xfrm>
            <a:off x="449091" y="3494397"/>
            <a:ext cx="187325" cy="163512"/>
            <a:chOff x="-1500351" y="3692879"/>
            <a:chExt cx="187346" cy="163380"/>
          </a:xfrm>
        </p:grpSpPr>
        <p:sp>
          <p:nvSpPr>
            <p:cNvPr id="109"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2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I</a:t>
              </a:r>
              <a:endParaRPr lang="en-US" altLang="en-US" sz="700" b="0">
                <a:solidFill>
                  <a:srgbClr val="000000"/>
                </a:solidFill>
                <a:latin typeface="Calibri" panose="020F0502020204030204" pitchFamily="34" charset="0"/>
              </a:endParaRPr>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de-DE" altLang="en-US"/>
              <a:t>Process Diagram Legend </a:t>
            </a:r>
          </a:p>
        </p:txBody>
      </p:sp>
      <p:grpSp>
        <p:nvGrpSpPr>
          <p:cNvPr id="31747" name="Group 176"/>
          <p:cNvGrpSpPr>
            <a:grpSpLocks/>
          </p:cNvGrpSpPr>
          <p:nvPr/>
        </p:nvGrpSpPr>
        <p:grpSpPr bwMode="auto">
          <a:xfrm>
            <a:off x="736600" y="1779588"/>
            <a:ext cx="1306513" cy="1992312"/>
            <a:chOff x="169863" y="2541588"/>
            <a:chExt cx="1306512" cy="1101178"/>
          </a:xfrm>
        </p:grpSpPr>
        <p:sp>
          <p:nvSpPr>
            <p:cNvPr id="32200"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32202"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32203"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32204"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31749"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0"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31751"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2"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31753"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31754"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31755"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31756"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31757"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8"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31759"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0"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31761"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2"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31763"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31764"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31765"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31766"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92"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93" name="Group 614"/>
            <p:cNvGrpSpPr>
              <a:grpSpLocks/>
            </p:cNvGrpSpPr>
            <p:nvPr/>
          </p:nvGrpSpPr>
          <p:grpSpPr bwMode="auto">
            <a:xfrm>
              <a:off x="7623738" y="4902539"/>
              <a:ext cx="413887" cy="45719"/>
              <a:chOff x="1171327" y="3126737"/>
              <a:chExt cx="413887" cy="45738"/>
            </a:xfrm>
          </p:grpSpPr>
          <p:sp>
            <p:nvSpPr>
              <p:cNvPr id="32195"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6"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7"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8"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9"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94"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7" name="Group 94223"/>
          <p:cNvGrpSpPr>
            <a:grpSpLocks/>
          </p:cNvGrpSpPr>
          <p:nvPr/>
        </p:nvGrpSpPr>
        <p:grpSpPr bwMode="auto">
          <a:xfrm>
            <a:off x="7472363" y="5105400"/>
            <a:ext cx="496887" cy="266700"/>
            <a:chOff x="7582578" y="5076560"/>
            <a:chExt cx="496209" cy="267204"/>
          </a:xfrm>
        </p:grpSpPr>
        <p:grpSp>
          <p:nvGrpSpPr>
            <p:cNvPr id="32181"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82" name="Group 629"/>
            <p:cNvGrpSpPr>
              <a:grpSpLocks/>
            </p:cNvGrpSpPr>
            <p:nvPr/>
          </p:nvGrpSpPr>
          <p:grpSpPr bwMode="auto">
            <a:xfrm>
              <a:off x="7629313" y="5298045"/>
              <a:ext cx="413887" cy="45719"/>
              <a:chOff x="1171327" y="3126737"/>
              <a:chExt cx="413887" cy="45738"/>
            </a:xfrm>
          </p:grpSpPr>
          <p:sp>
            <p:nvSpPr>
              <p:cNvPr id="32184"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5"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6"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7"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8"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83"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8" name="Group 94230"/>
          <p:cNvGrpSpPr>
            <a:grpSpLocks/>
          </p:cNvGrpSpPr>
          <p:nvPr/>
        </p:nvGrpSpPr>
        <p:grpSpPr bwMode="auto">
          <a:xfrm>
            <a:off x="7472363" y="5484813"/>
            <a:ext cx="496887" cy="268287"/>
            <a:chOff x="7582579" y="5431275"/>
            <a:chExt cx="496209" cy="267479"/>
          </a:xfrm>
        </p:grpSpPr>
        <p:grpSp>
          <p:nvGrpSpPr>
            <p:cNvPr id="32171"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80"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72" name="Group 636"/>
            <p:cNvGrpSpPr>
              <a:grpSpLocks/>
            </p:cNvGrpSpPr>
            <p:nvPr/>
          </p:nvGrpSpPr>
          <p:grpSpPr bwMode="auto">
            <a:xfrm>
              <a:off x="7624564" y="5653035"/>
              <a:ext cx="413887" cy="45719"/>
              <a:chOff x="1171327" y="3126737"/>
              <a:chExt cx="413887" cy="45738"/>
            </a:xfrm>
          </p:grpSpPr>
          <p:sp>
            <p:nvSpPr>
              <p:cNvPr id="32174"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5"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6"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7"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8"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73"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9" name="Group 94233"/>
          <p:cNvGrpSpPr>
            <a:grpSpLocks/>
          </p:cNvGrpSpPr>
          <p:nvPr/>
        </p:nvGrpSpPr>
        <p:grpSpPr bwMode="auto">
          <a:xfrm>
            <a:off x="7472363" y="5872163"/>
            <a:ext cx="496887" cy="265112"/>
            <a:chOff x="7582678" y="5826395"/>
            <a:chExt cx="496209" cy="265444"/>
          </a:xfrm>
        </p:grpSpPr>
        <p:grpSp>
          <p:nvGrpSpPr>
            <p:cNvPr id="32160"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69"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0"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61" name="Group 643"/>
            <p:cNvGrpSpPr>
              <a:grpSpLocks/>
            </p:cNvGrpSpPr>
            <p:nvPr/>
          </p:nvGrpSpPr>
          <p:grpSpPr bwMode="auto">
            <a:xfrm>
              <a:off x="7630139" y="6046120"/>
              <a:ext cx="413887" cy="45719"/>
              <a:chOff x="1171327" y="3126737"/>
              <a:chExt cx="413887" cy="45738"/>
            </a:xfrm>
          </p:grpSpPr>
          <p:sp>
            <p:nvSpPr>
              <p:cNvPr id="32163"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4"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5"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6"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7"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62"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0" name="Group 94288"/>
          <p:cNvGrpSpPr>
            <a:grpSpLocks/>
          </p:cNvGrpSpPr>
          <p:nvPr/>
        </p:nvGrpSpPr>
        <p:grpSpPr bwMode="auto">
          <a:xfrm>
            <a:off x="7032625" y="5994400"/>
            <a:ext cx="274638" cy="147638"/>
            <a:chOff x="7016784" y="5940756"/>
            <a:chExt cx="275109" cy="147859"/>
          </a:xfrm>
        </p:grpSpPr>
        <p:grpSp>
          <p:nvGrpSpPr>
            <p:cNvPr id="32149"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58"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9"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50" name="Group 683"/>
            <p:cNvGrpSpPr>
              <a:grpSpLocks/>
            </p:cNvGrpSpPr>
            <p:nvPr/>
          </p:nvGrpSpPr>
          <p:grpSpPr bwMode="auto">
            <a:xfrm>
              <a:off x="7029754" y="6042895"/>
              <a:ext cx="249169" cy="45720"/>
              <a:chOff x="1171328" y="3126737"/>
              <a:chExt cx="413886" cy="45739"/>
            </a:xfrm>
          </p:grpSpPr>
          <p:sp>
            <p:nvSpPr>
              <p:cNvPr id="32152"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3"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4"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5"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6"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51"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1" name="Group 94278"/>
          <p:cNvGrpSpPr>
            <a:grpSpLocks/>
          </p:cNvGrpSpPr>
          <p:nvPr/>
        </p:nvGrpSpPr>
        <p:grpSpPr bwMode="auto">
          <a:xfrm>
            <a:off x="7032625" y="5603875"/>
            <a:ext cx="274638" cy="147638"/>
            <a:chOff x="7021041" y="5549632"/>
            <a:chExt cx="275109" cy="148490"/>
          </a:xfrm>
        </p:grpSpPr>
        <p:grpSp>
          <p:nvGrpSpPr>
            <p:cNvPr id="32139"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4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40" name="Group 676"/>
            <p:cNvGrpSpPr>
              <a:grpSpLocks/>
            </p:cNvGrpSpPr>
            <p:nvPr/>
          </p:nvGrpSpPr>
          <p:grpSpPr bwMode="auto">
            <a:xfrm>
              <a:off x="7034746" y="5652402"/>
              <a:ext cx="249169" cy="45720"/>
              <a:chOff x="1171328" y="3126737"/>
              <a:chExt cx="413886" cy="45739"/>
            </a:xfrm>
          </p:grpSpPr>
          <p:sp>
            <p:nvSpPr>
              <p:cNvPr id="3214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4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2" name="Group 94302"/>
          <p:cNvGrpSpPr>
            <a:grpSpLocks/>
          </p:cNvGrpSpPr>
          <p:nvPr/>
        </p:nvGrpSpPr>
        <p:grpSpPr bwMode="auto">
          <a:xfrm>
            <a:off x="7032625" y="5235575"/>
            <a:ext cx="274638" cy="136525"/>
            <a:chOff x="7009314" y="5206608"/>
            <a:chExt cx="273600" cy="136800"/>
          </a:xfrm>
        </p:grpSpPr>
        <p:grpSp>
          <p:nvGrpSpPr>
            <p:cNvPr id="32129"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30" name="Group 669"/>
            <p:cNvGrpSpPr>
              <a:grpSpLocks/>
            </p:cNvGrpSpPr>
            <p:nvPr/>
          </p:nvGrpSpPr>
          <p:grpSpPr bwMode="auto">
            <a:xfrm>
              <a:off x="7022341" y="5297078"/>
              <a:ext cx="249169" cy="45720"/>
              <a:chOff x="1171328" y="3126737"/>
              <a:chExt cx="413886" cy="45739"/>
            </a:xfrm>
          </p:grpSpPr>
          <p:sp>
            <p:nvSpPr>
              <p:cNvPr id="32132"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3"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4"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5"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6"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31"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3" name="Group 689"/>
          <p:cNvGrpSpPr>
            <a:grpSpLocks/>
          </p:cNvGrpSpPr>
          <p:nvPr/>
        </p:nvGrpSpPr>
        <p:grpSpPr bwMode="auto">
          <a:xfrm>
            <a:off x="7032625" y="4838700"/>
            <a:ext cx="276225" cy="150813"/>
            <a:chOff x="7020496" y="4784785"/>
            <a:chExt cx="275109" cy="150745"/>
          </a:xfrm>
        </p:grpSpPr>
        <p:grpSp>
          <p:nvGrpSpPr>
            <p:cNvPr id="32114" name="Group 118"/>
            <p:cNvGrpSpPr>
              <a:grpSpLocks/>
            </p:cNvGrpSpPr>
            <p:nvPr/>
          </p:nvGrpSpPr>
          <p:grpSpPr bwMode="auto">
            <a:xfrm>
              <a:off x="7020496" y="4784785"/>
              <a:ext cx="275109" cy="150745"/>
              <a:chOff x="7022877" y="4789547"/>
              <a:chExt cx="275109" cy="150745"/>
            </a:xfrm>
          </p:grpSpPr>
          <p:grpSp>
            <p:nvGrpSpPr>
              <p:cNvPr id="32122"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2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23" name="Group 541"/>
              <p:cNvGrpSpPr>
                <a:grpSpLocks/>
              </p:cNvGrpSpPr>
              <p:nvPr/>
            </p:nvGrpSpPr>
            <p:grpSpPr bwMode="auto">
              <a:xfrm>
                <a:off x="7029450" y="4894573"/>
                <a:ext cx="268536" cy="45719"/>
                <a:chOff x="7588635" y="4913826"/>
                <a:chExt cx="495416" cy="33609"/>
              </a:xfrm>
            </p:grpSpPr>
            <p:sp>
              <p:nvSpPr>
                <p:cNvPr id="3212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2115" name="Group 654"/>
            <p:cNvGrpSpPr>
              <a:grpSpLocks/>
            </p:cNvGrpSpPr>
            <p:nvPr/>
          </p:nvGrpSpPr>
          <p:grpSpPr bwMode="auto">
            <a:xfrm>
              <a:off x="7035027" y="4886004"/>
              <a:ext cx="249169" cy="45720"/>
              <a:chOff x="1171328" y="3126737"/>
              <a:chExt cx="413886" cy="45739"/>
            </a:xfrm>
          </p:grpSpPr>
          <p:sp>
            <p:nvSpPr>
              <p:cNvPr id="3211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1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4" name="Group 24"/>
          <p:cNvGrpSpPr>
            <a:grpSpLocks/>
          </p:cNvGrpSpPr>
          <p:nvPr/>
        </p:nvGrpSpPr>
        <p:grpSpPr bwMode="auto">
          <a:xfrm>
            <a:off x="5181600" y="5692775"/>
            <a:ext cx="1192213" cy="358775"/>
            <a:chOff x="5099050" y="5647315"/>
            <a:chExt cx="1191466" cy="358198"/>
          </a:xfrm>
        </p:grpSpPr>
        <p:grpSp>
          <p:nvGrpSpPr>
            <p:cNvPr id="32103" name="Group 361"/>
            <p:cNvGrpSpPr>
              <a:grpSpLocks/>
            </p:cNvGrpSpPr>
            <p:nvPr/>
          </p:nvGrpSpPr>
          <p:grpSpPr bwMode="auto">
            <a:xfrm>
              <a:off x="5099050" y="5733367"/>
              <a:ext cx="271838" cy="272146"/>
              <a:chOff x="514868" y="5661248"/>
              <a:chExt cx="272014" cy="272014"/>
            </a:xfrm>
          </p:grpSpPr>
          <p:sp>
            <p:nvSpPr>
              <p:cNvPr id="3210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10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10" name="Group 370"/>
              <p:cNvGrpSpPr>
                <a:grpSpLocks/>
              </p:cNvGrpSpPr>
              <p:nvPr/>
            </p:nvGrpSpPr>
            <p:grpSpPr bwMode="auto">
              <a:xfrm>
                <a:off x="571578" y="5744390"/>
                <a:ext cx="158594" cy="105730"/>
                <a:chOff x="558006" y="5400998"/>
                <a:chExt cx="190500" cy="127001"/>
              </a:xfrm>
            </p:grpSpPr>
            <p:sp>
              <p:nvSpPr>
                <p:cNvPr id="3211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11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11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104" name="Group 143"/>
            <p:cNvGrpSpPr>
              <a:grpSpLocks/>
            </p:cNvGrpSpPr>
            <p:nvPr/>
          </p:nvGrpSpPr>
          <p:grpSpPr bwMode="auto">
            <a:xfrm>
              <a:off x="5358591" y="5647315"/>
              <a:ext cx="931925" cy="206375"/>
              <a:chOff x="10093047" y="3846399"/>
              <a:chExt cx="930550" cy="206393"/>
            </a:xfrm>
          </p:grpSpPr>
          <p:sp>
            <p:nvSpPr>
              <p:cNvPr id="32105"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5" name="Group 23"/>
          <p:cNvGrpSpPr>
            <a:grpSpLocks/>
          </p:cNvGrpSpPr>
          <p:nvPr/>
        </p:nvGrpSpPr>
        <p:grpSpPr bwMode="auto">
          <a:xfrm>
            <a:off x="5183188" y="5284788"/>
            <a:ext cx="1195387" cy="344487"/>
            <a:chOff x="5095875" y="5238898"/>
            <a:chExt cx="1194641" cy="344340"/>
          </a:xfrm>
        </p:grpSpPr>
        <p:sp>
          <p:nvSpPr>
            <p:cNvPr id="32094"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5"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6"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7"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32098"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35852" name="Visio" r:id="rId4" imgW="254000" imgH="254000" progId="Visio.Drawing.11">
                    <p:embed/>
                  </p:oleObj>
                </mc:Choice>
                <mc:Fallback>
                  <p:oleObj name="Visio" r:id="rId4" imgW="254000" imgH="254000" progId="Visio.Drawing.11">
                    <p:embed/>
                    <p:pic>
                      <p:nvPicPr>
                        <p:cNvPr id="32098"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099" name="Group 143"/>
            <p:cNvGrpSpPr>
              <a:grpSpLocks/>
            </p:cNvGrpSpPr>
            <p:nvPr/>
          </p:nvGrpSpPr>
          <p:grpSpPr bwMode="auto">
            <a:xfrm>
              <a:off x="5358591" y="5238898"/>
              <a:ext cx="931925" cy="206375"/>
              <a:chOff x="10093047" y="3846399"/>
              <a:chExt cx="930550" cy="206393"/>
            </a:xfrm>
          </p:grpSpPr>
          <p:sp>
            <p:nvSpPr>
              <p:cNvPr id="3210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6" name="Group 22"/>
          <p:cNvGrpSpPr>
            <a:grpSpLocks/>
          </p:cNvGrpSpPr>
          <p:nvPr/>
        </p:nvGrpSpPr>
        <p:grpSpPr bwMode="auto">
          <a:xfrm>
            <a:off x="5181600" y="4867275"/>
            <a:ext cx="1189038" cy="342900"/>
            <a:chOff x="5094288" y="4822031"/>
            <a:chExt cx="1189462" cy="342101"/>
          </a:xfrm>
        </p:grpSpPr>
        <p:grpSp>
          <p:nvGrpSpPr>
            <p:cNvPr id="32086" name="Group 436"/>
            <p:cNvGrpSpPr>
              <a:grpSpLocks/>
            </p:cNvGrpSpPr>
            <p:nvPr/>
          </p:nvGrpSpPr>
          <p:grpSpPr bwMode="auto">
            <a:xfrm>
              <a:off x="5094288" y="4892811"/>
              <a:ext cx="271870" cy="271321"/>
              <a:chOff x="1000126" y="5994320"/>
              <a:chExt cx="272014" cy="272014"/>
            </a:xfrm>
          </p:grpSpPr>
          <p:sp>
            <p:nvSpPr>
              <p:cNvPr id="32091"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2"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3"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087" name="Group 143"/>
            <p:cNvGrpSpPr>
              <a:grpSpLocks/>
            </p:cNvGrpSpPr>
            <p:nvPr/>
          </p:nvGrpSpPr>
          <p:grpSpPr bwMode="auto">
            <a:xfrm>
              <a:off x="5351825" y="4822031"/>
              <a:ext cx="931925" cy="206375"/>
              <a:chOff x="10093047" y="3846399"/>
              <a:chExt cx="930550" cy="206393"/>
            </a:xfrm>
          </p:grpSpPr>
          <p:sp>
            <p:nvSpPr>
              <p:cNvPr id="3208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7" name="Group 21"/>
          <p:cNvGrpSpPr>
            <a:grpSpLocks/>
          </p:cNvGrpSpPr>
          <p:nvPr/>
        </p:nvGrpSpPr>
        <p:grpSpPr bwMode="auto">
          <a:xfrm>
            <a:off x="5183188" y="4452938"/>
            <a:ext cx="1190625" cy="333375"/>
            <a:chOff x="5105399" y="4406900"/>
            <a:chExt cx="1190604" cy="333378"/>
          </a:xfrm>
        </p:grpSpPr>
        <p:grpSp>
          <p:nvGrpSpPr>
            <p:cNvPr id="32078" name="Group 427"/>
            <p:cNvGrpSpPr>
              <a:grpSpLocks/>
            </p:cNvGrpSpPr>
            <p:nvPr/>
          </p:nvGrpSpPr>
          <p:grpSpPr bwMode="auto">
            <a:xfrm>
              <a:off x="5105399" y="4467596"/>
              <a:ext cx="271987" cy="272682"/>
              <a:chOff x="989807" y="5661248"/>
              <a:chExt cx="272014" cy="272014"/>
            </a:xfrm>
          </p:grpSpPr>
          <p:sp>
            <p:nvSpPr>
              <p:cNvPr id="32083"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84"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85"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2079" name="Group 143"/>
            <p:cNvGrpSpPr>
              <a:grpSpLocks/>
            </p:cNvGrpSpPr>
            <p:nvPr/>
          </p:nvGrpSpPr>
          <p:grpSpPr bwMode="auto">
            <a:xfrm>
              <a:off x="5364078" y="4406900"/>
              <a:ext cx="931925" cy="206375"/>
              <a:chOff x="10093047" y="3846399"/>
              <a:chExt cx="930550" cy="206393"/>
            </a:xfrm>
          </p:grpSpPr>
          <p:sp>
            <p:nvSpPr>
              <p:cNvPr id="3208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78"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31779"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31780"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31781"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31782"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31783"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31784"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31785"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31787"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31788"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31789"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790" name="Group 438"/>
          <p:cNvGrpSpPr>
            <a:grpSpLocks/>
          </p:cNvGrpSpPr>
          <p:nvPr/>
        </p:nvGrpSpPr>
        <p:grpSpPr bwMode="auto">
          <a:xfrm>
            <a:off x="7080250" y="1784350"/>
            <a:ext cx="187325" cy="163513"/>
            <a:chOff x="-1499789" y="3692879"/>
            <a:chExt cx="186692" cy="163835"/>
          </a:xfrm>
        </p:grpSpPr>
        <p:sp>
          <p:nvSpPr>
            <p:cNvPr id="32076"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7"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31791" name="Group 450"/>
          <p:cNvGrpSpPr>
            <a:grpSpLocks/>
          </p:cNvGrpSpPr>
          <p:nvPr/>
        </p:nvGrpSpPr>
        <p:grpSpPr bwMode="auto">
          <a:xfrm>
            <a:off x="7034213" y="2035175"/>
            <a:ext cx="1190625" cy="357188"/>
            <a:chOff x="6818121" y="1883569"/>
            <a:chExt cx="1191467" cy="358197"/>
          </a:xfrm>
        </p:grpSpPr>
        <p:grpSp>
          <p:nvGrpSpPr>
            <p:cNvPr id="32065" name="Group 451"/>
            <p:cNvGrpSpPr>
              <a:grpSpLocks/>
            </p:cNvGrpSpPr>
            <p:nvPr/>
          </p:nvGrpSpPr>
          <p:grpSpPr bwMode="auto">
            <a:xfrm>
              <a:off x="6818121" y="1969536"/>
              <a:ext cx="271654" cy="272230"/>
              <a:chOff x="514868" y="5661164"/>
              <a:chExt cx="271830" cy="272098"/>
            </a:xfrm>
          </p:grpSpPr>
          <p:sp>
            <p:nvSpPr>
              <p:cNvPr id="3207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072" name="Group 460"/>
              <p:cNvGrpSpPr>
                <a:grpSpLocks/>
              </p:cNvGrpSpPr>
              <p:nvPr/>
            </p:nvGrpSpPr>
            <p:grpSpPr bwMode="auto">
              <a:xfrm>
                <a:off x="572095" y="5743888"/>
                <a:ext cx="158076" cy="106612"/>
                <a:chOff x="558628" y="5400418"/>
                <a:chExt cx="189878" cy="128061"/>
              </a:xfrm>
            </p:grpSpPr>
            <p:sp>
              <p:nvSpPr>
                <p:cNvPr id="3207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07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07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066" name="Group 452"/>
            <p:cNvGrpSpPr>
              <a:grpSpLocks/>
            </p:cNvGrpSpPr>
            <p:nvPr/>
          </p:nvGrpSpPr>
          <p:grpSpPr bwMode="auto">
            <a:xfrm>
              <a:off x="7077066" y="1883569"/>
              <a:ext cx="932522" cy="206375"/>
              <a:chOff x="10092451" y="3846399"/>
              <a:chExt cx="931146" cy="206393"/>
            </a:xfrm>
          </p:grpSpPr>
          <p:sp>
            <p:nvSpPr>
              <p:cNvPr id="3206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92"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31793"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31794" name="Rectangle 451"/>
          <p:cNvSpPr>
            <a:spLocks noChangeArrowheads="1"/>
          </p:cNvSpPr>
          <p:nvPr/>
        </p:nvSpPr>
        <p:spPr bwMode="gray">
          <a:xfrm>
            <a:off x="2873375" y="4090988"/>
            <a:ext cx="195103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1795"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48"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49" name="Group 596"/>
            <p:cNvGrpSpPr>
              <a:grpSpLocks/>
            </p:cNvGrpSpPr>
            <p:nvPr/>
          </p:nvGrpSpPr>
          <p:grpSpPr bwMode="auto">
            <a:xfrm>
              <a:off x="3536950" y="4557713"/>
              <a:ext cx="671513" cy="546100"/>
              <a:chOff x="8489675" y="4403213"/>
              <a:chExt cx="1079568" cy="294203"/>
            </a:xfrm>
          </p:grpSpPr>
          <p:sp>
            <p:nvSpPr>
              <p:cNvPr id="32051"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2"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3"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4"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5"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6"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7"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8"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9"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0"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1"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2"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3"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4"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6"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30"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31" name="Group 596"/>
            <p:cNvGrpSpPr>
              <a:grpSpLocks/>
            </p:cNvGrpSpPr>
            <p:nvPr/>
          </p:nvGrpSpPr>
          <p:grpSpPr bwMode="auto">
            <a:xfrm>
              <a:off x="3536950" y="4557713"/>
              <a:ext cx="671513" cy="546100"/>
              <a:chOff x="8489675" y="4403213"/>
              <a:chExt cx="1079568" cy="294203"/>
            </a:xfrm>
          </p:grpSpPr>
          <p:sp>
            <p:nvSpPr>
              <p:cNvPr id="32033"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4"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5"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6"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7"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8"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9"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0"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1"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2"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3"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4"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5"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6"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7" name="Group 465"/>
          <p:cNvGrpSpPr>
            <a:grpSpLocks/>
          </p:cNvGrpSpPr>
          <p:nvPr/>
        </p:nvGrpSpPr>
        <p:grpSpPr bwMode="auto">
          <a:xfrm>
            <a:off x="3244850" y="5705475"/>
            <a:ext cx="193675" cy="177800"/>
            <a:chOff x="6415088" y="1826064"/>
            <a:chExt cx="193675" cy="178510"/>
          </a:xfrm>
        </p:grpSpPr>
        <p:sp>
          <p:nvSpPr>
            <p:cNvPr id="32025"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6"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7"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8"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31798"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31799"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800" name="Oval 468"/>
          <p:cNvSpPr>
            <a:spLocks noChangeArrowheads="1"/>
          </p:cNvSpPr>
          <p:nvPr/>
        </p:nvSpPr>
        <p:spPr bwMode="auto">
          <a:xfrm>
            <a:off x="2949575"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31801" name="Group 20"/>
          <p:cNvGrpSpPr>
            <a:grpSpLocks/>
          </p:cNvGrpSpPr>
          <p:nvPr/>
        </p:nvGrpSpPr>
        <p:grpSpPr bwMode="auto">
          <a:xfrm>
            <a:off x="2954338" y="4929188"/>
            <a:ext cx="873125" cy="534987"/>
            <a:chOff x="963613" y="5656263"/>
            <a:chExt cx="873125" cy="534713"/>
          </a:xfrm>
        </p:grpSpPr>
        <p:grpSp>
          <p:nvGrpSpPr>
            <p:cNvPr id="32005" name="Group 445"/>
            <p:cNvGrpSpPr>
              <a:grpSpLocks/>
            </p:cNvGrpSpPr>
            <p:nvPr/>
          </p:nvGrpSpPr>
          <p:grpSpPr bwMode="auto">
            <a:xfrm>
              <a:off x="963613" y="5667136"/>
              <a:ext cx="863600" cy="523840"/>
              <a:chOff x="-1836997" y="5152244"/>
              <a:chExt cx="864381" cy="522658"/>
            </a:xfrm>
          </p:grpSpPr>
          <p:sp>
            <p:nvSpPr>
              <p:cNvPr id="32021"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2"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3"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4"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32006" name="Group 408"/>
            <p:cNvGrpSpPr>
              <a:grpSpLocks/>
            </p:cNvGrpSpPr>
            <p:nvPr/>
          </p:nvGrpSpPr>
          <p:grpSpPr bwMode="auto">
            <a:xfrm>
              <a:off x="963613" y="5656263"/>
              <a:ext cx="873125" cy="530225"/>
              <a:chOff x="8489732" y="4403217"/>
              <a:chExt cx="1079512" cy="294200"/>
            </a:xfrm>
          </p:grpSpPr>
          <p:sp>
            <p:nvSpPr>
              <p:cNvPr id="32007"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8"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9"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0"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1"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2"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3"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4"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5"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6"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7"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8"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9"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20"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1802"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31803" name="Group 15"/>
          <p:cNvGrpSpPr>
            <a:grpSpLocks/>
          </p:cNvGrpSpPr>
          <p:nvPr/>
        </p:nvGrpSpPr>
        <p:grpSpPr bwMode="auto">
          <a:xfrm>
            <a:off x="2719388" y="3341688"/>
            <a:ext cx="1090612" cy="293687"/>
            <a:chOff x="2555875" y="3365500"/>
            <a:chExt cx="1090613" cy="293688"/>
          </a:xfrm>
        </p:grpSpPr>
        <p:sp>
          <p:nvSpPr>
            <p:cNvPr id="31989"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31990" name="Group 8"/>
            <p:cNvGrpSpPr>
              <a:grpSpLocks/>
            </p:cNvGrpSpPr>
            <p:nvPr/>
          </p:nvGrpSpPr>
          <p:grpSpPr bwMode="auto">
            <a:xfrm>
              <a:off x="2566787" y="3365500"/>
              <a:ext cx="1079701" cy="293688"/>
              <a:chOff x="8489732" y="4403217"/>
              <a:chExt cx="1079512" cy="294200"/>
            </a:xfrm>
          </p:grpSpPr>
          <p:sp>
            <p:nvSpPr>
              <p:cNvPr id="31991"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2"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3"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4"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5"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6"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7"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8"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9"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0"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1"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2"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3"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4"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4" name="Group 16"/>
          <p:cNvGrpSpPr>
            <a:grpSpLocks/>
          </p:cNvGrpSpPr>
          <p:nvPr/>
        </p:nvGrpSpPr>
        <p:grpSpPr bwMode="auto">
          <a:xfrm>
            <a:off x="4057650" y="3341688"/>
            <a:ext cx="1079500" cy="293687"/>
            <a:chOff x="3894138" y="3365500"/>
            <a:chExt cx="1079500" cy="293688"/>
          </a:xfrm>
        </p:grpSpPr>
        <p:sp>
          <p:nvSpPr>
            <p:cNvPr id="31973"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31974" name="Group 238"/>
            <p:cNvGrpSpPr>
              <a:grpSpLocks/>
            </p:cNvGrpSpPr>
            <p:nvPr/>
          </p:nvGrpSpPr>
          <p:grpSpPr bwMode="auto">
            <a:xfrm>
              <a:off x="3894138" y="3365500"/>
              <a:ext cx="1079500" cy="293688"/>
              <a:chOff x="8489732" y="4403217"/>
              <a:chExt cx="1079512" cy="294200"/>
            </a:xfrm>
          </p:grpSpPr>
          <p:sp>
            <p:nvSpPr>
              <p:cNvPr id="31975"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6"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7"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8"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9"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0"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1"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2"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3"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4"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5"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6"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7"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8"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5" name="Group 17"/>
          <p:cNvGrpSpPr>
            <a:grpSpLocks/>
          </p:cNvGrpSpPr>
          <p:nvPr/>
        </p:nvGrpSpPr>
        <p:grpSpPr bwMode="auto">
          <a:xfrm>
            <a:off x="4057650" y="2693988"/>
            <a:ext cx="1079500" cy="419100"/>
            <a:chOff x="3894138" y="2667000"/>
            <a:chExt cx="1079500" cy="419100"/>
          </a:xfrm>
        </p:grpSpPr>
        <p:grpSp>
          <p:nvGrpSpPr>
            <p:cNvPr id="31955" name="Group 314"/>
            <p:cNvGrpSpPr>
              <a:grpSpLocks/>
            </p:cNvGrpSpPr>
            <p:nvPr/>
          </p:nvGrpSpPr>
          <p:grpSpPr bwMode="auto">
            <a:xfrm>
              <a:off x="3894173" y="2667000"/>
              <a:ext cx="1079465" cy="415671"/>
              <a:chOff x="3893684" y="2667000"/>
              <a:chExt cx="1080000" cy="415925"/>
            </a:xfrm>
          </p:grpSpPr>
          <p:sp>
            <p:nvSpPr>
              <p:cNvPr id="31971"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31972"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56" name="Group 253"/>
            <p:cNvGrpSpPr>
              <a:grpSpLocks/>
            </p:cNvGrpSpPr>
            <p:nvPr/>
          </p:nvGrpSpPr>
          <p:grpSpPr bwMode="auto">
            <a:xfrm>
              <a:off x="3894138" y="2792080"/>
              <a:ext cx="1079477" cy="294020"/>
              <a:chOff x="8489732" y="4403217"/>
              <a:chExt cx="1079512" cy="294200"/>
            </a:xfrm>
          </p:grpSpPr>
          <p:sp>
            <p:nvSpPr>
              <p:cNvPr id="31957"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8"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9"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0"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1"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2"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3"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4"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5"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6"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7"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8"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9"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0"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6" name="Group 14"/>
          <p:cNvGrpSpPr>
            <a:grpSpLocks/>
          </p:cNvGrpSpPr>
          <p:nvPr/>
        </p:nvGrpSpPr>
        <p:grpSpPr bwMode="auto">
          <a:xfrm>
            <a:off x="2719388" y="2693988"/>
            <a:ext cx="1090612" cy="420687"/>
            <a:chOff x="2555875" y="2667000"/>
            <a:chExt cx="1090613" cy="420688"/>
          </a:xfrm>
        </p:grpSpPr>
        <p:grpSp>
          <p:nvGrpSpPr>
            <p:cNvPr id="31937" name="Group 299"/>
            <p:cNvGrpSpPr>
              <a:grpSpLocks/>
            </p:cNvGrpSpPr>
            <p:nvPr/>
          </p:nvGrpSpPr>
          <p:grpSpPr bwMode="auto">
            <a:xfrm>
              <a:off x="2555875" y="2667000"/>
              <a:ext cx="1079689" cy="415929"/>
              <a:chOff x="2555776" y="2667000"/>
              <a:chExt cx="1080000" cy="415925"/>
            </a:xfrm>
          </p:grpSpPr>
          <p:sp>
            <p:nvSpPr>
              <p:cNvPr id="31953"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31954"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38" name="Group 268"/>
            <p:cNvGrpSpPr>
              <a:grpSpLocks/>
            </p:cNvGrpSpPr>
            <p:nvPr/>
          </p:nvGrpSpPr>
          <p:grpSpPr bwMode="auto">
            <a:xfrm>
              <a:off x="2566787" y="2793485"/>
              <a:ext cx="1079701" cy="294203"/>
              <a:chOff x="8489732" y="4403217"/>
              <a:chExt cx="1079512" cy="294200"/>
            </a:xfrm>
          </p:grpSpPr>
          <p:sp>
            <p:nvSpPr>
              <p:cNvPr id="31939"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0"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1"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2"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3"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4"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5"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6"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7"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8"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9"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0"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1"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2"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7" name="Group 13"/>
          <p:cNvGrpSpPr>
            <a:grpSpLocks/>
          </p:cNvGrpSpPr>
          <p:nvPr/>
        </p:nvGrpSpPr>
        <p:grpSpPr bwMode="auto">
          <a:xfrm>
            <a:off x="2719388" y="2168525"/>
            <a:ext cx="1079500" cy="425450"/>
            <a:chOff x="2555875" y="2128838"/>
            <a:chExt cx="1079500" cy="425450"/>
          </a:xfrm>
        </p:grpSpPr>
        <p:grpSp>
          <p:nvGrpSpPr>
            <p:cNvPr id="31916" name="Group 290"/>
            <p:cNvGrpSpPr>
              <a:grpSpLocks/>
            </p:cNvGrpSpPr>
            <p:nvPr/>
          </p:nvGrpSpPr>
          <p:grpSpPr bwMode="auto">
            <a:xfrm>
              <a:off x="2555887" y="2128838"/>
              <a:ext cx="1079488" cy="424142"/>
              <a:chOff x="2555776" y="2128416"/>
              <a:chExt cx="1080000" cy="424352"/>
            </a:xfrm>
          </p:grpSpPr>
          <p:sp>
            <p:nvSpPr>
              <p:cNvPr id="31932"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31933"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34" name="Group 296"/>
              <p:cNvGrpSpPr>
                <a:grpSpLocks/>
              </p:cNvGrpSpPr>
              <p:nvPr/>
            </p:nvGrpSpPr>
            <p:grpSpPr bwMode="auto">
              <a:xfrm>
                <a:off x="2627784" y="2132856"/>
                <a:ext cx="186692" cy="163835"/>
                <a:chOff x="-1499789" y="3692879"/>
                <a:chExt cx="186692" cy="163835"/>
              </a:xfrm>
            </p:grpSpPr>
            <p:sp>
              <p:nvSpPr>
                <p:cNvPr id="31935"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36"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917" name="Group 290"/>
            <p:cNvGrpSpPr>
              <a:grpSpLocks/>
            </p:cNvGrpSpPr>
            <p:nvPr/>
          </p:nvGrpSpPr>
          <p:grpSpPr bwMode="auto">
            <a:xfrm>
              <a:off x="2555875" y="2259894"/>
              <a:ext cx="1079500" cy="294394"/>
              <a:chOff x="8489732" y="4403217"/>
              <a:chExt cx="1079512" cy="294200"/>
            </a:xfrm>
          </p:grpSpPr>
          <p:sp>
            <p:nvSpPr>
              <p:cNvPr id="31918"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9"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0"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1"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2"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3"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4"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5"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6"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7"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8"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9"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0"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1"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8" name="Group 12"/>
          <p:cNvGrpSpPr>
            <a:grpSpLocks/>
          </p:cNvGrpSpPr>
          <p:nvPr/>
        </p:nvGrpSpPr>
        <p:grpSpPr bwMode="auto">
          <a:xfrm>
            <a:off x="4057650" y="2168525"/>
            <a:ext cx="1079500" cy="438150"/>
            <a:chOff x="3894138" y="2128838"/>
            <a:chExt cx="1079500" cy="438150"/>
          </a:xfrm>
        </p:grpSpPr>
        <p:grpSp>
          <p:nvGrpSpPr>
            <p:cNvPr id="31895" name="Group 308"/>
            <p:cNvGrpSpPr>
              <a:grpSpLocks/>
            </p:cNvGrpSpPr>
            <p:nvPr/>
          </p:nvGrpSpPr>
          <p:grpSpPr bwMode="auto">
            <a:xfrm>
              <a:off x="3894196" y="2128838"/>
              <a:ext cx="1079442" cy="424134"/>
              <a:chOff x="3893684" y="2128416"/>
              <a:chExt cx="1080000" cy="424352"/>
            </a:xfrm>
          </p:grpSpPr>
          <p:sp>
            <p:nvSpPr>
              <p:cNvPr id="31911"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31912"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13" name="Group 311"/>
              <p:cNvGrpSpPr>
                <a:grpSpLocks/>
              </p:cNvGrpSpPr>
              <p:nvPr/>
            </p:nvGrpSpPr>
            <p:grpSpPr bwMode="auto">
              <a:xfrm>
                <a:off x="3965692" y="2132856"/>
                <a:ext cx="186692" cy="163835"/>
                <a:chOff x="-1499789" y="3692879"/>
                <a:chExt cx="186692" cy="163835"/>
              </a:xfrm>
            </p:grpSpPr>
            <p:sp>
              <p:nvSpPr>
                <p:cNvPr id="31914"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15"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96" name="Group 323"/>
            <p:cNvGrpSpPr>
              <a:grpSpLocks/>
            </p:cNvGrpSpPr>
            <p:nvPr/>
          </p:nvGrpSpPr>
          <p:grpSpPr bwMode="auto">
            <a:xfrm>
              <a:off x="3894138" y="2272599"/>
              <a:ext cx="1079454" cy="294389"/>
              <a:chOff x="8489732" y="4403217"/>
              <a:chExt cx="1079512" cy="294200"/>
            </a:xfrm>
          </p:grpSpPr>
          <p:sp>
            <p:nvSpPr>
              <p:cNvPr id="31897"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8"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9"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0"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1"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2"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3"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4"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5"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6"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7"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8"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9"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0"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9" name="Group 11"/>
          <p:cNvGrpSpPr>
            <a:grpSpLocks/>
          </p:cNvGrpSpPr>
          <p:nvPr/>
        </p:nvGrpSpPr>
        <p:grpSpPr bwMode="auto">
          <a:xfrm>
            <a:off x="4057650" y="1668463"/>
            <a:ext cx="1079500" cy="404812"/>
            <a:chOff x="3894138" y="1628775"/>
            <a:chExt cx="1079500" cy="404813"/>
          </a:xfrm>
        </p:grpSpPr>
        <p:grpSp>
          <p:nvGrpSpPr>
            <p:cNvPr id="31875" name="Group 303"/>
            <p:cNvGrpSpPr>
              <a:grpSpLocks/>
            </p:cNvGrpSpPr>
            <p:nvPr/>
          </p:nvGrpSpPr>
          <p:grpSpPr bwMode="auto">
            <a:xfrm>
              <a:off x="3894138" y="1628775"/>
              <a:ext cx="1079488" cy="397961"/>
              <a:chOff x="3893684" y="1628800"/>
              <a:chExt cx="1080000" cy="398421"/>
            </a:xfrm>
          </p:grpSpPr>
          <p:sp>
            <p:nvSpPr>
              <p:cNvPr id="31891"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31892" name="Group 305"/>
              <p:cNvGrpSpPr>
                <a:grpSpLocks/>
              </p:cNvGrpSpPr>
              <p:nvPr/>
            </p:nvGrpSpPr>
            <p:grpSpPr bwMode="auto">
              <a:xfrm>
                <a:off x="3965692" y="1628800"/>
                <a:ext cx="186692" cy="163835"/>
                <a:chOff x="-1499789" y="3692879"/>
                <a:chExt cx="186692" cy="163835"/>
              </a:xfrm>
            </p:grpSpPr>
            <p:sp>
              <p:nvSpPr>
                <p:cNvPr id="31893"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94"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76" name="Group 339"/>
            <p:cNvGrpSpPr>
              <a:grpSpLocks/>
            </p:cNvGrpSpPr>
            <p:nvPr/>
          </p:nvGrpSpPr>
          <p:grpSpPr bwMode="auto">
            <a:xfrm>
              <a:off x="3894138" y="1739760"/>
              <a:ext cx="1079500" cy="293828"/>
              <a:chOff x="8489724" y="4403367"/>
              <a:chExt cx="1079521" cy="294067"/>
            </a:xfrm>
          </p:grpSpPr>
          <p:sp>
            <p:nvSpPr>
              <p:cNvPr id="31877"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8"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9"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0"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1"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2"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3"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4"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5"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6"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7"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8"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9"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0"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0" name="Group 10"/>
          <p:cNvGrpSpPr>
            <a:grpSpLocks/>
          </p:cNvGrpSpPr>
          <p:nvPr/>
        </p:nvGrpSpPr>
        <p:grpSpPr bwMode="auto">
          <a:xfrm>
            <a:off x="2719388" y="1668463"/>
            <a:ext cx="1081087" cy="404812"/>
            <a:chOff x="2555875" y="1628775"/>
            <a:chExt cx="1081088" cy="404813"/>
          </a:xfrm>
        </p:grpSpPr>
        <p:grpSp>
          <p:nvGrpSpPr>
            <p:cNvPr id="31855" name="Group 278"/>
            <p:cNvGrpSpPr>
              <a:grpSpLocks/>
            </p:cNvGrpSpPr>
            <p:nvPr/>
          </p:nvGrpSpPr>
          <p:grpSpPr bwMode="auto">
            <a:xfrm>
              <a:off x="2555875" y="1628775"/>
              <a:ext cx="1079500" cy="398463"/>
              <a:chOff x="2555776" y="1628800"/>
              <a:chExt cx="1079619" cy="398140"/>
            </a:xfrm>
          </p:grpSpPr>
          <p:sp>
            <p:nvSpPr>
              <p:cNvPr id="3187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31872" name="Group 284"/>
              <p:cNvGrpSpPr>
                <a:grpSpLocks/>
              </p:cNvGrpSpPr>
              <p:nvPr/>
            </p:nvGrpSpPr>
            <p:grpSpPr bwMode="auto">
              <a:xfrm>
                <a:off x="2627222" y="1628800"/>
                <a:ext cx="187346" cy="163381"/>
                <a:chOff x="-1500351" y="3692879"/>
                <a:chExt cx="187346" cy="163381"/>
              </a:xfrm>
            </p:grpSpPr>
            <p:sp>
              <p:nvSpPr>
                <p:cNvPr id="3187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7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56" name="Group 358"/>
            <p:cNvGrpSpPr>
              <a:grpSpLocks/>
            </p:cNvGrpSpPr>
            <p:nvPr/>
          </p:nvGrpSpPr>
          <p:grpSpPr bwMode="auto">
            <a:xfrm>
              <a:off x="2557070" y="1739181"/>
              <a:ext cx="1079893" cy="294407"/>
              <a:chOff x="8489732" y="4403217"/>
              <a:chExt cx="1079512" cy="294200"/>
            </a:xfrm>
          </p:grpSpPr>
          <p:sp>
            <p:nvSpPr>
              <p:cNvPr id="3185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1" name="Group 1"/>
          <p:cNvGrpSpPr>
            <a:grpSpLocks/>
          </p:cNvGrpSpPr>
          <p:nvPr/>
        </p:nvGrpSpPr>
        <p:grpSpPr bwMode="auto">
          <a:xfrm>
            <a:off x="5386388" y="1773238"/>
            <a:ext cx="1185862" cy="387350"/>
            <a:chOff x="5203825" y="1733550"/>
            <a:chExt cx="1185863" cy="387350"/>
          </a:xfrm>
        </p:grpSpPr>
        <p:sp>
          <p:nvSpPr>
            <p:cNvPr id="31834"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31835" name="Group 384"/>
            <p:cNvGrpSpPr>
              <a:grpSpLocks/>
            </p:cNvGrpSpPr>
            <p:nvPr/>
          </p:nvGrpSpPr>
          <p:grpSpPr bwMode="auto">
            <a:xfrm>
              <a:off x="5205413" y="1733550"/>
              <a:ext cx="1079500" cy="293688"/>
              <a:chOff x="8489732" y="4403217"/>
              <a:chExt cx="1079512" cy="294200"/>
            </a:xfrm>
          </p:grpSpPr>
          <p:sp>
            <p:nvSpPr>
              <p:cNvPr id="31841"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2"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3"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4"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5"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6"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7"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8"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9"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0"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1"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2"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3"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4"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31836" name="Group 642"/>
            <p:cNvGrpSpPr>
              <a:grpSpLocks/>
            </p:cNvGrpSpPr>
            <p:nvPr/>
          </p:nvGrpSpPr>
          <p:grpSpPr bwMode="auto">
            <a:xfrm>
              <a:off x="6196013" y="1941513"/>
              <a:ext cx="193675" cy="179387"/>
              <a:chOff x="6415088" y="1826064"/>
              <a:chExt cx="193675" cy="178510"/>
            </a:xfrm>
          </p:grpSpPr>
          <p:sp>
            <p:nvSpPr>
              <p:cNvPr id="31837"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1838"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1839"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1840"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grpSp>
        <p:nvGrpSpPr>
          <p:cNvPr id="31812" name="Group 1"/>
          <p:cNvGrpSpPr>
            <a:grpSpLocks/>
          </p:cNvGrpSpPr>
          <p:nvPr/>
        </p:nvGrpSpPr>
        <p:grpSpPr bwMode="auto">
          <a:xfrm>
            <a:off x="3895725" y="4930775"/>
            <a:ext cx="863600" cy="531813"/>
            <a:chOff x="1587500" y="5689958"/>
            <a:chExt cx="863600" cy="531474"/>
          </a:xfrm>
        </p:grpSpPr>
        <p:grpSp>
          <p:nvGrpSpPr>
            <p:cNvPr id="31813" name="Group 10"/>
            <p:cNvGrpSpPr>
              <a:grpSpLocks/>
            </p:cNvGrpSpPr>
            <p:nvPr/>
          </p:nvGrpSpPr>
          <p:grpSpPr bwMode="auto">
            <a:xfrm>
              <a:off x="1587500" y="5689958"/>
              <a:ext cx="863600" cy="531474"/>
              <a:chOff x="2555875" y="1727062"/>
              <a:chExt cx="1081088" cy="313016"/>
            </a:xfrm>
          </p:grpSpPr>
          <p:sp>
            <p:nvSpPr>
              <p:cNvPr id="31818"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Collapsed subprocess</a:t>
                </a:r>
              </a:p>
            </p:txBody>
          </p:sp>
          <p:grpSp>
            <p:nvGrpSpPr>
              <p:cNvPr id="31819" name="Group 358"/>
              <p:cNvGrpSpPr>
                <a:grpSpLocks/>
              </p:cNvGrpSpPr>
              <p:nvPr/>
            </p:nvGrpSpPr>
            <p:grpSpPr bwMode="auto">
              <a:xfrm>
                <a:off x="2557070" y="1739181"/>
                <a:ext cx="1079893" cy="294407"/>
                <a:chOff x="8489732" y="4403217"/>
                <a:chExt cx="1079512" cy="294200"/>
              </a:xfrm>
            </p:grpSpPr>
            <p:sp>
              <p:nvSpPr>
                <p:cNvPr id="3182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4" name="Group 371"/>
            <p:cNvGrpSpPr>
              <a:grpSpLocks/>
            </p:cNvGrpSpPr>
            <p:nvPr/>
          </p:nvGrpSpPr>
          <p:grpSpPr bwMode="auto">
            <a:xfrm>
              <a:off x="1970543" y="6112102"/>
              <a:ext cx="107950" cy="107950"/>
              <a:chOff x="2752" y="6609"/>
              <a:chExt cx="136" cy="136"/>
            </a:xfrm>
          </p:grpSpPr>
          <p:sp>
            <p:nvSpPr>
              <p:cNvPr id="31815"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31816"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7"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013574992"/>
      </p:ext>
    </p:extLst>
  </p:cSld>
  <p:clrMapOvr>
    <a:masterClrMapping/>
  </p:clrMapOvr>
  <p:transition spd="slow"/>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BF825A-15F4-4BEC-AF40-208749F29EDF}"/>
</file>

<file path=customXml/itemProps2.xml><?xml version="1.0" encoding="utf-8"?>
<ds:datastoreItem xmlns:ds="http://schemas.openxmlformats.org/officeDocument/2006/customXml" ds:itemID="{CF1FB208-6AF3-4E70-9493-465240656958}"/>
</file>

<file path=customXml/itemProps3.xml><?xml version="1.0" encoding="utf-8"?>
<ds:datastoreItem xmlns:ds="http://schemas.openxmlformats.org/officeDocument/2006/customXml" ds:itemID="{0AE89B3D-4AC4-4A41-94B3-D1683ED5CA62}"/>
</file>

<file path=docProps/app.xml><?xml version="1.0" encoding="utf-8"?>
<Properties xmlns="http://schemas.openxmlformats.org/officeDocument/2006/extended-properties" xmlns:vt="http://schemas.openxmlformats.org/officeDocument/2006/docPropsVTypes">
  <Template/>
  <TotalTime>0</TotalTime>
  <Words>907</Words>
  <Application>Microsoft Office PowerPoint</Application>
  <PresentationFormat>On-screen Show (4:3)</PresentationFormat>
  <Paragraphs>252</Paragraphs>
  <Slides>11</Slides>
  <Notes>9</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MS PGothic</vt:lpstr>
      <vt:lpstr>Arial</vt:lpstr>
      <vt:lpstr>Arial Unicode MS</vt:lpstr>
      <vt:lpstr>Calibri</vt:lpstr>
      <vt:lpstr>Courier New</vt:lpstr>
      <vt:lpstr>Symbol</vt:lpstr>
      <vt:lpstr>wingdings</vt:lpstr>
      <vt:lpstr>wingdings</vt:lpstr>
      <vt:lpstr>SAP_2012_v1.1</vt:lpstr>
      <vt:lpstr>Visio</vt:lpstr>
      <vt:lpstr>  FJ7 (United States) – Request and Manage Time Off</vt:lpstr>
      <vt:lpstr>FJ7 - Request and Manage Time Off</vt:lpstr>
      <vt:lpstr>FJ7 - Request and Manage Time Off - short-term absences - (1/2)</vt:lpstr>
      <vt:lpstr>FJ7 - Request and Manage Time Off - short-term absences - (2/2)</vt:lpstr>
      <vt:lpstr>FJ7 - Request and Manage Time Off - long-term absences - (1/3)</vt:lpstr>
      <vt:lpstr>FJ7 - Request and Manage Time Off - long-term absences - (2/3)</vt:lpstr>
      <vt:lpstr>FJ7 - Request and Manage Time Off - long-term absences - (3/3)</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221</cp:revision>
  <cp:lastPrinted>2013-10-23T13:12:04Z</cp:lastPrinted>
  <dcterms:created xsi:type="dcterms:W3CDTF">2012-01-25T11:08:33Z</dcterms:created>
  <dcterms:modified xsi:type="dcterms:W3CDTF">2018-03-26T07:54:13Z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