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3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4.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25.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43.xml" ContentType="application/vnd.openxmlformats-officedocument.presentationml.slide+xml"/>
  <Override PartName="/ppt/slides/slide3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7.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1.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Masters/slideMaster1.xml" ContentType="application/vnd.openxmlformats-officedocument.presentationml.slideMaster+xml"/>
  <Override PartName="/ppt/slideLayouts/slideLayout24.xml" ContentType="application/vnd.openxmlformats-officedocument.presentationml.slideLayout+xml"/>
  <Override PartName="/ppt/notesSlides/notesSlide8.xml" ContentType="application/vnd.openxmlformats-officedocument.presentationml.notesSlide+xml"/>
  <Override PartName="/ppt/notesSlides/notesSlide7.xml" ContentType="application/vnd.openxmlformats-officedocument.presentationml.notesSlide+xml"/>
  <Override PartName="/ppt/slideLayouts/slideLayout9.xml" ContentType="application/vnd.openxmlformats-officedocument.presentationml.slideLayout+xml"/>
  <Override PartName="/ppt/notesSlides/notesSlide6.xml" ContentType="application/vnd.openxmlformats-officedocument.presentationml.notesSlide+xml"/>
  <Override PartName="/ppt/slideLayouts/slideLayout10.xml" ContentType="application/vnd.openxmlformats-officedocument.presentationml.slideLayout+xml"/>
  <Override PartName="/ppt/notesSlides/notesSlide5.xml" ContentType="application/vnd.openxmlformats-officedocument.presentationml.notesSlide+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slideLayouts/slideLayout12.xml" ContentType="application/vnd.openxmlformats-officedocument.presentationml.slideLayout+xml"/>
  <Override PartName="/ppt/notesSlides/notesSlide4.xml" ContentType="application/vnd.openxmlformats-officedocument.presentationml.notesSlide+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slideLayouts/slideLayout1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slideLayouts/slideLayout23.xml" ContentType="application/vnd.openxmlformats-officedocument.presentationml.slideLayout+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8.xml" ContentType="application/vnd.openxmlformats-officedocument.presentationml.notesSlide+xml"/>
  <Override PartName="/ppt/notesSlides/notesSlide47.xml" ContentType="application/vnd.openxmlformats-officedocument.presentationml.notesSlide+xml"/>
  <Override PartName="/ppt/slideLayouts/slideLayout1.xml" ContentType="application/vnd.openxmlformats-officedocument.presentationml.slideLayout+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33.xml" ContentType="application/vnd.openxmlformats-officedocument.presentationml.notesSlide+xml"/>
  <Override PartName="/ppt/notesSlides/notesSlide36.xml" ContentType="application/vnd.openxmlformats-officedocument.presentationml.notesSlide+xml"/>
  <Override PartName="/ppt/notesSlides/notesSlide31.xml" ContentType="application/vnd.openxmlformats-officedocument.presentationml.notesSlide+xml"/>
  <Override PartName="/ppt/notesSlides/notesSlide21.xml" ContentType="application/vnd.openxmlformats-officedocument.presentationml.notesSlide+xml"/>
  <Override PartName="/ppt/notesSlides/notesSlide32.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9.xml" ContentType="application/vnd.openxmlformats-officedocument.presentationml.notesSlide+xml"/>
  <Override PartName="/ppt/slideLayouts/slideLayout4.xml" ContentType="application/vnd.openxmlformats-officedocument.presentationml.slideLayout+xml"/>
  <Override PartName="/ppt/notesSlides/notesSlide22.xml" ContentType="application/vnd.openxmlformats-officedocument.presentationml.notesSlide+xml"/>
  <Override PartName="/ppt/notesSlides/notesSlide20.xml" ContentType="application/vnd.openxmlformats-officedocument.presentationml.notesSlide+xml"/>
  <Override PartName="/ppt/notesSlides/notesSlide24.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3.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5.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ustom.xml" ContentType="application/vnd.openxmlformats-officedocument.custom-properties+xml"/>
  <Override PartName="/docProps/core.xml" ContentType="application/vnd.openxmlformats-package.core-properties+xml"/>
  <Override PartName="/ppt/revisionInfo.xml" ContentType="application/vnd.ms-powerpoint.revisioninfo+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33" r:id="rId1"/>
  </p:sldMasterIdLst>
  <p:notesMasterIdLst>
    <p:notesMasterId r:id="rId50"/>
  </p:notesMasterIdLst>
  <p:handoutMasterIdLst>
    <p:handoutMasterId r:id="rId51"/>
  </p:handoutMasterIdLst>
  <p:sldIdLst>
    <p:sldId id="256" r:id="rId2"/>
    <p:sldId id="289" r:id="rId3"/>
    <p:sldId id="350" r:id="rId4"/>
    <p:sldId id="260" r:id="rId5"/>
    <p:sldId id="339" r:id="rId6"/>
    <p:sldId id="340" r:id="rId7"/>
    <p:sldId id="360" r:id="rId8"/>
    <p:sldId id="353" r:id="rId9"/>
    <p:sldId id="357" r:id="rId10"/>
    <p:sldId id="347" r:id="rId11"/>
    <p:sldId id="311" r:id="rId12"/>
    <p:sldId id="342" r:id="rId13"/>
    <p:sldId id="343" r:id="rId14"/>
    <p:sldId id="345" r:id="rId15"/>
    <p:sldId id="354" r:id="rId16"/>
    <p:sldId id="361" r:id="rId17"/>
    <p:sldId id="348" r:id="rId18"/>
    <p:sldId id="312" r:id="rId19"/>
    <p:sldId id="349" r:id="rId20"/>
    <p:sldId id="303" r:id="rId21"/>
    <p:sldId id="313" r:id="rId22"/>
    <p:sldId id="315" r:id="rId23"/>
    <p:sldId id="316" r:id="rId24"/>
    <p:sldId id="317" r:id="rId25"/>
    <p:sldId id="318" r:id="rId26"/>
    <p:sldId id="319" r:id="rId27"/>
    <p:sldId id="362" r:id="rId28"/>
    <p:sldId id="323" r:id="rId29"/>
    <p:sldId id="363" r:id="rId30"/>
    <p:sldId id="322" r:id="rId31"/>
    <p:sldId id="324" r:id="rId32"/>
    <p:sldId id="326" r:id="rId33"/>
    <p:sldId id="346" r:id="rId34"/>
    <p:sldId id="328" r:id="rId35"/>
    <p:sldId id="329" r:id="rId36"/>
    <p:sldId id="331" r:id="rId37"/>
    <p:sldId id="332" r:id="rId38"/>
    <p:sldId id="333" r:id="rId39"/>
    <p:sldId id="335" r:id="rId40"/>
    <p:sldId id="336" r:id="rId41"/>
    <p:sldId id="364" r:id="rId42"/>
    <p:sldId id="365" r:id="rId43"/>
    <p:sldId id="337" r:id="rId44"/>
    <p:sldId id="338" r:id="rId45"/>
    <p:sldId id="294" r:id="rId46"/>
    <p:sldId id="359" r:id="rId47"/>
    <p:sldId id="307" r:id="rId48"/>
    <p:sldId id="288" r:id="rId49"/>
  </p:sldIdLst>
  <p:sldSz cx="12195175" cy="6858000"/>
  <p:notesSz cx="6858000" cy="9144000"/>
  <p:embeddedFontLst>
    <p:embeddedFont>
      <p:font typeface="Arial Unicode MS" panose="020B0604020202020204" charset="-128"/>
      <p:regular r:id="rId52"/>
    </p:embeddedFont>
    <p:embeddedFont>
      <p:font typeface="Arial Black" panose="020B0A04020102020204" pitchFamily="34" charset="0"/>
      <p:bold r:id="rId53"/>
    </p:embeddedFont>
    <p:embeddedFont>
      <p:font typeface="SimSun" panose="02010600030101010101" pitchFamily="2" charset="-122"/>
      <p:regular r:id="rId54"/>
    </p:embeddedFont>
    <p:embeddedFont>
      <p:font typeface="BentonSans Light" panose="02000503000000020004" pitchFamily="2" charset="0"/>
      <p:regular r:id="rId55"/>
    </p:embeddedFont>
  </p:embeddedFont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FEIR, Marise" initials="SM" lastIdx="3" clrIdx="0">
    <p:extLst>
      <p:ext uri="{19B8F6BF-5375-455C-9EA6-DF929625EA0E}">
        <p15:presenceInfo xmlns:p15="http://schemas.microsoft.com/office/powerpoint/2012/main" userId="S-1-5-21-74642-3284969411-2123768488-26662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63" autoAdjust="0"/>
    <p:restoredTop sz="96710" autoAdjust="0"/>
  </p:normalViewPr>
  <p:slideViewPr>
    <p:cSldViewPr snapToGrid="0" showGuides="1">
      <p:cViewPr varScale="1">
        <p:scale>
          <a:sx n="114" d="100"/>
          <a:sy n="114" d="100"/>
        </p:scale>
        <p:origin x="120" y="40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p:scale>
        <a:sx n="80" d="100"/>
        <a:sy n="80" d="100"/>
      </p:scale>
      <p:origin x="0" y="-2058"/>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4.fntdata"/><Relationship Id="rId63"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viewProps" Target="viewProps.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64"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3826747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299081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Tree>
    <p:extLst>
      <p:ext uri="{BB962C8B-B14F-4D97-AF65-F5344CB8AC3E}">
        <p14:creationId xmlns:p14="http://schemas.microsoft.com/office/powerpoint/2010/main" val="531399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Tree>
    <p:extLst>
      <p:ext uri="{BB962C8B-B14F-4D97-AF65-F5344CB8AC3E}">
        <p14:creationId xmlns:p14="http://schemas.microsoft.com/office/powerpoint/2010/main" val="1420767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Tree>
    <p:extLst>
      <p:ext uri="{BB962C8B-B14F-4D97-AF65-F5344CB8AC3E}">
        <p14:creationId xmlns:p14="http://schemas.microsoft.com/office/powerpoint/2010/main" val="1437900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xfrm>
            <a:off x="547688" y="612775"/>
            <a:ext cx="5762625" cy="32416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dirty="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80000"/>
              <a:buFont typeface="wingdings" panose="05000000000000000000" pitchFamily="2" charset="2"/>
              <a:buChar char="n"/>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wingdings" panose="05000000000000000000" pitchFamily="2" charset="2"/>
              <a:buChar char="n"/>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2A5D0F8-E700-4232-9DD6-7C9ECB1D19C6}" type="slidenum">
              <a:rPr lang="en-US" altLang="en-US" sz="1000" smtClean="0"/>
              <a:pPr>
                <a:spcBef>
                  <a:spcPct val="0"/>
                </a:spcBef>
              </a:pPr>
              <a:t>14</a:t>
            </a:fld>
            <a:endParaRPr lang="en-US" altLang="en-US" sz="1000" dirty="0"/>
          </a:p>
        </p:txBody>
      </p:sp>
    </p:spTree>
    <p:extLst>
      <p:ext uri="{BB962C8B-B14F-4D97-AF65-F5344CB8AC3E}">
        <p14:creationId xmlns:p14="http://schemas.microsoft.com/office/powerpoint/2010/main" val="961095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Tree>
    <p:extLst>
      <p:ext uri="{BB962C8B-B14F-4D97-AF65-F5344CB8AC3E}">
        <p14:creationId xmlns:p14="http://schemas.microsoft.com/office/powerpoint/2010/main" val="3391795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Tree>
    <p:extLst>
      <p:ext uri="{BB962C8B-B14F-4D97-AF65-F5344CB8AC3E}">
        <p14:creationId xmlns:p14="http://schemas.microsoft.com/office/powerpoint/2010/main" val="1926358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Tree>
    <p:extLst>
      <p:ext uri="{BB962C8B-B14F-4D97-AF65-F5344CB8AC3E}">
        <p14:creationId xmlns:p14="http://schemas.microsoft.com/office/powerpoint/2010/main" val="2009957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Tree>
    <p:extLst>
      <p:ext uri="{BB962C8B-B14F-4D97-AF65-F5344CB8AC3E}">
        <p14:creationId xmlns:p14="http://schemas.microsoft.com/office/powerpoint/2010/main" val="1029384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Tree>
    <p:extLst>
      <p:ext uri="{BB962C8B-B14F-4D97-AF65-F5344CB8AC3E}">
        <p14:creationId xmlns:p14="http://schemas.microsoft.com/office/powerpoint/2010/main" val="317297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1835932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20</a:t>
            </a:fld>
            <a:endParaRPr lang="en-US" dirty="0"/>
          </a:p>
        </p:txBody>
      </p:sp>
    </p:spTree>
    <p:extLst>
      <p:ext uri="{BB962C8B-B14F-4D97-AF65-F5344CB8AC3E}">
        <p14:creationId xmlns:p14="http://schemas.microsoft.com/office/powerpoint/2010/main" val="2307872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Tree>
    <p:extLst>
      <p:ext uri="{BB962C8B-B14F-4D97-AF65-F5344CB8AC3E}">
        <p14:creationId xmlns:p14="http://schemas.microsoft.com/office/powerpoint/2010/main" val="22230141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22</a:t>
            </a:fld>
            <a:endParaRPr lang="en-US" dirty="0"/>
          </a:p>
        </p:txBody>
      </p:sp>
    </p:spTree>
    <p:extLst>
      <p:ext uri="{BB962C8B-B14F-4D97-AF65-F5344CB8AC3E}">
        <p14:creationId xmlns:p14="http://schemas.microsoft.com/office/powerpoint/2010/main" val="32112176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Tree>
    <p:extLst>
      <p:ext uri="{BB962C8B-B14F-4D97-AF65-F5344CB8AC3E}">
        <p14:creationId xmlns:p14="http://schemas.microsoft.com/office/powerpoint/2010/main" val="42660007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Tree>
    <p:extLst>
      <p:ext uri="{BB962C8B-B14F-4D97-AF65-F5344CB8AC3E}">
        <p14:creationId xmlns:p14="http://schemas.microsoft.com/office/powerpoint/2010/main" val="35245303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25</a:t>
            </a:fld>
            <a:endParaRPr lang="en-US" dirty="0"/>
          </a:p>
        </p:txBody>
      </p:sp>
    </p:spTree>
    <p:extLst>
      <p:ext uri="{BB962C8B-B14F-4D97-AF65-F5344CB8AC3E}">
        <p14:creationId xmlns:p14="http://schemas.microsoft.com/office/powerpoint/2010/main" val="32620644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26</a:t>
            </a:fld>
            <a:endParaRPr lang="en-US" dirty="0"/>
          </a:p>
        </p:txBody>
      </p:sp>
    </p:spTree>
    <p:extLst>
      <p:ext uri="{BB962C8B-B14F-4D97-AF65-F5344CB8AC3E}">
        <p14:creationId xmlns:p14="http://schemas.microsoft.com/office/powerpoint/2010/main" val="9476554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27</a:t>
            </a:fld>
            <a:endParaRPr lang="en-US" dirty="0"/>
          </a:p>
        </p:txBody>
      </p:sp>
    </p:spTree>
    <p:extLst>
      <p:ext uri="{BB962C8B-B14F-4D97-AF65-F5344CB8AC3E}">
        <p14:creationId xmlns:p14="http://schemas.microsoft.com/office/powerpoint/2010/main" val="15167507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28</a:t>
            </a:fld>
            <a:endParaRPr lang="en-US" dirty="0"/>
          </a:p>
        </p:txBody>
      </p:sp>
    </p:spTree>
    <p:extLst>
      <p:ext uri="{BB962C8B-B14F-4D97-AF65-F5344CB8AC3E}">
        <p14:creationId xmlns:p14="http://schemas.microsoft.com/office/powerpoint/2010/main" val="1716566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29</a:t>
            </a:fld>
            <a:endParaRPr lang="en-US" dirty="0"/>
          </a:p>
        </p:txBody>
      </p:sp>
    </p:spTree>
    <p:extLst>
      <p:ext uri="{BB962C8B-B14F-4D97-AF65-F5344CB8AC3E}">
        <p14:creationId xmlns:p14="http://schemas.microsoft.com/office/powerpoint/2010/main" val="4050305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809625" y="628650"/>
            <a:ext cx="5424488" cy="30511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a:bodyPr>
          <a:lstStyle/>
          <a:p>
            <a:pPr marL="285750" indent="-285750">
              <a:buFont typeface="Arial"/>
              <a:buChar char="•"/>
              <a:defRPr/>
            </a:pPr>
            <a:r>
              <a:rPr lang="en-US" sz="1200" dirty="0"/>
              <a:t>Cobbling together best-of-breed solutions is only moderately successful, as well as costly and time-consuming.</a:t>
            </a:r>
          </a:p>
          <a:p>
            <a:pPr marL="285750" indent="-285750">
              <a:buFont typeface="Arial"/>
              <a:buChar char="•"/>
              <a:defRPr/>
            </a:pPr>
            <a:endParaRPr lang="en-US" sz="1200" dirty="0"/>
          </a:p>
          <a:p>
            <a:pPr marL="285750" indent="-285750">
              <a:buFont typeface="Arial"/>
              <a:buChar char="•"/>
              <a:defRPr/>
            </a:pPr>
            <a:r>
              <a:rPr lang="en-US" sz="1200" dirty="0"/>
              <a:t>SAP </a:t>
            </a:r>
            <a:r>
              <a:rPr lang="en-US" sz="1200" dirty="0" err="1"/>
              <a:t>SuccessFactors</a:t>
            </a:r>
            <a:r>
              <a:rPr lang="en-US" sz="1200" dirty="0"/>
              <a:t> offers you both the most comprehensive cloud solutions, tightly integrated across the suite, as well as the deepest individual solutions, built on state of the art technology, recognized by analysts as always among the top solutions in the business</a:t>
            </a:r>
          </a:p>
          <a:p>
            <a:pPr>
              <a:buFont typeface="Arial"/>
              <a:buNone/>
              <a:defRPr/>
            </a:pPr>
            <a:endParaRPr lang="en-US" sz="1200" dirty="0"/>
          </a:p>
          <a:p>
            <a:pPr>
              <a:buFont typeface="Arial"/>
              <a:buNone/>
              <a:defRPr/>
            </a:pPr>
            <a:r>
              <a:rPr lang="en-US" sz="1200" dirty="0"/>
              <a:t>(Opportunity for deeper dive into specific solution areas)</a:t>
            </a:r>
          </a:p>
          <a:p>
            <a:pPr>
              <a:defRPr/>
            </a:pPr>
            <a:endParaRPr lang="en-US" dirty="0"/>
          </a:p>
          <a:p>
            <a:pPr fontAlgn="base">
              <a:spcBef>
                <a:spcPts val="600"/>
              </a:spcBef>
              <a:spcAft>
                <a:spcPct val="0"/>
              </a:spcAft>
              <a:buClr>
                <a:srgbClr val="F0AB00"/>
              </a:buClr>
              <a:buSzPct val="80000"/>
            </a:pPr>
            <a:endParaRPr lang="en-US" sz="1800" dirty="0"/>
          </a:p>
          <a:p>
            <a:pPr>
              <a:defRPr/>
            </a:pPr>
            <a:endParaRPr lang="en-US"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93F5789-70B4-461E-A4E0-639B03EEBE9A}" type="slidenum">
              <a:rPr lang="en-US" altLang="de-DE" smtClean="0">
                <a:solidFill>
                  <a:srgbClr val="000000"/>
                </a:solidFill>
              </a:rPr>
              <a:pPr/>
              <a:t>3</a:t>
            </a:fld>
            <a:endParaRPr lang="en-US" altLang="de-DE" dirty="0">
              <a:solidFill>
                <a:srgbClr val="000000"/>
              </a:solidFill>
            </a:endParaRPr>
          </a:p>
        </p:txBody>
      </p:sp>
    </p:spTree>
    <p:extLst>
      <p:ext uri="{BB962C8B-B14F-4D97-AF65-F5344CB8AC3E}">
        <p14:creationId xmlns:p14="http://schemas.microsoft.com/office/powerpoint/2010/main" val="20957441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30</a:t>
            </a:fld>
            <a:endParaRPr lang="en-US" dirty="0"/>
          </a:p>
        </p:txBody>
      </p:sp>
    </p:spTree>
    <p:extLst>
      <p:ext uri="{BB962C8B-B14F-4D97-AF65-F5344CB8AC3E}">
        <p14:creationId xmlns:p14="http://schemas.microsoft.com/office/powerpoint/2010/main" val="33669686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31</a:t>
            </a:fld>
            <a:endParaRPr lang="en-US" dirty="0"/>
          </a:p>
        </p:txBody>
      </p:sp>
    </p:spTree>
    <p:extLst>
      <p:ext uri="{BB962C8B-B14F-4D97-AF65-F5344CB8AC3E}">
        <p14:creationId xmlns:p14="http://schemas.microsoft.com/office/powerpoint/2010/main" val="16488431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32</a:t>
            </a:fld>
            <a:endParaRPr lang="en-US" dirty="0"/>
          </a:p>
        </p:txBody>
      </p:sp>
    </p:spTree>
    <p:extLst>
      <p:ext uri="{BB962C8B-B14F-4D97-AF65-F5344CB8AC3E}">
        <p14:creationId xmlns:p14="http://schemas.microsoft.com/office/powerpoint/2010/main" val="6229251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33</a:t>
            </a:fld>
            <a:endParaRPr lang="en-US" dirty="0"/>
          </a:p>
        </p:txBody>
      </p:sp>
    </p:spTree>
    <p:extLst>
      <p:ext uri="{BB962C8B-B14F-4D97-AF65-F5344CB8AC3E}">
        <p14:creationId xmlns:p14="http://schemas.microsoft.com/office/powerpoint/2010/main" val="27493212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34</a:t>
            </a:fld>
            <a:endParaRPr lang="en-US" dirty="0"/>
          </a:p>
        </p:txBody>
      </p:sp>
    </p:spTree>
    <p:extLst>
      <p:ext uri="{BB962C8B-B14F-4D97-AF65-F5344CB8AC3E}">
        <p14:creationId xmlns:p14="http://schemas.microsoft.com/office/powerpoint/2010/main" val="19953217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35</a:t>
            </a:fld>
            <a:endParaRPr lang="en-US" dirty="0"/>
          </a:p>
        </p:txBody>
      </p:sp>
    </p:spTree>
    <p:extLst>
      <p:ext uri="{BB962C8B-B14F-4D97-AF65-F5344CB8AC3E}">
        <p14:creationId xmlns:p14="http://schemas.microsoft.com/office/powerpoint/2010/main" val="32685126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36</a:t>
            </a:fld>
            <a:endParaRPr lang="en-US" dirty="0"/>
          </a:p>
        </p:txBody>
      </p:sp>
    </p:spTree>
    <p:extLst>
      <p:ext uri="{BB962C8B-B14F-4D97-AF65-F5344CB8AC3E}">
        <p14:creationId xmlns:p14="http://schemas.microsoft.com/office/powerpoint/2010/main" val="15147976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37</a:t>
            </a:fld>
            <a:endParaRPr lang="en-US" dirty="0"/>
          </a:p>
        </p:txBody>
      </p:sp>
    </p:spTree>
    <p:extLst>
      <p:ext uri="{BB962C8B-B14F-4D97-AF65-F5344CB8AC3E}">
        <p14:creationId xmlns:p14="http://schemas.microsoft.com/office/powerpoint/2010/main" val="15896997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38</a:t>
            </a:fld>
            <a:endParaRPr lang="en-US" dirty="0"/>
          </a:p>
        </p:txBody>
      </p:sp>
    </p:spTree>
    <p:extLst>
      <p:ext uri="{BB962C8B-B14F-4D97-AF65-F5344CB8AC3E}">
        <p14:creationId xmlns:p14="http://schemas.microsoft.com/office/powerpoint/2010/main" val="26724728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39</a:t>
            </a:fld>
            <a:endParaRPr lang="en-US" dirty="0"/>
          </a:p>
        </p:txBody>
      </p:sp>
    </p:spTree>
    <p:extLst>
      <p:ext uri="{BB962C8B-B14F-4D97-AF65-F5344CB8AC3E}">
        <p14:creationId xmlns:p14="http://schemas.microsoft.com/office/powerpoint/2010/main" val="397222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100">
                <a:solidFill>
                  <a:schemeClr val="tx1"/>
                </a:solidFill>
                <a:latin typeface="Arial" charset="0"/>
              </a:defRPr>
            </a:lvl1pPr>
            <a:lvl2pPr marL="742950" indent="-285750">
              <a:buClr>
                <a:srgbClr val="FDB913"/>
              </a:buClr>
              <a:buSzPct val="100000"/>
              <a:buFont typeface="wingdings" pitchFamily="2" charset="2"/>
              <a:buChar char=""/>
              <a:defRPr sz="2100">
                <a:solidFill>
                  <a:schemeClr val="tx1"/>
                </a:solidFill>
                <a:latin typeface="Arial" charset="0"/>
              </a:defRPr>
            </a:lvl2pPr>
            <a:lvl3pPr marL="1143000" indent="-228600">
              <a:buClr>
                <a:srgbClr val="666666"/>
              </a:buClr>
              <a:buSzPct val="80000"/>
              <a:buFont typeface="wingdings" pitchFamily="2" charset="2"/>
              <a:buChar char="n"/>
              <a:defRPr sz="1700">
                <a:solidFill>
                  <a:schemeClr val="tx1"/>
                </a:solidFill>
                <a:latin typeface="Arial" charset="0"/>
              </a:defRPr>
            </a:lvl3pPr>
            <a:lvl4pPr marL="1600200" indent="-228600">
              <a:buClr>
                <a:srgbClr val="666666"/>
              </a:buClr>
              <a:buSzPct val="80000"/>
              <a:buFont typeface="Arial" charset="0"/>
              <a:buChar char=""/>
              <a:defRPr sz="1400">
                <a:solidFill>
                  <a:schemeClr val="tx1"/>
                </a:solidFill>
                <a:latin typeface="Arial" charset="0"/>
              </a:defRPr>
            </a:lvl4pPr>
            <a:lvl5pPr marL="2057400" indent="-228600">
              <a:buClr>
                <a:srgbClr val="666666"/>
              </a:buClr>
              <a:buSzPct val="80000"/>
              <a:buFont typeface="Arial" charset="0"/>
              <a:buChar char=""/>
              <a:defRPr sz="1200">
                <a:solidFill>
                  <a:schemeClr val="tx1"/>
                </a:solidFill>
                <a:latin typeface="Arial" charset="0"/>
              </a:defRPr>
            </a:lvl5pPr>
            <a:lvl6pPr marL="2514600" indent="-228600" defTabSz="1087438" fontAlgn="base">
              <a:spcBef>
                <a:spcPct val="0"/>
              </a:spcBef>
              <a:spcAft>
                <a:spcPct val="0"/>
              </a:spcAft>
              <a:buClr>
                <a:srgbClr val="666666"/>
              </a:buClr>
              <a:buSzPct val="80000"/>
              <a:buFont typeface="Arial" charset="0"/>
              <a:buChar char=""/>
              <a:defRPr sz="1200">
                <a:solidFill>
                  <a:schemeClr val="tx1"/>
                </a:solidFill>
                <a:latin typeface="Arial" charset="0"/>
              </a:defRPr>
            </a:lvl6pPr>
            <a:lvl7pPr marL="2971800" indent="-228600" defTabSz="1087438" fontAlgn="base">
              <a:spcBef>
                <a:spcPct val="0"/>
              </a:spcBef>
              <a:spcAft>
                <a:spcPct val="0"/>
              </a:spcAft>
              <a:buClr>
                <a:srgbClr val="666666"/>
              </a:buClr>
              <a:buSzPct val="80000"/>
              <a:buFont typeface="Arial" charset="0"/>
              <a:buChar char=""/>
              <a:defRPr sz="1200">
                <a:solidFill>
                  <a:schemeClr val="tx1"/>
                </a:solidFill>
                <a:latin typeface="Arial" charset="0"/>
              </a:defRPr>
            </a:lvl7pPr>
            <a:lvl8pPr marL="3429000" indent="-228600" defTabSz="1087438" fontAlgn="base">
              <a:spcBef>
                <a:spcPct val="0"/>
              </a:spcBef>
              <a:spcAft>
                <a:spcPct val="0"/>
              </a:spcAft>
              <a:buClr>
                <a:srgbClr val="666666"/>
              </a:buClr>
              <a:buSzPct val="80000"/>
              <a:buFont typeface="Arial" charset="0"/>
              <a:buChar char=""/>
              <a:defRPr sz="1200">
                <a:solidFill>
                  <a:schemeClr val="tx1"/>
                </a:solidFill>
                <a:latin typeface="Arial" charset="0"/>
              </a:defRPr>
            </a:lvl8pPr>
            <a:lvl9pPr marL="3886200" indent="-228600" defTabSz="1087438" fontAlgn="base">
              <a:spcBef>
                <a:spcPct val="0"/>
              </a:spcBef>
              <a:spcAft>
                <a:spcPct val="0"/>
              </a:spcAft>
              <a:buClr>
                <a:srgbClr val="666666"/>
              </a:buClr>
              <a:buSzPct val="80000"/>
              <a:buFont typeface="Arial" charset="0"/>
              <a:buChar char=""/>
              <a:defRPr sz="1200">
                <a:solidFill>
                  <a:schemeClr val="tx1"/>
                </a:solidFill>
                <a:latin typeface="Arial" charset="0"/>
              </a:defRPr>
            </a:lvl9pPr>
          </a:lstStyle>
          <a:p>
            <a:pPr defTabSz="1087438" fontAlgn="base">
              <a:spcBef>
                <a:spcPct val="0"/>
              </a:spcBef>
              <a:spcAft>
                <a:spcPct val="0"/>
              </a:spcAft>
              <a:defRPr/>
            </a:pPr>
            <a:fld id="{C6C4EEEE-4B24-495E-B94D-836711D76B57}" type="slidenum">
              <a:rPr lang="en-US" altLang="en-US" sz="1000" smtClean="0">
                <a:solidFill>
                  <a:srgbClr val="000000"/>
                </a:solidFill>
              </a:rPr>
              <a:pPr defTabSz="1087438" fontAlgn="base">
                <a:spcBef>
                  <a:spcPct val="0"/>
                </a:spcBef>
                <a:spcAft>
                  <a:spcPct val="0"/>
                </a:spcAft>
                <a:defRPr/>
              </a:pPr>
              <a:t>4</a:t>
            </a:fld>
            <a:endParaRPr lang="en-US" altLang="en-US" sz="1000" dirty="0">
              <a:solidFill>
                <a:srgbClr val="000000"/>
              </a:solidFill>
            </a:endParaRPr>
          </a:p>
        </p:txBody>
      </p:sp>
      <p:sp>
        <p:nvSpPr>
          <p:cNvPr id="16387" name="Slide Image Placeholder 8"/>
          <p:cNvSpPr>
            <a:spLocks noGrp="1" noRot="1" noChangeAspect="1" noTextEdit="1"/>
          </p:cNvSpPr>
          <p:nvPr>
            <p:ph type="sldImg"/>
          </p:nvPr>
        </p:nvSpPr>
        <p:spPr bwMode="auto">
          <a:xfrm>
            <a:off x="547688" y="612775"/>
            <a:ext cx="5762625" cy="32416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8" name="Notes Placeholder 9"/>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spcBef>
                <a:spcPct val="0"/>
              </a:spcBef>
              <a:buFont typeface="Arial" panose="020B0604020202020204" pitchFamily="34" charset="0"/>
              <a:buChar char="•"/>
            </a:pPr>
            <a:r>
              <a:rPr lang="en-US" altLang="en-US" sz="1000" dirty="0"/>
              <a:t>Jump start with best</a:t>
            </a:r>
            <a:r>
              <a:rPr lang="en-US" altLang="en-US" sz="1000" baseline="0" dirty="0"/>
              <a:t> practices that contain rich business scenarios and business content, explain what to use and how it works. </a:t>
            </a:r>
          </a:p>
          <a:p>
            <a:pPr marL="171450" indent="-171450" eaLnBrk="1" hangingPunct="1">
              <a:spcBef>
                <a:spcPct val="0"/>
              </a:spcBef>
              <a:buFont typeface="Arial" panose="020B0604020202020204" pitchFamily="34" charset="0"/>
              <a:buChar char="•"/>
            </a:pPr>
            <a:r>
              <a:rPr lang="en-US" altLang="en-US" sz="1000" baseline="0" dirty="0"/>
              <a:t>SAP’s methodology that provides prescriptive guidelines and preconfigured content to ensure predictable results</a:t>
            </a:r>
          </a:p>
          <a:p>
            <a:pPr marL="171450" indent="-171450" eaLnBrk="1" hangingPunct="1">
              <a:spcBef>
                <a:spcPct val="0"/>
              </a:spcBef>
              <a:buFont typeface="Arial" panose="020B0604020202020204" pitchFamily="34" charset="0"/>
              <a:buChar char="•"/>
            </a:pPr>
            <a:r>
              <a:rPr lang="en-US" altLang="en-US" sz="1000" baseline="0" dirty="0"/>
              <a:t>Deliver a path how to move to the cloud still protecting existing investments</a:t>
            </a:r>
          </a:p>
          <a:p>
            <a:pPr marL="171450" indent="-171450" eaLnBrk="1" hangingPunct="1">
              <a:spcBef>
                <a:spcPct val="0"/>
              </a:spcBef>
              <a:buFont typeface="Arial" panose="020B0604020202020204" pitchFamily="34" charset="0"/>
              <a:buChar char="•"/>
            </a:pPr>
            <a:endParaRPr lang="en-US" altLang="en-US" sz="1000" dirty="0"/>
          </a:p>
        </p:txBody>
      </p:sp>
    </p:spTree>
    <p:extLst>
      <p:ext uri="{BB962C8B-B14F-4D97-AF65-F5344CB8AC3E}">
        <p14:creationId xmlns:p14="http://schemas.microsoft.com/office/powerpoint/2010/main" val="14168500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40</a:t>
            </a:fld>
            <a:endParaRPr lang="en-US" dirty="0"/>
          </a:p>
        </p:txBody>
      </p:sp>
    </p:spTree>
    <p:extLst>
      <p:ext uri="{BB962C8B-B14F-4D97-AF65-F5344CB8AC3E}">
        <p14:creationId xmlns:p14="http://schemas.microsoft.com/office/powerpoint/2010/main" val="39630056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41</a:t>
            </a:fld>
            <a:endParaRPr lang="en-US" dirty="0"/>
          </a:p>
        </p:txBody>
      </p:sp>
    </p:spTree>
    <p:extLst>
      <p:ext uri="{BB962C8B-B14F-4D97-AF65-F5344CB8AC3E}">
        <p14:creationId xmlns:p14="http://schemas.microsoft.com/office/powerpoint/2010/main" val="22998009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42</a:t>
            </a:fld>
            <a:endParaRPr lang="en-US" dirty="0"/>
          </a:p>
        </p:txBody>
      </p:sp>
    </p:spTree>
    <p:extLst>
      <p:ext uri="{BB962C8B-B14F-4D97-AF65-F5344CB8AC3E}">
        <p14:creationId xmlns:p14="http://schemas.microsoft.com/office/powerpoint/2010/main" val="25555657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43</a:t>
            </a:fld>
            <a:endParaRPr lang="en-US" dirty="0"/>
          </a:p>
        </p:txBody>
      </p:sp>
    </p:spTree>
    <p:extLst>
      <p:ext uri="{BB962C8B-B14F-4D97-AF65-F5344CB8AC3E}">
        <p14:creationId xmlns:p14="http://schemas.microsoft.com/office/powerpoint/2010/main" val="18702135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44</a:t>
            </a:fld>
            <a:endParaRPr lang="en-US" dirty="0"/>
          </a:p>
        </p:txBody>
      </p:sp>
    </p:spTree>
    <p:extLst>
      <p:ext uri="{BB962C8B-B14F-4D97-AF65-F5344CB8AC3E}">
        <p14:creationId xmlns:p14="http://schemas.microsoft.com/office/powerpoint/2010/main" val="24093778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45</a:t>
            </a:fld>
            <a:endParaRPr lang="en-US" dirty="0"/>
          </a:p>
        </p:txBody>
      </p:sp>
    </p:spTree>
    <p:extLst>
      <p:ext uri="{BB962C8B-B14F-4D97-AF65-F5344CB8AC3E}">
        <p14:creationId xmlns:p14="http://schemas.microsoft.com/office/powerpoint/2010/main" val="35426910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46</a:t>
            </a:fld>
            <a:endParaRPr lang="en-US" dirty="0"/>
          </a:p>
        </p:txBody>
      </p:sp>
    </p:spTree>
    <p:extLst>
      <p:ext uri="{BB962C8B-B14F-4D97-AF65-F5344CB8AC3E}">
        <p14:creationId xmlns:p14="http://schemas.microsoft.com/office/powerpoint/2010/main" val="25247941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47</a:t>
            </a:fld>
            <a:endParaRPr lang="en-US" dirty="0"/>
          </a:p>
        </p:txBody>
      </p:sp>
    </p:spTree>
    <p:extLst>
      <p:ext uri="{BB962C8B-B14F-4D97-AF65-F5344CB8AC3E}">
        <p14:creationId xmlns:p14="http://schemas.microsoft.com/office/powerpoint/2010/main" val="24719489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48</a:t>
            </a:fld>
            <a:endParaRPr lang="en-US" dirty="0"/>
          </a:p>
        </p:txBody>
      </p:sp>
    </p:spTree>
    <p:extLst>
      <p:ext uri="{BB962C8B-B14F-4D97-AF65-F5344CB8AC3E}">
        <p14:creationId xmlns:p14="http://schemas.microsoft.com/office/powerpoint/2010/main" val="1757005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6100" y="661988"/>
            <a:ext cx="5726113" cy="3221037"/>
          </a:xfrm>
        </p:spPr>
      </p:sp>
      <p:sp>
        <p:nvSpPr>
          <p:cNvPr id="3" name="Notes Placeholder 2"/>
          <p:cNvSpPr>
            <a:spLocks noGrp="1"/>
          </p:cNvSpPr>
          <p:nvPr>
            <p:ph type="body" idx="1"/>
          </p:nvPr>
        </p:nvSpPr>
        <p:spPr/>
        <p:txBody>
          <a:bodyPr/>
          <a:lstStyle/>
          <a:p>
            <a:br>
              <a:rPr lang="en-US" baseline="0" dirty="0"/>
            </a:b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2688969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4097665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en-US"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a:t>
            </a:fld>
            <a:endParaRPr kumimoji="0" lang="en-US"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832779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extLst>
      <p:ext uri="{BB962C8B-B14F-4D97-AF65-F5344CB8AC3E}">
        <p14:creationId xmlns:p14="http://schemas.microsoft.com/office/powerpoint/2010/main" val="2331988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Tree>
    <p:extLst>
      <p:ext uri="{BB962C8B-B14F-4D97-AF65-F5344CB8AC3E}">
        <p14:creationId xmlns:p14="http://schemas.microsoft.com/office/powerpoint/2010/main" val="22002562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CUSTOMER</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CUSTOMER</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screenshot</a:t>
            </a:r>
            <a:endParaRPr lang="en-US"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a:t>
            </a:r>
            <a:r>
              <a:rPr lang="en-US"/>
              <a:t>you.</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2018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Highlights solution detail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2114152"/>
            <a:ext cx="5662800" cy="3959083"/>
          </a:xfrm>
        </p:spPr>
        <p:txBody>
          <a:bodyPr/>
          <a:lstStyle>
            <a:lvl1pPr>
              <a:spcBef>
                <a:spcPts val="0"/>
              </a:spcBef>
              <a:defRPr sz="1800" b="0"/>
            </a:lvl1pPr>
            <a:lvl2pPr marL="179964" indent="-179964">
              <a:spcBef>
                <a:spcPts val="400"/>
              </a:spcBef>
              <a:buClr>
                <a:schemeClr val="accent2"/>
              </a:buClr>
              <a:buSzPct val="100000"/>
              <a:buFont typeface="Wingdings" panose="05000000000000000000" pitchFamily="2" charset="2"/>
              <a:buChar char=""/>
              <a:defRPr sz="1800"/>
            </a:lvl2pPr>
            <a:lvl3pPr marL="359928" indent="-179964">
              <a:buClr>
                <a:schemeClr val="accent2"/>
              </a:buClr>
              <a:buFont typeface="Arial" panose="020B0604020202020204" pitchFamily="34" charset="0"/>
              <a:buChar char="–"/>
              <a:defRPr/>
            </a:lvl3pPr>
          </a:lstStyle>
          <a:p>
            <a:pPr lvl="0"/>
            <a:r>
              <a:rPr lang="en-US" noProof="0" dirty="0"/>
              <a:t>First level</a:t>
            </a:r>
          </a:p>
          <a:p>
            <a:pPr lvl="1"/>
            <a:r>
              <a:rPr lang="en-US" dirty="0"/>
              <a:t>Second level</a:t>
            </a:r>
          </a:p>
          <a:p>
            <a:pPr lvl="2"/>
            <a:r>
              <a:rPr lang="en-US" dirty="0"/>
              <a:t>Third level</a:t>
            </a:r>
          </a:p>
        </p:txBody>
      </p:sp>
      <p:sp>
        <p:nvSpPr>
          <p:cNvPr id="8" name="Text Placeholder 3"/>
          <p:cNvSpPr>
            <a:spLocks noGrp="1"/>
          </p:cNvSpPr>
          <p:nvPr>
            <p:ph type="body" sz="quarter" idx="11" hasCustomPrompt="1"/>
          </p:nvPr>
        </p:nvSpPr>
        <p:spPr>
          <a:xfrm>
            <a:off x="6207125" y="2114152"/>
            <a:ext cx="5662800" cy="3959083"/>
          </a:xfrm>
        </p:spPr>
        <p:txBody>
          <a:bodyPr/>
          <a:lstStyle>
            <a:lvl1pPr>
              <a:spcBef>
                <a:spcPts val="0"/>
              </a:spcBef>
              <a:defRPr sz="1800" b="0"/>
            </a:lvl1pPr>
            <a:lvl2pPr marL="179964" indent="-179964">
              <a:spcBef>
                <a:spcPts val="400"/>
              </a:spcBef>
              <a:buClr>
                <a:schemeClr val="accent2"/>
              </a:buClr>
              <a:buSzPct val="100000"/>
              <a:buFont typeface="Wingdings" panose="05000000000000000000" pitchFamily="2" charset="2"/>
              <a:buChar char=""/>
              <a:defRPr sz="1800"/>
            </a:lvl2pPr>
            <a:lvl3pPr marL="359928" indent="-179964">
              <a:buClr>
                <a:schemeClr val="accent2"/>
              </a:buClr>
              <a:buFont typeface="Arial" panose="020B0604020202020204" pitchFamily="34" charset="0"/>
              <a:buChar char="–"/>
              <a:defRPr/>
            </a:lvl3pPr>
          </a:lstStyle>
          <a:p>
            <a:pPr lvl="0"/>
            <a:r>
              <a:rPr lang="en-US" noProof="0" dirty="0"/>
              <a:t>First level</a:t>
            </a:r>
          </a:p>
          <a:p>
            <a:pPr lvl="1"/>
            <a:r>
              <a:rPr lang="en-US" dirty="0"/>
              <a:t>Second level</a:t>
            </a:r>
          </a:p>
          <a:p>
            <a:pPr lvl="2"/>
            <a:r>
              <a:rPr lang="en-US" dirty="0"/>
              <a:t>Third level</a:t>
            </a:r>
          </a:p>
        </p:txBody>
      </p:sp>
    </p:spTree>
    <p:extLst>
      <p:ext uri="{BB962C8B-B14F-4D97-AF65-F5344CB8AC3E}">
        <p14:creationId xmlns:p14="http://schemas.microsoft.com/office/powerpoint/2010/main" val="26087140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Benefits for you">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2114152"/>
            <a:ext cx="5662800" cy="3959083"/>
          </a:xfrm>
        </p:spPr>
        <p:txBody>
          <a:bodyPr/>
          <a:lstStyle>
            <a:lvl1pPr>
              <a:spcBef>
                <a:spcPts val="0"/>
              </a:spcBef>
              <a:defRPr sz="1800" b="0"/>
            </a:lvl1pPr>
            <a:lvl2pPr marL="179964" indent="-179964">
              <a:spcBef>
                <a:spcPts val="400"/>
              </a:spcBef>
              <a:buClr>
                <a:schemeClr val="accent2"/>
              </a:buClr>
              <a:buSzPct val="100000"/>
              <a:buFont typeface="Wingdings" panose="05000000000000000000" pitchFamily="2" charset="2"/>
              <a:buChar char=""/>
              <a:defRPr sz="1800"/>
            </a:lvl2pPr>
            <a:lvl3pPr marL="359928" indent="-179964">
              <a:buClr>
                <a:schemeClr val="accent2"/>
              </a:buClr>
              <a:buFont typeface="Arial" panose="020B0604020202020204" pitchFamily="34" charset="0"/>
              <a:buChar char="–"/>
              <a:defRPr/>
            </a:lvl3pPr>
          </a:lstStyle>
          <a:p>
            <a:pPr lvl="0"/>
            <a:r>
              <a:rPr lang="en-US" noProof="0" dirty="0"/>
              <a:t>First level</a:t>
            </a:r>
          </a:p>
          <a:p>
            <a:pPr lvl="1"/>
            <a:r>
              <a:rPr lang="en-US" dirty="0"/>
              <a:t>Second level</a:t>
            </a:r>
          </a:p>
          <a:p>
            <a:pPr lvl="2"/>
            <a:r>
              <a:rPr lang="en-US" dirty="0"/>
              <a:t>Third level</a:t>
            </a:r>
          </a:p>
        </p:txBody>
      </p:sp>
      <p:sp>
        <p:nvSpPr>
          <p:cNvPr id="8" name="Text Placeholder 3"/>
          <p:cNvSpPr>
            <a:spLocks noGrp="1"/>
          </p:cNvSpPr>
          <p:nvPr>
            <p:ph type="body" sz="quarter" idx="11" hasCustomPrompt="1"/>
          </p:nvPr>
        </p:nvSpPr>
        <p:spPr>
          <a:xfrm>
            <a:off x="6207125" y="2114152"/>
            <a:ext cx="5662800" cy="3959083"/>
          </a:xfrm>
        </p:spPr>
        <p:txBody>
          <a:bodyPr/>
          <a:lstStyle>
            <a:lvl1pPr>
              <a:spcBef>
                <a:spcPts val="0"/>
              </a:spcBef>
              <a:defRPr sz="1800" b="0"/>
            </a:lvl1pPr>
            <a:lvl2pPr marL="179964" indent="-179964">
              <a:spcBef>
                <a:spcPts val="400"/>
              </a:spcBef>
              <a:buClr>
                <a:schemeClr val="accent2"/>
              </a:buClr>
              <a:buSzPct val="100000"/>
              <a:buFont typeface="Wingdings" panose="05000000000000000000" pitchFamily="2" charset="2"/>
              <a:buChar char=""/>
              <a:defRPr sz="1800"/>
            </a:lvl2pPr>
            <a:lvl3pPr marL="359928" indent="-179964">
              <a:buClr>
                <a:schemeClr val="accent2"/>
              </a:buClr>
              <a:buFont typeface="Arial" panose="020B0604020202020204" pitchFamily="34" charset="0"/>
              <a:buChar char="–"/>
              <a:defRPr/>
            </a:lvl3pPr>
          </a:lstStyle>
          <a:p>
            <a:pPr lvl="0"/>
            <a:r>
              <a:rPr lang="en-US" noProof="0" dirty="0"/>
              <a:t>First level</a:t>
            </a:r>
          </a:p>
          <a:p>
            <a:pPr lvl="1"/>
            <a:r>
              <a:rPr lang="en-US" dirty="0"/>
              <a:t>Second level</a:t>
            </a:r>
          </a:p>
          <a:p>
            <a:pPr lvl="2"/>
            <a:r>
              <a:rPr lang="en-US" dirty="0"/>
              <a:t>Third level</a:t>
            </a:r>
          </a:p>
        </p:txBody>
      </p:sp>
    </p:spTree>
    <p:extLst>
      <p:ext uri="{BB962C8B-B14F-4D97-AF65-F5344CB8AC3E}">
        <p14:creationId xmlns:p14="http://schemas.microsoft.com/office/powerpoint/2010/main" val="29150795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Key deliverabl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2114151"/>
            <a:ext cx="5662800" cy="3491192"/>
          </a:xfrm>
        </p:spPr>
        <p:txBody>
          <a:bodyPr/>
          <a:lstStyle>
            <a:lvl1pPr>
              <a:spcBef>
                <a:spcPts val="0"/>
              </a:spcBef>
              <a:defRPr sz="1800" b="0"/>
            </a:lvl1pPr>
            <a:lvl2pPr marL="179964" indent="-179964">
              <a:spcBef>
                <a:spcPts val="400"/>
              </a:spcBef>
              <a:buClr>
                <a:schemeClr val="accent2"/>
              </a:buClr>
              <a:buSzPct val="100000"/>
              <a:buFont typeface="Wingdings" panose="05000000000000000000" pitchFamily="2" charset="2"/>
              <a:buChar char=""/>
              <a:defRPr sz="1800"/>
            </a:lvl2pPr>
            <a:lvl3pPr marL="359928" indent="-179964">
              <a:buClr>
                <a:schemeClr val="accent2"/>
              </a:buClr>
              <a:buFont typeface="Arial" panose="020B0604020202020204" pitchFamily="34" charset="0"/>
              <a:buChar char="–"/>
              <a:defRPr/>
            </a:lvl3pPr>
          </a:lstStyle>
          <a:p>
            <a:pPr lvl="0"/>
            <a:r>
              <a:rPr lang="en-US" noProof="0" dirty="0"/>
              <a:t>First level</a:t>
            </a:r>
          </a:p>
          <a:p>
            <a:pPr lvl="1"/>
            <a:r>
              <a:rPr lang="en-US" dirty="0"/>
              <a:t>Second level</a:t>
            </a:r>
          </a:p>
          <a:p>
            <a:pPr lvl="2"/>
            <a:r>
              <a:rPr lang="en-US" dirty="0"/>
              <a:t>Third level</a:t>
            </a:r>
          </a:p>
        </p:txBody>
      </p:sp>
      <p:sp>
        <p:nvSpPr>
          <p:cNvPr id="8" name="Text Placeholder 3"/>
          <p:cNvSpPr>
            <a:spLocks noGrp="1"/>
          </p:cNvSpPr>
          <p:nvPr>
            <p:ph type="body" sz="quarter" idx="11" hasCustomPrompt="1"/>
          </p:nvPr>
        </p:nvSpPr>
        <p:spPr>
          <a:xfrm>
            <a:off x="6207125" y="2114151"/>
            <a:ext cx="5662800" cy="3491192"/>
          </a:xfrm>
        </p:spPr>
        <p:txBody>
          <a:bodyPr/>
          <a:lstStyle>
            <a:lvl1pPr>
              <a:spcBef>
                <a:spcPts val="0"/>
              </a:spcBef>
              <a:defRPr sz="1800" b="0"/>
            </a:lvl1pPr>
            <a:lvl2pPr marL="179964" indent="-179964">
              <a:spcBef>
                <a:spcPts val="400"/>
              </a:spcBef>
              <a:buClr>
                <a:schemeClr val="accent2"/>
              </a:buClr>
              <a:buSzPct val="100000"/>
              <a:buFont typeface="Wingdings" panose="05000000000000000000" pitchFamily="2" charset="2"/>
              <a:buChar char=""/>
              <a:defRPr sz="1800"/>
            </a:lvl2pPr>
            <a:lvl3pPr marL="359928" indent="-179964">
              <a:buClr>
                <a:schemeClr val="accent2"/>
              </a:buClr>
              <a:buFont typeface="Arial" panose="020B0604020202020204" pitchFamily="34" charset="0"/>
              <a:buChar char="–"/>
              <a:defRPr/>
            </a:lvl3pPr>
          </a:lstStyle>
          <a:p>
            <a:pPr lvl="0"/>
            <a:r>
              <a:rPr lang="en-US" noProof="0" dirty="0"/>
              <a:t>First level</a:t>
            </a:r>
          </a:p>
          <a:p>
            <a:pPr lvl="1"/>
            <a:r>
              <a:rPr lang="en-US" dirty="0"/>
              <a:t>Second level</a:t>
            </a:r>
          </a:p>
          <a:p>
            <a:pPr lvl="2"/>
            <a:r>
              <a:rPr lang="en-US" dirty="0"/>
              <a:t>Third level</a:t>
            </a:r>
          </a:p>
        </p:txBody>
      </p:sp>
      <p:sp>
        <p:nvSpPr>
          <p:cNvPr id="11" name="TextBox 10"/>
          <p:cNvSpPr txBox="1"/>
          <p:nvPr userDrawn="1"/>
        </p:nvSpPr>
        <p:spPr>
          <a:xfrm>
            <a:off x="324001" y="5851543"/>
            <a:ext cx="2875467" cy="215394"/>
          </a:xfrm>
          <a:prstGeom prst="rect">
            <a:avLst/>
          </a:prstGeom>
          <a:noFill/>
        </p:spPr>
        <p:txBody>
          <a:bodyPr wrap="none" lIns="0" tIns="0" rIns="0" bIns="0" rtlCol="0" anchor="ctr" anchorCtr="0">
            <a:spAutoFit/>
          </a:bodyPr>
          <a:lstStyle/>
          <a:p>
            <a:pPr>
              <a:spcBef>
                <a:spcPts val="600"/>
              </a:spcBef>
              <a:buClr>
                <a:srgbClr val="F0AB00"/>
              </a:buClr>
              <a:buSzPct val="80000"/>
            </a:pPr>
            <a:r>
              <a:rPr lang="en-US" sz="1400" i="1" dirty="0"/>
              <a:t>Partner’s scope of service may vary.</a:t>
            </a:r>
            <a:endParaRPr lang="en-US" sz="1400" i="1" kern="0" dirty="0">
              <a:ea typeface="Arial Unicode MS" pitchFamily="34" charset="-128"/>
              <a:cs typeface="Arial Unicode MS" pitchFamily="34" charset="-128"/>
            </a:endParaRPr>
          </a:p>
        </p:txBody>
      </p:sp>
    </p:spTree>
    <p:extLst>
      <p:ext uri="{BB962C8B-B14F-4D97-AF65-F5344CB8AC3E}">
        <p14:creationId xmlns:p14="http://schemas.microsoft.com/office/powerpoint/2010/main" val="1195267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CUSTOMER</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System Landscape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hasCustomPrompt="1"/>
          </p:nvPr>
        </p:nvSpPr>
        <p:spPr bwMode="gray">
          <a:xfrm>
            <a:off x="325439" y="1692001"/>
            <a:ext cx="11545887" cy="4394652"/>
          </a:xfrm>
          <a:solidFill>
            <a:schemeClr val="bg1">
              <a:lumMod val="95000"/>
            </a:schemeClr>
          </a:solidFill>
        </p:spPr>
        <p:txBody>
          <a:bodyPr vert="horz" lIns="0" tIns="864000" rIns="0" bIns="0" rtlCol="0" anchor="t" anchorCtr="0">
            <a:noAutofit/>
          </a:bodyPr>
          <a:lstStyle>
            <a:lvl1pPr marL="0" indent="0" algn="ctr" defTabSz="1087221" rtl="0" eaLnBrk="1" fontAlgn="base" latinLnBrk="0" hangingPunct="1">
              <a:spcBef>
                <a:spcPts val="1938"/>
              </a:spcBef>
              <a:spcAft>
                <a:spcPct val="0"/>
              </a:spcAft>
              <a:buClr>
                <a:schemeClr val="accent1"/>
              </a:buClr>
              <a:buSzPct val="80000"/>
              <a:buFontTx/>
              <a:buNone/>
              <a:defRPr lang="de-DE" sz="2100" b="0" kern="1200" baseline="0" dirty="0">
                <a:solidFill>
                  <a:schemeClr val="tx1"/>
                </a:solidFill>
                <a:latin typeface="+mn-lt"/>
                <a:ea typeface="+mn-ea"/>
                <a:cs typeface="+mn-cs"/>
              </a:defRPr>
            </a:lvl1pPr>
          </a:lstStyle>
          <a:p>
            <a:pPr defTabSz="1087438" fontAlgn="base">
              <a:spcBef>
                <a:spcPts val="1938"/>
              </a:spcBef>
              <a:spcAft>
                <a:spcPct val="0"/>
              </a:spcAft>
            </a:pPr>
            <a:r>
              <a:rPr lang="en-US" dirty="0"/>
              <a:t>&lt;Solution/System landscape graphic&gt;</a:t>
            </a:r>
          </a:p>
        </p:txBody>
      </p:sp>
    </p:spTree>
    <p:extLst>
      <p:ext uri="{BB962C8B-B14F-4D97-AF65-F5344CB8AC3E}">
        <p14:creationId xmlns:p14="http://schemas.microsoft.com/office/powerpoint/2010/main" val="3716889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CUSTOMER</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en-US"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en-US"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440826"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CUSTOMER</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 id="2147483779" r:id="rId27"/>
    <p:sldLayoutId id="2147483780" r:id="rId28"/>
    <p:sldLayoutId id="2147483785" r:id="rId29"/>
    <p:sldLayoutId id="2147483786" r:id="rId30"/>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rapid.sap.com/bp/BP_SFSF_EC" TargetMode="External"/><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hyperlink" Target="https://rapid.sap.com/bp/BP_SFSF_EC" TargetMode="External"/><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hyperlink" Target="https://rapid.sap.com/bp/" TargetMode="Externa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Placeholder 42"/>
          <p:cNvPicPr>
            <a:picLocks noGrp="1" noChangeAspect="1"/>
          </p:cNvPicPr>
          <p:nvPr>
            <p:ph type="pic" sz="quarter" idx="12"/>
          </p:nvPr>
        </p:nvPicPr>
        <p:blipFill rotWithShape="1">
          <a:blip r:embed="rId3"/>
          <a:srcRect t="24022" b="33774"/>
          <a:stretch/>
        </p:blipFill>
        <p:spPr/>
      </p:pic>
      <p:sp>
        <p:nvSpPr>
          <p:cNvPr id="35" name="Subtitle 34"/>
          <p:cNvSpPr>
            <a:spLocks noGrp="1"/>
          </p:cNvSpPr>
          <p:nvPr>
            <p:ph type="subTitle" idx="1"/>
          </p:nvPr>
        </p:nvSpPr>
        <p:spPr/>
        <p:txBody>
          <a:bodyPr/>
          <a:lstStyle/>
          <a:p>
            <a:r>
              <a:rPr lang="en-US" dirty="0"/>
              <a:t>Speaker’s Name, SAP</a:t>
            </a:r>
          </a:p>
          <a:p>
            <a:pPr lvl="0">
              <a:defRPr/>
            </a:pPr>
            <a:r>
              <a:rPr lang="en-US" dirty="0"/>
              <a:t>April 2018</a:t>
            </a:r>
          </a:p>
        </p:txBody>
      </p:sp>
      <p:sp>
        <p:nvSpPr>
          <p:cNvPr id="10" name="Text Placeholder 9"/>
          <p:cNvSpPr>
            <a:spLocks noGrp="1"/>
          </p:cNvSpPr>
          <p:nvPr>
            <p:ph type="body" sz="quarter" idx="14"/>
          </p:nvPr>
        </p:nvSpPr>
        <p:spPr>
          <a:xfrm>
            <a:off x="288000" y="4024430"/>
            <a:ext cx="10899174" cy="996940"/>
          </a:xfrm>
        </p:spPr>
        <p:txBody>
          <a:bodyPr>
            <a:spAutoFit/>
          </a:bodyPr>
          <a:lstStyle/>
          <a:p>
            <a:r>
              <a:rPr lang="en-US" sz="3599" dirty="0">
                <a:solidFill>
                  <a:srgbClr val="000000"/>
                </a:solidFill>
              </a:rPr>
              <a:t>SAP Best Practices for SAP SuccessFactors Employee Central</a:t>
            </a:r>
            <a:endParaRPr lang="en-US" dirty="0">
              <a:solidFill>
                <a:schemeClr val="accent1"/>
              </a:solidFill>
            </a:endParaRPr>
          </a:p>
        </p:txBody>
      </p:sp>
      <p:grpSp>
        <p:nvGrpSpPr>
          <p:cNvPr id="3" name="Group 2"/>
          <p:cNvGrpSpPr/>
          <p:nvPr/>
        </p:nvGrpSpPr>
        <p:grpSpPr>
          <a:xfrm>
            <a:off x="9171173" y="0"/>
            <a:ext cx="3024002" cy="3430006"/>
            <a:chOff x="9171173" y="0"/>
            <a:chExt cx="3024002" cy="3430006"/>
          </a:xfrm>
        </p:grpSpPr>
        <p:sp>
          <p:nvSpPr>
            <p:cNvPr id="18" name="Rectangle 17"/>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TextBox 12"/>
          <p:cNvSpPr txBox="1"/>
          <p:nvPr/>
        </p:nvSpPr>
        <p:spPr>
          <a:xfrm>
            <a:off x="6795455" y="1842935"/>
            <a:ext cx="5399720" cy="1915121"/>
          </a:xfrm>
          <a:prstGeom prst="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wrap="square" lIns="144000" tIns="72000" rIns="144000" bIns="72000">
            <a:spAutoFit/>
          </a:bodyPr>
          <a:lstStyle/>
          <a:p>
            <a:pPr>
              <a:spcBef>
                <a:spcPts val="600"/>
              </a:spcBef>
              <a:buClr>
                <a:srgbClr val="F0AB00"/>
              </a:buClr>
              <a:buSzPct val="80000"/>
              <a:defRPr/>
            </a:pPr>
            <a:r>
              <a:rPr lang="en-US" sz="1600" b="1" kern="0" dirty="0">
                <a:latin typeface="Arial Black" panose="020B0A04020102020204" pitchFamily="34" charset="0"/>
                <a:ea typeface="Arial Unicode MS" pitchFamily="34" charset="-128"/>
                <a:cs typeface="Arial Unicode MS" pitchFamily="34" charset="-128"/>
              </a:rPr>
              <a:t>Customer scope presentation</a:t>
            </a:r>
            <a:br>
              <a:rPr lang="en-US" sz="1200" b="1" kern="0" dirty="0">
                <a:ea typeface="Arial Unicode MS" pitchFamily="34" charset="-128"/>
                <a:cs typeface="Arial Unicode MS" pitchFamily="34" charset="-128"/>
              </a:rPr>
            </a:br>
            <a:r>
              <a:rPr lang="en-US" sz="1200" b="1" kern="0" dirty="0">
                <a:ea typeface="Arial Unicode MS" pitchFamily="34" charset="-128"/>
                <a:cs typeface="Arial Unicode MS" pitchFamily="34" charset="-128"/>
              </a:rPr>
              <a:t>About this asset</a:t>
            </a:r>
          </a:p>
          <a:p>
            <a:pPr>
              <a:spcBef>
                <a:spcPts val="600"/>
              </a:spcBef>
              <a:buClr>
                <a:srgbClr val="F0AB00"/>
              </a:buClr>
              <a:buSzPct val="80000"/>
              <a:defRPr/>
            </a:pPr>
            <a:r>
              <a:rPr lang="en-US" sz="1200" kern="0" dirty="0">
                <a:ea typeface="Arial Unicode MS" pitchFamily="34" charset="-128"/>
                <a:cs typeface="Arial Unicode MS" pitchFamily="34" charset="-128"/>
              </a:rPr>
              <a:t>This is a collection of slides that SAP employees and partners can use when preparing a presentation for customers about scope.</a:t>
            </a:r>
          </a:p>
          <a:p>
            <a:pPr>
              <a:spcBef>
                <a:spcPts val="600"/>
              </a:spcBef>
              <a:buClr>
                <a:srgbClr val="F0AB00"/>
              </a:buClr>
              <a:buSzPct val="80000"/>
              <a:defRPr/>
            </a:pPr>
            <a:r>
              <a:rPr lang="en-US" sz="1200" kern="0" dirty="0">
                <a:ea typeface="Arial Unicode MS" pitchFamily="34" charset="-128"/>
                <a:cs typeface="Arial Unicode MS" pitchFamily="34" charset="-128"/>
              </a:rPr>
              <a:t>You can use slides in your own customer-specific presentation. Customers cannot open or download this presentation themselves.</a:t>
            </a:r>
          </a:p>
          <a:p>
            <a:pPr>
              <a:spcBef>
                <a:spcPts val="600"/>
              </a:spcBef>
              <a:buClr>
                <a:srgbClr val="F0AB00"/>
              </a:buClr>
              <a:buSzPct val="80000"/>
              <a:defRPr/>
            </a:pPr>
            <a:r>
              <a:rPr lang="en-US" sz="1200" kern="0" dirty="0">
                <a:ea typeface="Arial Unicode MS" pitchFamily="34" charset="-128"/>
                <a:cs typeface="Arial Unicode MS" pitchFamily="34" charset="-128"/>
              </a:rPr>
              <a:t>For more information about SAP Best Practices, see SAP Best Practices explorer at </a:t>
            </a:r>
            <a:r>
              <a:rPr lang="en-US" sz="1200" kern="0" dirty="0">
                <a:ea typeface="Arial Unicode MS" pitchFamily="34" charset="-128"/>
                <a:cs typeface="Arial Unicode MS" pitchFamily="34" charset="-128"/>
                <a:hlinkClick r:id="" action="ppaction://noaction"/>
              </a:rPr>
              <a:t>rapid.sap.com/</a:t>
            </a:r>
            <a:r>
              <a:rPr lang="en-US" sz="1200" kern="0" dirty="0" err="1">
                <a:ea typeface="Arial Unicode MS" pitchFamily="34" charset="-128"/>
                <a:cs typeface="Arial Unicode MS" pitchFamily="34" charset="-128"/>
                <a:hlinkClick r:id="" action="ppaction://noaction"/>
              </a:rPr>
              <a:t>bp</a:t>
            </a:r>
            <a:r>
              <a:rPr lang="en-US" sz="1200" kern="0" dirty="0">
                <a:ea typeface="Arial Unicode MS" pitchFamily="34" charset="-128"/>
                <a:cs typeface="Arial Unicode MS" pitchFamily="34" charset="-128"/>
                <a:hlinkClick r:id="" action="ppaction://noaction"/>
              </a:rPr>
              <a:t>/</a:t>
            </a:r>
            <a:r>
              <a:rPr lang="en-US" sz="1200" kern="0" dirty="0">
                <a:ea typeface="Arial Unicode MS" pitchFamily="34" charset="-128"/>
                <a:cs typeface="Arial Unicode MS" pitchFamily="34" charset="-128"/>
              </a:rPr>
              <a:t>.</a:t>
            </a:r>
          </a:p>
        </p:txBody>
      </p:sp>
      <p:sp>
        <p:nvSpPr>
          <p:cNvPr id="15" name="Text Placeholder 2"/>
          <p:cNvSpPr txBox="1">
            <a:spLocks/>
          </p:cNvSpPr>
          <p:nvPr/>
        </p:nvSpPr>
        <p:spPr bwMode="gray">
          <a:xfrm>
            <a:off x="287999" y="276409"/>
            <a:ext cx="2998409" cy="124650"/>
          </a:xfrm>
          <a:prstGeom prst="rect">
            <a:avLst/>
          </a:prstGeom>
        </p:spPr>
        <p:txBody>
          <a:bodyPr vert="horz" wrap="square" lIns="0" tIns="0" rIns="0" bIns="0" rtlCol="0">
            <a:spAutoFit/>
          </a:bodyPr>
          <a:lstStyle>
            <a:lvl1pPr marL="0" indent="0" algn="l" defTabSz="1088558" rtl="0" eaLnBrk="1" latinLnBrk="0" hangingPunct="1">
              <a:lnSpc>
                <a:spcPct val="90000"/>
              </a:lnSpc>
              <a:spcBef>
                <a:spcPts val="0"/>
              </a:spcBef>
              <a:buClr>
                <a:schemeClr val="accent1"/>
              </a:buClr>
              <a:buSzPct val="80000"/>
              <a:buFontTx/>
              <a:buNone/>
              <a:defRPr sz="3600" b="1" kern="1200" baseline="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900" b="0" dirty="0">
                <a:solidFill>
                  <a:schemeClr val="bg1"/>
                </a:solidFill>
              </a:rPr>
              <a:t>V11.1802</a:t>
            </a:r>
          </a:p>
        </p:txBody>
      </p:sp>
    </p:spTree>
    <p:extLst>
      <p:ext uri="{BB962C8B-B14F-4D97-AF65-F5344CB8AC3E}">
        <p14:creationId xmlns:p14="http://schemas.microsoft.com/office/powerpoint/2010/main" val="40829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5" name="Rounded Rectangle 6"/>
          <p:cNvSpPr/>
          <p:nvPr/>
        </p:nvSpPr>
        <p:spPr bwMode="gray">
          <a:xfrm>
            <a:off x="402715" y="2001004"/>
            <a:ext cx="4398686" cy="357419"/>
          </a:xfrm>
          <a:prstGeom prst="roundRect">
            <a:avLst/>
          </a:prstGeom>
          <a:solidFill>
            <a:schemeClr val="accent2">
              <a:lumMod val="20000"/>
              <a:lumOff val="80000"/>
            </a:schemeClr>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ea typeface="Arial Unicode MS" pitchFamily="34" charset="-128"/>
              <a:cs typeface="Arial Unicode MS" pitchFamily="34" charset="-128"/>
            </a:endParaRPr>
          </a:p>
        </p:txBody>
      </p:sp>
      <p:sp>
        <p:nvSpPr>
          <p:cNvPr id="4" name="Text Placeholder 3"/>
          <p:cNvSpPr>
            <a:spLocks noGrp="1"/>
          </p:cNvSpPr>
          <p:nvPr>
            <p:ph type="body" sz="quarter" idx="10"/>
          </p:nvPr>
        </p:nvSpPr>
        <p:spPr/>
        <p:txBody>
          <a:bodyPr/>
          <a:lstStyle/>
          <a:p>
            <a:pPr marL="457200" lvl="1" indent="-457200"/>
            <a:r>
              <a:rPr lang="en-US" sz="2100" dirty="0"/>
              <a:t>Overview</a:t>
            </a:r>
          </a:p>
          <a:p>
            <a:pPr marL="457200" lvl="1" indent="-457200"/>
            <a:r>
              <a:rPr lang="en-US" sz="2100" dirty="0"/>
              <a:t>Scope &amp; Activation</a:t>
            </a:r>
          </a:p>
          <a:p>
            <a:pPr marL="457200" lvl="1" indent="-457200"/>
            <a:r>
              <a:rPr lang="en-US" sz="2100" dirty="0"/>
              <a:t>Software products and landscape</a:t>
            </a:r>
          </a:p>
          <a:p>
            <a:pPr marL="457200" lvl="1" indent="-457200"/>
            <a:r>
              <a:rPr lang="en-US" sz="2100" dirty="0"/>
              <a:t>Detailed Scope Explanation</a:t>
            </a:r>
          </a:p>
        </p:txBody>
      </p:sp>
    </p:spTree>
    <p:extLst>
      <p:ext uri="{BB962C8B-B14F-4D97-AF65-F5344CB8AC3E}">
        <p14:creationId xmlns:p14="http://schemas.microsoft.com/office/powerpoint/2010/main" val="1100536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3870" y="504000"/>
            <a:ext cx="11183564" cy="738407"/>
          </a:xfrm>
        </p:spPr>
        <p:txBody>
          <a:bodyPr/>
          <a:lstStyle/>
          <a:p>
            <a:r>
              <a:rPr lang="en-US" sz="2399" dirty="0"/>
              <a:t>SAP SuccessFactors </a:t>
            </a:r>
            <a:r>
              <a:rPr lang="en-US" sz="2399" dirty="0">
                <a:solidFill>
                  <a:schemeClr val="accent1"/>
                </a:solidFill>
              </a:rPr>
              <a:t>Employee Central </a:t>
            </a:r>
            <a:r>
              <a:rPr lang="en-US" sz="2399" dirty="0"/>
              <a:t>Best Practices </a:t>
            </a:r>
            <a:br>
              <a:rPr lang="en-US" dirty="0"/>
            </a:br>
            <a:r>
              <a:rPr lang="en-US" altLang="en-US" sz="2399" dirty="0"/>
              <a:t>Business Scope Covered</a:t>
            </a:r>
            <a:endParaRPr lang="en-US" dirty="0"/>
          </a:p>
        </p:txBody>
      </p:sp>
      <p:sp>
        <p:nvSpPr>
          <p:cNvPr id="4" name="Freeform 28"/>
          <p:cNvSpPr/>
          <p:nvPr/>
        </p:nvSpPr>
        <p:spPr bwMode="auto">
          <a:xfrm>
            <a:off x="476173" y="1556145"/>
            <a:ext cx="1864001" cy="585583"/>
          </a:xfrm>
          <a:custGeom>
            <a:avLst/>
            <a:gdLst>
              <a:gd name="connsiteX0" fmla="*/ 0 w 2577419"/>
              <a:gd name="connsiteY0" fmla="*/ 74332 h 743316"/>
              <a:gd name="connsiteX1" fmla="*/ 74332 w 2577419"/>
              <a:gd name="connsiteY1" fmla="*/ 0 h 743316"/>
              <a:gd name="connsiteX2" fmla="*/ 2503087 w 2577419"/>
              <a:gd name="connsiteY2" fmla="*/ 0 h 743316"/>
              <a:gd name="connsiteX3" fmla="*/ 2577419 w 2577419"/>
              <a:gd name="connsiteY3" fmla="*/ 74332 h 743316"/>
              <a:gd name="connsiteX4" fmla="*/ 2577419 w 2577419"/>
              <a:gd name="connsiteY4" fmla="*/ 668984 h 743316"/>
              <a:gd name="connsiteX5" fmla="*/ 2503087 w 2577419"/>
              <a:gd name="connsiteY5" fmla="*/ 743316 h 743316"/>
              <a:gd name="connsiteX6" fmla="*/ 74332 w 2577419"/>
              <a:gd name="connsiteY6" fmla="*/ 743316 h 743316"/>
              <a:gd name="connsiteX7" fmla="*/ 0 w 2577419"/>
              <a:gd name="connsiteY7" fmla="*/ 668984 h 743316"/>
              <a:gd name="connsiteX8" fmla="*/ 0 w 2577419"/>
              <a:gd name="connsiteY8" fmla="*/ 74332 h 743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77419" h="743316">
                <a:moveTo>
                  <a:pt x="0" y="74332"/>
                </a:moveTo>
                <a:cubicBezTo>
                  <a:pt x="0" y="33280"/>
                  <a:pt x="33280" y="0"/>
                  <a:pt x="74332" y="0"/>
                </a:cubicBezTo>
                <a:lnTo>
                  <a:pt x="2503087" y="0"/>
                </a:lnTo>
                <a:cubicBezTo>
                  <a:pt x="2544139" y="0"/>
                  <a:pt x="2577419" y="33280"/>
                  <a:pt x="2577419" y="74332"/>
                </a:cubicBezTo>
                <a:lnTo>
                  <a:pt x="2577419" y="668984"/>
                </a:lnTo>
                <a:cubicBezTo>
                  <a:pt x="2577419" y="710036"/>
                  <a:pt x="2544139" y="743316"/>
                  <a:pt x="2503087" y="743316"/>
                </a:cubicBezTo>
                <a:lnTo>
                  <a:pt x="74332" y="743316"/>
                </a:lnTo>
                <a:cubicBezTo>
                  <a:pt x="33280" y="743316"/>
                  <a:pt x="0" y="710036"/>
                  <a:pt x="0" y="668984"/>
                </a:cubicBezTo>
                <a:lnTo>
                  <a:pt x="0" y="74332"/>
                </a:lnTo>
                <a:close/>
              </a:path>
            </a:pathLst>
          </a:custGeom>
          <a:solidFill>
            <a:schemeClr val="accent1"/>
          </a:solid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67489" tIns="52249" rIns="67489" bIns="52249" spcCol="1270" anchor="ctr"/>
          <a:lstStyle/>
          <a:p>
            <a:pPr algn="ctr" defTabSz="1066693">
              <a:lnSpc>
                <a:spcPct val="90000"/>
              </a:lnSpc>
              <a:spcAft>
                <a:spcPct val="35000"/>
              </a:spcAft>
              <a:defRPr/>
            </a:pPr>
            <a:r>
              <a:rPr lang="en-US" altLang="en-US" sz="1999" b="1" dirty="0">
                <a:solidFill>
                  <a:srgbClr val="FFFFFF"/>
                </a:solidFill>
                <a:effectLst>
                  <a:outerShdw blurRad="38100" dist="38100" dir="2700000" algn="tl">
                    <a:srgbClr val="000000">
                      <a:alpha val="43137"/>
                    </a:srgbClr>
                  </a:outerShdw>
                </a:effectLst>
                <a:latin typeface="Arial"/>
              </a:rPr>
              <a:t>HR Basic Transactions</a:t>
            </a:r>
          </a:p>
        </p:txBody>
      </p:sp>
      <p:sp>
        <p:nvSpPr>
          <p:cNvPr id="5" name="Freeform 32"/>
          <p:cNvSpPr/>
          <p:nvPr/>
        </p:nvSpPr>
        <p:spPr bwMode="auto">
          <a:xfrm>
            <a:off x="4635110" y="1556145"/>
            <a:ext cx="2144501" cy="585583"/>
          </a:xfrm>
          <a:custGeom>
            <a:avLst/>
            <a:gdLst>
              <a:gd name="connsiteX0" fmla="*/ 0 w 3275036"/>
              <a:gd name="connsiteY0" fmla="*/ 74332 h 743316"/>
              <a:gd name="connsiteX1" fmla="*/ 74332 w 3275036"/>
              <a:gd name="connsiteY1" fmla="*/ 0 h 743316"/>
              <a:gd name="connsiteX2" fmla="*/ 3200704 w 3275036"/>
              <a:gd name="connsiteY2" fmla="*/ 0 h 743316"/>
              <a:gd name="connsiteX3" fmla="*/ 3275036 w 3275036"/>
              <a:gd name="connsiteY3" fmla="*/ 74332 h 743316"/>
              <a:gd name="connsiteX4" fmla="*/ 3275036 w 3275036"/>
              <a:gd name="connsiteY4" fmla="*/ 668984 h 743316"/>
              <a:gd name="connsiteX5" fmla="*/ 3200704 w 3275036"/>
              <a:gd name="connsiteY5" fmla="*/ 743316 h 743316"/>
              <a:gd name="connsiteX6" fmla="*/ 74332 w 3275036"/>
              <a:gd name="connsiteY6" fmla="*/ 743316 h 743316"/>
              <a:gd name="connsiteX7" fmla="*/ 0 w 3275036"/>
              <a:gd name="connsiteY7" fmla="*/ 668984 h 743316"/>
              <a:gd name="connsiteX8" fmla="*/ 0 w 3275036"/>
              <a:gd name="connsiteY8" fmla="*/ 74332 h 743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75036" h="743316">
                <a:moveTo>
                  <a:pt x="0" y="74332"/>
                </a:moveTo>
                <a:cubicBezTo>
                  <a:pt x="0" y="33280"/>
                  <a:pt x="33280" y="0"/>
                  <a:pt x="74332" y="0"/>
                </a:cubicBezTo>
                <a:lnTo>
                  <a:pt x="3200704" y="0"/>
                </a:lnTo>
                <a:cubicBezTo>
                  <a:pt x="3241756" y="0"/>
                  <a:pt x="3275036" y="33280"/>
                  <a:pt x="3275036" y="74332"/>
                </a:cubicBezTo>
                <a:lnTo>
                  <a:pt x="3275036" y="668984"/>
                </a:lnTo>
                <a:cubicBezTo>
                  <a:pt x="3275036" y="710036"/>
                  <a:pt x="3241756" y="743316"/>
                  <a:pt x="3200704" y="743316"/>
                </a:cubicBezTo>
                <a:lnTo>
                  <a:pt x="74332" y="743316"/>
                </a:lnTo>
                <a:cubicBezTo>
                  <a:pt x="33280" y="743316"/>
                  <a:pt x="0" y="710036"/>
                  <a:pt x="0" y="668984"/>
                </a:cubicBezTo>
                <a:lnTo>
                  <a:pt x="0" y="74332"/>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67489" tIns="52249" rIns="67489" bIns="52249" spcCol="1270" anchor="ctr"/>
          <a:lstStyle/>
          <a:p>
            <a:pPr algn="ctr" defTabSz="1066693">
              <a:lnSpc>
                <a:spcPct val="90000"/>
              </a:lnSpc>
              <a:spcAft>
                <a:spcPct val="35000"/>
              </a:spcAft>
              <a:defRPr/>
            </a:pPr>
            <a:r>
              <a:rPr lang="en-US" sz="1999" b="1" dirty="0">
                <a:solidFill>
                  <a:srgbClr val="FFFFFF"/>
                </a:solidFill>
                <a:effectLst>
                  <a:outerShdw blurRad="38100" dist="38100" dir="2700000" algn="tl">
                    <a:srgbClr val="000000">
                      <a:alpha val="43137"/>
                    </a:srgbClr>
                  </a:outerShdw>
                </a:effectLst>
                <a:latin typeface="Arial"/>
              </a:rPr>
              <a:t>Time Management</a:t>
            </a:r>
          </a:p>
        </p:txBody>
      </p:sp>
      <p:sp>
        <p:nvSpPr>
          <p:cNvPr id="6" name="Freeform 22532"/>
          <p:cNvSpPr/>
          <p:nvPr/>
        </p:nvSpPr>
        <p:spPr bwMode="auto">
          <a:xfrm>
            <a:off x="10031561" y="3682432"/>
            <a:ext cx="1765740" cy="589955"/>
          </a:xfrm>
          <a:custGeom>
            <a:avLst/>
            <a:gdLst>
              <a:gd name="connsiteX0" fmla="*/ 0 w 1974247"/>
              <a:gd name="connsiteY0" fmla="*/ 74332 h 743316"/>
              <a:gd name="connsiteX1" fmla="*/ 74332 w 1974247"/>
              <a:gd name="connsiteY1" fmla="*/ 0 h 743316"/>
              <a:gd name="connsiteX2" fmla="*/ 1899915 w 1974247"/>
              <a:gd name="connsiteY2" fmla="*/ 0 h 743316"/>
              <a:gd name="connsiteX3" fmla="*/ 1974247 w 1974247"/>
              <a:gd name="connsiteY3" fmla="*/ 74332 h 743316"/>
              <a:gd name="connsiteX4" fmla="*/ 1974247 w 1974247"/>
              <a:gd name="connsiteY4" fmla="*/ 668984 h 743316"/>
              <a:gd name="connsiteX5" fmla="*/ 1899915 w 1974247"/>
              <a:gd name="connsiteY5" fmla="*/ 743316 h 743316"/>
              <a:gd name="connsiteX6" fmla="*/ 74332 w 1974247"/>
              <a:gd name="connsiteY6" fmla="*/ 743316 h 743316"/>
              <a:gd name="connsiteX7" fmla="*/ 0 w 1974247"/>
              <a:gd name="connsiteY7" fmla="*/ 668984 h 743316"/>
              <a:gd name="connsiteX8" fmla="*/ 0 w 1974247"/>
              <a:gd name="connsiteY8" fmla="*/ 74332 h 743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4247" h="743316">
                <a:moveTo>
                  <a:pt x="0" y="74332"/>
                </a:moveTo>
                <a:cubicBezTo>
                  <a:pt x="0" y="33280"/>
                  <a:pt x="33280" y="0"/>
                  <a:pt x="74332" y="0"/>
                </a:cubicBezTo>
                <a:lnTo>
                  <a:pt x="1899915" y="0"/>
                </a:lnTo>
                <a:cubicBezTo>
                  <a:pt x="1940967" y="0"/>
                  <a:pt x="1974247" y="33280"/>
                  <a:pt x="1974247" y="74332"/>
                </a:cubicBezTo>
                <a:lnTo>
                  <a:pt x="1974247" y="668984"/>
                </a:lnTo>
                <a:cubicBezTo>
                  <a:pt x="1974247" y="710036"/>
                  <a:pt x="1940967" y="743316"/>
                  <a:pt x="1899915" y="743316"/>
                </a:cubicBezTo>
                <a:lnTo>
                  <a:pt x="74332" y="743316"/>
                </a:lnTo>
                <a:cubicBezTo>
                  <a:pt x="33280" y="743316"/>
                  <a:pt x="0" y="710036"/>
                  <a:pt x="0" y="668984"/>
                </a:cubicBezTo>
                <a:lnTo>
                  <a:pt x="0" y="74332"/>
                </a:lnTo>
                <a:close/>
              </a:path>
            </a:pathLst>
          </a:custGeom>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67489" tIns="52249" rIns="67489" bIns="52249" spcCol="1270" anchor="ctr"/>
          <a:lstStyle/>
          <a:p>
            <a:pPr algn="ctr" defTabSz="1066693">
              <a:lnSpc>
                <a:spcPct val="90000"/>
              </a:lnSpc>
              <a:spcAft>
                <a:spcPct val="35000"/>
              </a:spcAft>
              <a:defRPr/>
            </a:pPr>
            <a:r>
              <a:rPr lang="en-US" altLang="en-US" sz="1999" b="1" dirty="0">
                <a:solidFill>
                  <a:srgbClr val="FFFFFF"/>
                </a:solidFill>
                <a:effectLst>
                  <a:outerShdw blurRad="38100" dist="38100" dir="2700000" algn="tl">
                    <a:srgbClr val="000000">
                      <a:alpha val="43137"/>
                    </a:srgbClr>
                  </a:outerShdw>
                </a:effectLst>
                <a:latin typeface="Arial"/>
              </a:rPr>
              <a:t>Integration </a:t>
            </a:r>
          </a:p>
        </p:txBody>
      </p:sp>
      <p:sp>
        <p:nvSpPr>
          <p:cNvPr id="7" name="Freeform 4"/>
          <p:cNvSpPr/>
          <p:nvPr/>
        </p:nvSpPr>
        <p:spPr bwMode="auto">
          <a:xfrm>
            <a:off x="7030191" y="3682432"/>
            <a:ext cx="2778485" cy="589955"/>
          </a:xfrm>
          <a:custGeom>
            <a:avLst/>
            <a:gdLst>
              <a:gd name="connsiteX0" fmla="*/ 0 w 2564202"/>
              <a:gd name="connsiteY0" fmla="*/ 74332 h 743316"/>
              <a:gd name="connsiteX1" fmla="*/ 74332 w 2564202"/>
              <a:gd name="connsiteY1" fmla="*/ 0 h 743316"/>
              <a:gd name="connsiteX2" fmla="*/ 2489870 w 2564202"/>
              <a:gd name="connsiteY2" fmla="*/ 0 h 743316"/>
              <a:gd name="connsiteX3" fmla="*/ 2564202 w 2564202"/>
              <a:gd name="connsiteY3" fmla="*/ 74332 h 743316"/>
              <a:gd name="connsiteX4" fmla="*/ 2564202 w 2564202"/>
              <a:gd name="connsiteY4" fmla="*/ 668984 h 743316"/>
              <a:gd name="connsiteX5" fmla="*/ 2489870 w 2564202"/>
              <a:gd name="connsiteY5" fmla="*/ 743316 h 743316"/>
              <a:gd name="connsiteX6" fmla="*/ 74332 w 2564202"/>
              <a:gd name="connsiteY6" fmla="*/ 743316 h 743316"/>
              <a:gd name="connsiteX7" fmla="*/ 0 w 2564202"/>
              <a:gd name="connsiteY7" fmla="*/ 668984 h 743316"/>
              <a:gd name="connsiteX8" fmla="*/ 0 w 2564202"/>
              <a:gd name="connsiteY8" fmla="*/ 74332 h 743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4202" h="743316">
                <a:moveTo>
                  <a:pt x="0" y="74332"/>
                </a:moveTo>
                <a:cubicBezTo>
                  <a:pt x="0" y="33280"/>
                  <a:pt x="33280" y="0"/>
                  <a:pt x="74332" y="0"/>
                </a:cubicBezTo>
                <a:lnTo>
                  <a:pt x="2489870" y="0"/>
                </a:lnTo>
                <a:cubicBezTo>
                  <a:pt x="2530922" y="0"/>
                  <a:pt x="2564202" y="33280"/>
                  <a:pt x="2564202" y="74332"/>
                </a:cubicBezTo>
                <a:lnTo>
                  <a:pt x="2564202" y="668984"/>
                </a:lnTo>
                <a:cubicBezTo>
                  <a:pt x="2564202" y="710036"/>
                  <a:pt x="2530922" y="743316"/>
                  <a:pt x="2489870" y="743316"/>
                </a:cubicBezTo>
                <a:lnTo>
                  <a:pt x="74332" y="743316"/>
                </a:lnTo>
                <a:cubicBezTo>
                  <a:pt x="33280" y="743316"/>
                  <a:pt x="0" y="710036"/>
                  <a:pt x="0" y="668984"/>
                </a:cubicBezTo>
                <a:lnTo>
                  <a:pt x="0" y="74332"/>
                </a:lnTo>
                <a:close/>
              </a:path>
            </a:pathLst>
          </a:custGeom>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67489" tIns="52249" rIns="67489" bIns="52249" spcCol="1270" anchor="ctr"/>
          <a:lstStyle/>
          <a:p>
            <a:pPr algn="ctr" defTabSz="1066693">
              <a:lnSpc>
                <a:spcPct val="90000"/>
              </a:lnSpc>
              <a:spcAft>
                <a:spcPct val="35000"/>
              </a:spcAft>
              <a:defRPr/>
            </a:pPr>
            <a:r>
              <a:rPr lang="en-US" sz="1999" b="1" dirty="0">
                <a:solidFill>
                  <a:srgbClr val="FFFFFF"/>
                </a:solidFill>
                <a:effectLst>
                  <a:outerShdw blurRad="38100" dist="38100" dir="2700000" algn="tl">
                    <a:srgbClr val="000000">
                      <a:alpha val="43137"/>
                    </a:srgbClr>
                  </a:outerShdw>
                </a:effectLst>
                <a:latin typeface="Arial"/>
              </a:rPr>
              <a:t>Company Structure &amp; Position Management</a:t>
            </a:r>
          </a:p>
        </p:txBody>
      </p:sp>
      <p:sp>
        <p:nvSpPr>
          <p:cNvPr id="8" name="Freeform 28"/>
          <p:cNvSpPr/>
          <p:nvPr/>
        </p:nvSpPr>
        <p:spPr bwMode="auto">
          <a:xfrm>
            <a:off x="7002495" y="1556145"/>
            <a:ext cx="2443899" cy="604489"/>
          </a:xfrm>
          <a:custGeom>
            <a:avLst/>
            <a:gdLst>
              <a:gd name="connsiteX0" fmla="*/ 0 w 2577419"/>
              <a:gd name="connsiteY0" fmla="*/ 74332 h 743316"/>
              <a:gd name="connsiteX1" fmla="*/ 74332 w 2577419"/>
              <a:gd name="connsiteY1" fmla="*/ 0 h 743316"/>
              <a:gd name="connsiteX2" fmla="*/ 2503087 w 2577419"/>
              <a:gd name="connsiteY2" fmla="*/ 0 h 743316"/>
              <a:gd name="connsiteX3" fmla="*/ 2577419 w 2577419"/>
              <a:gd name="connsiteY3" fmla="*/ 74332 h 743316"/>
              <a:gd name="connsiteX4" fmla="*/ 2577419 w 2577419"/>
              <a:gd name="connsiteY4" fmla="*/ 668984 h 743316"/>
              <a:gd name="connsiteX5" fmla="*/ 2503087 w 2577419"/>
              <a:gd name="connsiteY5" fmla="*/ 743316 h 743316"/>
              <a:gd name="connsiteX6" fmla="*/ 74332 w 2577419"/>
              <a:gd name="connsiteY6" fmla="*/ 743316 h 743316"/>
              <a:gd name="connsiteX7" fmla="*/ 0 w 2577419"/>
              <a:gd name="connsiteY7" fmla="*/ 668984 h 743316"/>
              <a:gd name="connsiteX8" fmla="*/ 0 w 2577419"/>
              <a:gd name="connsiteY8" fmla="*/ 74332 h 743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77419" h="743316">
                <a:moveTo>
                  <a:pt x="0" y="74332"/>
                </a:moveTo>
                <a:cubicBezTo>
                  <a:pt x="0" y="33280"/>
                  <a:pt x="33280" y="0"/>
                  <a:pt x="74332" y="0"/>
                </a:cubicBezTo>
                <a:lnTo>
                  <a:pt x="2503087" y="0"/>
                </a:lnTo>
                <a:cubicBezTo>
                  <a:pt x="2544139" y="0"/>
                  <a:pt x="2577419" y="33280"/>
                  <a:pt x="2577419" y="74332"/>
                </a:cubicBezTo>
                <a:lnTo>
                  <a:pt x="2577419" y="668984"/>
                </a:lnTo>
                <a:cubicBezTo>
                  <a:pt x="2577419" y="710036"/>
                  <a:pt x="2544139" y="743316"/>
                  <a:pt x="2503087" y="743316"/>
                </a:cubicBezTo>
                <a:lnTo>
                  <a:pt x="74332" y="743316"/>
                </a:lnTo>
                <a:cubicBezTo>
                  <a:pt x="33280" y="743316"/>
                  <a:pt x="0" y="710036"/>
                  <a:pt x="0" y="668984"/>
                </a:cubicBezTo>
                <a:lnTo>
                  <a:pt x="0" y="74332"/>
                </a:lnTo>
                <a:close/>
              </a:path>
            </a:pathLst>
          </a:custGeom>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67489" tIns="52249" rIns="67489" bIns="52249" spcCol="1270" anchor="ctr"/>
          <a:lstStyle/>
          <a:p>
            <a:pPr algn="ctr" defTabSz="1066693">
              <a:lnSpc>
                <a:spcPct val="90000"/>
              </a:lnSpc>
              <a:spcAft>
                <a:spcPct val="35000"/>
              </a:spcAft>
              <a:defRPr/>
            </a:pPr>
            <a:r>
              <a:rPr lang="en-US" altLang="en-US" sz="1999" b="1" dirty="0">
                <a:solidFill>
                  <a:srgbClr val="FFFFFF"/>
                </a:solidFill>
                <a:effectLst>
                  <a:outerShdw blurRad="38100" dist="38100" dir="2700000" algn="tl">
                    <a:srgbClr val="000000">
                      <a:alpha val="43137"/>
                    </a:srgbClr>
                  </a:outerShdw>
                </a:effectLst>
                <a:latin typeface="Arial"/>
              </a:rPr>
              <a:t>Total Workforce Management</a:t>
            </a:r>
          </a:p>
        </p:txBody>
      </p:sp>
      <p:sp>
        <p:nvSpPr>
          <p:cNvPr id="9" name="Freeform 28"/>
          <p:cNvSpPr/>
          <p:nvPr/>
        </p:nvSpPr>
        <p:spPr bwMode="auto">
          <a:xfrm>
            <a:off x="2571975" y="1556145"/>
            <a:ext cx="1840251" cy="585583"/>
          </a:xfrm>
          <a:custGeom>
            <a:avLst/>
            <a:gdLst>
              <a:gd name="connsiteX0" fmla="*/ 0 w 2577419"/>
              <a:gd name="connsiteY0" fmla="*/ 74332 h 743316"/>
              <a:gd name="connsiteX1" fmla="*/ 74332 w 2577419"/>
              <a:gd name="connsiteY1" fmla="*/ 0 h 743316"/>
              <a:gd name="connsiteX2" fmla="*/ 2503087 w 2577419"/>
              <a:gd name="connsiteY2" fmla="*/ 0 h 743316"/>
              <a:gd name="connsiteX3" fmla="*/ 2577419 w 2577419"/>
              <a:gd name="connsiteY3" fmla="*/ 74332 h 743316"/>
              <a:gd name="connsiteX4" fmla="*/ 2577419 w 2577419"/>
              <a:gd name="connsiteY4" fmla="*/ 668984 h 743316"/>
              <a:gd name="connsiteX5" fmla="*/ 2503087 w 2577419"/>
              <a:gd name="connsiteY5" fmla="*/ 743316 h 743316"/>
              <a:gd name="connsiteX6" fmla="*/ 74332 w 2577419"/>
              <a:gd name="connsiteY6" fmla="*/ 743316 h 743316"/>
              <a:gd name="connsiteX7" fmla="*/ 0 w 2577419"/>
              <a:gd name="connsiteY7" fmla="*/ 668984 h 743316"/>
              <a:gd name="connsiteX8" fmla="*/ 0 w 2577419"/>
              <a:gd name="connsiteY8" fmla="*/ 74332 h 743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77419" h="743316">
                <a:moveTo>
                  <a:pt x="0" y="74332"/>
                </a:moveTo>
                <a:cubicBezTo>
                  <a:pt x="0" y="33280"/>
                  <a:pt x="33280" y="0"/>
                  <a:pt x="74332" y="0"/>
                </a:cubicBezTo>
                <a:lnTo>
                  <a:pt x="2503087" y="0"/>
                </a:lnTo>
                <a:cubicBezTo>
                  <a:pt x="2544139" y="0"/>
                  <a:pt x="2577419" y="33280"/>
                  <a:pt x="2577419" y="74332"/>
                </a:cubicBezTo>
                <a:lnTo>
                  <a:pt x="2577419" y="668984"/>
                </a:lnTo>
                <a:cubicBezTo>
                  <a:pt x="2577419" y="710036"/>
                  <a:pt x="2544139" y="743316"/>
                  <a:pt x="2503087" y="743316"/>
                </a:cubicBezTo>
                <a:lnTo>
                  <a:pt x="74332" y="743316"/>
                </a:lnTo>
                <a:cubicBezTo>
                  <a:pt x="33280" y="743316"/>
                  <a:pt x="0" y="710036"/>
                  <a:pt x="0" y="668984"/>
                </a:cubicBezTo>
                <a:lnTo>
                  <a:pt x="0" y="74332"/>
                </a:lnTo>
                <a:close/>
              </a:path>
            </a:pathLst>
          </a:custGeom>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67489" tIns="52249" rIns="67489" bIns="52249" spcCol="1270" anchor="ctr"/>
          <a:lstStyle/>
          <a:p>
            <a:pPr algn="ctr" defTabSz="1066693">
              <a:lnSpc>
                <a:spcPct val="90000"/>
              </a:lnSpc>
              <a:spcAft>
                <a:spcPct val="35000"/>
              </a:spcAft>
              <a:defRPr/>
            </a:pPr>
            <a:r>
              <a:rPr lang="en-US" altLang="en-US" sz="1999" b="1" dirty="0">
                <a:solidFill>
                  <a:srgbClr val="FFFFFF"/>
                </a:solidFill>
                <a:effectLst>
                  <a:outerShdw blurRad="38100" dist="38100" dir="2700000" algn="tl">
                    <a:srgbClr val="000000">
                      <a:alpha val="43137"/>
                    </a:srgbClr>
                  </a:outerShdw>
                </a:effectLst>
                <a:latin typeface="Arial"/>
              </a:rPr>
              <a:t>HR Additional  Transactions</a:t>
            </a:r>
          </a:p>
        </p:txBody>
      </p:sp>
      <p:sp>
        <p:nvSpPr>
          <p:cNvPr id="10" name="Freeform 22532"/>
          <p:cNvSpPr/>
          <p:nvPr/>
        </p:nvSpPr>
        <p:spPr bwMode="auto">
          <a:xfrm>
            <a:off x="9669278" y="1556145"/>
            <a:ext cx="2100326" cy="589955"/>
          </a:xfrm>
          <a:custGeom>
            <a:avLst/>
            <a:gdLst>
              <a:gd name="connsiteX0" fmla="*/ 0 w 1974247"/>
              <a:gd name="connsiteY0" fmla="*/ 74332 h 743316"/>
              <a:gd name="connsiteX1" fmla="*/ 74332 w 1974247"/>
              <a:gd name="connsiteY1" fmla="*/ 0 h 743316"/>
              <a:gd name="connsiteX2" fmla="*/ 1899915 w 1974247"/>
              <a:gd name="connsiteY2" fmla="*/ 0 h 743316"/>
              <a:gd name="connsiteX3" fmla="*/ 1974247 w 1974247"/>
              <a:gd name="connsiteY3" fmla="*/ 74332 h 743316"/>
              <a:gd name="connsiteX4" fmla="*/ 1974247 w 1974247"/>
              <a:gd name="connsiteY4" fmla="*/ 668984 h 743316"/>
              <a:gd name="connsiteX5" fmla="*/ 1899915 w 1974247"/>
              <a:gd name="connsiteY5" fmla="*/ 743316 h 743316"/>
              <a:gd name="connsiteX6" fmla="*/ 74332 w 1974247"/>
              <a:gd name="connsiteY6" fmla="*/ 743316 h 743316"/>
              <a:gd name="connsiteX7" fmla="*/ 0 w 1974247"/>
              <a:gd name="connsiteY7" fmla="*/ 668984 h 743316"/>
              <a:gd name="connsiteX8" fmla="*/ 0 w 1974247"/>
              <a:gd name="connsiteY8" fmla="*/ 74332 h 743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4247" h="743316">
                <a:moveTo>
                  <a:pt x="0" y="74332"/>
                </a:moveTo>
                <a:cubicBezTo>
                  <a:pt x="0" y="33280"/>
                  <a:pt x="33280" y="0"/>
                  <a:pt x="74332" y="0"/>
                </a:cubicBezTo>
                <a:lnTo>
                  <a:pt x="1899915" y="0"/>
                </a:lnTo>
                <a:cubicBezTo>
                  <a:pt x="1940967" y="0"/>
                  <a:pt x="1974247" y="33280"/>
                  <a:pt x="1974247" y="74332"/>
                </a:cubicBezTo>
                <a:lnTo>
                  <a:pt x="1974247" y="668984"/>
                </a:lnTo>
                <a:cubicBezTo>
                  <a:pt x="1974247" y="710036"/>
                  <a:pt x="1940967" y="743316"/>
                  <a:pt x="1899915" y="743316"/>
                </a:cubicBezTo>
                <a:lnTo>
                  <a:pt x="74332" y="743316"/>
                </a:lnTo>
                <a:cubicBezTo>
                  <a:pt x="33280" y="743316"/>
                  <a:pt x="0" y="710036"/>
                  <a:pt x="0" y="668984"/>
                </a:cubicBezTo>
                <a:lnTo>
                  <a:pt x="0" y="74332"/>
                </a:lnTo>
                <a:close/>
              </a:path>
            </a:pathLst>
          </a:custGeom>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67489" tIns="52249" rIns="67489" bIns="52249" spcCol="1270" anchor="ctr"/>
          <a:lstStyle/>
          <a:p>
            <a:pPr algn="ctr" defTabSz="1066693">
              <a:lnSpc>
                <a:spcPct val="90000"/>
              </a:lnSpc>
              <a:spcAft>
                <a:spcPct val="35000"/>
              </a:spcAft>
              <a:defRPr/>
            </a:pPr>
            <a:r>
              <a:rPr lang="en-US" altLang="en-US" sz="1999" b="1" dirty="0">
                <a:solidFill>
                  <a:srgbClr val="FFFFFF"/>
                </a:solidFill>
                <a:effectLst>
                  <a:outerShdw blurRad="38100" dist="38100" dir="2700000" algn="tl">
                    <a:srgbClr val="000000">
                      <a:alpha val="43137"/>
                    </a:srgbClr>
                  </a:outerShdw>
                </a:effectLst>
                <a:latin typeface="Arial"/>
              </a:rPr>
              <a:t>Global Benefits </a:t>
            </a:r>
          </a:p>
        </p:txBody>
      </p:sp>
      <p:grpSp>
        <p:nvGrpSpPr>
          <p:cNvPr id="14" name="Group 13"/>
          <p:cNvGrpSpPr/>
          <p:nvPr/>
        </p:nvGrpSpPr>
        <p:grpSpPr>
          <a:xfrm>
            <a:off x="613742" y="2461581"/>
            <a:ext cx="1660929" cy="2420406"/>
            <a:chOff x="666931" y="364310"/>
            <a:chExt cx="2352515" cy="2420476"/>
          </a:xfrm>
        </p:grpSpPr>
        <p:sp>
          <p:nvSpPr>
            <p:cNvPr id="17" name="Freeform 6"/>
            <p:cNvSpPr/>
            <p:nvPr/>
          </p:nvSpPr>
          <p:spPr bwMode="auto">
            <a:xfrm>
              <a:off x="690071" y="364310"/>
              <a:ext cx="2329375" cy="360010"/>
            </a:xfrm>
            <a:custGeom>
              <a:avLst/>
              <a:gdLst>
                <a:gd name="connsiteX0" fmla="*/ 0 w 1568765"/>
                <a:gd name="connsiteY0" fmla="*/ 38796 h 387959"/>
                <a:gd name="connsiteX1" fmla="*/ 38796 w 1568765"/>
                <a:gd name="connsiteY1" fmla="*/ 0 h 387959"/>
                <a:gd name="connsiteX2" fmla="*/ 1529969 w 1568765"/>
                <a:gd name="connsiteY2" fmla="*/ 0 h 387959"/>
                <a:gd name="connsiteX3" fmla="*/ 1568765 w 1568765"/>
                <a:gd name="connsiteY3" fmla="*/ 38796 h 387959"/>
                <a:gd name="connsiteX4" fmla="*/ 1568765 w 1568765"/>
                <a:gd name="connsiteY4" fmla="*/ 349163 h 387959"/>
                <a:gd name="connsiteX5" fmla="*/ 1529969 w 1568765"/>
                <a:gd name="connsiteY5" fmla="*/ 387959 h 387959"/>
                <a:gd name="connsiteX6" fmla="*/ 38796 w 1568765"/>
                <a:gd name="connsiteY6" fmla="*/ 387959 h 387959"/>
                <a:gd name="connsiteX7" fmla="*/ 0 w 1568765"/>
                <a:gd name="connsiteY7" fmla="*/ 349163 h 387959"/>
                <a:gd name="connsiteX8" fmla="*/ 0 w 1568765"/>
                <a:gd name="connsiteY8" fmla="*/ 38796 h 387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8765" h="387959">
                  <a:moveTo>
                    <a:pt x="0" y="38796"/>
                  </a:moveTo>
                  <a:cubicBezTo>
                    <a:pt x="0" y="17370"/>
                    <a:pt x="17370" y="0"/>
                    <a:pt x="38796" y="0"/>
                  </a:cubicBezTo>
                  <a:lnTo>
                    <a:pt x="1529969" y="0"/>
                  </a:lnTo>
                  <a:cubicBezTo>
                    <a:pt x="1551395" y="0"/>
                    <a:pt x="1568765" y="17370"/>
                    <a:pt x="1568765" y="38796"/>
                  </a:cubicBezTo>
                  <a:lnTo>
                    <a:pt x="1568765" y="349163"/>
                  </a:lnTo>
                  <a:cubicBezTo>
                    <a:pt x="1568765" y="370589"/>
                    <a:pt x="1551395" y="387959"/>
                    <a:pt x="1529969" y="387959"/>
                  </a:cubicBezTo>
                  <a:lnTo>
                    <a:pt x="38796" y="387959"/>
                  </a:lnTo>
                  <a:cubicBezTo>
                    <a:pt x="17370" y="387959"/>
                    <a:pt x="0" y="370589"/>
                    <a:pt x="0" y="349163"/>
                  </a:cubicBezTo>
                  <a:lnTo>
                    <a:pt x="0" y="38796"/>
                  </a:lnTo>
                  <a:close/>
                </a:path>
              </a:pathLst>
            </a:custGeom>
            <a:ln>
              <a:solidFill>
                <a:schemeClr val="accent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28508" tIns="22792" rIns="28508" bIns="22792" spcCol="1270" anchor="ctr"/>
            <a:lstStyle/>
            <a:p>
              <a:pPr algn="ctr" defTabSz="400010">
                <a:lnSpc>
                  <a:spcPct val="90000"/>
                </a:lnSpc>
                <a:spcAft>
                  <a:spcPct val="35000"/>
                </a:spcAft>
                <a:defRPr/>
              </a:pPr>
              <a:r>
                <a:rPr lang="en-US" altLang="en-US" sz="1100" b="1" dirty="0">
                  <a:solidFill>
                    <a:srgbClr val="000000"/>
                  </a:solidFill>
                  <a:latin typeface="Arial"/>
                </a:rPr>
                <a:t>Add new Employee or Rehire</a:t>
              </a:r>
              <a:endParaRPr lang="en-US" sz="1100" b="1" dirty="0">
                <a:solidFill>
                  <a:srgbClr val="000000"/>
                </a:solidFill>
                <a:latin typeface="Arial"/>
              </a:endParaRPr>
            </a:p>
          </p:txBody>
        </p:sp>
        <p:sp>
          <p:nvSpPr>
            <p:cNvPr id="18" name="Freeform 8"/>
            <p:cNvSpPr/>
            <p:nvPr/>
          </p:nvSpPr>
          <p:spPr bwMode="auto">
            <a:xfrm>
              <a:off x="666931" y="879427"/>
              <a:ext cx="2329375" cy="360010"/>
            </a:xfrm>
            <a:custGeom>
              <a:avLst/>
              <a:gdLst>
                <a:gd name="connsiteX0" fmla="*/ 0 w 1567255"/>
                <a:gd name="connsiteY0" fmla="*/ 36590 h 365904"/>
                <a:gd name="connsiteX1" fmla="*/ 36590 w 1567255"/>
                <a:gd name="connsiteY1" fmla="*/ 0 h 365904"/>
                <a:gd name="connsiteX2" fmla="*/ 1530665 w 1567255"/>
                <a:gd name="connsiteY2" fmla="*/ 0 h 365904"/>
                <a:gd name="connsiteX3" fmla="*/ 1567255 w 1567255"/>
                <a:gd name="connsiteY3" fmla="*/ 36590 h 365904"/>
                <a:gd name="connsiteX4" fmla="*/ 1567255 w 1567255"/>
                <a:gd name="connsiteY4" fmla="*/ 329314 h 365904"/>
                <a:gd name="connsiteX5" fmla="*/ 1530665 w 1567255"/>
                <a:gd name="connsiteY5" fmla="*/ 365904 h 365904"/>
                <a:gd name="connsiteX6" fmla="*/ 36590 w 1567255"/>
                <a:gd name="connsiteY6" fmla="*/ 365904 h 365904"/>
                <a:gd name="connsiteX7" fmla="*/ 0 w 1567255"/>
                <a:gd name="connsiteY7" fmla="*/ 329314 h 365904"/>
                <a:gd name="connsiteX8" fmla="*/ 0 w 1567255"/>
                <a:gd name="connsiteY8" fmla="*/ 36590 h 365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7255" h="365904">
                  <a:moveTo>
                    <a:pt x="0" y="36590"/>
                  </a:moveTo>
                  <a:cubicBezTo>
                    <a:pt x="0" y="16382"/>
                    <a:pt x="16382" y="0"/>
                    <a:pt x="36590" y="0"/>
                  </a:cubicBezTo>
                  <a:lnTo>
                    <a:pt x="1530665" y="0"/>
                  </a:lnTo>
                  <a:cubicBezTo>
                    <a:pt x="1550873" y="0"/>
                    <a:pt x="1567255" y="16382"/>
                    <a:pt x="1567255" y="36590"/>
                  </a:cubicBezTo>
                  <a:lnTo>
                    <a:pt x="1567255" y="329314"/>
                  </a:lnTo>
                  <a:cubicBezTo>
                    <a:pt x="1567255" y="349522"/>
                    <a:pt x="1550873" y="365904"/>
                    <a:pt x="1530665" y="365904"/>
                  </a:cubicBezTo>
                  <a:lnTo>
                    <a:pt x="36590" y="365904"/>
                  </a:lnTo>
                  <a:cubicBezTo>
                    <a:pt x="16382" y="365904"/>
                    <a:pt x="0" y="349522"/>
                    <a:pt x="0" y="329314"/>
                  </a:cubicBezTo>
                  <a:lnTo>
                    <a:pt x="0" y="36590"/>
                  </a:lnTo>
                  <a:close/>
                </a:path>
              </a:pathLst>
            </a:custGeom>
            <a:ln>
              <a:solidFill>
                <a:schemeClr val="accent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27861" tIns="22146" rIns="27861" bIns="22146" spcCol="1270" anchor="ctr"/>
            <a:lstStyle/>
            <a:p>
              <a:pPr algn="ctr" defTabSz="400010">
                <a:lnSpc>
                  <a:spcPct val="90000"/>
                </a:lnSpc>
                <a:spcAft>
                  <a:spcPct val="35000"/>
                </a:spcAft>
                <a:defRPr/>
              </a:pPr>
              <a:r>
                <a:rPr lang="en-US" altLang="en-US" sz="1100" b="1" dirty="0">
                  <a:solidFill>
                    <a:srgbClr val="000000"/>
                  </a:solidFill>
                  <a:latin typeface="Arial"/>
                </a:rPr>
                <a:t>Job Change / Transfer / Pay Rate Change</a:t>
              </a:r>
            </a:p>
          </p:txBody>
        </p:sp>
        <p:sp>
          <p:nvSpPr>
            <p:cNvPr id="19" name="Freeform 10"/>
            <p:cNvSpPr/>
            <p:nvPr/>
          </p:nvSpPr>
          <p:spPr bwMode="auto">
            <a:xfrm>
              <a:off x="669531" y="1394544"/>
              <a:ext cx="2329375" cy="360010"/>
            </a:xfrm>
            <a:custGeom>
              <a:avLst/>
              <a:gdLst>
                <a:gd name="connsiteX0" fmla="*/ 0 w 1567255"/>
                <a:gd name="connsiteY0" fmla="*/ 41609 h 416086"/>
                <a:gd name="connsiteX1" fmla="*/ 41609 w 1567255"/>
                <a:gd name="connsiteY1" fmla="*/ 0 h 416086"/>
                <a:gd name="connsiteX2" fmla="*/ 1525646 w 1567255"/>
                <a:gd name="connsiteY2" fmla="*/ 0 h 416086"/>
                <a:gd name="connsiteX3" fmla="*/ 1567255 w 1567255"/>
                <a:gd name="connsiteY3" fmla="*/ 41609 h 416086"/>
                <a:gd name="connsiteX4" fmla="*/ 1567255 w 1567255"/>
                <a:gd name="connsiteY4" fmla="*/ 374477 h 416086"/>
                <a:gd name="connsiteX5" fmla="*/ 1525646 w 1567255"/>
                <a:gd name="connsiteY5" fmla="*/ 416086 h 416086"/>
                <a:gd name="connsiteX6" fmla="*/ 41609 w 1567255"/>
                <a:gd name="connsiteY6" fmla="*/ 416086 h 416086"/>
                <a:gd name="connsiteX7" fmla="*/ 0 w 1567255"/>
                <a:gd name="connsiteY7" fmla="*/ 374477 h 416086"/>
                <a:gd name="connsiteX8" fmla="*/ 0 w 1567255"/>
                <a:gd name="connsiteY8" fmla="*/ 41609 h 416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7255" h="416086">
                  <a:moveTo>
                    <a:pt x="0" y="41609"/>
                  </a:moveTo>
                  <a:cubicBezTo>
                    <a:pt x="0" y="18629"/>
                    <a:pt x="18629" y="0"/>
                    <a:pt x="41609" y="0"/>
                  </a:cubicBezTo>
                  <a:lnTo>
                    <a:pt x="1525646" y="0"/>
                  </a:lnTo>
                  <a:cubicBezTo>
                    <a:pt x="1548626" y="0"/>
                    <a:pt x="1567255" y="18629"/>
                    <a:pt x="1567255" y="41609"/>
                  </a:cubicBezTo>
                  <a:lnTo>
                    <a:pt x="1567255" y="374477"/>
                  </a:lnTo>
                  <a:cubicBezTo>
                    <a:pt x="1567255" y="397457"/>
                    <a:pt x="1548626" y="416086"/>
                    <a:pt x="1525646" y="416086"/>
                  </a:cubicBezTo>
                  <a:lnTo>
                    <a:pt x="41609" y="416086"/>
                  </a:lnTo>
                  <a:cubicBezTo>
                    <a:pt x="18629" y="416086"/>
                    <a:pt x="0" y="397457"/>
                    <a:pt x="0" y="374477"/>
                  </a:cubicBezTo>
                  <a:lnTo>
                    <a:pt x="0" y="41609"/>
                  </a:lnTo>
                  <a:close/>
                </a:path>
              </a:pathLst>
            </a:custGeom>
            <a:ln>
              <a:solidFill>
                <a:schemeClr val="accent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29331" tIns="23616" rIns="29331" bIns="23616" spcCol="1270" anchor="ctr"/>
            <a:lstStyle/>
            <a:p>
              <a:pPr algn="ctr" defTabSz="400010">
                <a:lnSpc>
                  <a:spcPct val="90000"/>
                </a:lnSpc>
                <a:spcAft>
                  <a:spcPct val="35000"/>
                </a:spcAft>
                <a:defRPr/>
              </a:pPr>
              <a:r>
                <a:rPr lang="en-US" altLang="en-US" sz="1100" b="1" dirty="0">
                  <a:solidFill>
                    <a:srgbClr val="000000"/>
                  </a:solidFill>
                  <a:latin typeface="Arial"/>
                </a:rPr>
                <a:t>Promotion / Demotion</a:t>
              </a:r>
            </a:p>
          </p:txBody>
        </p:sp>
        <p:sp>
          <p:nvSpPr>
            <p:cNvPr id="20" name="Freeform 14"/>
            <p:cNvSpPr/>
            <p:nvPr/>
          </p:nvSpPr>
          <p:spPr bwMode="auto">
            <a:xfrm>
              <a:off x="666931" y="1909661"/>
              <a:ext cx="2329375" cy="360010"/>
            </a:xfrm>
            <a:custGeom>
              <a:avLst/>
              <a:gdLst>
                <a:gd name="connsiteX0" fmla="*/ 0 w 1563306"/>
                <a:gd name="connsiteY0" fmla="*/ 39286 h 392857"/>
                <a:gd name="connsiteX1" fmla="*/ 39286 w 1563306"/>
                <a:gd name="connsiteY1" fmla="*/ 0 h 392857"/>
                <a:gd name="connsiteX2" fmla="*/ 1524020 w 1563306"/>
                <a:gd name="connsiteY2" fmla="*/ 0 h 392857"/>
                <a:gd name="connsiteX3" fmla="*/ 1563306 w 1563306"/>
                <a:gd name="connsiteY3" fmla="*/ 39286 h 392857"/>
                <a:gd name="connsiteX4" fmla="*/ 1563306 w 1563306"/>
                <a:gd name="connsiteY4" fmla="*/ 353571 h 392857"/>
                <a:gd name="connsiteX5" fmla="*/ 1524020 w 1563306"/>
                <a:gd name="connsiteY5" fmla="*/ 392857 h 392857"/>
                <a:gd name="connsiteX6" fmla="*/ 39286 w 1563306"/>
                <a:gd name="connsiteY6" fmla="*/ 392857 h 392857"/>
                <a:gd name="connsiteX7" fmla="*/ 0 w 1563306"/>
                <a:gd name="connsiteY7" fmla="*/ 353571 h 392857"/>
                <a:gd name="connsiteX8" fmla="*/ 0 w 1563306"/>
                <a:gd name="connsiteY8" fmla="*/ 39286 h 39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306" h="392857">
                  <a:moveTo>
                    <a:pt x="0" y="39286"/>
                  </a:moveTo>
                  <a:cubicBezTo>
                    <a:pt x="0" y="17589"/>
                    <a:pt x="17589" y="0"/>
                    <a:pt x="39286" y="0"/>
                  </a:cubicBezTo>
                  <a:lnTo>
                    <a:pt x="1524020" y="0"/>
                  </a:lnTo>
                  <a:cubicBezTo>
                    <a:pt x="1545717" y="0"/>
                    <a:pt x="1563306" y="17589"/>
                    <a:pt x="1563306" y="39286"/>
                  </a:cubicBezTo>
                  <a:lnTo>
                    <a:pt x="1563306" y="353571"/>
                  </a:lnTo>
                  <a:cubicBezTo>
                    <a:pt x="1563306" y="375268"/>
                    <a:pt x="1545717" y="392857"/>
                    <a:pt x="1524020" y="392857"/>
                  </a:cubicBezTo>
                  <a:lnTo>
                    <a:pt x="39286" y="392857"/>
                  </a:lnTo>
                  <a:cubicBezTo>
                    <a:pt x="17589" y="392857"/>
                    <a:pt x="0" y="375268"/>
                    <a:pt x="0" y="353571"/>
                  </a:cubicBezTo>
                  <a:lnTo>
                    <a:pt x="0" y="39286"/>
                  </a:lnTo>
                  <a:close/>
                </a:path>
              </a:pathLst>
            </a:custGeom>
            <a:ln>
              <a:solidFill>
                <a:schemeClr val="accent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28651" tIns="22935" rIns="28651" bIns="22935" spcCol="1270" anchor="ctr"/>
            <a:lstStyle/>
            <a:p>
              <a:pPr algn="ctr" defTabSz="400010">
                <a:lnSpc>
                  <a:spcPct val="90000"/>
                </a:lnSpc>
                <a:spcAft>
                  <a:spcPct val="35000"/>
                </a:spcAft>
                <a:defRPr/>
              </a:pPr>
              <a:r>
                <a:rPr lang="en-US" altLang="en-US" sz="1100" b="1" dirty="0">
                  <a:solidFill>
                    <a:srgbClr val="000000"/>
                  </a:solidFill>
                  <a:latin typeface="Arial"/>
                </a:rPr>
                <a:t>Data Change Employee File</a:t>
              </a:r>
            </a:p>
          </p:txBody>
        </p:sp>
        <p:sp>
          <p:nvSpPr>
            <p:cNvPr id="21" name="Freeform 41"/>
            <p:cNvSpPr/>
            <p:nvPr/>
          </p:nvSpPr>
          <p:spPr bwMode="auto">
            <a:xfrm>
              <a:off x="675887" y="2424776"/>
              <a:ext cx="2329375" cy="360010"/>
            </a:xfrm>
            <a:custGeom>
              <a:avLst/>
              <a:gdLst>
                <a:gd name="connsiteX0" fmla="*/ 0 w 1563306"/>
                <a:gd name="connsiteY0" fmla="*/ 39286 h 392857"/>
                <a:gd name="connsiteX1" fmla="*/ 39286 w 1563306"/>
                <a:gd name="connsiteY1" fmla="*/ 0 h 392857"/>
                <a:gd name="connsiteX2" fmla="*/ 1524020 w 1563306"/>
                <a:gd name="connsiteY2" fmla="*/ 0 h 392857"/>
                <a:gd name="connsiteX3" fmla="*/ 1563306 w 1563306"/>
                <a:gd name="connsiteY3" fmla="*/ 39286 h 392857"/>
                <a:gd name="connsiteX4" fmla="*/ 1563306 w 1563306"/>
                <a:gd name="connsiteY4" fmla="*/ 353571 h 392857"/>
                <a:gd name="connsiteX5" fmla="*/ 1524020 w 1563306"/>
                <a:gd name="connsiteY5" fmla="*/ 392857 h 392857"/>
                <a:gd name="connsiteX6" fmla="*/ 39286 w 1563306"/>
                <a:gd name="connsiteY6" fmla="*/ 392857 h 392857"/>
                <a:gd name="connsiteX7" fmla="*/ 0 w 1563306"/>
                <a:gd name="connsiteY7" fmla="*/ 353571 h 392857"/>
                <a:gd name="connsiteX8" fmla="*/ 0 w 1563306"/>
                <a:gd name="connsiteY8" fmla="*/ 39286 h 39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306" h="392857">
                  <a:moveTo>
                    <a:pt x="0" y="39286"/>
                  </a:moveTo>
                  <a:cubicBezTo>
                    <a:pt x="0" y="17589"/>
                    <a:pt x="17589" y="0"/>
                    <a:pt x="39286" y="0"/>
                  </a:cubicBezTo>
                  <a:lnTo>
                    <a:pt x="1524020" y="0"/>
                  </a:lnTo>
                  <a:cubicBezTo>
                    <a:pt x="1545717" y="0"/>
                    <a:pt x="1563306" y="17589"/>
                    <a:pt x="1563306" y="39286"/>
                  </a:cubicBezTo>
                  <a:lnTo>
                    <a:pt x="1563306" y="353571"/>
                  </a:lnTo>
                  <a:cubicBezTo>
                    <a:pt x="1563306" y="375268"/>
                    <a:pt x="1545717" y="392857"/>
                    <a:pt x="1524020" y="392857"/>
                  </a:cubicBezTo>
                  <a:lnTo>
                    <a:pt x="39286" y="392857"/>
                  </a:lnTo>
                  <a:cubicBezTo>
                    <a:pt x="17589" y="392857"/>
                    <a:pt x="0" y="375268"/>
                    <a:pt x="0" y="353571"/>
                  </a:cubicBezTo>
                  <a:lnTo>
                    <a:pt x="0" y="39286"/>
                  </a:lnTo>
                  <a:close/>
                </a:path>
              </a:pathLst>
            </a:custGeom>
            <a:ln>
              <a:solidFill>
                <a:schemeClr val="accent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28651" tIns="22935" rIns="28651" bIns="22935" spcCol="1270" anchor="ctr"/>
            <a:lstStyle/>
            <a:p>
              <a:pPr algn="ctr" defTabSz="400010">
                <a:lnSpc>
                  <a:spcPct val="90000"/>
                </a:lnSpc>
                <a:spcAft>
                  <a:spcPct val="35000"/>
                </a:spcAft>
                <a:defRPr/>
              </a:pPr>
              <a:r>
                <a:rPr lang="en-US" altLang="en-US" sz="1100" b="1" dirty="0">
                  <a:solidFill>
                    <a:srgbClr val="000000"/>
                  </a:solidFill>
                  <a:latin typeface="Arial"/>
                </a:rPr>
                <a:t>Termination</a:t>
              </a:r>
            </a:p>
          </p:txBody>
        </p:sp>
      </p:grpSp>
      <p:sp>
        <p:nvSpPr>
          <p:cNvPr id="27" name="Rectangle 26"/>
          <p:cNvSpPr/>
          <p:nvPr/>
        </p:nvSpPr>
        <p:spPr bwMode="gray">
          <a:xfrm>
            <a:off x="527620" y="2332531"/>
            <a:ext cx="1840251" cy="3195248"/>
          </a:xfrm>
          <a:prstGeom prst="rect">
            <a:avLst/>
          </a:prstGeom>
          <a:noFill/>
          <a:ln w="2857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Freeform 18"/>
          <p:cNvSpPr/>
          <p:nvPr/>
        </p:nvSpPr>
        <p:spPr bwMode="auto">
          <a:xfrm>
            <a:off x="2608467" y="2460778"/>
            <a:ext cx="1726027" cy="360000"/>
          </a:xfrm>
          <a:custGeom>
            <a:avLst/>
            <a:gdLst>
              <a:gd name="connsiteX0" fmla="*/ 0 w 1563306"/>
              <a:gd name="connsiteY0" fmla="*/ 39286 h 392857"/>
              <a:gd name="connsiteX1" fmla="*/ 39286 w 1563306"/>
              <a:gd name="connsiteY1" fmla="*/ 0 h 392857"/>
              <a:gd name="connsiteX2" fmla="*/ 1524020 w 1563306"/>
              <a:gd name="connsiteY2" fmla="*/ 0 h 392857"/>
              <a:gd name="connsiteX3" fmla="*/ 1563306 w 1563306"/>
              <a:gd name="connsiteY3" fmla="*/ 39286 h 392857"/>
              <a:gd name="connsiteX4" fmla="*/ 1563306 w 1563306"/>
              <a:gd name="connsiteY4" fmla="*/ 353571 h 392857"/>
              <a:gd name="connsiteX5" fmla="*/ 1524020 w 1563306"/>
              <a:gd name="connsiteY5" fmla="*/ 392857 h 392857"/>
              <a:gd name="connsiteX6" fmla="*/ 39286 w 1563306"/>
              <a:gd name="connsiteY6" fmla="*/ 392857 h 392857"/>
              <a:gd name="connsiteX7" fmla="*/ 0 w 1563306"/>
              <a:gd name="connsiteY7" fmla="*/ 353571 h 392857"/>
              <a:gd name="connsiteX8" fmla="*/ 0 w 1563306"/>
              <a:gd name="connsiteY8" fmla="*/ 39286 h 39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306" h="392857">
                <a:moveTo>
                  <a:pt x="0" y="39286"/>
                </a:moveTo>
                <a:cubicBezTo>
                  <a:pt x="0" y="17589"/>
                  <a:pt x="17589" y="0"/>
                  <a:pt x="39286" y="0"/>
                </a:cubicBezTo>
                <a:lnTo>
                  <a:pt x="1524020" y="0"/>
                </a:lnTo>
                <a:cubicBezTo>
                  <a:pt x="1545717" y="0"/>
                  <a:pt x="1563306" y="17589"/>
                  <a:pt x="1563306" y="39286"/>
                </a:cubicBezTo>
                <a:lnTo>
                  <a:pt x="1563306" y="353571"/>
                </a:lnTo>
                <a:cubicBezTo>
                  <a:pt x="1563306" y="375268"/>
                  <a:pt x="1545717" y="392857"/>
                  <a:pt x="1524020" y="392857"/>
                </a:cubicBezTo>
                <a:lnTo>
                  <a:pt x="39286" y="392857"/>
                </a:lnTo>
                <a:cubicBezTo>
                  <a:pt x="17589" y="392857"/>
                  <a:pt x="0" y="375268"/>
                  <a:pt x="0" y="353571"/>
                </a:cubicBezTo>
                <a:lnTo>
                  <a:pt x="0" y="39286"/>
                </a:lnTo>
                <a:close/>
              </a:path>
            </a:pathLst>
          </a:custGeom>
          <a:ln>
            <a:solidFill>
              <a:schemeClr val="accent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28651" tIns="22935" rIns="28651" bIns="22935" spcCol="1270" anchor="ctr"/>
          <a:lstStyle/>
          <a:p>
            <a:pPr algn="ctr" defTabSz="400010">
              <a:lnSpc>
                <a:spcPct val="90000"/>
              </a:lnSpc>
              <a:spcAft>
                <a:spcPct val="35000"/>
              </a:spcAft>
              <a:defRPr/>
            </a:pPr>
            <a:r>
              <a:rPr lang="en-US" altLang="en-US" sz="1100" b="1" dirty="0">
                <a:solidFill>
                  <a:srgbClr val="000000"/>
                </a:solidFill>
                <a:latin typeface="Arial"/>
              </a:rPr>
              <a:t>Manage Global Assignment</a:t>
            </a:r>
          </a:p>
        </p:txBody>
      </p:sp>
      <p:sp>
        <p:nvSpPr>
          <p:cNvPr id="30" name="Freeform 18"/>
          <p:cNvSpPr/>
          <p:nvPr/>
        </p:nvSpPr>
        <p:spPr bwMode="auto">
          <a:xfrm>
            <a:off x="2608467" y="2976683"/>
            <a:ext cx="1734822" cy="388800"/>
          </a:xfrm>
          <a:custGeom>
            <a:avLst/>
            <a:gdLst>
              <a:gd name="connsiteX0" fmla="*/ 0 w 1563306"/>
              <a:gd name="connsiteY0" fmla="*/ 39286 h 392857"/>
              <a:gd name="connsiteX1" fmla="*/ 39286 w 1563306"/>
              <a:gd name="connsiteY1" fmla="*/ 0 h 392857"/>
              <a:gd name="connsiteX2" fmla="*/ 1524020 w 1563306"/>
              <a:gd name="connsiteY2" fmla="*/ 0 h 392857"/>
              <a:gd name="connsiteX3" fmla="*/ 1563306 w 1563306"/>
              <a:gd name="connsiteY3" fmla="*/ 39286 h 392857"/>
              <a:gd name="connsiteX4" fmla="*/ 1563306 w 1563306"/>
              <a:gd name="connsiteY4" fmla="*/ 353571 h 392857"/>
              <a:gd name="connsiteX5" fmla="*/ 1524020 w 1563306"/>
              <a:gd name="connsiteY5" fmla="*/ 392857 h 392857"/>
              <a:gd name="connsiteX6" fmla="*/ 39286 w 1563306"/>
              <a:gd name="connsiteY6" fmla="*/ 392857 h 392857"/>
              <a:gd name="connsiteX7" fmla="*/ 0 w 1563306"/>
              <a:gd name="connsiteY7" fmla="*/ 353571 h 392857"/>
              <a:gd name="connsiteX8" fmla="*/ 0 w 1563306"/>
              <a:gd name="connsiteY8" fmla="*/ 39286 h 39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306" h="392857">
                <a:moveTo>
                  <a:pt x="0" y="39286"/>
                </a:moveTo>
                <a:cubicBezTo>
                  <a:pt x="0" y="17589"/>
                  <a:pt x="17589" y="0"/>
                  <a:pt x="39286" y="0"/>
                </a:cubicBezTo>
                <a:lnTo>
                  <a:pt x="1524020" y="0"/>
                </a:lnTo>
                <a:cubicBezTo>
                  <a:pt x="1545717" y="0"/>
                  <a:pt x="1563306" y="17589"/>
                  <a:pt x="1563306" y="39286"/>
                </a:cubicBezTo>
                <a:lnTo>
                  <a:pt x="1563306" y="353571"/>
                </a:lnTo>
                <a:cubicBezTo>
                  <a:pt x="1563306" y="375268"/>
                  <a:pt x="1545717" y="392857"/>
                  <a:pt x="1524020" y="392857"/>
                </a:cubicBezTo>
                <a:lnTo>
                  <a:pt x="39286" y="392857"/>
                </a:lnTo>
                <a:cubicBezTo>
                  <a:pt x="17589" y="392857"/>
                  <a:pt x="0" y="375268"/>
                  <a:pt x="0" y="353571"/>
                </a:cubicBezTo>
                <a:lnTo>
                  <a:pt x="0" y="39286"/>
                </a:lnTo>
                <a:close/>
              </a:path>
            </a:pathLst>
          </a:custGeom>
          <a:ln>
            <a:solidFill>
              <a:schemeClr val="accent3"/>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28651" tIns="22935" rIns="28651" bIns="22935" spcCol="1270" anchor="ctr"/>
          <a:lstStyle/>
          <a:p>
            <a:pPr algn="ctr" defTabSz="400010">
              <a:lnSpc>
                <a:spcPct val="90000"/>
              </a:lnSpc>
              <a:spcAft>
                <a:spcPct val="35000"/>
              </a:spcAft>
              <a:defRPr/>
            </a:pPr>
            <a:r>
              <a:rPr lang="en-US" altLang="en-US" sz="1100" b="1" dirty="0">
                <a:solidFill>
                  <a:srgbClr val="000000"/>
                </a:solidFill>
                <a:latin typeface="Arial"/>
              </a:rPr>
              <a:t>Manage Concurrent Employment</a:t>
            </a:r>
          </a:p>
        </p:txBody>
      </p:sp>
      <p:sp>
        <p:nvSpPr>
          <p:cNvPr id="31" name="Freeform 18"/>
          <p:cNvSpPr/>
          <p:nvPr/>
        </p:nvSpPr>
        <p:spPr bwMode="auto">
          <a:xfrm>
            <a:off x="2599672" y="3795956"/>
            <a:ext cx="1734821" cy="388800"/>
          </a:xfrm>
          <a:custGeom>
            <a:avLst/>
            <a:gdLst>
              <a:gd name="connsiteX0" fmla="*/ 0 w 1563306"/>
              <a:gd name="connsiteY0" fmla="*/ 39286 h 392857"/>
              <a:gd name="connsiteX1" fmla="*/ 39286 w 1563306"/>
              <a:gd name="connsiteY1" fmla="*/ 0 h 392857"/>
              <a:gd name="connsiteX2" fmla="*/ 1524020 w 1563306"/>
              <a:gd name="connsiteY2" fmla="*/ 0 h 392857"/>
              <a:gd name="connsiteX3" fmla="*/ 1563306 w 1563306"/>
              <a:gd name="connsiteY3" fmla="*/ 39286 h 392857"/>
              <a:gd name="connsiteX4" fmla="*/ 1563306 w 1563306"/>
              <a:gd name="connsiteY4" fmla="*/ 353571 h 392857"/>
              <a:gd name="connsiteX5" fmla="*/ 1524020 w 1563306"/>
              <a:gd name="connsiteY5" fmla="*/ 392857 h 392857"/>
              <a:gd name="connsiteX6" fmla="*/ 39286 w 1563306"/>
              <a:gd name="connsiteY6" fmla="*/ 392857 h 392857"/>
              <a:gd name="connsiteX7" fmla="*/ 0 w 1563306"/>
              <a:gd name="connsiteY7" fmla="*/ 353571 h 392857"/>
              <a:gd name="connsiteX8" fmla="*/ 0 w 1563306"/>
              <a:gd name="connsiteY8" fmla="*/ 39286 h 39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306" h="392857">
                <a:moveTo>
                  <a:pt x="0" y="39286"/>
                </a:moveTo>
                <a:cubicBezTo>
                  <a:pt x="0" y="17589"/>
                  <a:pt x="17589" y="0"/>
                  <a:pt x="39286" y="0"/>
                </a:cubicBezTo>
                <a:lnTo>
                  <a:pt x="1524020" y="0"/>
                </a:lnTo>
                <a:cubicBezTo>
                  <a:pt x="1545717" y="0"/>
                  <a:pt x="1563306" y="17589"/>
                  <a:pt x="1563306" y="39286"/>
                </a:cubicBezTo>
                <a:lnTo>
                  <a:pt x="1563306" y="353571"/>
                </a:lnTo>
                <a:cubicBezTo>
                  <a:pt x="1563306" y="375268"/>
                  <a:pt x="1545717" y="392857"/>
                  <a:pt x="1524020" y="392857"/>
                </a:cubicBezTo>
                <a:lnTo>
                  <a:pt x="39286" y="392857"/>
                </a:lnTo>
                <a:cubicBezTo>
                  <a:pt x="17589" y="392857"/>
                  <a:pt x="0" y="375268"/>
                  <a:pt x="0" y="353571"/>
                </a:cubicBezTo>
                <a:lnTo>
                  <a:pt x="0" y="39286"/>
                </a:lnTo>
                <a:close/>
              </a:path>
            </a:pathLst>
          </a:custGeom>
          <a:ln>
            <a:solidFill>
              <a:schemeClr val="accent3"/>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28651" tIns="22935" rIns="28651" bIns="22935" spcCol="1270" anchor="ctr"/>
          <a:lstStyle/>
          <a:p>
            <a:pPr algn="ctr" defTabSz="400010">
              <a:lnSpc>
                <a:spcPct val="90000"/>
              </a:lnSpc>
              <a:spcAft>
                <a:spcPct val="35000"/>
              </a:spcAft>
              <a:defRPr/>
            </a:pPr>
            <a:r>
              <a:rPr lang="en-US" altLang="en-US" sz="1100" b="1" dirty="0">
                <a:solidFill>
                  <a:srgbClr val="000000"/>
                </a:solidFill>
                <a:latin typeface="Arial"/>
              </a:rPr>
              <a:t>Manage Dependents</a:t>
            </a:r>
          </a:p>
        </p:txBody>
      </p:sp>
      <p:sp>
        <p:nvSpPr>
          <p:cNvPr id="32" name="Rectangle 31"/>
          <p:cNvSpPr/>
          <p:nvPr/>
        </p:nvSpPr>
        <p:spPr bwMode="gray">
          <a:xfrm>
            <a:off x="2528422" y="2332531"/>
            <a:ext cx="1911501" cy="3195248"/>
          </a:xfrm>
          <a:prstGeom prst="rect">
            <a:avLst/>
          </a:prstGeom>
          <a:noFill/>
          <a:ln w="2857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0" name="Group 39"/>
          <p:cNvGrpSpPr/>
          <p:nvPr/>
        </p:nvGrpSpPr>
        <p:grpSpPr>
          <a:xfrm>
            <a:off x="7030192" y="2332531"/>
            <a:ext cx="2443898" cy="1159254"/>
            <a:chOff x="6695605" y="2716791"/>
            <a:chExt cx="2778485" cy="1159254"/>
          </a:xfrm>
        </p:grpSpPr>
        <p:sp>
          <p:nvSpPr>
            <p:cNvPr id="33" name="Freeform 30"/>
            <p:cNvSpPr/>
            <p:nvPr/>
          </p:nvSpPr>
          <p:spPr bwMode="auto">
            <a:xfrm>
              <a:off x="6792686" y="3360943"/>
              <a:ext cx="2576945" cy="360000"/>
            </a:xfrm>
            <a:custGeom>
              <a:avLst/>
              <a:gdLst>
                <a:gd name="connsiteX0" fmla="*/ 0 w 1699886"/>
                <a:gd name="connsiteY0" fmla="*/ 45347 h 453467"/>
                <a:gd name="connsiteX1" fmla="*/ 45347 w 1699886"/>
                <a:gd name="connsiteY1" fmla="*/ 0 h 453467"/>
                <a:gd name="connsiteX2" fmla="*/ 1654539 w 1699886"/>
                <a:gd name="connsiteY2" fmla="*/ 0 h 453467"/>
                <a:gd name="connsiteX3" fmla="*/ 1699886 w 1699886"/>
                <a:gd name="connsiteY3" fmla="*/ 45347 h 453467"/>
                <a:gd name="connsiteX4" fmla="*/ 1699886 w 1699886"/>
                <a:gd name="connsiteY4" fmla="*/ 408120 h 453467"/>
                <a:gd name="connsiteX5" fmla="*/ 1654539 w 1699886"/>
                <a:gd name="connsiteY5" fmla="*/ 453467 h 453467"/>
                <a:gd name="connsiteX6" fmla="*/ 45347 w 1699886"/>
                <a:gd name="connsiteY6" fmla="*/ 453467 h 453467"/>
                <a:gd name="connsiteX7" fmla="*/ 0 w 1699886"/>
                <a:gd name="connsiteY7" fmla="*/ 408120 h 453467"/>
                <a:gd name="connsiteX8" fmla="*/ 0 w 1699886"/>
                <a:gd name="connsiteY8" fmla="*/ 45347 h 45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9886" h="453467">
                  <a:moveTo>
                    <a:pt x="0" y="45347"/>
                  </a:moveTo>
                  <a:cubicBezTo>
                    <a:pt x="0" y="20303"/>
                    <a:pt x="20303" y="0"/>
                    <a:pt x="45347" y="0"/>
                  </a:cubicBezTo>
                  <a:lnTo>
                    <a:pt x="1654539" y="0"/>
                  </a:lnTo>
                  <a:cubicBezTo>
                    <a:pt x="1679583" y="0"/>
                    <a:pt x="1699886" y="20303"/>
                    <a:pt x="1699886" y="45347"/>
                  </a:cubicBezTo>
                  <a:lnTo>
                    <a:pt x="1699886" y="408120"/>
                  </a:lnTo>
                  <a:cubicBezTo>
                    <a:pt x="1699886" y="433164"/>
                    <a:pt x="1679583" y="453467"/>
                    <a:pt x="1654539" y="453467"/>
                  </a:cubicBezTo>
                  <a:lnTo>
                    <a:pt x="45347" y="453467"/>
                  </a:lnTo>
                  <a:cubicBezTo>
                    <a:pt x="20303" y="453467"/>
                    <a:pt x="0" y="433164"/>
                    <a:pt x="0" y="408120"/>
                  </a:cubicBezTo>
                  <a:lnTo>
                    <a:pt x="0" y="45347"/>
                  </a:lnTo>
                  <a:close/>
                </a:path>
              </a:pathLst>
            </a:custGeom>
            <a:ln>
              <a:solidFill>
                <a:schemeClr val="accent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0426" tIns="24712" rIns="30426" bIns="24712" spcCol="1270" anchor="ctr"/>
            <a:lstStyle/>
            <a:p>
              <a:pPr algn="ctr" defTabSz="400010">
                <a:lnSpc>
                  <a:spcPct val="90000"/>
                </a:lnSpc>
                <a:spcAft>
                  <a:spcPct val="35000"/>
                </a:spcAft>
                <a:defRPr/>
              </a:pPr>
              <a:r>
                <a:rPr lang="en-US" altLang="en-US" sz="1100" b="1" dirty="0">
                  <a:solidFill>
                    <a:srgbClr val="000000"/>
                  </a:solidFill>
                  <a:latin typeface="Arial"/>
                </a:rPr>
                <a:t>Manage Contingent Workforce</a:t>
              </a:r>
            </a:p>
          </p:txBody>
        </p:sp>
        <p:sp>
          <p:nvSpPr>
            <p:cNvPr id="34" name="Freeform 22528"/>
            <p:cNvSpPr/>
            <p:nvPr/>
          </p:nvSpPr>
          <p:spPr bwMode="auto">
            <a:xfrm>
              <a:off x="6792686" y="2851401"/>
              <a:ext cx="2576945" cy="360000"/>
            </a:xfrm>
            <a:custGeom>
              <a:avLst/>
              <a:gdLst>
                <a:gd name="connsiteX0" fmla="*/ 0 w 1717322"/>
                <a:gd name="connsiteY0" fmla="*/ 45347 h 453467"/>
                <a:gd name="connsiteX1" fmla="*/ 45347 w 1717322"/>
                <a:gd name="connsiteY1" fmla="*/ 0 h 453467"/>
                <a:gd name="connsiteX2" fmla="*/ 1671975 w 1717322"/>
                <a:gd name="connsiteY2" fmla="*/ 0 h 453467"/>
                <a:gd name="connsiteX3" fmla="*/ 1717322 w 1717322"/>
                <a:gd name="connsiteY3" fmla="*/ 45347 h 453467"/>
                <a:gd name="connsiteX4" fmla="*/ 1717322 w 1717322"/>
                <a:gd name="connsiteY4" fmla="*/ 408120 h 453467"/>
                <a:gd name="connsiteX5" fmla="*/ 1671975 w 1717322"/>
                <a:gd name="connsiteY5" fmla="*/ 453467 h 453467"/>
                <a:gd name="connsiteX6" fmla="*/ 45347 w 1717322"/>
                <a:gd name="connsiteY6" fmla="*/ 453467 h 453467"/>
                <a:gd name="connsiteX7" fmla="*/ 0 w 1717322"/>
                <a:gd name="connsiteY7" fmla="*/ 408120 h 453467"/>
                <a:gd name="connsiteX8" fmla="*/ 0 w 1717322"/>
                <a:gd name="connsiteY8" fmla="*/ 45347 h 45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7322" h="453467">
                  <a:moveTo>
                    <a:pt x="0" y="45347"/>
                  </a:moveTo>
                  <a:cubicBezTo>
                    <a:pt x="0" y="20303"/>
                    <a:pt x="20303" y="0"/>
                    <a:pt x="45347" y="0"/>
                  </a:cubicBezTo>
                  <a:lnTo>
                    <a:pt x="1671975" y="0"/>
                  </a:lnTo>
                  <a:cubicBezTo>
                    <a:pt x="1697019" y="0"/>
                    <a:pt x="1717322" y="20303"/>
                    <a:pt x="1717322" y="45347"/>
                  </a:cubicBezTo>
                  <a:lnTo>
                    <a:pt x="1717322" y="408120"/>
                  </a:lnTo>
                  <a:cubicBezTo>
                    <a:pt x="1717322" y="433164"/>
                    <a:pt x="1697019" y="453467"/>
                    <a:pt x="1671975" y="453467"/>
                  </a:cubicBezTo>
                  <a:lnTo>
                    <a:pt x="45347" y="453467"/>
                  </a:lnTo>
                  <a:cubicBezTo>
                    <a:pt x="20303" y="453467"/>
                    <a:pt x="0" y="433164"/>
                    <a:pt x="0" y="408120"/>
                  </a:cubicBezTo>
                  <a:lnTo>
                    <a:pt x="0" y="45347"/>
                  </a:lnTo>
                  <a:close/>
                </a:path>
              </a:pathLst>
            </a:custGeom>
            <a:ln>
              <a:solidFill>
                <a:schemeClr val="accent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0426" tIns="24712" rIns="30426" bIns="24712" spcCol="1270" anchor="ctr"/>
            <a:lstStyle/>
            <a:p>
              <a:pPr algn="ctr" defTabSz="400010">
                <a:lnSpc>
                  <a:spcPct val="90000"/>
                </a:lnSpc>
                <a:spcAft>
                  <a:spcPct val="35000"/>
                </a:spcAft>
                <a:defRPr/>
              </a:pPr>
              <a:r>
                <a:rPr lang="en-US" altLang="en-US" sz="1100" b="1" dirty="0">
                  <a:solidFill>
                    <a:srgbClr val="000000"/>
                  </a:solidFill>
                  <a:latin typeface="Arial"/>
                </a:rPr>
                <a:t>Manage Apprentices</a:t>
              </a:r>
            </a:p>
          </p:txBody>
        </p:sp>
        <p:sp>
          <p:nvSpPr>
            <p:cNvPr id="35" name="Rectangle 34"/>
            <p:cNvSpPr/>
            <p:nvPr/>
          </p:nvSpPr>
          <p:spPr bwMode="gray">
            <a:xfrm>
              <a:off x="6695605" y="2716791"/>
              <a:ext cx="2778485" cy="1159254"/>
            </a:xfrm>
            <a:prstGeom prst="rect">
              <a:avLst/>
            </a:prstGeom>
            <a:noFill/>
            <a:ln w="2857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44" name="Freeform 22534"/>
          <p:cNvSpPr/>
          <p:nvPr/>
        </p:nvSpPr>
        <p:spPr bwMode="auto">
          <a:xfrm>
            <a:off x="9825729" y="2460777"/>
            <a:ext cx="1878758" cy="390281"/>
          </a:xfrm>
          <a:custGeom>
            <a:avLst/>
            <a:gdLst>
              <a:gd name="connsiteX0" fmla="*/ 0 w 1666586"/>
              <a:gd name="connsiteY0" fmla="*/ 74332 h 743316"/>
              <a:gd name="connsiteX1" fmla="*/ 74332 w 1666586"/>
              <a:gd name="connsiteY1" fmla="*/ 0 h 743316"/>
              <a:gd name="connsiteX2" fmla="*/ 1592254 w 1666586"/>
              <a:gd name="connsiteY2" fmla="*/ 0 h 743316"/>
              <a:gd name="connsiteX3" fmla="*/ 1666586 w 1666586"/>
              <a:gd name="connsiteY3" fmla="*/ 74332 h 743316"/>
              <a:gd name="connsiteX4" fmla="*/ 1666586 w 1666586"/>
              <a:gd name="connsiteY4" fmla="*/ 668984 h 743316"/>
              <a:gd name="connsiteX5" fmla="*/ 1592254 w 1666586"/>
              <a:gd name="connsiteY5" fmla="*/ 743316 h 743316"/>
              <a:gd name="connsiteX6" fmla="*/ 74332 w 1666586"/>
              <a:gd name="connsiteY6" fmla="*/ 743316 h 743316"/>
              <a:gd name="connsiteX7" fmla="*/ 0 w 1666586"/>
              <a:gd name="connsiteY7" fmla="*/ 668984 h 743316"/>
              <a:gd name="connsiteX8" fmla="*/ 0 w 1666586"/>
              <a:gd name="connsiteY8" fmla="*/ 74332 h 743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6586" h="743316">
                <a:moveTo>
                  <a:pt x="0" y="74332"/>
                </a:moveTo>
                <a:cubicBezTo>
                  <a:pt x="0" y="33280"/>
                  <a:pt x="33280" y="0"/>
                  <a:pt x="74332" y="0"/>
                </a:cubicBezTo>
                <a:lnTo>
                  <a:pt x="1592254" y="0"/>
                </a:lnTo>
                <a:cubicBezTo>
                  <a:pt x="1633306" y="0"/>
                  <a:pt x="1666586" y="33280"/>
                  <a:pt x="1666586" y="74332"/>
                </a:cubicBezTo>
                <a:lnTo>
                  <a:pt x="1666586" y="668984"/>
                </a:lnTo>
                <a:cubicBezTo>
                  <a:pt x="1666586" y="710036"/>
                  <a:pt x="1633306" y="743316"/>
                  <a:pt x="1592254" y="743316"/>
                </a:cubicBezTo>
                <a:lnTo>
                  <a:pt x="74332" y="743316"/>
                </a:lnTo>
                <a:cubicBezTo>
                  <a:pt x="33280" y="743316"/>
                  <a:pt x="0" y="710036"/>
                  <a:pt x="0" y="668984"/>
                </a:cubicBezTo>
                <a:lnTo>
                  <a:pt x="0" y="74332"/>
                </a:lnTo>
                <a:close/>
              </a:path>
            </a:pathLst>
          </a:custGeom>
          <a:ln>
            <a:solidFill>
              <a:schemeClr val="accent3"/>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8915" tIns="33200" rIns="38915" bIns="33200" spcCol="1270" anchor="ctr"/>
          <a:lstStyle/>
          <a:p>
            <a:pPr algn="ctr" defTabSz="400010">
              <a:lnSpc>
                <a:spcPct val="90000"/>
              </a:lnSpc>
              <a:spcAft>
                <a:spcPct val="35000"/>
              </a:spcAft>
              <a:defRPr/>
            </a:pPr>
            <a:r>
              <a:rPr lang="en-US" altLang="en-US" sz="1100" b="1" dirty="0">
                <a:solidFill>
                  <a:srgbClr val="000000"/>
                </a:solidFill>
                <a:latin typeface="Arial"/>
              </a:rPr>
              <a:t>Manage Employee Benefits</a:t>
            </a:r>
          </a:p>
        </p:txBody>
      </p:sp>
      <p:grpSp>
        <p:nvGrpSpPr>
          <p:cNvPr id="50" name="Group 49"/>
          <p:cNvGrpSpPr/>
          <p:nvPr/>
        </p:nvGrpSpPr>
        <p:grpSpPr>
          <a:xfrm>
            <a:off x="10031561" y="4466726"/>
            <a:ext cx="1765739" cy="1065171"/>
            <a:chOff x="10165215" y="5137865"/>
            <a:chExt cx="1632085" cy="1065171"/>
          </a:xfrm>
        </p:grpSpPr>
        <p:sp>
          <p:nvSpPr>
            <p:cNvPr id="45" name="Freeform 22534"/>
            <p:cNvSpPr/>
            <p:nvPr/>
          </p:nvSpPr>
          <p:spPr bwMode="auto">
            <a:xfrm>
              <a:off x="10258027" y="5214813"/>
              <a:ext cx="1446461" cy="708372"/>
            </a:xfrm>
            <a:custGeom>
              <a:avLst/>
              <a:gdLst>
                <a:gd name="connsiteX0" fmla="*/ 0 w 1666586"/>
                <a:gd name="connsiteY0" fmla="*/ 74332 h 743316"/>
                <a:gd name="connsiteX1" fmla="*/ 74332 w 1666586"/>
                <a:gd name="connsiteY1" fmla="*/ 0 h 743316"/>
                <a:gd name="connsiteX2" fmla="*/ 1592254 w 1666586"/>
                <a:gd name="connsiteY2" fmla="*/ 0 h 743316"/>
                <a:gd name="connsiteX3" fmla="*/ 1666586 w 1666586"/>
                <a:gd name="connsiteY3" fmla="*/ 74332 h 743316"/>
                <a:gd name="connsiteX4" fmla="*/ 1666586 w 1666586"/>
                <a:gd name="connsiteY4" fmla="*/ 668984 h 743316"/>
                <a:gd name="connsiteX5" fmla="*/ 1592254 w 1666586"/>
                <a:gd name="connsiteY5" fmla="*/ 743316 h 743316"/>
                <a:gd name="connsiteX6" fmla="*/ 74332 w 1666586"/>
                <a:gd name="connsiteY6" fmla="*/ 743316 h 743316"/>
                <a:gd name="connsiteX7" fmla="*/ 0 w 1666586"/>
                <a:gd name="connsiteY7" fmla="*/ 668984 h 743316"/>
                <a:gd name="connsiteX8" fmla="*/ 0 w 1666586"/>
                <a:gd name="connsiteY8" fmla="*/ 74332 h 743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6586" h="743316">
                  <a:moveTo>
                    <a:pt x="0" y="74332"/>
                  </a:moveTo>
                  <a:cubicBezTo>
                    <a:pt x="0" y="33280"/>
                    <a:pt x="33280" y="0"/>
                    <a:pt x="74332" y="0"/>
                  </a:cubicBezTo>
                  <a:lnTo>
                    <a:pt x="1592254" y="0"/>
                  </a:lnTo>
                  <a:cubicBezTo>
                    <a:pt x="1633306" y="0"/>
                    <a:pt x="1666586" y="33280"/>
                    <a:pt x="1666586" y="74332"/>
                  </a:cubicBezTo>
                  <a:lnTo>
                    <a:pt x="1666586" y="668984"/>
                  </a:lnTo>
                  <a:cubicBezTo>
                    <a:pt x="1666586" y="710036"/>
                    <a:pt x="1633306" y="743316"/>
                    <a:pt x="1592254" y="743316"/>
                  </a:cubicBezTo>
                  <a:lnTo>
                    <a:pt x="74332" y="743316"/>
                  </a:lnTo>
                  <a:cubicBezTo>
                    <a:pt x="33280" y="743316"/>
                    <a:pt x="0" y="710036"/>
                    <a:pt x="0" y="668984"/>
                  </a:cubicBezTo>
                  <a:lnTo>
                    <a:pt x="0" y="74332"/>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8915" tIns="33200" rIns="38915" bIns="33200" spcCol="1270" anchor="ctr"/>
            <a:lstStyle/>
            <a:p>
              <a:pPr algn="ctr" defTabSz="400010">
                <a:lnSpc>
                  <a:spcPct val="90000"/>
                </a:lnSpc>
                <a:spcAft>
                  <a:spcPct val="35000"/>
                </a:spcAft>
                <a:defRPr/>
              </a:pPr>
              <a:r>
                <a:rPr lang="en-US" altLang="en-US" sz="1100" b="1" dirty="0">
                  <a:solidFill>
                    <a:srgbClr val="000000"/>
                  </a:solidFill>
                  <a:latin typeface="Arial"/>
                </a:rPr>
                <a:t>Integration with SAP SuccessFactors Employee Central Payroll</a:t>
              </a:r>
            </a:p>
          </p:txBody>
        </p:sp>
        <p:sp>
          <p:nvSpPr>
            <p:cNvPr id="49" name="Rectangle 48"/>
            <p:cNvSpPr/>
            <p:nvPr/>
          </p:nvSpPr>
          <p:spPr bwMode="gray">
            <a:xfrm>
              <a:off x="10165215" y="5137865"/>
              <a:ext cx="1632085" cy="1065171"/>
            </a:xfrm>
            <a:prstGeom prst="rect">
              <a:avLst/>
            </a:prstGeom>
            <a:noFill/>
            <a:ln w="2857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51" name="Rectangle 50"/>
          <p:cNvSpPr/>
          <p:nvPr/>
        </p:nvSpPr>
        <p:spPr bwMode="gray">
          <a:xfrm>
            <a:off x="9716796" y="2331433"/>
            <a:ext cx="2080504" cy="1065171"/>
          </a:xfrm>
          <a:prstGeom prst="rect">
            <a:avLst/>
          </a:prstGeom>
          <a:noFill/>
          <a:ln w="2857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52" name="Group 51"/>
          <p:cNvGrpSpPr/>
          <p:nvPr/>
        </p:nvGrpSpPr>
        <p:grpSpPr>
          <a:xfrm>
            <a:off x="7115582" y="4559629"/>
            <a:ext cx="2630563" cy="874461"/>
            <a:chOff x="9131654" y="4187397"/>
            <a:chExt cx="2630640" cy="874487"/>
          </a:xfrm>
        </p:grpSpPr>
        <p:sp>
          <p:nvSpPr>
            <p:cNvPr id="53" name="Freeform 38"/>
            <p:cNvSpPr/>
            <p:nvPr/>
          </p:nvSpPr>
          <p:spPr>
            <a:xfrm>
              <a:off x="9133588" y="4187397"/>
              <a:ext cx="2611008" cy="357307"/>
            </a:xfrm>
            <a:custGeom>
              <a:avLst/>
              <a:gdLst>
                <a:gd name="connsiteX0" fmla="*/ 0 w 1706630"/>
                <a:gd name="connsiteY0" fmla="*/ 45347 h 453467"/>
                <a:gd name="connsiteX1" fmla="*/ 45347 w 1706630"/>
                <a:gd name="connsiteY1" fmla="*/ 0 h 453467"/>
                <a:gd name="connsiteX2" fmla="*/ 1661283 w 1706630"/>
                <a:gd name="connsiteY2" fmla="*/ 0 h 453467"/>
                <a:gd name="connsiteX3" fmla="*/ 1706630 w 1706630"/>
                <a:gd name="connsiteY3" fmla="*/ 45347 h 453467"/>
                <a:gd name="connsiteX4" fmla="*/ 1706630 w 1706630"/>
                <a:gd name="connsiteY4" fmla="*/ 408120 h 453467"/>
                <a:gd name="connsiteX5" fmla="*/ 1661283 w 1706630"/>
                <a:gd name="connsiteY5" fmla="*/ 453467 h 453467"/>
                <a:gd name="connsiteX6" fmla="*/ 45347 w 1706630"/>
                <a:gd name="connsiteY6" fmla="*/ 453467 h 453467"/>
                <a:gd name="connsiteX7" fmla="*/ 0 w 1706630"/>
                <a:gd name="connsiteY7" fmla="*/ 408120 h 453467"/>
                <a:gd name="connsiteX8" fmla="*/ 0 w 1706630"/>
                <a:gd name="connsiteY8" fmla="*/ 45347 h 45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6630" h="453467">
                  <a:moveTo>
                    <a:pt x="0" y="45347"/>
                  </a:moveTo>
                  <a:cubicBezTo>
                    <a:pt x="0" y="20303"/>
                    <a:pt x="20303" y="0"/>
                    <a:pt x="45347" y="0"/>
                  </a:cubicBezTo>
                  <a:lnTo>
                    <a:pt x="1661283" y="0"/>
                  </a:lnTo>
                  <a:cubicBezTo>
                    <a:pt x="1686327" y="0"/>
                    <a:pt x="1706630" y="20303"/>
                    <a:pt x="1706630" y="45347"/>
                  </a:cubicBezTo>
                  <a:lnTo>
                    <a:pt x="1706630" y="408120"/>
                  </a:lnTo>
                  <a:cubicBezTo>
                    <a:pt x="1706630" y="433164"/>
                    <a:pt x="1686327" y="453467"/>
                    <a:pt x="1661283" y="453467"/>
                  </a:cubicBezTo>
                  <a:lnTo>
                    <a:pt x="45347" y="453467"/>
                  </a:lnTo>
                  <a:cubicBezTo>
                    <a:pt x="20303" y="453467"/>
                    <a:pt x="0" y="433164"/>
                    <a:pt x="0" y="408120"/>
                  </a:cubicBezTo>
                  <a:lnTo>
                    <a:pt x="0" y="45347"/>
                  </a:lnTo>
                  <a:close/>
                </a:path>
              </a:pathLst>
            </a:custGeom>
            <a:ln>
              <a:solidFill>
                <a:schemeClr val="accent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0426" tIns="24712" rIns="30426" bIns="24712" spcCol="1270" anchor="ctr"/>
            <a:lstStyle/>
            <a:p>
              <a:pPr algn="ctr" defTabSz="400010">
                <a:lnSpc>
                  <a:spcPct val="90000"/>
                </a:lnSpc>
                <a:spcAft>
                  <a:spcPct val="35000"/>
                </a:spcAft>
                <a:defRPr/>
              </a:pPr>
              <a:r>
                <a:rPr lang="en-US" altLang="en-US" sz="1100" b="1" dirty="0">
                  <a:solidFill>
                    <a:srgbClr val="000000"/>
                  </a:solidFill>
                  <a:latin typeface="Arial"/>
                </a:rPr>
                <a:t>Manage Positions</a:t>
              </a:r>
            </a:p>
          </p:txBody>
        </p:sp>
        <p:sp>
          <p:nvSpPr>
            <p:cNvPr id="55" name="Freeform 22531"/>
            <p:cNvSpPr/>
            <p:nvPr/>
          </p:nvSpPr>
          <p:spPr bwMode="auto">
            <a:xfrm>
              <a:off x="9131654" y="4685111"/>
              <a:ext cx="2630640" cy="376773"/>
            </a:xfrm>
            <a:custGeom>
              <a:avLst/>
              <a:gdLst>
                <a:gd name="connsiteX0" fmla="*/ 0 w 1706630"/>
                <a:gd name="connsiteY0" fmla="*/ 45347 h 453467"/>
                <a:gd name="connsiteX1" fmla="*/ 45347 w 1706630"/>
                <a:gd name="connsiteY1" fmla="*/ 0 h 453467"/>
                <a:gd name="connsiteX2" fmla="*/ 1661283 w 1706630"/>
                <a:gd name="connsiteY2" fmla="*/ 0 h 453467"/>
                <a:gd name="connsiteX3" fmla="*/ 1706630 w 1706630"/>
                <a:gd name="connsiteY3" fmla="*/ 45347 h 453467"/>
                <a:gd name="connsiteX4" fmla="*/ 1706630 w 1706630"/>
                <a:gd name="connsiteY4" fmla="*/ 408120 h 453467"/>
                <a:gd name="connsiteX5" fmla="*/ 1661283 w 1706630"/>
                <a:gd name="connsiteY5" fmla="*/ 453467 h 453467"/>
                <a:gd name="connsiteX6" fmla="*/ 45347 w 1706630"/>
                <a:gd name="connsiteY6" fmla="*/ 453467 h 453467"/>
                <a:gd name="connsiteX7" fmla="*/ 0 w 1706630"/>
                <a:gd name="connsiteY7" fmla="*/ 408120 h 453467"/>
                <a:gd name="connsiteX8" fmla="*/ 0 w 1706630"/>
                <a:gd name="connsiteY8" fmla="*/ 45347 h 45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6630" h="453467">
                  <a:moveTo>
                    <a:pt x="0" y="45347"/>
                  </a:moveTo>
                  <a:cubicBezTo>
                    <a:pt x="0" y="20303"/>
                    <a:pt x="20303" y="0"/>
                    <a:pt x="45347" y="0"/>
                  </a:cubicBezTo>
                  <a:lnTo>
                    <a:pt x="1661283" y="0"/>
                  </a:lnTo>
                  <a:cubicBezTo>
                    <a:pt x="1686327" y="0"/>
                    <a:pt x="1706630" y="20303"/>
                    <a:pt x="1706630" y="45347"/>
                  </a:cubicBezTo>
                  <a:lnTo>
                    <a:pt x="1706630" y="408120"/>
                  </a:lnTo>
                  <a:cubicBezTo>
                    <a:pt x="1706630" y="433164"/>
                    <a:pt x="1686327" y="453467"/>
                    <a:pt x="1661283" y="453467"/>
                  </a:cubicBezTo>
                  <a:lnTo>
                    <a:pt x="45347" y="453467"/>
                  </a:lnTo>
                  <a:cubicBezTo>
                    <a:pt x="20303" y="453467"/>
                    <a:pt x="0" y="433164"/>
                    <a:pt x="0" y="408120"/>
                  </a:cubicBezTo>
                  <a:lnTo>
                    <a:pt x="0" y="45347"/>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0426" tIns="24712" rIns="30426" bIns="24712" spcCol="1270" anchor="ctr"/>
            <a:lstStyle/>
            <a:p>
              <a:pPr algn="ctr" defTabSz="400010">
                <a:lnSpc>
                  <a:spcPct val="90000"/>
                </a:lnSpc>
                <a:spcAft>
                  <a:spcPct val="35000"/>
                </a:spcAft>
                <a:defRPr/>
              </a:pPr>
              <a:r>
                <a:rPr lang="en-US" altLang="en-US" sz="1100" b="1" dirty="0">
                  <a:solidFill>
                    <a:srgbClr val="000000"/>
                  </a:solidFill>
                  <a:latin typeface="Arial"/>
                </a:rPr>
                <a:t>Manage Company Structure </a:t>
              </a:r>
            </a:p>
          </p:txBody>
        </p:sp>
      </p:grpSp>
      <p:sp>
        <p:nvSpPr>
          <p:cNvPr id="58" name="Rectangle 57"/>
          <p:cNvSpPr/>
          <p:nvPr/>
        </p:nvSpPr>
        <p:spPr bwMode="gray">
          <a:xfrm>
            <a:off x="7030191" y="4466726"/>
            <a:ext cx="2795538" cy="1061054"/>
          </a:xfrm>
          <a:prstGeom prst="rect">
            <a:avLst/>
          </a:prstGeom>
          <a:noFill/>
          <a:ln w="2857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9" name="TextBox 58"/>
          <p:cNvSpPr txBox="1"/>
          <p:nvPr/>
        </p:nvSpPr>
        <p:spPr>
          <a:xfrm>
            <a:off x="7030191" y="5909233"/>
            <a:ext cx="5049513"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b="1" kern="0" dirty="0">
                <a:ea typeface="Arial Unicode MS" pitchFamily="34" charset="-128"/>
                <a:cs typeface="Arial Unicode MS" pitchFamily="34" charset="-128"/>
              </a:rPr>
              <a:t>Localized content </a:t>
            </a:r>
            <a:r>
              <a:rPr lang="en-US" sz="1200" kern="0" dirty="0">
                <a:ea typeface="Arial Unicode MS" pitchFamily="34" charset="-128"/>
                <a:cs typeface="Arial Unicode MS" pitchFamily="34" charset="-128"/>
              </a:rPr>
              <a:t>for eight countries: </a:t>
            </a:r>
            <a:br>
              <a:rPr lang="en-US" sz="1200" kern="0" dirty="0">
                <a:ea typeface="Arial Unicode MS" pitchFamily="34" charset="-128"/>
                <a:cs typeface="Arial Unicode MS" pitchFamily="34" charset="-128"/>
              </a:rPr>
            </a:br>
            <a:r>
              <a:rPr lang="en-US" sz="1200" kern="0" dirty="0">
                <a:ea typeface="Arial Unicode MS" pitchFamily="34" charset="-128"/>
                <a:cs typeface="Arial Unicode MS" pitchFamily="34" charset="-128"/>
              </a:rPr>
              <a:t>USA, Germany, France, United Kingdom, Australia, United Arab Emirates, Kingdom of Saudi Arabia, China Mainland </a:t>
            </a:r>
          </a:p>
        </p:txBody>
      </p:sp>
      <p:sp>
        <p:nvSpPr>
          <p:cNvPr id="60" name="TextBox 59"/>
          <p:cNvSpPr txBox="1"/>
          <p:nvPr/>
        </p:nvSpPr>
        <p:spPr>
          <a:xfrm>
            <a:off x="1373478" y="5948476"/>
            <a:ext cx="3619146"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Scope Items/ Scope Item Groups marked in blue are not available in all localized country versions. </a:t>
            </a:r>
          </a:p>
        </p:txBody>
      </p:sp>
      <p:sp>
        <p:nvSpPr>
          <p:cNvPr id="61" name="Rectangle 60"/>
          <p:cNvSpPr/>
          <p:nvPr/>
        </p:nvSpPr>
        <p:spPr bwMode="gray">
          <a:xfrm>
            <a:off x="630079" y="5980657"/>
            <a:ext cx="475846" cy="181722"/>
          </a:xfrm>
          <a:prstGeom prst="rect">
            <a:avLst/>
          </a:prstGeom>
          <a:ln>
            <a:solidFill>
              <a:schemeClr val="accent3"/>
            </a:solidFill>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7" name="Freeform 18"/>
          <p:cNvSpPr/>
          <p:nvPr/>
        </p:nvSpPr>
        <p:spPr bwMode="auto">
          <a:xfrm>
            <a:off x="3300046" y="4096284"/>
            <a:ext cx="1070671" cy="307049"/>
          </a:xfrm>
          <a:custGeom>
            <a:avLst/>
            <a:gdLst>
              <a:gd name="connsiteX0" fmla="*/ 0 w 1563306"/>
              <a:gd name="connsiteY0" fmla="*/ 39286 h 392857"/>
              <a:gd name="connsiteX1" fmla="*/ 39286 w 1563306"/>
              <a:gd name="connsiteY1" fmla="*/ 0 h 392857"/>
              <a:gd name="connsiteX2" fmla="*/ 1524020 w 1563306"/>
              <a:gd name="connsiteY2" fmla="*/ 0 h 392857"/>
              <a:gd name="connsiteX3" fmla="*/ 1563306 w 1563306"/>
              <a:gd name="connsiteY3" fmla="*/ 39286 h 392857"/>
              <a:gd name="connsiteX4" fmla="*/ 1563306 w 1563306"/>
              <a:gd name="connsiteY4" fmla="*/ 353571 h 392857"/>
              <a:gd name="connsiteX5" fmla="*/ 1524020 w 1563306"/>
              <a:gd name="connsiteY5" fmla="*/ 392857 h 392857"/>
              <a:gd name="connsiteX6" fmla="*/ 39286 w 1563306"/>
              <a:gd name="connsiteY6" fmla="*/ 392857 h 392857"/>
              <a:gd name="connsiteX7" fmla="*/ 0 w 1563306"/>
              <a:gd name="connsiteY7" fmla="*/ 353571 h 392857"/>
              <a:gd name="connsiteX8" fmla="*/ 0 w 1563306"/>
              <a:gd name="connsiteY8" fmla="*/ 39286 h 39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306" h="392857">
                <a:moveTo>
                  <a:pt x="0" y="39286"/>
                </a:moveTo>
                <a:cubicBezTo>
                  <a:pt x="0" y="17589"/>
                  <a:pt x="17589" y="0"/>
                  <a:pt x="39286" y="0"/>
                </a:cubicBezTo>
                <a:lnTo>
                  <a:pt x="1524020" y="0"/>
                </a:lnTo>
                <a:cubicBezTo>
                  <a:pt x="1545717" y="0"/>
                  <a:pt x="1563306" y="17589"/>
                  <a:pt x="1563306" y="39286"/>
                </a:cubicBezTo>
                <a:lnTo>
                  <a:pt x="1563306" y="353571"/>
                </a:lnTo>
                <a:cubicBezTo>
                  <a:pt x="1563306" y="375268"/>
                  <a:pt x="1545717" y="392857"/>
                  <a:pt x="1524020" y="392857"/>
                </a:cubicBezTo>
                <a:lnTo>
                  <a:pt x="39286" y="392857"/>
                </a:lnTo>
                <a:cubicBezTo>
                  <a:pt x="17589" y="392857"/>
                  <a:pt x="0" y="375268"/>
                  <a:pt x="0" y="353571"/>
                </a:cubicBezTo>
                <a:lnTo>
                  <a:pt x="0" y="39286"/>
                </a:lnTo>
                <a:close/>
              </a:path>
            </a:pathLst>
          </a:custGeom>
          <a:solidFill>
            <a:schemeClr val="bg1"/>
          </a:solidFill>
          <a:ln w="9525">
            <a:solidFill>
              <a:schemeClr val="accent3"/>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28651" tIns="22935" rIns="28651" bIns="22935" spcCol="1270" anchor="ctr"/>
          <a:lstStyle/>
          <a:p>
            <a:pPr algn="ctr" defTabSz="400010">
              <a:lnSpc>
                <a:spcPct val="90000"/>
              </a:lnSpc>
              <a:spcAft>
                <a:spcPct val="35000"/>
              </a:spcAft>
              <a:defRPr/>
            </a:pPr>
            <a:r>
              <a:rPr lang="en-US" altLang="en-US" sz="1100" dirty="0">
                <a:solidFill>
                  <a:srgbClr val="000000"/>
                </a:solidFill>
                <a:latin typeface="Arial"/>
              </a:rPr>
              <a:t>For US, AU, AE, SA only</a:t>
            </a:r>
          </a:p>
        </p:txBody>
      </p:sp>
      <p:sp>
        <p:nvSpPr>
          <p:cNvPr id="48" name="Freeform 18"/>
          <p:cNvSpPr/>
          <p:nvPr/>
        </p:nvSpPr>
        <p:spPr bwMode="auto">
          <a:xfrm>
            <a:off x="10931284" y="2787721"/>
            <a:ext cx="819610" cy="237600"/>
          </a:xfrm>
          <a:custGeom>
            <a:avLst/>
            <a:gdLst>
              <a:gd name="connsiteX0" fmla="*/ 0 w 1563306"/>
              <a:gd name="connsiteY0" fmla="*/ 39286 h 392857"/>
              <a:gd name="connsiteX1" fmla="*/ 39286 w 1563306"/>
              <a:gd name="connsiteY1" fmla="*/ 0 h 392857"/>
              <a:gd name="connsiteX2" fmla="*/ 1524020 w 1563306"/>
              <a:gd name="connsiteY2" fmla="*/ 0 h 392857"/>
              <a:gd name="connsiteX3" fmla="*/ 1563306 w 1563306"/>
              <a:gd name="connsiteY3" fmla="*/ 39286 h 392857"/>
              <a:gd name="connsiteX4" fmla="*/ 1563306 w 1563306"/>
              <a:gd name="connsiteY4" fmla="*/ 353571 h 392857"/>
              <a:gd name="connsiteX5" fmla="*/ 1524020 w 1563306"/>
              <a:gd name="connsiteY5" fmla="*/ 392857 h 392857"/>
              <a:gd name="connsiteX6" fmla="*/ 39286 w 1563306"/>
              <a:gd name="connsiteY6" fmla="*/ 392857 h 392857"/>
              <a:gd name="connsiteX7" fmla="*/ 0 w 1563306"/>
              <a:gd name="connsiteY7" fmla="*/ 353571 h 392857"/>
              <a:gd name="connsiteX8" fmla="*/ 0 w 1563306"/>
              <a:gd name="connsiteY8" fmla="*/ 39286 h 39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306" h="392857">
                <a:moveTo>
                  <a:pt x="0" y="39286"/>
                </a:moveTo>
                <a:cubicBezTo>
                  <a:pt x="0" y="17589"/>
                  <a:pt x="17589" y="0"/>
                  <a:pt x="39286" y="0"/>
                </a:cubicBezTo>
                <a:lnTo>
                  <a:pt x="1524020" y="0"/>
                </a:lnTo>
                <a:cubicBezTo>
                  <a:pt x="1545717" y="0"/>
                  <a:pt x="1563306" y="17589"/>
                  <a:pt x="1563306" y="39286"/>
                </a:cubicBezTo>
                <a:lnTo>
                  <a:pt x="1563306" y="353571"/>
                </a:lnTo>
                <a:cubicBezTo>
                  <a:pt x="1563306" y="375268"/>
                  <a:pt x="1545717" y="392857"/>
                  <a:pt x="1524020" y="392857"/>
                </a:cubicBezTo>
                <a:lnTo>
                  <a:pt x="39286" y="392857"/>
                </a:lnTo>
                <a:cubicBezTo>
                  <a:pt x="17589" y="392857"/>
                  <a:pt x="0" y="375268"/>
                  <a:pt x="0" y="353571"/>
                </a:cubicBezTo>
                <a:lnTo>
                  <a:pt x="0" y="39286"/>
                </a:lnTo>
                <a:close/>
              </a:path>
            </a:pathLst>
          </a:custGeom>
          <a:solidFill>
            <a:schemeClr val="bg1"/>
          </a:solidFill>
          <a:ln w="9525">
            <a:solidFill>
              <a:schemeClr val="accent3"/>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28651" tIns="22935" rIns="28651" bIns="22935" spcCol="1270" anchor="ctr"/>
          <a:lstStyle/>
          <a:p>
            <a:pPr algn="ctr" defTabSz="400010">
              <a:lnSpc>
                <a:spcPct val="90000"/>
              </a:lnSpc>
              <a:spcAft>
                <a:spcPct val="35000"/>
              </a:spcAft>
              <a:defRPr/>
            </a:pPr>
            <a:r>
              <a:rPr lang="en-US" altLang="en-US" sz="1100" dirty="0">
                <a:solidFill>
                  <a:srgbClr val="000000"/>
                </a:solidFill>
                <a:latin typeface="Arial"/>
              </a:rPr>
              <a:t>For US only</a:t>
            </a:r>
          </a:p>
        </p:txBody>
      </p:sp>
      <p:grpSp>
        <p:nvGrpSpPr>
          <p:cNvPr id="2" name="Group 1"/>
          <p:cNvGrpSpPr/>
          <p:nvPr/>
        </p:nvGrpSpPr>
        <p:grpSpPr>
          <a:xfrm>
            <a:off x="4662807" y="2332530"/>
            <a:ext cx="2144500" cy="3195249"/>
            <a:chOff x="4662807" y="2479287"/>
            <a:chExt cx="2144500" cy="3195249"/>
          </a:xfrm>
        </p:grpSpPr>
        <p:grpSp>
          <p:nvGrpSpPr>
            <p:cNvPr id="42" name="Group 41"/>
            <p:cNvGrpSpPr/>
            <p:nvPr/>
          </p:nvGrpSpPr>
          <p:grpSpPr>
            <a:xfrm>
              <a:off x="4662807" y="2479287"/>
              <a:ext cx="2144500" cy="3195249"/>
              <a:chOff x="4600474" y="2716790"/>
              <a:chExt cx="2095131" cy="3008652"/>
            </a:xfrm>
          </p:grpSpPr>
          <p:sp>
            <p:nvSpPr>
              <p:cNvPr id="36" name="Freeform 42"/>
              <p:cNvSpPr/>
              <p:nvPr/>
            </p:nvSpPr>
            <p:spPr bwMode="auto">
              <a:xfrm>
                <a:off x="4688343" y="2845038"/>
                <a:ext cx="1911360" cy="360000"/>
              </a:xfrm>
              <a:custGeom>
                <a:avLst/>
                <a:gdLst>
                  <a:gd name="connsiteX0" fmla="*/ 0 w 2407654"/>
                  <a:gd name="connsiteY0" fmla="*/ 30615 h 306149"/>
                  <a:gd name="connsiteX1" fmla="*/ 30615 w 2407654"/>
                  <a:gd name="connsiteY1" fmla="*/ 0 h 306149"/>
                  <a:gd name="connsiteX2" fmla="*/ 2377039 w 2407654"/>
                  <a:gd name="connsiteY2" fmla="*/ 0 h 306149"/>
                  <a:gd name="connsiteX3" fmla="*/ 2407654 w 2407654"/>
                  <a:gd name="connsiteY3" fmla="*/ 30615 h 306149"/>
                  <a:gd name="connsiteX4" fmla="*/ 2407654 w 2407654"/>
                  <a:gd name="connsiteY4" fmla="*/ 275534 h 306149"/>
                  <a:gd name="connsiteX5" fmla="*/ 2377039 w 2407654"/>
                  <a:gd name="connsiteY5" fmla="*/ 306149 h 306149"/>
                  <a:gd name="connsiteX6" fmla="*/ 30615 w 2407654"/>
                  <a:gd name="connsiteY6" fmla="*/ 306149 h 306149"/>
                  <a:gd name="connsiteX7" fmla="*/ 0 w 2407654"/>
                  <a:gd name="connsiteY7" fmla="*/ 275534 h 306149"/>
                  <a:gd name="connsiteX8" fmla="*/ 0 w 2407654"/>
                  <a:gd name="connsiteY8" fmla="*/ 30615 h 306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7654" h="306149">
                    <a:moveTo>
                      <a:pt x="0" y="30615"/>
                    </a:moveTo>
                    <a:cubicBezTo>
                      <a:pt x="0" y="13707"/>
                      <a:pt x="13707" y="0"/>
                      <a:pt x="30615" y="0"/>
                    </a:cubicBezTo>
                    <a:lnTo>
                      <a:pt x="2377039" y="0"/>
                    </a:lnTo>
                    <a:cubicBezTo>
                      <a:pt x="2393947" y="0"/>
                      <a:pt x="2407654" y="13707"/>
                      <a:pt x="2407654" y="30615"/>
                    </a:cubicBezTo>
                    <a:lnTo>
                      <a:pt x="2407654" y="275534"/>
                    </a:lnTo>
                    <a:cubicBezTo>
                      <a:pt x="2407654" y="292442"/>
                      <a:pt x="2393947" y="306149"/>
                      <a:pt x="2377039" y="306149"/>
                    </a:cubicBezTo>
                    <a:lnTo>
                      <a:pt x="30615" y="306149"/>
                    </a:lnTo>
                    <a:cubicBezTo>
                      <a:pt x="13707" y="306149"/>
                      <a:pt x="0" y="292442"/>
                      <a:pt x="0" y="275534"/>
                    </a:cubicBezTo>
                    <a:lnTo>
                      <a:pt x="0" y="30615"/>
                    </a:lnTo>
                    <a:close/>
                  </a:path>
                </a:pathLst>
              </a:custGeom>
              <a:ln>
                <a:solidFill>
                  <a:schemeClr val="accent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26111" tIns="20397" rIns="26111" bIns="20397" spcCol="1270" anchor="ctr"/>
              <a:lstStyle/>
              <a:p>
                <a:pPr algn="ctr" defTabSz="400010">
                  <a:lnSpc>
                    <a:spcPct val="90000"/>
                  </a:lnSpc>
                  <a:spcAft>
                    <a:spcPct val="35000"/>
                  </a:spcAft>
                  <a:defRPr/>
                </a:pPr>
                <a:r>
                  <a:rPr lang="en-US" altLang="en-US" sz="1100" b="1" dirty="0">
                    <a:solidFill>
                      <a:srgbClr val="000000"/>
                    </a:solidFill>
                    <a:latin typeface="Arial"/>
                  </a:rPr>
                  <a:t>Manage Short-Term/ Long-Term absences</a:t>
                </a:r>
              </a:p>
            </p:txBody>
          </p:sp>
          <p:sp>
            <p:nvSpPr>
              <p:cNvPr id="37" name="Freeform 44"/>
              <p:cNvSpPr/>
              <p:nvPr/>
            </p:nvSpPr>
            <p:spPr bwMode="auto">
              <a:xfrm>
                <a:off x="4688343" y="3357972"/>
                <a:ext cx="1907955" cy="366095"/>
              </a:xfrm>
              <a:custGeom>
                <a:avLst/>
                <a:gdLst>
                  <a:gd name="connsiteX0" fmla="*/ 0 w 2397283"/>
                  <a:gd name="connsiteY0" fmla="*/ 39243 h 392426"/>
                  <a:gd name="connsiteX1" fmla="*/ 39243 w 2397283"/>
                  <a:gd name="connsiteY1" fmla="*/ 0 h 392426"/>
                  <a:gd name="connsiteX2" fmla="*/ 2358040 w 2397283"/>
                  <a:gd name="connsiteY2" fmla="*/ 0 h 392426"/>
                  <a:gd name="connsiteX3" fmla="*/ 2397283 w 2397283"/>
                  <a:gd name="connsiteY3" fmla="*/ 39243 h 392426"/>
                  <a:gd name="connsiteX4" fmla="*/ 2397283 w 2397283"/>
                  <a:gd name="connsiteY4" fmla="*/ 353183 h 392426"/>
                  <a:gd name="connsiteX5" fmla="*/ 2358040 w 2397283"/>
                  <a:gd name="connsiteY5" fmla="*/ 392426 h 392426"/>
                  <a:gd name="connsiteX6" fmla="*/ 39243 w 2397283"/>
                  <a:gd name="connsiteY6" fmla="*/ 392426 h 392426"/>
                  <a:gd name="connsiteX7" fmla="*/ 0 w 2397283"/>
                  <a:gd name="connsiteY7" fmla="*/ 353183 h 392426"/>
                  <a:gd name="connsiteX8" fmla="*/ 0 w 2397283"/>
                  <a:gd name="connsiteY8" fmla="*/ 39243 h 392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7283" h="392426">
                    <a:moveTo>
                      <a:pt x="0" y="39243"/>
                    </a:moveTo>
                    <a:cubicBezTo>
                      <a:pt x="0" y="17570"/>
                      <a:pt x="17570" y="0"/>
                      <a:pt x="39243" y="0"/>
                    </a:cubicBezTo>
                    <a:lnTo>
                      <a:pt x="2358040" y="0"/>
                    </a:lnTo>
                    <a:cubicBezTo>
                      <a:pt x="2379713" y="0"/>
                      <a:pt x="2397283" y="17570"/>
                      <a:pt x="2397283" y="39243"/>
                    </a:cubicBezTo>
                    <a:lnTo>
                      <a:pt x="2397283" y="353183"/>
                    </a:lnTo>
                    <a:cubicBezTo>
                      <a:pt x="2397283" y="374856"/>
                      <a:pt x="2379713" y="392426"/>
                      <a:pt x="2358040" y="392426"/>
                    </a:cubicBezTo>
                    <a:lnTo>
                      <a:pt x="39243" y="392426"/>
                    </a:lnTo>
                    <a:cubicBezTo>
                      <a:pt x="17570" y="392426"/>
                      <a:pt x="0" y="374856"/>
                      <a:pt x="0" y="353183"/>
                    </a:cubicBezTo>
                    <a:lnTo>
                      <a:pt x="0" y="39243"/>
                    </a:lnTo>
                    <a:close/>
                  </a:path>
                </a:pathLst>
              </a:custGeom>
              <a:ln>
                <a:solidFill>
                  <a:schemeClr val="accent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28639" tIns="22923" rIns="28639" bIns="22923" spcCol="1270" anchor="ctr"/>
              <a:lstStyle/>
              <a:p>
                <a:pPr algn="ctr" defTabSz="400010">
                  <a:lnSpc>
                    <a:spcPct val="90000"/>
                  </a:lnSpc>
                  <a:spcAft>
                    <a:spcPct val="35000"/>
                  </a:spcAft>
                  <a:defRPr/>
                </a:pPr>
                <a:r>
                  <a:rPr lang="en-US" altLang="en-US" sz="1100" b="1" dirty="0">
                    <a:solidFill>
                      <a:srgbClr val="000000"/>
                    </a:solidFill>
                    <a:latin typeface="Arial"/>
                  </a:rPr>
                  <a:t>Record Working Time</a:t>
                </a:r>
              </a:p>
            </p:txBody>
          </p:sp>
          <p:sp>
            <p:nvSpPr>
              <p:cNvPr id="38" name="Freeform 24"/>
              <p:cNvSpPr/>
              <p:nvPr/>
            </p:nvSpPr>
            <p:spPr bwMode="auto">
              <a:xfrm>
                <a:off x="4676827" y="4661389"/>
                <a:ext cx="1933491" cy="720000"/>
              </a:xfrm>
              <a:custGeom>
                <a:avLst/>
                <a:gdLst>
                  <a:gd name="connsiteX0" fmla="*/ 0 w 2407654"/>
                  <a:gd name="connsiteY0" fmla="*/ 33574 h 335741"/>
                  <a:gd name="connsiteX1" fmla="*/ 33574 w 2407654"/>
                  <a:gd name="connsiteY1" fmla="*/ 0 h 335741"/>
                  <a:gd name="connsiteX2" fmla="*/ 2374080 w 2407654"/>
                  <a:gd name="connsiteY2" fmla="*/ 0 h 335741"/>
                  <a:gd name="connsiteX3" fmla="*/ 2407654 w 2407654"/>
                  <a:gd name="connsiteY3" fmla="*/ 33574 h 335741"/>
                  <a:gd name="connsiteX4" fmla="*/ 2407654 w 2407654"/>
                  <a:gd name="connsiteY4" fmla="*/ 302167 h 335741"/>
                  <a:gd name="connsiteX5" fmla="*/ 2374080 w 2407654"/>
                  <a:gd name="connsiteY5" fmla="*/ 335741 h 335741"/>
                  <a:gd name="connsiteX6" fmla="*/ 33574 w 2407654"/>
                  <a:gd name="connsiteY6" fmla="*/ 335741 h 335741"/>
                  <a:gd name="connsiteX7" fmla="*/ 0 w 2407654"/>
                  <a:gd name="connsiteY7" fmla="*/ 302167 h 335741"/>
                  <a:gd name="connsiteX8" fmla="*/ 0 w 2407654"/>
                  <a:gd name="connsiteY8" fmla="*/ 33574 h 33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7654" h="335741">
                    <a:moveTo>
                      <a:pt x="0" y="33574"/>
                    </a:moveTo>
                    <a:cubicBezTo>
                      <a:pt x="0" y="15032"/>
                      <a:pt x="15032" y="0"/>
                      <a:pt x="33574" y="0"/>
                    </a:cubicBezTo>
                    <a:lnTo>
                      <a:pt x="2374080" y="0"/>
                    </a:lnTo>
                    <a:cubicBezTo>
                      <a:pt x="2392622" y="0"/>
                      <a:pt x="2407654" y="15032"/>
                      <a:pt x="2407654" y="33574"/>
                    </a:cubicBezTo>
                    <a:lnTo>
                      <a:pt x="2407654" y="302167"/>
                    </a:lnTo>
                    <a:cubicBezTo>
                      <a:pt x="2407654" y="320709"/>
                      <a:pt x="2392622" y="335741"/>
                      <a:pt x="2374080" y="335741"/>
                    </a:cubicBezTo>
                    <a:lnTo>
                      <a:pt x="33574" y="335741"/>
                    </a:lnTo>
                    <a:cubicBezTo>
                      <a:pt x="15032" y="335741"/>
                      <a:pt x="0" y="320709"/>
                      <a:pt x="0" y="302167"/>
                    </a:cubicBezTo>
                    <a:lnTo>
                      <a:pt x="0" y="33574"/>
                    </a:lnTo>
                    <a:close/>
                  </a:path>
                </a:pathLst>
              </a:custGeom>
              <a:ln>
                <a:solidFill>
                  <a:schemeClr val="accent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26978" tIns="21263" rIns="26978" bIns="21263" spcCol="1270" anchor="ctr"/>
              <a:lstStyle/>
              <a:p>
                <a:pPr algn="ctr" defTabSz="400010">
                  <a:lnSpc>
                    <a:spcPct val="90000"/>
                  </a:lnSpc>
                  <a:spcAft>
                    <a:spcPct val="35000"/>
                  </a:spcAft>
                  <a:defRPr/>
                </a:pPr>
                <a:r>
                  <a:rPr lang="en-US" altLang="en-US" sz="1100" b="1" dirty="0">
                    <a:solidFill>
                      <a:srgbClr val="000000"/>
                    </a:solidFill>
                    <a:latin typeface="Arial"/>
                  </a:rPr>
                  <a:t>Return to work and Job / Position information update in case of Long-Term absences</a:t>
                </a:r>
                <a:endParaRPr lang="en-US" sz="1100" b="1" dirty="0">
                  <a:solidFill>
                    <a:srgbClr val="000000"/>
                  </a:solidFill>
                  <a:latin typeface="Arial"/>
                </a:endParaRPr>
              </a:p>
            </p:txBody>
          </p:sp>
          <p:sp>
            <p:nvSpPr>
              <p:cNvPr id="39" name="Freeform 44"/>
              <p:cNvSpPr/>
              <p:nvPr/>
            </p:nvSpPr>
            <p:spPr bwMode="auto">
              <a:xfrm>
                <a:off x="4688343" y="3889893"/>
                <a:ext cx="1933491" cy="366095"/>
              </a:xfrm>
              <a:custGeom>
                <a:avLst/>
                <a:gdLst>
                  <a:gd name="connsiteX0" fmla="*/ 0 w 2397283"/>
                  <a:gd name="connsiteY0" fmla="*/ 39243 h 392426"/>
                  <a:gd name="connsiteX1" fmla="*/ 39243 w 2397283"/>
                  <a:gd name="connsiteY1" fmla="*/ 0 h 392426"/>
                  <a:gd name="connsiteX2" fmla="*/ 2358040 w 2397283"/>
                  <a:gd name="connsiteY2" fmla="*/ 0 h 392426"/>
                  <a:gd name="connsiteX3" fmla="*/ 2397283 w 2397283"/>
                  <a:gd name="connsiteY3" fmla="*/ 39243 h 392426"/>
                  <a:gd name="connsiteX4" fmla="*/ 2397283 w 2397283"/>
                  <a:gd name="connsiteY4" fmla="*/ 353183 h 392426"/>
                  <a:gd name="connsiteX5" fmla="*/ 2358040 w 2397283"/>
                  <a:gd name="connsiteY5" fmla="*/ 392426 h 392426"/>
                  <a:gd name="connsiteX6" fmla="*/ 39243 w 2397283"/>
                  <a:gd name="connsiteY6" fmla="*/ 392426 h 392426"/>
                  <a:gd name="connsiteX7" fmla="*/ 0 w 2397283"/>
                  <a:gd name="connsiteY7" fmla="*/ 353183 h 392426"/>
                  <a:gd name="connsiteX8" fmla="*/ 0 w 2397283"/>
                  <a:gd name="connsiteY8" fmla="*/ 39243 h 392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7283" h="392426">
                    <a:moveTo>
                      <a:pt x="0" y="39243"/>
                    </a:moveTo>
                    <a:cubicBezTo>
                      <a:pt x="0" y="17570"/>
                      <a:pt x="17570" y="0"/>
                      <a:pt x="39243" y="0"/>
                    </a:cubicBezTo>
                    <a:lnTo>
                      <a:pt x="2358040" y="0"/>
                    </a:lnTo>
                    <a:cubicBezTo>
                      <a:pt x="2379713" y="0"/>
                      <a:pt x="2397283" y="17570"/>
                      <a:pt x="2397283" y="39243"/>
                    </a:cubicBezTo>
                    <a:lnTo>
                      <a:pt x="2397283" y="353183"/>
                    </a:lnTo>
                    <a:cubicBezTo>
                      <a:pt x="2397283" y="374856"/>
                      <a:pt x="2379713" y="392426"/>
                      <a:pt x="2358040" y="392426"/>
                    </a:cubicBezTo>
                    <a:lnTo>
                      <a:pt x="39243" y="392426"/>
                    </a:lnTo>
                    <a:cubicBezTo>
                      <a:pt x="17570" y="392426"/>
                      <a:pt x="0" y="374856"/>
                      <a:pt x="0" y="353183"/>
                    </a:cubicBezTo>
                    <a:lnTo>
                      <a:pt x="0" y="39243"/>
                    </a:lnTo>
                    <a:close/>
                  </a:path>
                </a:pathLst>
              </a:custGeom>
              <a:ln>
                <a:solidFill>
                  <a:schemeClr val="accent3"/>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28639" tIns="22923" rIns="28639" bIns="22923" spcCol="1270" anchor="ctr"/>
              <a:lstStyle/>
              <a:p>
                <a:pPr algn="ctr" defTabSz="400010">
                  <a:lnSpc>
                    <a:spcPct val="90000"/>
                  </a:lnSpc>
                  <a:spcAft>
                    <a:spcPct val="35000"/>
                  </a:spcAft>
                  <a:defRPr/>
                </a:pPr>
                <a:r>
                  <a:rPr lang="en-US" altLang="en-US" sz="1100" b="1" dirty="0">
                    <a:solidFill>
                      <a:srgbClr val="000000"/>
                    </a:solidFill>
                    <a:latin typeface="Arial"/>
                  </a:rPr>
                  <a:t>Manage Leave of Absence</a:t>
                </a:r>
              </a:p>
            </p:txBody>
          </p:sp>
          <p:sp>
            <p:nvSpPr>
              <p:cNvPr id="41" name="Rectangle 40"/>
              <p:cNvSpPr/>
              <p:nvPr/>
            </p:nvSpPr>
            <p:spPr bwMode="gray">
              <a:xfrm>
                <a:off x="4600474" y="2716790"/>
                <a:ext cx="2095131" cy="3008652"/>
              </a:xfrm>
              <a:prstGeom prst="rect">
                <a:avLst/>
              </a:prstGeom>
              <a:noFill/>
              <a:ln w="2857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54" name="Freeform 18"/>
            <p:cNvSpPr/>
            <p:nvPr/>
          </p:nvSpPr>
          <p:spPr bwMode="auto">
            <a:xfrm>
              <a:off x="5559538" y="4037925"/>
              <a:ext cx="1208484" cy="306000"/>
            </a:xfrm>
            <a:custGeom>
              <a:avLst/>
              <a:gdLst>
                <a:gd name="connsiteX0" fmla="*/ 0 w 1563306"/>
                <a:gd name="connsiteY0" fmla="*/ 39286 h 392857"/>
                <a:gd name="connsiteX1" fmla="*/ 39286 w 1563306"/>
                <a:gd name="connsiteY1" fmla="*/ 0 h 392857"/>
                <a:gd name="connsiteX2" fmla="*/ 1524020 w 1563306"/>
                <a:gd name="connsiteY2" fmla="*/ 0 h 392857"/>
                <a:gd name="connsiteX3" fmla="*/ 1563306 w 1563306"/>
                <a:gd name="connsiteY3" fmla="*/ 39286 h 392857"/>
                <a:gd name="connsiteX4" fmla="*/ 1563306 w 1563306"/>
                <a:gd name="connsiteY4" fmla="*/ 353571 h 392857"/>
                <a:gd name="connsiteX5" fmla="*/ 1524020 w 1563306"/>
                <a:gd name="connsiteY5" fmla="*/ 392857 h 392857"/>
                <a:gd name="connsiteX6" fmla="*/ 39286 w 1563306"/>
                <a:gd name="connsiteY6" fmla="*/ 392857 h 392857"/>
                <a:gd name="connsiteX7" fmla="*/ 0 w 1563306"/>
                <a:gd name="connsiteY7" fmla="*/ 353571 h 392857"/>
                <a:gd name="connsiteX8" fmla="*/ 0 w 1563306"/>
                <a:gd name="connsiteY8" fmla="*/ 39286 h 39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306" h="392857">
                  <a:moveTo>
                    <a:pt x="0" y="39286"/>
                  </a:moveTo>
                  <a:cubicBezTo>
                    <a:pt x="0" y="17589"/>
                    <a:pt x="17589" y="0"/>
                    <a:pt x="39286" y="0"/>
                  </a:cubicBezTo>
                  <a:lnTo>
                    <a:pt x="1524020" y="0"/>
                  </a:lnTo>
                  <a:cubicBezTo>
                    <a:pt x="1545717" y="0"/>
                    <a:pt x="1563306" y="17589"/>
                    <a:pt x="1563306" y="39286"/>
                  </a:cubicBezTo>
                  <a:lnTo>
                    <a:pt x="1563306" y="353571"/>
                  </a:lnTo>
                  <a:cubicBezTo>
                    <a:pt x="1563306" y="375268"/>
                    <a:pt x="1545717" y="392857"/>
                    <a:pt x="1524020" y="392857"/>
                  </a:cubicBezTo>
                  <a:lnTo>
                    <a:pt x="39286" y="392857"/>
                  </a:lnTo>
                  <a:cubicBezTo>
                    <a:pt x="17589" y="392857"/>
                    <a:pt x="0" y="375268"/>
                    <a:pt x="0" y="353571"/>
                  </a:cubicBezTo>
                  <a:lnTo>
                    <a:pt x="0" y="39286"/>
                  </a:lnTo>
                  <a:close/>
                </a:path>
              </a:pathLst>
            </a:custGeom>
            <a:solidFill>
              <a:schemeClr val="bg1"/>
            </a:solidFill>
            <a:ln w="9525">
              <a:solidFill>
                <a:schemeClr val="accent3"/>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28651" tIns="22935" rIns="28651" bIns="22935" spcCol="1270" anchor="ctr"/>
            <a:lstStyle/>
            <a:p>
              <a:pPr algn="ctr" defTabSz="400010">
                <a:lnSpc>
                  <a:spcPct val="90000"/>
                </a:lnSpc>
                <a:spcAft>
                  <a:spcPct val="35000"/>
                </a:spcAft>
                <a:defRPr/>
              </a:pPr>
              <a:r>
                <a:rPr lang="en-US" altLang="en-US" sz="1100" dirty="0">
                  <a:solidFill>
                    <a:srgbClr val="000000"/>
                  </a:solidFill>
                  <a:latin typeface="Arial"/>
                </a:rPr>
                <a:t>For US, FR, UK, AU, AE, SA only</a:t>
              </a:r>
            </a:p>
          </p:txBody>
        </p:sp>
      </p:grpSp>
      <p:sp>
        <p:nvSpPr>
          <p:cNvPr id="56" name="Freeform 18"/>
          <p:cNvSpPr/>
          <p:nvPr/>
        </p:nvSpPr>
        <p:spPr bwMode="auto">
          <a:xfrm>
            <a:off x="3300046" y="3339526"/>
            <a:ext cx="1079467" cy="326285"/>
          </a:xfrm>
          <a:custGeom>
            <a:avLst/>
            <a:gdLst>
              <a:gd name="connsiteX0" fmla="*/ 0 w 1563306"/>
              <a:gd name="connsiteY0" fmla="*/ 39286 h 392857"/>
              <a:gd name="connsiteX1" fmla="*/ 39286 w 1563306"/>
              <a:gd name="connsiteY1" fmla="*/ 0 h 392857"/>
              <a:gd name="connsiteX2" fmla="*/ 1524020 w 1563306"/>
              <a:gd name="connsiteY2" fmla="*/ 0 h 392857"/>
              <a:gd name="connsiteX3" fmla="*/ 1563306 w 1563306"/>
              <a:gd name="connsiteY3" fmla="*/ 39286 h 392857"/>
              <a:gd name="connsiteX4" fmla="*/ 1563306 w 1563306"/>
              <a:gd name="connsiteY4" fmla="*/ 353571 h 392857"/>
              <a:gd name="connsiteX5" fmla="*/ 1524020 w 1563306"/>
              <a:gd name="connsiteY5" fmla="*/ 392857 h 392857"/>
              <a:gd name="connsiteX6" fmla="*/ 39286 w 1563306"/>
              <a:gd name="connsiteY6" fmla="*/ 392857 h 392857"/>
              <a:gd name="connsiteX7" fmla="*/ 0 w 1563306"/>
              <a:gd name="connsiteY7" fmla="*/ 353571 h 392857"/>
              <a:gd name="connsiteX8" fmla="*/ 0 w 1563306"/>
              <a:gd name="connsiteY8" fmla="*/ 39286 h 39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306" h="392857">
                <a:moveTo>
                  <a:pt x="0" y="39286"/>
                </a:moveTo>
                <a:cubicBezTo>
                  <a:pt x="0" y="17589"/>
                  <a:pt x="17589" y="0"/>
                  <a:pt x="39286" y="0"/>
                </a:cubicBezTo>
                <a:lnTo>
                  <a:pt x="1524020" y="0"/>
                </a:lnTo>
                <a:cubicBezTo>
                  <a:pt x="1545717" y="0"/>
                  <a:pt x="1563306" y="17589"/>
                  <a:pt x="1563306" y="39286"/>
                </a:cubicBezTo>
                <a:lnTo>
                  <a:pt x="1563306" y="353571"/>
                </a:lnTo>
                <a:cubicBezTo>
                  <a:pt x="1563306" y="375268"/>
                  <a:pt x="1545717" y="392857"/>
                  <a:pt x="1524020" y="392857"/>
                </a:cubicBezTo>
                <a:lnTo>
                  <a:pt x="39286" y="392857"/>
                </a:lnTo>
                <a:cubicBezTo>
                  <a:pt x="17589" y="392857"/>
                  <a:pt x="0" y="375268"/>
                  <a:pt x="0" y="353571"/>
                </a:cubicBezTo>
                <a:lnTo>
                  <a:pt x="0" y="39286"/>
                </a:lnTo>
                <a:close/>
              </a:path>
            </a:pathLst>
          </a:custGeom>
          <a:solidFill>
            <a:schemeClr val="bg1"/>
          </a:solidFill>
          <a:ln w="9525">
            <a:solidFill>
              <a:schemeClr val="accent3"/>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28651" tIns="22935" rIns="28651" bIns="22935" spcCol="1270" anchor="ctr"/>
          <a:lstStyle/>
          <a:p>
            <a:pPr algn="ctr" defTabSz="400010">
              <a:lnSpc>
                <a:spcPct val="90000"/>
              </a:lnSpc>
              <a:spcAft>
                <a:spcPct val="35000"/>
              </a:spcAft>
              <a:defRPr/>
            </a:pPr>
            <a:r>
              <a:rPr lang="en-US" altLang="en-US" sz="1100" dirty="0">
                <a:solidFill>
                  <a:srgbClr val="000000"/>
                </a:solidFill>
                <a:latin typeface="Arial"/>
              </a:rPr>
              <a:t>For US, UK, </a:t>
            </a:r>
            <a:br>
              <a:rPr lang="en-US" altLang="en-US" sz="1100" dirty="0">
                <a:solidFill>
                  <a:srgbClr val="000000"/>
                </a:solidFill>
                <a:latin typeface="Arial"/>
              </a:rPr>
            </a:br>
            <a:r>
              <a:rPr lang="en-US" altLang="en-US" sz="1100" dirty="0">
                <a:solidFill>
                  <a:srgbClr val="000000"/>
                </a:solidFill>
                <a:latin typeface="Arial"/>
              </a:rPr>
              <a:t>CN only</a:t>
            </a:r>
          </a:p>
        </p:txBody>
      </p:sp>
      <p:sp>
        <p:nvSpPr>
          <p:cNvPr id="57" name="Freeform 18"/>
          <p:cNvSpPr/>
          <p:nvPr/>
        </p:nvSpPr>
        <p:spPr bwMode="auto">
          <a:xfrm>
            <a:off x="4992624" y="5356557"/>
            <a:ext cx="1470653" cy="314611"/>
          </a:xfrm>
          <a:custGeom>
            <a:avLst/>
            <a:gdLst>
              <a:gd name="connsiteX0" fmla="*/ 0 w 1563306"/>
              <a:gd name="connsiteY0" fmla="*/ 39286 h 392857"/>
              <a:gd name="connsiteX1" fmla="*/ 39286 w 1563306"/>
              <a:gd name="connsiteY1" fmla="*/ 0 h 392857"/>
              <a:gd name="connsiteX2" fmla="*/ 1524020 w 1563306"/>
              <a:gd name="connsiteY2" fmla="*/ 0 h 392857"/>
              <a:gd name="connsiteX3" fmla="*/ 1563306 w 1563306"/>
              <a:gd name="connsiteY3" fmla="*/ 39286 h 392857"/>
              <a:gd name="connsiteX4" fmla="*/ 1563306 w 1563306"/>
              <a:gd name="connsiteY4" fmla="*/ 353571 h 392857"/>
              <a:gd name="connsiteX5" fmla="*/ 1524020 w 1563306"/>
              <a:gd name="connsiteY5" fmla="*/ 392857 h 392857"/>
              <a:gd name="connsiteX6" fmla="*/ 39286 w 1563306"/>
              <a:gd name="connsiteY6" fmla="*/ 392857 h 392857"/>
              <a:gd name="connsiteX7" fmla="*/ 0 w 1563306"/>
              <a:gd name="connsiteY7" fmla="*/ 353571 h 392857"/>
              <a:gd name="connsiteX8" fmla="*/ 0 w 1563306"/>
              <a:gd name="connsiteY8" fmla="*/ 39286 h 39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306" h="392857">
                <a:moveTo>
                  <a:pt x="0" y="39286"/>
                </a:moveTo>
                <a:cubicBezTo>
                  <a:pt x="0" y="17589"/>
                  <a:pt x="17589" y="0"/>
                  <a:pt x="39286" y="0"/>
                </a:cubicBezTo>
                <a:lnTo>
                  <a:pt x="1524020" y="0"/>
                </a:lnTo>
                <a:cubicBezTo>
                  <a:pt x="1545717" y="0"/>
                  <a:pt x="1563306" y="17589"/>
                  <a:pt x="1563306" y="39286"/>
                </a:cubicBezTo>
                <a:lnTo>
                  <a:pt x="1563306" y="353571"/>
                </a:lnTo>
                <a:cubicBezTo>
                  <a:pt x="1563306" y="375268"/>
                  <a:pt x="1545717" y="392857"/>
                  <a:pt x="1524020" y="392857"/>
                </a:cubicBezTo>
                <a:lnTo>
                  <a:pt x="39286" y="392857"/>
                </a:lnTo>
                <a:cubicBezTo>
                  <a:pt x="17589" y="392857"/>
                  <a:pt x="0" y="375268"/>
                  <a:pt x="0" y="353571"/>
                </a:cubicBezTo>
                <a:lnTo>
                  <a:pt x="0" y="39286"/>
                </a:lnTo>
                <a:close/>
              </a:path>
            </a:pathLst>
          </a:custGeom>
          <a:solidFill>
            <a:schemeClr val="bg1"/>
          </a:solidFill>
          <a:ln w="9525">
            <a:solidFill>
              <a:schemeClr val="accent3"/>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28651" tIns="22935" rIns="28651" bIns="22935" spcCol="1270" anchor="ctr"/>
          <a:lstStyle/>
          <a:p>
            <a:pPr algn="ctr" defTabSz="400010">
              <a:lnSpc>
                <a:spcPct val="90000"/>
              </a:lnSpc>
              <a:spcAft>
                <a:spcPct val="35000"/>
              </a:spcAft>
              <a:defRPr/>
            </a:pPr>
            <a:r>
              <a:rPr lang="en-US" altLang="en-US" sz="1100" dirty="0">
                <a:solidFill>
                  <a:srgbClr val="000000"/>
                </a:solidFill>
                <a:latin typeface="Arial"/>
              </a:rPr>
              <a:t>For all except of CN</a:t>
            </a:r>
          </a:p>
        </p:txBody>
      </p:sp>
      <p:sp>
        <p:nvSpPr>
          <p:cNvPr id="62" name="TextBox 61"/>
          <p:cNvSpPr txBox="1"/>
          <p:nvPr/>
        </p:nvSpPr>
        <p:spPr>
          <a:xfrm>
            <a:off x="8556310" y="889071"/>
            <a:ext cx="3213294" cy="430887"/>
          </a:xfrm>
          <a:prstGeom prst="rect">
            <a:avLst/>
          </a:prstGeom>
          <a:noFill/>
        </p:spPr>
        <p:txBody>
          <a:bodyPr wrap="square" lIns="0" tIns="0" rIns="0" bIns="0">
            <a:spAutoFit/>
          </a:bodyPr>
          <a:lstStyle/>
          <a:p>
            <a:pPr>
              <a:spcBef>
                <a:spcPts val="600"/>
              </a:spcBef>
              <a:buClr>
                <a:srgbClr val="F0AB00"/>
              </a:buClr>
              <a:buSzPct val="80000"/>
              <a:defRPr/>
            </a:pPr>
            <a:r>
              <a:rPr lang="en-US" sz="1400" kern="0" dirty="0">
                <a:latin typeface="Arial" charset="0"/>
                <a:ea typeface="Arial Unicode MS" pitchFamily="34" charset="-128"/>
                <a:cs typeface="Arial Unicode MS" pitchFamily="34" charset="-128"/>
              </a:rPr>
              <a:t>Access all Employee Central content at: </a:t>
            </a:r>
            <a:br>
              <a:rPr lang="en-US" sz="1400" kern="0" dirty="0">
                <a:latin typeface="Arial" charset="0"/>
                <a:ea typeface="Arial Unicode MS" pitchFamily="34" charset="-128"/>
                <a:cs typeface="Arial Unicode MS" pitchFamily="34" charset="-128"/>
              </a:rPr>
            </a:br>
            <a:r>
              <a:rPr lang="en-US" sz="1400" dirty="0">
                <a:hlinkClick r:id="rId3"/>
              </a:rPr>
              <a:t>https://rapid.sap.com/bp/BP_SFSF_EC</a:t>
            </a:r>
            <a:endParaRPr lang="en-US" sz="1400" kern="0" dirty="0">
              <a:latin typeface="Arial" charset="0"/>
              <a:ea typeface="Arial Unicode MS" pitchFamily="34" charset="-128"/>
              <a:cs typeface="Arial Unicode MS" pitchFamily="34"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a:t>
            </a:r>
            <a:r>
              <a:rPr lang="en-US" dirty="0" err="1"/>
              <a:t>SuccessFactors</a:t>
            </a:r>
            <a:r>
              <a:rPr lang="en-US" dirty="0"/>
              <a:t> Employee Central Integrations</a:t>
            </a:r>
          </a:p>
        </p:txBody>
      </p:sp>
      <p:grpSp>
        <p:nvGrpSpPr>
          <p:cNvPr id="10" name="Group 9"/>
          <p:cNvGrpSpPr/>
          <p:nvPr/>
        </p:nvGrpSpPr>
        <p:grpSpPr>
          <a:xfrm>
            <a:off x="3006917" y="1368348"/>
            <a:ext cx="5767979" cy="2623040"/>
            <a:chOff x="526208" y="1483750"/>
            <a:chExt cx="7988064" cy="3632646"/>
          </a:xfrm>
        </p:grpSpPr>
        <p:sp>
          <p:nvSpPr>
            <p:cNvPr id="3" name="Rounded Rectangle 2"/>
            <p:cNvSpPr/>
            <p:nvPr/>
          </p:nvSpPr>
          <p:spPr bwMode="gray">
            <a:xfrm>
              <a:off x="3191771" y="2536172"/>
              <a:ext cx="2794958" cy="767751"/>
            </a:xfrm>
            <a:prstGeom prst="roundRect">
              <a:avLst/>
            </a:prstGeom>
            <a:solidFill>
              <a:schemeClr val="accent1"/>
            </a:solidFill>
            <a:ln w="6350" algn="ctr">
              <a:noFill/>
              <a:miter lim="800000"/>
              <a:headEnd/>
              <a:tailEnd/>
            </a:ln>
          </p:spPr>
          <p:txBody>
            <a:bodyPr lIns="90000" tIns="72000" rIns="90000" bIns="72000" rtlCol="0" anchor="ctr"/>
            <a:lstStyle/>
            <a:p>
              <a:pPr algn="ctr" defTabSz="914400">
                <a:spcBef>
                  <a:spcPct val="50000"/>
                </a:spcBef>
                <a:buClr>
                  <a:srgbClr val="F0AB00"/>
                </a:buClr>
                <a:buSzPct val="80000"/>
              </a:pPr>
              <a:r>
                <a:rPr lang="en-US" sz="1200" kern="0" dirty="0">
                  <a:solidFill>
                    <a:schemeClr val="bg1"/>
                  </a:solidFill>
                  <a:ea typeface="Arial Unicode MS" pitchFamily="34" charset="-128"/>
                  <a:cs typeface="Arial Unicode MS" pitchFamily="34" charset="-128"/>
                </a:rPr>
                <a:t>Employee Central</a:t>
              </a:r>
            </a:p>
          </p:txBody>
        </p:sp>
        <p:sp>
          <p:nvSpPr>
            <p:cNvPr id="4" name="Rounded Rectangle 3"/>
            <p:cNvSpPr/>
            <p:nvPr/>
          </p:nvSpPr>
          <p:spPr bwMode="gray">
            <a:xfrm>
              <a:off x="3191771" y="3657608"/>
              <a:ext cx="2794958" cy="552090"/>
            </a:xfrm>
            <a:prstGeom prst="roundRect">
              <a:avLst/>
            </a:prstGeom>
            <a:solidFill>
              <a:schemeClr val="bg1">
                <a:lumMod val="75000"/>
              </a:schemeClr>
            </a:solidFill>
            <a:ln w="6350" algn="ctr">
              <a:noFill/>
              <a:miter lim="800000"/>
              <a:headEnd/>
              <a:tailEnd/>
            </a:ln>
          </p:spPr>
          <p:txBody>
            <a:bodyPr lIns="90000" tIns="72000" rIns="90000" bIns="72000" rtlCol="0" anchor="ctr"/>
            <a:lstStyle/>
            <a:p>
              <a:pPr algn="ctr" defTabSz="914400">
                <a:spcBef>
                  <a:spcPct val="50000"/>
                </a:spcBef>
                <a:buClr>
                  <a:srgbClr val="F0AB00"/>
                </a:buClr>
                <a:buSzPct val="80000"/>
              </a:pPr>
              <a:r>
                <a:rPr lang="en-US" sz="1200" kern="0" dirty="0">
                  <a:solidFill>
                    <a:schemeClr val="bg1"/>
                  </a:solidFill>
                  <a:ea typeface="Arial Unicode MS" pitchFamily="34" charset="-128"/>
                  <a:cs typeface="Arial Unicode MS" pitchFamily="34" charset="-128"/>
                </a:rPr>
                <a:t>SF Foundation (incl. Employee Profile)</a:t>
              </a:r>
            </a:p>
          </p:txBody>
        </p:sp>
        <p:sp>
          <p:nvSpPr>
            <p:cNvPr id="5" name="Rounded Rectangle 4"/>
            <p:cNvSpPr/>
            <p:nvPr/>
          </p:nvSpPr>
          <p:spPr bwMode="gray">
            <a:xfrm>
              <a:off x="526208" y="1483750"/>
              <a:ext cx="2182482" cy="767751"/>
            </a:xfrm>
            <a:prstGeom prst="roundRect">
              <a:avLst/>
            </a:prstGeom>
            <a:solidFill>
              <a:schemeClr val="bg1">
                <a:lumMod val="75000"/>
              </a:schemeClr>
            </a:solidFill>
            <a:ln w="6350" algn="ctr">
              <a:noFill/>
              <a:miter lim="800000"/>
              <a:headEnd/>
              <a:tailEnd/>
            </a:ln>
          </p:spPr>
          <p:txBody>
            <a:bodyPr lIns="90000" tIns="72000" rIns="90000" bIns="72000" rtlCol="0" anchor="ctr"/>
            <a:lstStyle/>
            <a:p>
              <a:pPr algn="ctr" defTabSz="914400">
                <a:spcBef>
                  <a:spcPct val="50000"/>
                </a:spcBef>
                <a:buClr>
                  <a:srgbClr val="F0AB00"/>
                </a:buClr>
                <a:buSzPct val="80000"/>
              </a:pPr>
              <a:r>
                <a:rPr lang="en-US" sz="1200" kern="0" dirty="0">
                  <a:solidFill>
                    <a:schemeClr val="bg1"/>
                  </a:solidFill>
                  <a:ea typeface="Arial Unicode MS" pitchFamily="34" charset="-128"/>
                  <a:cs typeface="Arial Unicode MS" pitchFamily="34" charset="-128"/>
                </a:rPr>
                <a:t>Compensation</a:t>
              </a:r>
            </a:p>
          </p:txBody>
        </p:sp>
        <p:sp>
          <p:nvSpPr>
            <p:cNvPr id="6" name="Rounded Rectangle 5"/>
            <p:cNvSpPr/>
            <p:nvPr/>
          </p:nvSpPr>
          <p:spPr bwMode="gray">
            <a:xfrm>
              <a:off x="526208" y="4348645"/>
              <a:ext cx="2182482" cy="767751"/>
            </a:xfrm>
            <a:prstGeom prst="roundRect">
              <a:avLst/>
            </a:prstGeom>
            <a:solidFill>
              <a:schemeClr val="bg1">
                <a:lumMod val="75000"/>
              </a:schemeClr>
            </a:solidFill>
            <a:ln w="6350" algn="ctr">
              <a:noFill/>
              <a:miter lim="800000"/>
              <a:headEnd/>
              <a:tailEnd/>
            </a:ln>
          </p:spPr>
          <p:txBody>
            <a:bodyPr lIns="90000" tIns="72000" rIns="90000" bIns="72000" rtlCol="0" anchor="ctr"/>
            <a:lstStyle/>
            <a:p>
              <a:pPr algn="ctr" defTabSz="914400">
                <a:spcBef>
                  <a:spcPct val="50000"/>
                </a:spcBef>
                <a:buClr>
                  <a:srgbClr val="F0AB00"/>
                </a:buClr>
                <a:buSzPct val="80000"/>
              </a:pPr>
              <a:r>
                <a:rPr lang="en-US" sz="1200" kern="0" dirty="0">
                  <a:solidFill>
                    <a:schemeClr val="bg1"/>
                  </a:solidFill>
                  <a:ea typeface="Arial Unicode MS" pitchFamily="34" charset="-128"/>
                  <a:cs typeface="Arial Unicode MS" pitchFamily="34" charset="-128"/>
                </a:rPr>
                <a:t>Performance &amp; Goals</a:t>
              </a:r>
            </a:p>
          </p:txBody>
        </p:sp>
        <p:sp>
          <p:nvSpPr>
            <p:cNvPr id="7" name="Rounded Rectangle 6"/>
            <p:cNvSpPr/>
            <p:nvPr/>
          </p:nvSpPr>
          <p:spPr bwMode="gray">
            <a:xfrm>
              <a:off x="6331790" y="1483750"/>
              <a:ext cx="2182482" cy="767751"/>
            </a:xfrm>
            <a:prstGeom prst="roundRect">
              <a:avLst/>
            </a:prstGeom>
            <a:solidFill>
              <a:schemeClr val="bg1">
                <a:lumMod val="75000"/>
              </a:schemeClr>
            </a:solidFill>
            <a:ln w="6350" algn="ctr">
              <a:noFill/>
              <a:miter lim="800000"/>
              <a:headEnd/>
              <a:tailEnd/>
            </a:ln>
          </p:spPr>
          <p:txBody>
            <a:bodyPr lIns="90000" tIns="72000" rIns="90000" bIns="72000" rtlCol="0" anchor="ctr"/>
            <a:lstStyle/>
            <a:p>
              <a:pPr algn="ctr" defTabSz="914400">
                <a:spcBef>
                  <a:spcPct val="50000"/>
                </a:spcBef>
                <a:buClr>
                  <a:srgbClr val="F0AB00"/>
                </a:buClr>
                <a:buSzPct val="80000"/>
              </a:pPr>
              <a:r>
                <a:rPr lang="en-US" sz="1200" kern="0" dirty="0">
                  <a:solidFill>
                    <a:schemeClr val="bg1"/>
                  </a:solidFill>
                  <a:ea typeface="Arial Unicode MS" pitchFamily="34" charset="-128"/>
                  <a:cs typeface="Arial Unicode MS" pitchFamily="34" charset="-128"/>
                </a:rPr>
                <a:t>Recruiting</a:t>
              </a:r>
            </a:p>
          </p:txBody>
        </p:sp>
        <p:sp>
          <p:nvSpPr>
            <p:cNvPr id="8" name="Rounded Rectangle 7"/>
            <p:cNvSpPr/>
            <p:nvPr/>
          </p:nvSpPr>
          <p:spPr bwMode="gray">
            <a:xfrm>
              <a:off x="6331790" y="4333925"/>
              <a:ext cx="2182482" cy="767752"/>
            </a:xfrm>
            <a:prstGeom prst="roundRect">
              <a:avLst/>
            </a:prstGeom>
            <a:solidFill>
              <a:schemeClr val="bg1">
                <a:lumMod val="75000"/>
              </a:schemeClr>
            </a:solidFill>
            <a:ln w="6350" algn="ctr">
              <a:noFill/>
              <a:miter lim="800000"/>
              <a:headEnd/>
              <a:tailEnd/>
            </a:ln>
          </p:spPr>
          <p:txBody>
            <a:bodyPr lIns="90000" tIns="72000" rIns="90000" bIns="72000" rtlCol="0" anchor="ctr"/>
            <a:lstStyle/>
            <a:p>
              <a:pPr algn="ctr" defTabSz="914400">
                <a:spcBef>
                  <a:spcPct val="50000"/>
                </a:spcBef>
                <a:buClr>
                  <a:srgbClr val="F0AB00"/>
                </a:buClr>
                <a:buSzPct val="80000"/>
              </a:pPr>
              <a:r>
                <a:rPr lang="en-US" sz="1200" kern="0" dirty="0">
                  <a:solidFill>
                    <a:schemeClr val="bg1"/>
                  </a:solidFill>
                  <a:ea typeface="Arial Unicode MS" pitchFamily="34" charset="-128"/>
                  <a:cs typeface="Arial Unicode MS" pitchFamily="34" charset="-128"/>
                </a:rPr>
                <a:t>Succession &amp; Development</a:t>
              </a:r>
            </a:p>
          </p:txBody>
        </p:sp>
        <p:cxnSp>
          <p:nvCxnSpPr>
            <p:cNvPr id="11" name="Straight Arrow Connector 10"/>
            <p:cNvCxnSpPr>
              <a:stCxn id="4" idx="0"/>
              <a:endCxn id="3" idx="2"/>
            </p:cNvCxnSpPr>
            <p:nvPr/>
          </p:nvCxnSpPr>
          <p:spPr>
            <a:xfrm flipV="1">
              <a:off x="4589250" y="3303923"/>
              <a:ext cx="0" cy="353685"/>
            </a:xfrm>
            <a:prstGeom prst="straightConnector1">
              <a:avLst/>
            </a:prstGeom>
            <a:ln w="635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Oval 17"/>
            <p:cNvSpPr/>
            <p:nvPr/>
          </p:nvSpPr>
          <p:spPr bwMode="gray">
            <a:xfrm>
              <a:off x="4641012" y="3355677"/>
              <a:ext cx="241540" cy="241540"/>
            </a:xfrm>
            <a:prstGeom prst="ellipse">
              <a:avLst/>
            </a:prstGeom>
            <a:solidFill>
              <a:schemeClr val="accent1"/>
            </a:solidFill>
            <a:ln w="6350" algn="ctr">
              <a:noFill/>
              <a:miter lim="800000"/>
              <a:headEnd/>
              <a:tailEnd/>
            </a:ln>
          </p:spPr>
          <p:txBody>
            <a:bodyPr lIns="90000" tIns="72000" rIns="90000" bIns="72000" rtlCol="0" anchor="ctr"/>
            <a:lstStyle/>
            <a:p>
              <a:pPr algn="ctr" defTabSz="914400">
                <a:spcBef>
                  <a:spcPct val="50000"/>
                </a:spcBef>
                <a:buClr>
                  <a:srgbClr val="F0AB00"/>
                </a:buClr>
                <a:buSzPct val="80000"/>
              </a:pPr>
              <a:r>
                <a:rPr lang="en-US" sz="1000" b="1" kern="0" dirty="0">
                  <a:solidFill>
                    <a:schemeClr val="bg1"/>
                  </a:solidFill>
                  <a:ea typeface="Arial Unicode MS" pitchFamily="34" charset="-128"/>
                  <a:cs typeface="Arial Unicode MS" pitchFamily="34" charset="-128"/>
                </a:rPr>
                <a:t>1</a:t>
              </a:r>
            </a:p>
          </p:txBody>
        </p:sp>
        <p:cxnSp>
          <p:nvCxnSpPr>
            <p:cNvPr id="25" name="Elbow Connector 24"/>
            <p:cNvCxnSpPr>
              <a:stCxn id="7" idx="1"/>
            </p:cNvCxnSpPr>
            <p:nvPr/>
          </p:nvCxnSpPr>
          <p:spPr>
            <a:xfrm rot="10800000" flipV="1">
              <a:off x="5727940" y="1867625"/>
              <a:ext cx="603850" cy="659917"/>
            </a:xfrm>
            <a:prstGeom prst="bentConnector2">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bwMode="gray">
            <a:xfrm>
              <a:off x="2652619" y="2458988"/>
              <a:ext cx="241540" cy="241540"/>
            </a:xfrm>
            <a:prstGeom prst="ellipse">
              <a:avLst/>
            </a:prstGeom>
            <a:solidFill>
              <a:schemeClr val="accent1"/>
            </a:solidFill>
            <a:ln w="6350" algn="ctr">
              <a:noFill/>
              <a:miter lim="800000"/>
              <a:headEnd/>
              <a:tailEnd/>
            </a:ln>
          </p:spPr>
          <p:txBody>
            <a:bodyPr lIns="90000" tIns="72000" rIns="90000" bIns="72000" rtlCol="0" anchor="ctr"/>
            <a:lstStyle/>
            <a:p>
              <a:pPr algn="ctr" defTabSz="914400">
                <a:spcBef>
                  <a:spcPct val="50000"/>
                </a:spcBef>
                <a:buClr>
                  <a:srgbClr val="F0AB00"/>
                </a:buClr>
                <a:buSzPct val="80000"/>
              </a:pPr>
              <a:r>
                <a:rPr lang="en-US" sz="1000" b="1" kern="0" dirty="0">
                  <a:solidFill>
                    <a:schemeClr val="bg1"/>
                  </a:solidFill>
                  <a:ea typeface="Arial Unicode MS" pitchFamily="34" charset="-128"/>
                  <a:cs typeface="Arial Unicode MS" pitchFamily="34" charset="-128"/>
                </a:rPr>
                <a:t>3</a:t>
              </a:r>
            </a:p>
          </p:txBody>
        </p:sp>
        <p:cxnSp>
          <p:nvCxnSpPr>
            <p:cNvPr id="37" name="Elbow Connector 36"/>
            <p:cNvCxnSpPr/>
            <p:nvPr/>
          </p:nvCxnSpPr>
          <p:spPr>
            <a:xfrm rot="16200000" flipV="1">
              <a:off x="5784100" y="3345960"/>
              <a:ext cx="1205316" cy="800055"/>
            </a:xfrm>
            <a:prstGeom prst="bentConnector3">
              <a:avLst>
                <a:gd name="adj1" fmla="val 104963"/>
              </a:avLst>
            </a:prstGeom>
            <a:ln w="127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Oval 45"/>
            <p:cNvSpPr/>
            <p:nvPr/>
          </p:nvSpPr>
          <p:spPr bwMode="gray">
            <a:xfrm>
              <a:off x="6366295" y="2421838"/>
              <a:ext cx="241540" cy="241540"/>
            </a:xfrm>
            <a:prstGeom prst="ellipse">
              <a:avLst/>
            </a:prstGeom>
            <a:solidFill>
              <a:schemeClr val="accent1"/>
            </a:solidFill>
            <a:ln w="6350" algn="ctr">
              <a:noFill/>
              <a:miter lim="800000"/>
              <a:headEnd/>
              <a:tailEnd/>
            </a:ln>
          </p:spPr>
          <p:txBody>
            <a:bodyPr lIns="90000" tIns="72000" rIns="90000" bIns="72000" rtlCol="0" anchor="ctr"/>
            <a:lstStyle/>
            <a:p>
              <a:pPr algn="ctr" defTabSz="914400">
                <a:spcBef>
                  <a:spcPct val="50000"/>
                </a:spcBef>
                <a:buClr>
                  <a:srgbClr val="F0AB00"/>
                </a:buClr>
                <a:buSzPct val="80000"/>
              </a:pPr>
              <a:r>
                <a:rPr lang="en-US" sz="1000" b="1" kern="0" dirty="0">
                  <a:solidFill>
                    <a:schemeClr val="bg1"/>
                  </a:solidFill>
                  <a:ea typeface="Arial Unicode MS" pitchFamily="34" charset="-128"/>
                  <a:cs typeface="Arial Unicode MS" pitchFamily="34" charset="-128"/>
                </a:rPr>
                <a:t>5</a:t>
              </a:r>
            </a:p>
          </p:txBody>
        </p:sp>
        <p:cxnSp>
          <p:nvCxnSpPr>
            <p:cNvPr id="73" name="Elbow Connector 72"/>
            <p:cNvCxnSpPr/>
            <p:nvPr/>
          </p:nvCxnSpPr>
          <p:spPr>
            <a:xfrm flipV="1">
              <a:off x="6021238" y="2268748"/>
              <a:ext cx="621102" cy="448574"/>
            </a:xfrm>
            <a:prstGeom prst="bentConnector3">
              <a:avLst>
                <a:gd name="adj1" fmla="val 99999"/>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3" name="Oval 82"/>
            <p:cNvSpPr/>
            <p:nvPr/>
          </p:nvSpPr>
          <p:spPr bwMode="gray">
            <a:xfrm>
              <a:off x="3128869" y="1930721"/>
              <a:ext cx="241540" cy="241540"/>
            </a:xfrm>
            <a:prstGeom prst="ellipse">
              <a:avLst/>
            </a:prstGeom>
            <a:solidFill>
              <a:schemeClr val="accent1"/>
            </a:solidFill>
            <a:ln w="6350" algn="ctr">
              <a:noFill/>
              <a:miter lim="800000"/>
              <a:headEnd/>
              <a:tailEnd/>
            </a:ln>
          </p:spPr>
          <p:txBody>
            <a:bodyPr lIns="90000" tIns="72000" rIns="90000" bIns="72000" rtlCol="0" anchor="ctr"/>
            <a:lstStyle/>
            <a:p>
              <a:pPr algn="ctr" defTabSz="914400">
                <a:spcBef>
                  <a:spcPct val="50000"/>
                </a:spcBef>
                <a:buClr>
                  <a:srgbClr val="F0AB00"/>
                </a:buClr>
                <a:buSzPct val="80000"/>
              </a:pPr>
              <a:r>
                <a:rPr lang="en-US" sz="1000" b="1" kern="0" dirty="0">
                  <a:solidFill>
                    <a:schemeClr val="bg1"/>
                  </a:solidFill>
                  <a:ea typeface="Arial Unicode MS" pitchFamily="34" charset="-128"/>
                  <a:cs typeface="Arial Unicode MS" pitchFamily="34" charset="-128"/>
                </a:rPr>
                <a:t>4</a:t>
              </a:r>
            </a:p>
          </p:txBody>
        </p:sp>
        <p:sp>
          <p:nvSpPr>
            <p:cNvPr id="84" name="Oval 83"/>
            <p:cNvSpPr/>
            <p:nvPr/>
          </p:nvSpPr>
          <p:spPr bwMode="gray">
            <a:xfrm>
              <a:off x="5833988" y="1947416"/>
              <a:ext cx="241540" cy="241540"/>
            </a:xfrm>
            <a:prstGeom prst="ellipse">
              <a:avLst/>
            </a:prstGeom>
            <a:solidFill>
              <a:schemeClr val="accent1"/>
            </a:solidFill>
            <a:ln w="6350" algn="ctr">
              <a:noFill/>
              <a:miter lim="800000"/>
              <a:headEnd/>
              <a:tailEnd/>
            </a:ln>
          </p:spPr>
          <p:txBody>
            <a:bodyPr lIns="90000" tIns="72000" rIns="90000" bIns="72000" rtlCol="0" anchor="ctr"/>
            <a:lstStyle/>
            <a:p>
              <a:pPr algn="ctr" defTabSz="914400">
                <a:spcBef>
                  <a:spcPct val="50000"/>
                </a:spcBef>
                <a:buClr>
                  <a:srgbClr val="F0AB00"/>
                </a:buClr>
                <a:buSzPct val="80000"/>
              </a:pPr>
              <a:r>
                <a:rPr lang="en-US" sz="1000" b="1" kern="0" dirty="0">
                  <a:solidFill>
                    <a:schemeClr val="bg1"/>
                  </a:solidFill>
                  <a:ea typeface="Arial Unicode MS" pitchFamily="34" charset="-128"/>
                  <a:cs typeface="Arial Unicode MS" pitchFamily="34" charset="-128"/>
                </a:rPr>
                <a:t>6</a:t>
              </a:r>
            </a:p>
          </p:txBody>
        </p:sp>
        <p:cxnSp>
          <p:nvCxnSpPr>
            <p:cNvPr id="33" name="Elbow Connector 32"/>
            <p:cNvCxnSpPr/>
            <p:nvPr/>
          </p:nvCxnSpPr>
          <p:spPr>
            <a:xfrm rot="16200000" flipV="1">
              <a:off x="2786705" y="1849432"/>
              <a:ext cx="603850" cy="659917"/>
            </a:xfrm>
            <a:prstGeom prst="bentConnector2">
              <a:avLst/>
            </a:prstGeom>
            <a:ln w="127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Elbow Connector 33"/>
            <p:cNvCxnSpPr/>
            <p:nvPr/>
          </p:nvCxnSpPr>
          <p:spPr>
            <a:xfrm flipH="1" flipV="1">
              <a:off x="2516940" y="2299224"/>
              <a:ext cx="621102" cy="448574"/>
            </a:xfrm>
            <a:prstGeom prst="bentConnector3">
              <a:avLst>
                <a:gd name="adj1" fmla="val 99999"/>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p:cNvSpPr/>
            <p:nvPr/>
          </p:nvSpPr>
          <p:spPr bwMode="gray">
            <a:xfrm>
              <a:off x="2802598" y="2924393"/>
              <a:ext cx="241540" cy="241540"/>
            </a:xfrm>
            <a:prstGeom prst="ellipse">
              <a:avLst/>
            </a:prstGeom>
            <a:solidFill>
              <a:schemeClr val="accent1"/>
            </a:solidFill>
            <a:ln w="6350" algn="ctr">
              <a:noFill/>
              <a:miter lim="800000"/>
              <a:headEnd/>
              <a:tailEnd/>
            </a:ln>
          </p:spPr>
          <p:txBody>
            <a:bodyPr lIns="90000" tIns="72000" rIns="90000" bIns="72000" rtlCol="0" anchor="ctr"/>
            <a:lstStyle/>
            <a:p>
              <a:pPr algn="ctr" defTabSz="914400">
                <a:spcBef>
                  <a:spcPct val="50000"/>
                </a:spcBef>
                <a:buClr>
                  <a:srgbClr val="F0AB00"/>
                </a:buClr>
                <a:buSzPct val="80000"/>
              </a:pPr>
              <a:r>
                <a:rPr lang="en-US" sz="1000" b="1" kern="0" dirty="0">
                  <a:solidFill>
                    <a:schemeClr val="bg1"/>
                  </a:solidFill>
                  <a:ea typeface="Arial Unicode MS" pitchFamily="34" charset="-128"/>
                  <a:cs typeface="Arial Unicode MS" pitchFamily="34" charset="-128"/>
                </a:rPr>
                <a:t>2</a:t>
              </a:r>
            </a:p>
          </p:txBody>
        </p:sp>
      </p:grpSp>
      <p:graphicFrame>
        <p:nvGraphicFramePr>
          <p:cNvPr id="38" name="Table 37"/>
          <p:cNvGraphicFramePr>
            <a:graphicFrameLocks noGrp="1"/>
          </p:cNvGraphicFramePr>
          <p:nvPr>
            <p:extLst>
              <p:ext uri="{D42A27DB-BD31-4B8C-83A1-F6EECF244321}">
                <p14:modId xmlns:p14="http://schemas.microsoft.com/office/powerpoint/2010/main" val="3937417327"/>
              </p:ext>
            </p:extLst>
          </p:nvPr>
        </p:nvGraphicFramePr>
        <p:xfrm>
          <a:off x="910358" y="4077265"/>
          <a:ext cx="8374442" cy="1950720"/>
        </p:xfrm>
        <a:graphic>
          <a:graphicData uri="http://schemas.openxmlformats.org/drawingml/2006/table">
            <a:tbl>
              <a:tblPr firstRow="1" bandRow="1"/>
              <a:tblGrid>
                <a:gridCol w="660967">
                  <a:extLst>
                    <a:ext uri="{9D8B030D-6E8A-4147-A177-3AD203B41FA5}">
                      <a16:colId xmlns:a16="http://schemas.microsoft.com/office/drawing/2014/main" val="20000"/>
                    </a:ext>
                  </a:extLst>
                </a:gridCol>
                <a:gridCol w="3181119">
                  <a:extLst>
                    <a:ext uri="{9D8B030D-6E8A-4147-A177-3AD203B41FA5}">
                      <a16:colId xmlns:a16="http://schemas.microsoft.com/office/drawing/2014/main" val="20001"/>
                    </a:ext>
                  </a:extLst>
                </a:gridCol>
                <a:gridCol w="2549504">
                  <a:extLst>
                    <a:ext uri="{9D8B030D-6E8A-4147-A177-3AD203B41FA5}">
                      <a16:colId xmlns:a16="http://schemas.microsoft.com/office/drawing/2014/main" val="20002"/>
                    </a:ext>
                  </a:extLst>
                </a:gridCol>
                <a:gridCol w="1982852">
                  <a:extLst>
                    <a:ext uri="{9D8B030D-6E8A-4147-A177-3AD203B41FA5}">
                      <a16:colId xmlns:a16="http://schemas.microsoft.com/office/drawing/2014/main" val="20003"/>
                    </a:ext>
                  </a:extLst>
                </a:gridCol>
              </a:tblGrid>
              <a:tr h="243806">
                <a:tc>
                  <a:txBody>
                    <a:bodyPr/>
                    <a:lstStyle/>
                    <a:p>
                      <a:endParaRPr lang="en-US" sz="1000" dirty="0"/>
                    </a:p>
                  </a:txBody>
                  <a:tcPr>
                    <a:lnL w="12700" cmpd="sng">
                      <a:noFill/>
                      <a:prstDash val="soli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b="1" dirty="0"/>
                        <a:t>Integration</a:t>
                      </a:r>
                      <a:r>
                        <a:rPr lang="en-US" sz="1000" b="1" baseline="0" dirty="0"/>
                        <a:t> Process/Data</a:t>
                      </a:r>
                      <a:endParaRPr lang="en-US" sz="10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b="1" dirty="0"/>
                        <a:t>SAP</a:t>
                      </a:r>
                      <a:r>
                        <a:rPr lang="en-US" sz="1000" b="1" baseline="0" dirty="0"/>
                        <a:t> SuccessFactors Package</a:t>
                      </a:r>
                      <a:endParaRPr lang="en-US" sz="10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b="1" dirty="0"/>
                        <a:t>SAP Best</a:t>
                      </a:r>
                      <a:r>
                        <a:rPr lang="en-US" sz="1000" b="1" baseline="0" dirty="0"/>
                        <a:t> Practices Scope</a:t>
                      </a:r>
                      <a:endParaRPr lang="en-US" sz="10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43806">
                <a:tc>
                  <a:txBody>
                    <a:bodyPr/>
                    <a:lstStyle/>
                    <a:p>
                      <a:endParaRPr lang="en-US" sz="1000" dirty="0"/>
                    </a:p>
                  </a:txBody>
                  <a:tcPr>
                    <a:lnL w="12700" cmpd="sng">
                      <a:noFill/>
                      <a:prstDash val="soli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b="1" dirty="0">
                          <a:solidFill>
                            <a:schemeClr val="accent1"/>
                          </a:solidFill>
                        </a:rPr>
                        <a:t>HRIS Synchronization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b="1" dirty="0">
                          <a:solidFill>
                            <a:schemeClr val="accent1"/>
                          </a:solidFill>
                        </a:rPr>
                        <a:t>Employee</a:t>
                      </a:r>
                      <a:r>
                        <a:rPr lang="en-US" sz="1000" b="1" baseline="0" dirty="0">
                          <a:solidFill>
                            <a:schemeClr val="accent1"/>
                          </a:solidFill>
                        </a:rPr>
                        <a:t> Central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28495" lvl="1" indent="-171450" algn="l">
                        <a:buClr>
                          <a:schemeClr val="accent1"/>
                        </a:buClr>
                        <a:buSzPct val="200000"/>
                        <a:buFont typeface="Wingdings" panose="05000000000000000000" pitchFamily="2" charset="2"/>
                        <a:buChar char="ü"/>
                      </a:pPr>
                      <a:r>
                        <a:rPr lang="en-US" sz="1000" baseline="0" dirty="0"/>
                        <a:t> </a:t>
                      </a:r>
                      <a:endParaRPr lang="en-US" sz="1000" dirty="0"/>
                    </a:p>
                  </a:txBody>
                  <a:tcPr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43806">
                <a:tc>
                  <a:txBody>
                    <a:bodyPr/>
                    <a:lstStyle/>
                    <a:p>
                      <a:endParaRPr lang="en-US" sz="1000" dirty="0"/>
                    </a:p>
                  </a:txBody>
                  <a:tcPr>
                    <a:lnL w="12700" cmpd="sng">
                      <a:noFill/>
                      <a:prstDash val="soli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1088776" rtl="0" eaLnBrk="1" latinLnBrk="0" hangingPunct="1"/>
                      <a:r>
                        <a:rPr lang="en-US" sz="1000" b="1" kern="1200" noProof="0" dirty="0">
                          <a:solidFill>
                            <a:schemeClr val="accent1"/>
                          </a:solidFill>
                          <a:latin typeface="+mn-lt"/>
                          <a:ea typeface="+mn-ea"/>
                          <a:cs typeface="+mn-cs"/>
                        </a:rPr>
                        <a:t>Payroll relevant employee data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b="1" baseline="0" dirty="0">
                          <a:solidFill>
                            <a:schemeClr val="accent1"/>
                          </a:solidFill>
                        </a:rPr>
                        <a:t>Employee Central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28495" lvl="1" indent="-171450" algn="l">
                        <a:buClr>
                          <a:schemeClr val="accent1"/>
                        </a:buClr>
                        <a:buSzPct val="200000"/>
                        <a:buFont typeface="Wingdings" panose="05000000000000000000" pitchFamily="2" charset="2"/>
                        <a:buChar char="ü"/>
                      </a:pPr>
                      <a:r>
                        <a:rPr lang="en-US" sz="1000" baseline="0" dirty="0"/>
                        <a:t> </a:t>
                      </a:r>
                      <a:endParaRPr lang="en-US" sz="1000" dirty="0"/>
                    </a:p>
                  </a:txBody>
                  <a:tcPr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43806">
                <a:tc>
                  <a:txBody>
                    <a:bodyPr/>
                    <a:lstStyle/>
                    <a:p>
                      <a:endParaRPr lang="en-US" sz="1000" dirty="0"/>
                    </a:p>
                  </a:txBody>
                  <a:tcPr>
                    <a:lnL w="12700" cmpd="sng">
                      <a:noFill/>
                      <a:prstDash val="soli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kern="0" dirty="0"/>
                        <a:t>Employee, Job, Salary Data</a:t>
                      </a:r>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Compensation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28495" lvl="1" indent="-171450" algn="l" defTabSz="914091" rtl="0" eaLnBrk="1" latinLnBrk="0" hangingPunct="1">
                        <a:buClr>
                          <a:schemeClr val="accent1"/>
                        </a:buClr>
                        <a:buSzPct val="200000"/>
                        <a:buFont typeface="Wingdings" panose="05000000000000000000" pitchFamily="2" charset="2"/>
                        <a:buChar char="ü"/>
                      </a:pPr>
                      <a:r>
                        <a:rPr lang="en-US" sz="1000" kern="1200" baseline="0" dirty="0">
                          <a:solidFill>
                            <a:schemeClr val="accent1"/>
                          </a:solidFill>
                        </a:rPr>
                        <a:t>(1)</a:t>
                      </a:r>
                      <a:endParaRPr lang="en-US" sz="1000" kern="1200" baseline="0" dirty="0">
                        <a:solidFill>
                          <a:schemeClr val="accent1"/>
                        </a:solidFill>
                        <a:latin typeface="+mn-lt"/>
                        <a:ea typeface="+mn-ea"/>
                        <a:cs typeface="+mn-cs"/>
                      </a:endParaRPr>
                    </a:p>
                  </a:txBody>
                  <a:tcPr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43806">
                <a:tc>
                  <a:txBody>
                    <a:bodyPr/>
                    <a:lstStyle/>
                    <a:p>
                      <a:endParaRPr lang="en-US" sz="1000" dirty="0"/>
                    </a:p>
                  </a:txBody>
                  <a:tcPr>
                    <a:lnL w="12700" cmpd="sng">
                      <a:noFill/>
                      <a:prstDash val="soli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kern="0" dirty="0"/>
                        <a:t>Employee Compensation updates</a:t>
                      </a:r>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Compensation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28495" lvl="1" indent="-171450" algn="l" defTabSz="914091" rtl="0" eaLnBrk="1" latinLnBrk="0" hangingPunct="1">
                        <a:buClr>
                          <a:schemeClr val="accent1"/>
                        </a:buClr>
                        <a:buSzPct val="200000"/>
                        <a:buFont typeface="Wingdings" panose="05000000000000000000" pitchFamily="2" charset="2"/>
                        <a:buChar char="ü"/>
                      </a:pPr>
                      <a:r>
                        <a:rPr lang="en-US" sz="1000" kern="1200" baseline="0" dirty="0"/>
                        <a:t> </a:t>
                      </a:r>
                      <a:endParaRPr lang="en-US" sz="1000" kern="1200" baseline="0" dirty="0">
                        <a:solidFill>
                          <a:schemeClr val="tx1"/>
                        </a:solidFill>
                        <a:latin typeface="+mn-lt"/>
                        <a:ea typeface="+mn-ea"/>
                        <a:cs typeface="+mn-cs"/>
                      </a:endParaRPr>
                    </a:p>
                  </a:txBody>
                  <a:tcPr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43806">
                <a:tc>
                  <a:txBody>
                    <a:bodyPr/>
                    <a:lstStyle/>
                    <a:p>
                      <a:endParaRPr lang="en-US" sz="1000" dirty="0"/>
                    </a:p>
                  </a:txBody>
                  <a:tcPr>
                    <a:lnL w="12700" cmpd="sng">
                      <a:noFill/>
                      <a:prstDash val="soli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091" rtl="0" eaLnBrk="1" fontAlgn="auto" latinLnBrk="0" hangingPunct="1">
                        <a:lnSpc>
                          <a:spcPct val="100000"/>
                        </a:lnSpc>
                        <a:spcBef>
                          <a:spcPts val="0"/>
                        </a:spcBef>
                        <a:spcAft>
                          <a:spcPts val="0"/>
                        </a:spcAft>
                        <a:buClrTx/>
                        <a:buSzTx/>
                        <a:buFontTx/>
                        <a:buNone/>
                        <a:tabLst/>
                        <a:defRPr/>
                      </a:pPr>
                      <a:r>
                        <a:rPr lang="en-US" sz="1000" dirty="0">
                          <a:solidFill>
                            <a:schemeClr val="tx1"/>
                          </a:solidFill>
                        </a:rPr>
                        <a:t>Position Data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091" rtl="0" eaLnBrk="1" fontAlgn="auto" latinLnBrk="0" hangingPunct="1">
                        <a:lnSpc>
                          <a:spcPct val="100000"/>
                        </a:lnSpc>
                        <a:spcBef>
                          <a:spcPts val="0"/>
                        </a:spcBef>
                        <a:spcAft>
                          <a:spcPts val="0"/>
                        </a:spcAft>
                        <a:buClrTx/>
                        <a:buSzTx/>
                        <a:buFontTx/>
                        <a:buNone/>
                        <a:tabLst/>
                        <a:defRPr/>
                      </a:pPr>
                      <a:r>
                        <a:rPr lang="en-US" sz="1000" dirty="0">
                          <a:solidFill>
                            <a:schemeClr val="tx1"/>
                          </a:solidFill>
                        </a:rPr>
                        <a:t>Recruiting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28495" lvl="1" indent="-171450" algn="l" defTabSz="914091" rtl="0" eaLnBrk="1" latinLnBrk="0" hangingPunct="1">
                        <a:buClr>
                          <a:schemeClr val="accent1"/>
                        </a:buClr>
                        <a:buSzPct val="200000"/>
                        <a:buFont typeface="Wingdings" panose="05000000000000000000" pitchFamily="2" charset="2"/>
                        <a:buChar char="ü"/>
                      </a:pPr>
                      <a:r>
                        <a:rPr lang="en-US" sz="1000" kern="1200" baseline="0" dirty="0"/>
                        <a:t> </a:t>
                      </a:r>
                      <a:endParaRPr lang="en-US" sz="1000" kern="1200" baseline="0" dirty="0">
                        <a:solidFill>
                          <a:schemeClr val="tx1"/>
                        </a:solidFill>
                        <a:latin typeface="+mn-lt"/>
                        <a:ea typeface="+mn-ea"/>
                        <a:cs typeface="+mn-cs"/>
                      </a:endParaRPr>
                    </a:p>
                  </a:txBody>
                  <a:tcPr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43806">
                <a:tc>
                  <a:txBody>
                    <a:bodyPr/>
                    <a:lstStyle/>
                    <a:p>
                      <a:endParaRPr lang="en-US" sz="1000" dirty="0"/>
                    </a:p>
                  </a:txBody>
                  <a:tcPr>
                    <a:lnL w="12700" cmpd="sng">
                      <a:noFill/>
                      <a:prstDash val="soli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091" rtl="0" eaLnBrk="1" fontAlgn="auto" latinLnBrk="0" hangingPunct="1">
                        <a:lnSpc>
                          <a:spcPct val="100000"/>
                        </a:lnSpc>
                        <a:spcBef>
                          <a:spcPts val="0"/>
                        </a:spcBef>
                        <a:spcAft>
                          <a:spcPts val="0"/>
                        </a:spcAft>
                        <a:buClrTx/>
                        <a:buSzTx/>
                        <a:buFontTx/>
                        <a:buNone/>
                        <a:tabLst/>
                        <a:defRPr/>
                      </a:pPr>
                      <a:r>
                        <a:rPr lang="en-US" sz="1000" dirty="0">
                          <a:solidFill>
                            <a:schemeClr val="tx1"/>
                          </a:solidFill>
                        </a:rPr>
                        <a:t>Candidate</a:t>
                      </a:r>
                      <a:r>
                        <a:rPr lang="en-US" sz="1000" baseline="0" dirty="0">
                          <a:solidFill>
                            <a:schemeClr val="tx1"/>
                          </a:solidFill>
                        </a:rPr>
                        <a:t> Data (Manage Pending Hires)</a:t>
                      </a:r>
                      <a:endParaRPr lang="en-US" sz="10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091" rtl="0" eaLnBrk="1" fontAlgn="auto" latinLnBrk="0" hangingPunct="1">
                        <a:lnSpc>
                          <a:spcPct val="100000"/>
                        </a:lnSpc>
                        <a:spcBef>
                          <a:spcPts val="0"/>
                        </a:spcBef>
                        <a:spcAft>
                          <a:spcPts val="0"/>
                        </a:spcAft>
                        <a:buClrTx/>
                        <a:buSzTx/>
                        <a:buFontTx/>
                        <a:buNone/>
                        <a:tabLst/>
                        <a:defRPr/>
                      </a:pPr>
                      <a:r>
                        <a:rPr lang="en-US" sz="1000" dirty="0">
                          <a:solidFill>
                            <a:schemeClr val="tx1"/>
                          </a:solidFill>
                        </a:rPr>
                        <a:t>Recruiting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28495" lvl="1" indent="-171450" algn="l" defTabSz="914091" rtl="0" eaLnBrk="1" latinLnBrk="0" hangingPunct="1">
                        <a:buClr>
                          <a:schemeClr val="accent1"/>
                        </a:buClr>
                        <a:buSzPct val="200000"/>
                        <a:buFont typeface="Wingdings" panose="05000000000000000000" pitchFamily="2" charset="2"/>
                        <a:buChar char="ü"/>
                      </a:pPr>
                      <a:r>
                        <a:rPr lang="en-US" sz="1000" kern="1200" baseline="0" dirty="0"/>
                        <a:t> </a:t>
                      </a:r>
                      <a:endParaRPr lang="en-US" sz="1000" kern="1200" baseline="0" dirty="0">
                        <a:solidFill>
                          <a:schemeClr val="tx1"/>
                        </a:solidFill>
                        <a:latin typeface="+mn-lt"/>
                        <a:ea typeface="+mn-ea"/>
                        <a:cs typeface="+mn-cs"/>
                      </a:endParaRPr>
                    </a:p>
                  </a:txBody>
                  <a:tcPr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43806">
                <a:tc>
                  <a:txBody>
                    <a:bodyPr/>
                    <a:lstStyle/>
                    <a:p>
                      <a:endParaRPr lang="en-US" sz="1000" dirty="0"/>
                    </a:p>
                  </a:txBody>
                  <a:tcPr>
                    <a:lnL w="12700" cmpd="sng">
                      <a:noFill/>
                      <a:prstDash val="soli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kern="0" dirty="0"/>
                        <a:t>Position Data</a:t>
                      </a:r>
                      <a:r>
                        <a:rPr lang="en-US" sz="1000" kern="0" baseline="0" dirty="0"/>
                        <a:t> (</a:t>
                      </a:r>
                      <a:r>
                        <a:rPr lang="en-US" sz="1000" kern="0" dirty="0"/>
                        <a:t>MDF Position-based Nomination)</a:t>
                      </a:r>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Succession</a:t>
                      </a:r>
                      <a:r>
                        <a:rPr lang="en-US" sz="1000" baseline="0" dirty="0"/>
                        <a:t> and Development</a:t>
                      </a:r>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28495" lvl="1" indent="-171450" algn="l" defTabSz="914091" rtl="0" eaLnBrk="1" latinLnBrk="0" hangingPunct="1">
                        <a:buClr>
                          <a:schemeClr val="accent1"/>
                        </a:buClr>
                        <a:buSzPct val="200000"/>
                        <a:buFont typeface="Wingdings" panose="05000000000000000000" pitchFamily="2" charset="2"/>
                        <a:buChar char="ü"/>
                      </a:pPr>
                      <a:r>
                        <a:rPr lang="en-US" sz="1000" kern="1200" baseline="0" dirty="0"/>
                        <a:t> </a:t>
                      </a:r>
                      <a:endParaRPr lang="en-US" sz="1000" kern="1200" baseline="0" dirty="0">
                        <a:solidFill>
                          <a:schemeClr val="tx1"/>
                        </a:solidFill>
                        <a:latin typeface="+mn-lt"/>
                        <a:ea typeface="+mn-ea"/>
                        <a:cs typeface="+mn-cs"/>
                      </a:endParaRPr>
                    </a:p>
                  </a:txBody>
                  <a:tcPr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12" name="TextBox 11"/>
          <p:cNvSpPr txBox="1"/>
          <p:nvPr/>
        </p:nvSpPr>
        <p:spPr>
          <a:xfrm>
            <a:off x="2484254" y="6341166"/>
            <a:ext cx="1753685" cy="153888"/>
          </a:xfrm>
          <a:prstGeom prst="rect">
            <a:avLst/>
          </a:prstGeom>
          <a:noFill/>
        </p:spPr>
        <p:txBody>
          <a:bodyPr wrap="none" lIns="0" tIns="0" rIns="0" bIns="0" rtlCol="0">
            <a:spAutoFit/>
          </a:bodyPr>
          <a:lstStyle/>
          <a:p>
            <a:pPr>
              <a:spcBef>
                <a:spcPts val="600"/>
              </a:spcBef>
              <a:buClr>
                <a:srgbClr val="F0AB00"/>
              </a:buClr>
              <a:buSzPct val="80000"/>
            </a:pPr>
            <a:r>
              <a:rPr lang="en-US" sz="1000" kern="0" dirty="0">
                <a:ea typeface="Arial Unicode MS" pitchFamily="34" charset="-128"/>
                <a:cs typeface="Arial Unicode MS" pitchFamily="34" charset="-128"/>
              </a:rPr>
              <a:t>(1) Available as ‘How-to Guide’</a:t>
            </a:r>
          </a:p>
        </p:txBody>
      </p:sp>
      <p:sp>
        <p:nvSpPr>
          <p:cNvPr id="40" name="TextBox 39"/>
          <p:cNvSpPr txBox="1"/>
          <p:nvPr/>
        </p:nvSpPr>
        <p:spPr>
          <a:xfrm>
            <a:off x="585880" y="6341166"/>
            <a:ext cx="726161" cy="153888"/>
          </a:xfrm>
          <a:prstGeom prst="rect">
            <a:avLst/>
          </a:prstGeom>
          <a:noFill/>
        </p:spPr>
        <p:txBody>
          <a:bodyPr wrap="none" lIns="0" tIns="0" rIns="0" bIns="0" rtlCol="0">
            <a:spAutoFit/>
          </a:bodyPr>
          <a:lstStyle/>
          <a:p>
            <a:pPr marL="171450" indent="-171450">
              <a:spcBef>
                <a:spcPts val="600"/>
              </a:spcBef>
              <a:buClr>
                <a:srgbClr val="F0AB00"/>
              </a:buClr>
              <a:buSzPct val="150000"/>
              <a:buFont typeface="Wingdings" panose="05000000000000000000" pitchFamily="2" charset="2"/>
              <a:buChar char="ü"/>
            </a:pPr>
            <a:r>
              <a:rPr lang="en-US" sz="1000" kern="0" dirty="0">
                <a:ea typeface="Arial Unicode MS" pitchFamily="34" charset="-128"/>
                <a:cs typeface="Arial Unicode MS" pitchFamily="34" charset="-128"/>
              </a:rPr>
              <a:t> Available</a:t>
            </a:r>
          </a:p>
        </p:txBody>
      </p:sp>
      <p:sp>
        <p:nvSpPr>
          <p:cNvPr id="42" name="Oval 41"/>
          <p:cNvSpPr/>
          <p:nvPr/>
        </p:nvSpPr>
        <p:spPr bwMode="gray">
          <a:xfrm>
            <a:off x="1124533" y="4334700"/>
            <a:ext cx="187508" cy="187508"/>
          </a:xfrm>
          <a:prstGeom prst="ellipse">
            <a:avLst/>
          </a:prstGeom>
          <a:solidFill>
            <a:schemeClr val="accent1"/>
          </a:solidFill>
          <a:ln w="6350" algn="ctr">
            <a:noFill/>
            <a:miter lim="800000"/>
            <a:headEnd/>
            <a:tailEnd/>
          </a:ln>
        </p:spPr>
        <p:txBody>
          <a:bodyPr lIns="90000" tIns="72000" rIns="90000" bIns="72000" rtlCol="0" anchor="ctr"/>
          <a:lstStyle/>
          <a:p>
            <a:pPr algn="ctr" defTabSz="914400">
              <a:spcBef>
                <a:spcPct val="50000"/>
              </a:spcBef>
              <a:buClr>
                <a:srgbClr val="F0AB00"/>
              </a:buClr>
              <a:buSzPct val="80000"/>
            </a:pPr>
            <a:r>
              <a:rPr lang="en-US" sz="1000" b="1" kern="0" dirty="0">
                <a:solidFill>
                  <a:schemeClr val="bg1"/>
                </a:solidFill>
                <a:ea typeface="Arial Unicode MS" pitchFamily="34" charset="-128"/>
                <a:cs typeface="Arial Unicode MS" pitchFamily="34" charset="-128"/>
              </a:rPr>
              <a:t>1</a:t>
            </a:r>
          </a:p>
        </p:txBody>
      </p:sp>
      <p:sp>
        <p:nvSpPr>
          <p:cNvPr id="43" name="Oval 42"/>
          <p:cNvSpPr/>
          <p:nvPr/>
        </p:nvSpPr>
        <p:spPr bwMode="gray">
          <a:xfrm>
            <a:off x="1124533" y="4599774"/>
            <a:ext cx="187508" cy="187508"/>
          </a:xfrm>
          <a:prstGeom prst="ellipse">
            <a:avLst/>
          </a:prstGeom>
          <a:solidFill>
            <a:schemeClr val="accent1"/>
          </a:solidFill>
          <a:ln w="6350" algn="ctr">
            <a:noFill/>
            <a:miter lim="800000"/>
            <a:headEnd/>
            <a:tailEnd/>
          </a:ln>
        </p:spPr>
        <p:txBody>
          <a:bodyPr lIns="90000" tIns="72000" rIns="90000" bIns="72000" rtlCol="0" anchor="ctr"/>
          <a:lstStyle/>
          <a:p>
            <a:pPr algn="ctr" defTabSz="914400">
              <a:spcBef>
                <a:spcPct val="50000"/>
              </a:spcBef>
              <a:buClr>
                <a:srgbClr val="F0AB00"/>
              </a:buClr>
              <a:buSzPct val="80000"/>
            </a:pPr>
            <a:r>
              <a:rPr lang="en-US" sz="1000" b="1" kern="0" dirty="0">
                <a:solidFill>
                  <a:schemeClr val="bg1"/>
                </a:solidFill>
                <a:ea typeface="Arial Unicode MS" pitchFamily="34" charset="-128"/>
                <a:cs typeface="Arial Unicode MS" pitchFamily="34" charset="-128"/>
              </a:rPr>
              <a:t>2</a:t>
            </a:r>
          </a:p>
        </p:txBody>
      </p:sp>
      <p:sp>
        <p:nvSpPr>
          <p:cNvPr id="44" name="Oval 43"/>
          <p:cNvSpPr/>
          <p:nvPr/>
        </p:nvSpPr>
        <p:spPr bwMode="gray">
          <a:xfrm>
            <a:off x="1124533" y="4839109"/>
            <a:ext cx="187508" cy="187508"/>
          </a:xfrm>
          <a:prstGeom prst="ellipse">
            <a:avLst/>
          </a:prstGeom>
          <a:solidFill>
            <a:schemeClr val="accent1"/>
          </a:solidFill>
          <a:ln w="6350" algn="ctr">
            <a:noFill/>
            <a:miter lim="800000"/>
            <a:headEnd/>
            <a:tailEnd/>
          </a:ln>
        </p:spPr>
        <p:txBody>
          <a:bodyPr lIns="90000" tIns="72000" rIns="90000" bIns="72000" rtlCol="0" anchor="ctr"/>
          <a:lstStyle/>
          <a:p>
            <a:pPr algn="ctr" defTabSz="914400">
              <a:spcBef>
                <a:spcPct val="50000"/>
              </a:spcBef>
              <a:buClr>
                <a:srgbClr val="F0AB00"/>
              </a:buClr>
              <a:buSzPct val="80000"/>
            </a:pPr>
            <a:r>
              <a:rPr lang="en-US" sz="1000" b="1" kern="0" dirty="0">
                <a:solidFill>
                  <a:schemeClr val="bg1"/>
                </a:solidFill>
                <a:ea typeface="Arial Unicode MS" pitchFamily="34" charset="-128"/>
                <a:cs typeface="Arial Unicode MS" pitchFamily="34" charset="-128"/>
              </a:rPr>
              <a:t>3</a:t>
            </a:r>
          </a:p>
        </p:txBody>
      </p:sp>
      <p:sp>
        <p:nvSpPr>
          <p:cNvPr id="45" name="Oval 44"/>
          <p:cNvSpPr/>
          <p:nvPr/>
        </p:nvSpPr>
        <p:spPr bwMode="gray">
          <a:xfrm>
            <a:off x="1124531" y="5320656"/>
            <a:ext cx="187508" cy="187508"/>
          </a:xfrm>
          <a:prstGeom prst="ellipse">
            <a:avLst/>
          </a:prstGeom>
          <a:solidFill>
            <a:schemeClr val="accent1"/>
          </a:solidFill>
          <a:ln w="6350" algn="ctr">
            <a:noFill/>
            <a:miter lim="800000"/>
            <a:headEnd/>
            <a:tailEnd/>
          </a:ln>
        </p:spPr>
        <p:txBody>
          <a:bodyPr lIns="90000" tIns="72000" rIns="90000" bIns="72000" rtlCol="0" anchor="ctr"/>
          <a:lstStyle/>
          <a:p>
            <a:pPr algn="ctr" defTabSz="914400">
              <a:spcBef>
                <a:spcPct val="50000"/>
              </a:spcBef>
              <a:buClr>
                <a:srgbClr val="F0AB00"/>
              </a:buClr>
              <a:buSzPct val="80000"/>
            </a:pPr>
            <a:r>
              <a:rPr lang="en-US" sz="1000" b="1" kern="0" dirty="0">
                <a:solidFill>
                  <a:schemeClr val="bg1"/>
                </a:solidFill>
                <a:ea typeface="Arial Unicode MS" pitchFamily="34" charset="-128"/>
                <a:cs typeface="Arial Unicode MS" pitchFamily="34" charset="-128"/>
              </a:rPr>
              <a:t>5</a:t>
            </a:r>
          </a:p>
        </p:txBody>
      </p:sp>
      <p:sp>
        <p:nvSpPr>
          <p:cNvPr id="47" name="Oval 46"/>
          <p:cNvSpPr/>
          <p:nvPr/>
        </p:nvSpPr>
        <p:spPr bwMode="gray">
          <a:xfrm>
            <a:off x="1124532" y="5076540"/>
            <a:ext cx="187508" cy="187508"/>
          </a:xfrm>
          <a:prstGeom prst="ellipse">
            <a:avLst/>
          </a:prstGeom>
          <a:solidFill>
            <a:schemeClr val="accent1"/>
          </a:solidFill>
          <a:ln w="6350" algn="ctr">
            <a:noFill/>
            <a:miter lim="800000"/>
            <a:headEnd/>
            <a:tailEnd/>
          </a:ln>
        </p:spPr>
        <p:txBody>
          <a:bodyPr lIns="90000" tIns="72000" rIns="90000" bIns="72000" rtlCol="0" anchor="ctr"/>
          <a:lstStyle/>
          <a:p>
            <a:pPr algn="ctr" defTabSz="914400">
              <a:spcBef>
                <a:spcPct val="50000"/>
              </a:spcBef>
              <a:buClr>
                <a:srgbClr val="F0AB00"/>
              </a:buClr>
              <a:buSzPct val="80000"/>
            </a:pPr>
            <a:r>
              <a:rPr lang="en-US" sz="1000" b="1" kern="0" dirty="0">
                <a:solidFill>
                  <a:schemeClr val="bg1"/>
                </a:solidFill>
                <a:ea typeface="Arial Unicode MS" pitchFamily="34" charset="-128"/>
                <a:cs typeface="Arial Unicode MS" pitchFamily="34" charset="-128"/>
              </a:rPr>
              <a:t>4</a:t>
            </a:r>
          </a:p>
        </p:txBody>
      </p:sp>
      <p:sp>
        <p:nvSpPr>
          <p:cNvPr id="48" name="Oval 47"/>
          <p:cNvSpPr/>
          <p:nvPr/>
        </p:nvSpPr>
        <p:spPr bwMode="gray">
          <a:xfrm>
            <a:off x="1123899" y="5577504"/>
            <a:ext cx="187508" cy="187508"/>
          </a:xfrm>
          <a:prstGeom prst="ellipse">
            <a:avLst/>
          </a:prstGeom>
          <a:solidFill>
            <a:schemeClr val="accent1"/>
          </a:solidFill>
          <a:ln w="6350" algn="ctr">
            <a:noFill/>
            <a:miter lim="800000"/>
            <a:headEnd/>
            <a:tailEnd/>
          </a:ln>
        </p:spPr>
        <p:txBody>
          <a:bodyPr lIns="90000" tIns="72000" rIns="90000" bIns="72000" rtlCol="0" anchor="ctr"/>
          <a:lstStyle/>
          <a:p>
            <a:pPr algn="ctr" defTabSz="914400">
              <a:spcBef>
                <a:spcPct val="50000"/>
              </a:spcBef>
              <a:buClr>
                <a:srgbClr val="F0AB00"/>
              </a:buClr>
              <a:buSzPct val="80000"/>
            </a:pPr>
            <a:r>
              <a:rPr lang="en-US" sz="1000" b="1" kern="0" dirty="0">
                <a:solidFill>
                  <a:schemeClr val="bg1"/>
                </a:solidFill>
                <a:ea typeface="Arial Unicode MS" pitchFamily="34" charset="-128"/>
                <a:cs typeface="Arial Unicode MS" pitchFamily="34" charset="-128"/>
              </a:rPr>
              <a:t>6</a:t>
            </a:r>
          </a:p>
        </p:txBody>
      </p:sp>
      <p:sp>
        <p:nvSpPr>
          <p:cNvPr id="36" name="Rounded Rectangle 35"/>
          <p:cNvSpPr/>
          <p:nvPr/>
        </p:nvSpPr>
        <p:spPr bwMode="gray">
          <a:xfrm>
            <a:off x="3043008" y="2530037"/>
            <a:ext cx="1575915" cy="554374"/>
          </a:xfrm>
          <a:prstGeom prst="roundRect">
            <a:avLst/>
          </a:prstGeom>
          <a:solidFill>
            <a:schemeClr val="bg1">
              <a:lumMod val="75000"/>
            </a:schemeClr>
          </a:solidFill>
          <a:ln w="6350" algn="ctr">
            <a:noFill/>
            <a:miter lim="800000"/>
            <a:headEnd/>
            <a:tailEnd/>
          </a:ln>
        </p:spPr>
        <p:txBody>
          <a:bodyPr lIns="90000" tIns="72000" rIns="90000" bIns="72000" rtlCol="0" anchor="ctr"/>
          <a:lstStyle/>
          <a:p>
            <a:pPr algn="ctr" defTabSz="914400">
              <a:spcBef>
                <a:spcPct val="50000"/>
              </a:spcBef>
              <a:buClr>
                <a:srgbClr val="F0AB00"/>
              </a:buClr>
              <a:buSzPct val="80000"/>
            </a:pPr>
            <a:r>
              <a:rPr lang="en-US" sz="1200" kern="0" dirty="0">
                <a:solidFill>
                  <a:schemeClr val="bg1"/>
                </a:solidFill>
                <a:ea typeface="Arial Unicode MS" pitchFamily="34" charset="-128"/>
                <a:cs typeface="Arial Unicode MS" pitchFamily="34" charset="-128"/>
              </a:rPr>
              <a:t>Employee Central Payroll</a:t>
            </a:r>
          </a:p>
        </p:txBody>
      </p:sp>
      <p:sp>
        <p:nvSpPr>
          <p:cNvPr id="50" name="Oval 49"/>
          <p:cNvSpPr/>
          <p:nvPr/>
        </p:nvSpPr>
        <p:spPr bwMode="gray">
          <a:xfrm>
            <a:off x="1123899" y="5830879"/>
            <a:ext cx="187508" cy="187508"/>
          </a:xfrm>
          <a:prstGeom prst="ellipse">
            <a:avLst/>
          </a:prstGeom>
          <a:solidFill>
            <a:schemeClr val="accent1"/>
          </a:solidFill>
          <a:ln w="6350" algn="ctr">
            <a:noFill/>
            <a:miter lim="800000"/>
            <a:headEnd/>
            <a:tailEnd/>
          </a:ln>
        </p:spPr>
        <p:txBody>
          <a:bodyPr lIns="90000" tIns="72000" rIns="90000" bIns="72000" rtlCol="0" anchor="ctr"/>
          <a:lstStyle/>
          <a:p>
            <a:pPr algn="ctr" defTabSz="914400">
              <a:spcBef>
                <a:spcPct val="50000"/>
              </a:spcBef>
              <a:buClr>
                <a:srgbClr val="F0AB00"/>
              </a:buClr>
              <a:buSzPct val="80000"/>
            </a:pPr>
            <a:r>
              <a:rPr lang="en-US" sz="1000" b="1" kern="0" dirty="0">
                <a:solidFill>
                  <a:schemeClr val="bg1"/>
                </a:solidFill>
                <a:ea typeface="Arial Unicode MS" pitchFamily="34" charset="-128"/>
                <a:cs typeface="Arial Unicode MS" pitchFamily="34" charset="-128"/>
              </a:rPr>
              <a:t>7</a:t>
            </a:r>
          </a:p>
        </p:txBody>
      </p:sp>
      <p:sp>
        <p:nvSpPr>
          <p:cNvPr id="51" name="Oval 50"/>
          <p:cNvSpPr/>
          <p:nvPr/>
        </p:nvSpPr>
        <p:spPr bwMode="gray">
          <a:xfrm>
            <a:off x="7269498" y="2608010"/>
            <a:ext cx="187508" cy="187508"/>
          </a:xfrm>
          <a:prstGeom prst="ellipse">
            <a:avLst/>
          </a:prstGeom>
          <a:solidFill>
            <a:schemeClr val="accent1"/>
          </a:solidFill>
          <a:ln w="6350" algn="ctr">
            <a:noFill/>
            <a:miter lim="800000"/>
            <a:headEnd/>
            <a:tailEnd/>
          </a:ln>
        </p:spPr>
        <p:txBody>
          <a:bodyPr lIns="90000" tIns="72000" rIns="90000" bIns="72000" rtlCol="0" anchor="ctr"/>
          <a:lstStyle/>
          <a:p>
            <a:pPr algn="ctr" defTabSz="914400">
              <a:spcBef>
                <a:spcPct val="50000"/>
              </a:spcBef>
              <a:buClr>
                <a:srgbClr val="F0AB00"/>
              </a:buClr>
              <a:buSzPct val="80000"/>
            </a:pPr>
            <a:r>
              <a:rPr lang="en-US" sz="1000" b="1" kern="0" dirty="0">
                <a:solidFill>
                  <a:schemeClr val="bg1"/>
                </a:solidFill>
                <a:ea typeface="Arial Unicode MS" pitchFamily="34" charset="-128"/>
                <a:cs typeface="Arial Unicode MS" pitchFamily="34" charset="-128"/>
              </a:rPr>
              <a:t>7</a:t>
            </a:r>
          </a:p>
        </p:txBody>
      </p:sp>
      <p:cxnSp>
        <p:nvCxnSpPr>
          <p:cNvPr id="52" name="Elbow Connector 51"/>
          <p:cNvCxnSpPr>
            <a:endCxn id="36" idx="0"/>
          </p:cNvCxnSpPr>
          <p:nvPr/>
        </p:nvCxnSpPr>
        <p:spPr>
          <a:xfrm rot="10800000" flipV="1">
            <a:off x="3830966" y="2362313"/>
            <a:ext cx="1080410" cy="167724"/>
          </a:xfrm>
          <a:prstGeom prst="bentConnector2">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341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504001" y="504000"/>
            <a:ext cx="11186476" cy="738664"/>
          </a:xfrm>
        </p:spPr>
        <p:txBody>
          <a:bodyPr/>
          <a:lstStyle/>
          <a:p>
            <a:pPr eaLnBrk="1" hangingPunct="1"/>
            <a:r>
              <a:rPr lang="en-US" altLang="en-US" dirty="0"/>
              <a:t>Possible Integration Points with SAP ERP and SAP </a:t>
            </a:r>
            <a:r>
              <a:rPr lang="en-US" altLang="en-US" dirty="0" err="1"/>
              <a:t>SuccessFactors</a:t>
            </a:r>
            <a:r>
              <a:rPr lang="en-US" altLang="en-US" dirty="0"/>
              <a:t> Employee Central Payroll</a:t>
            </a:r>
          </a:p>
        </p:txBody>
      </p:sp>
      <p:graphicFrame>
        <p:nvGraphicFramePr>
          <p:cNvPr id="3" name="Table 2"/>
          <p:cNvGraphicFramePr>
            <a:graphicFrameLocks noGrp="1"/>
          </p:cNvGraphicFramePr>
          <p:nvPr>
            <p:extLst>
              <p:ext uri="{D42A27DB-BD31-4B8C-83A1-F6EECF244321}">
                <p14:modId xmlns:p14="http://schemas.microsoft.com/office/powerpoint/2010/main" val="2335616798"/>
              </p:ext>
            </p:extLst>
          </p:nvPr>
        </p:nvGraphicFramePr>
        <p:xfrm>
          <a:off x="311883" y="2625670"/>
          <a:ext cx="11328953" cy="1842932"/>
        </p:xfrm>
        <a:graphic>
          <a:graphicData uri="http://schemas.openxmlformats.org/drawingml/2006/table">
            <a:tbl>
              <a:tblPr/>
              <a:tblGrid>
                <a:gridCol w="1344302">
                  <a:extLst>
                    <a:ext uri="{9D8B030D-6E8A-4147-A177-3AD203B41FA5}">
                      <a16:colId xmlns:a16="http://schemas.microsoft.com/office/drawing/2014/main" val="20000"/>
                    </a:ext>
                  </a:extLst>
                </a:gridCol>
                <a:gridCol w="1631572">
                  <a:extLst>
                    <a:ext uri="{9D8B030D-6E8A-4147-A177-3AD203B41FA5}">
                      <a16:colId xmlns:a16="http://schemas.microsoft.com/office/drawing/2014/main" val="20001"/>
                    </a:ext>
                  </a:extLst>
                </a:gridCol>
                <a:gridCol w="1344301">
                  <a:extLst>
                    <a:ext uri="{9D8B030D-6E8A-4147-A177-3AD203B41FA5}">
                      <a16:colId xmlns:a16="http://schemas.microsoft.com/office/drawing/2014/main" val="20002"/>
                    </a:ext>
                  </a:extLst>
                </a:gridCol>
                <a:gridCol w="1249074">
                  <a:extLst>
                    <a:ext uri="{9D8B030D-6E8A-4147-A177-3AD203B41FA5}">
                      <a16:colId xmlns:a16="http://schemas.microsoft.com/office/drawing/2014/main" val="20003"/>
                    </a:ext>
                  </a:extLst>
                </a:gridCol>
                <a:gridCol w="5759704">
                  <a:extLst>
                    <a:ext uri="{9D8B030D-6E8A-4147-A177-3AD203B41FA5}">
                      <a16:colId xmlns:a16="http://schemas.microsoft.com/office/drawing/2014/main" val="20004"/>
                    </a:ext>
                  </a:extLst>
                </a:gridCol>
              </a:tblGrid>
              <a:tr h="563724">
                <a:tc>
                  <a:txBody>
                    <a:bodyPr/>
                    <a:lstStyle>
                      <a:lvl1pPr>
                        <a:spcBef>
                          <a:spcPts val="2400"/>
                        </a:spcBef>
                        <a:buClr>
                          <a:schemeClr val="accent1"/>
                        </a:buClr>
                        <a:buSzPct val="80000"/>
                        <a:defRPr b="1">
                          <a:solidFill>
                            <a:schemeClr val="tx1"/>
                          </a:solidFill>
                          <a:latin typeface="Arial" charset="0"/>
                        </a:defRPr>
                      </a:lvl1pPr>
                      <a:lvl2pPr marL="742950" indent="-285750">
                        <a:spcBef>
                          <a:spcPts val="600"/>
                        </a:spcBef>
                        <a:buClr>
                          <a:schemeClr val="accent1"/>
                        </a:buClr>
                        <a:buSzPct val="80000"/>
                        <a:buFont typeface="Wingdings" pitchFamily="2" charset="2"/>
                        <a:defRPr>
                          <a:solidFill>
                            <a:schemeClr val="tx1"/>
                          </a:solidFill>
                          <a:latin typeface="Arial" charset="0"/>
                        </a:defRPr>
                      </a:lvl2pPr>
                      <a:lvl3pPr marL="1143000" indent="-228600">
                        <a:spcBef>
                          <a:spcPts val="400"/>
                        </a:spcBef>
                        <a:buClr>
                          <a:schemeClr val="accent1"/>
                        </a:buClr>
                        <a:buSzPct val="100000"/>
                        <a:buFont typeface="Wingdings" pitchFamily="2" charset="2"/>
                        <a:defRPr sz="1600">
                          <a:solidFill>
                            <a:schemeClr val="tx1"/>
                          </a:solidFill>
                          <a:latin typeface="Arial" charset="0"/>
                        </a:defRPr>
                      </a:lvl3pPr>
                      <a:lvl4pPr marL="1600200" indent="-228600">
                        <a:spcBef>
                          <a:spcPts val="400"/>
                        </a:spcBef>
                        <a:buClr>
                          <a:schemeClr val="accent2"/>
                        </a:buClr>
                        <a:buSzPct val="100000"/>
                        <a:buFont typeface="Arial" charset="0"/>
                        <a:defRPr sz="1600">
                          <a:solidFill>
                            <a:schemeClr val="tx1"/>
                          </a:solidFill>
                          <a:latin typeface="Arial" charset="0"/>
                        </a:defRPr>
                      </a:lvl4pPr>
                      <a:lvl5pPr marL="2057400" indent="-228600">
                        <a:spcBef>
                          <a:spcPts val="250"/>
                        </a:spcBef>
                        <a:buClr>
                          <a:schemeClr val="accent2"/>
                        </a:buClr>
                        <a:buSzPct val="100000"/>
                        <a:buFont typeface="Courier New" pitchFamily="49" charset="0"/>
                        <a:defRPr sz="1400">
                          <a:solidFill>
                            <a:schemeClr val="tx1"/>
                          </a:solidFill>
                          <a:latin typeface="Arial" charset="0"/>
                        </a:defRPr>
                      </a:lvl5pPr>
                      <a:lvl6pPr marL="25146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6pPr>
                      <a:lvl7pPr marL="29718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7pPr>
                      <a:lvl8pPr marL="34290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8pPr>
                      <a:lvl9pPr marL="38862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9pPr>
                    </a:lstStyle>
                    <a:p>
                      <a:pPr marL="0" marR="0" lvl="0" indent="0" algn="l" defTabSz="1087438"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FFFFFF"/>
                          </a:solidFill>
                          <a:effectLst/>
                          <a:latin typeface="Arial" charset="0"/>
                          <a:cs typeface="Arial" charset="0"/>
                        </a:rPr>
                        <a:t>Integration Point</a:t>
                      </a:r>
                      <a:endParaRPr kumimoji="0" lang="en-US" altLang="en-US" sz="1400" b="1" i="0" u="none" strike="noStrike" cap="none" normalizeH="0" baseline="0" dirty="0">
                        <a:ln>
                          <a:noFill/>
                        </a:ln>
                        <a:solidFill>
                          <a:srgbClr val="FFFFFF"/>
                        </a:solidFill>
                        <a:effectLst/>
                        <a:latin typeface="Arial" charset="0"/>
                        <a:cs typeface="Arial" charset="0"/>
                      </a:endParaRPr>
                    </a:p>
                  </a:txBody>
                  <a:tcPr marL="121914" marR="121914" marT="45686" marB="4568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ts val="2400"/>
                        </a:spcBef>
                        <a:buClr>
                          <a:schemeClr val="accent1"/>
                        </a:buClr>
                        <a:buSzPct val="80000"/>
                        <a:defRPr b="1">
                          <a:solidFill>
                            <a:schemeClr val="tx1"/>
                          </a:solidFill>
                          <a:latin typeface="Arial" charset="0"/>
                        </a:defRPr>
                      </a:lvl1pPr>
                      <a:lvl2pPr marL="742950" indent="-285750">
                        <a:spcBef>
                          <a:spcPts val="600"/>
                        </a:spcBef>
                        <a:buClr>
                          <a:schemeClr val="accent1"/>
                        </a:buClr>
                        <a:buSzPct val="80000"/>
                        <a:buFont typeface="Wingdings" pitchFamily="2" charset="2"/>
                        <a:defRPr>
                          <a:solidFill>
                            <a:schemeClr val="tx1"/>
                          </a:solidFill>
                          <a:latin typeface="Arial" charset="0"/>
                        </a:defRPr>
                      </a:lvl2pPr>
                      <a:lvl3pPr marL="1143000" indent="-228600">
                        <a:spcBef>
                          <a:spcPts val="400"/>
                        </a:spcBef>
                        <a:buClr>
                          <a:schemeClr val="accent1"/>
                        </a:buClr>
                        <a:buSzPct val="100000"/>
                        <a:buFont typeface="Wingdings" pitchFamily="2" charset="2"/>
                        <a:defRPr sz="1600">
                          <a:solidFill>
                            <a:schemeClr val="tx1"/>
                          </a:solidFill>
                          <a:latin typeface="Arial" charset="0"/>
                        </a:defRPr>
                      </a:lvl3pPr>
                      <a:lvl4pPr marL="1600200" indent="-228600">
                        <a:spcBef>
                          <a:spcPts val="400"/>
                        </a:spcBef>
                        <a:buClr>
                          <a:schemeClr val="accent2"/>
                        </a:buClr>
                        <a:buSzPct val="100000"/>
                        <a:buFont typeface="Arial" charset="0"/>
                        <a:defRPr sz="1600">
                          <a:solidFill>
                            <a:schemeClr val="tx1"/>
                          </a:solidFill>
                          <a:latin typeface="Arial" charset="0"/>
                        </a:defRPr>
                      </a:lvl4pPr>
                      <a:lvl5pPr marL="2057400" indent="-228600">
                        <a:spcBef>
                          <a:spcPts val="250"/>
                        </a:spcBef>
                        <a:buClr>
                          <a:schemeClr val="accent2"/>
                        </a:buClr>
                        <a:buSzPct val="100000"/>
                        <a:buFont typeface="Courier New" pitchFamily="49" charset="0"/>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FFFF"/>
                          </a:solidFill>
                          <a:effectLst/>
                          <a:latin typeface="Arial" charset="0"/>
                          <a:cs typeface="Arial" charset="0"/>
                        </a:rPr>
                        <a:t>From Product/ Solution</a:t>
                      </a:r>
                    </a:p>
                  </a:txBody>
                  <a:tcPr marL="91443" marR="91443" marT="68551" marB="6855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ts val="2400"/>
                        </a:spcBef>
                        <a:buClr>
                          <a:schemeClr val="accent1"/>
                        </a:buClr>
                        <a:buSzPct val="80000"/>
                        <a:defRPr b="1">
                          <a:solidFill>
                            <a:schemeClr val="tx1"/>
                          </a:solidFill>
                          <a:latin typeface="Arial" charset="0"/>
                        </a:defRPr>
                      </a:lvl1pPr>
                      <a:lvl2pPr marL="742950" indent="-285750">
                        <a:spcBef>
                          <a:spcPts val="600"/>
                        </a:spcBef>
                        <a:buClr>
                          <a:schemeClr val="accent1"/>
                        </a:buClr>
                        <a:buSzPct val="80000"/>
                        <a:buFont typeface="Wingdings" pitchFamily="2" charset="2"/>
                        <a:defRPr>
                          <a:solidFill>
                            <a:schemeClr val="tx1"/>
                          </a:solidFill>
                          <a:latin typeface="Arial" charset="0"/>
                        </a:defRPr>
                      </a:lvl2pPr>
                      <a:lvl3pPr marL="1143000" indent="-228600">
                        <a:spcBef>
                          <a:spcPts val="400"/>
                        </a:spcBef>
                        <a:buClr>
                          <a:schemeClr val="accent1"/>
                        </a:buClr>
                        <a:buSzPct val="100000"/>
                        <a:buFont typeface="Wingdings" pitchFamily="2" charset="2"/>
                        <a:defRPr sz="1600">
                          <a:solidFill>
                            <a:schemeClr val="tx1"/>
                          </a:solidFill>
                          <a:latin typeface="Arial" charset="0"/>
                        </a:defRPr>
                      </a:lvl3pPr>
                      <a:lvl4pPr marL="1600200" indent="-228600">
                        <a:spcBef>
                          <a:spcPts val="400"/>
                        </a:spcBef>
                        <a:buClr>
                          <a:schemeClr val="accent2"/>
                        </a:buClr>
                        <a:buSzPct val="100000"/>
                        <a:buFont typeface="Arial" charset="0"/>
                        <a:defRPr sz="1600">
                          <a:solidFill>
                            <a:schemeClr val="tx1"/>
                          </a:solidFill>
                          <a:latin typeface="Arial" charset="0"/>
                        </a:defRPr>
                      </a:lvl4pPr>
                      <a:lvl5pPr marL="2057400" indent="-228600">
                        <a:spcBef>
                          <a:spcPts val="250"/>
                        </a:spcBef>
                        <a:buClr>
                          <a:schemeClr val="accent2"/>
                        </a:buClr>
                        <a:buSzPct val="100000"/>
                        <a:buFont typeface="Courier New" pitchFamily="49" charset="0"/>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FFFF"/>
                          </a:solidFill>
                          <a:effectLst/>
                          <a:latin typeface="Arial" charset="0"/>
                          <a:cs typeface="Arial" charset="0"/>
                        </a:rPr>
                        <a:t>To Product/ Solution</a:t>
                      </a:r>
                    </a:p>
                  </a:txBody>
                  <a:tcPr marL="91443" marR="91443" marT="68551" marB="6855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ts val="2400"/>
                        </a:spcBef>
                        <a:buClr>
                          <a:schemeClr val="accent1"/>
                        </a:buClr>
                        <a:buSzPct val="80000"/>
                        <a:defRPr b="1">
                          <a:solidFill>
                            <a:schemeClr val="tx1"/>
                          </a:solidFill>
                          <a:latin typeface="Arial" charset="0"/>
                        </a:defRPr>
                      </a:lvl1pPr>
                      <a:lvl2pPr marL="742950" indent="-285750">
                        <a:spcBef>
                          <a:spcPts val="600"/>
                        </a:spcBef>
                        <a:buClr>
                          <a:schemeClr val="accent1"/>
                        </a:buClr>
                        <a:buSzPct val="80000"/>
                        <a:buFont typeface="Wingdings" pitchFamily="2" charset="2"/>
                        <a:defRPr>
                          <a:solidFill>
                            <a:schemeClr val="tx1"/>
                          </a:solidFill>
                          <a:latin typeface="Arial" charset="0"/>
                        </a:defRPr>
                      </a:lvl2pPr>
                      <a:lvl3pPr marL="1143000" indent="-228600">
                        <a:spcBef>
                          <a:spcPts val="400"/>
                        </a:spcBef>
                        <a:buClr>
                          <a:schemeClr val="accent1"/>
                        </a:buClr>
                        <a:buSzPct val="100000"/>
                        <a:buFont typeface="Wingdings" pitchFamily="2" charset="2"/>
                        <a:defRPr sz="1600">
                          <a:solidFill>
                            <a:schemeClr val="tx1"/>
                          </a:solidFill>
                          <a:latin typeface="Arial" charset="0"/>
                        </a:defRPr>
                      </a:lvl3pPr>
                      <a:lvl4pPr marL="1600200" indent="-228600">
                        <a:spcBef>
                          <a:spcPts val="400"/>
                        </a:spcBef>
                        <a:buClr>
                          <a:schemeClr val="accent2"/>
                        </a:buClr>
                        <a:buSzPct val="100000"/>
                        <a:buFont typeface="Arial" charset="0"/>
                        <a:defRPr sz="1600">
                          <a:solidFill>
                            <a:schemeClr val="tx1"/>
                          </a:solidFill>
                          <a:latin typeface="Arial" charset="0"/>
                        </a:defRPr>
                      </a:lvl4pPr>
                      <a:lvl5pPr marL="2057400" indent="-228600">
                        <a:spcBef>
                          <a:spcPts val="250"/>
                        </a:spcBef>
                        <a:buClr>
                          <a:schemeClr val="accent2"/>
                        </a:buClr>
                        <a:buSzPct val="100000"/>
                        <a:buFont typeface="Courier New" pitchFamily="49" charset="0"/>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FFFFFF"/>
                          </a:solidFill>
                          <a:effectLst/>
                          <a:latin typeface="Arial" charset="0"/>
                          <a:cs typeface="Arial" charset="0"/>
                        </a:rPr>
                        <a:t>Type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rgbClr val="FFFFFF"/>
                        </a:solidFill>
                        <a:effectLst/>
                        <a:latin typeface="Arial" charset="0"/>
                        <a:cs typeface="Arial" charset="0"/>
                      </a:endParaRPr>
                    </a:p>
                  </a:txBody>
                  <a:tcPr marL="121914" marR="121914" marT="45686" marB="4568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ts val="2400"/>
                        </a:spcBef>
                        <a:buClr>
                          <a:schemeClr val="accent1"/>
                        </a:buClr>
                        <a:buSzPct val="80000"/>
                        <a:defRPr b="1">
                          <a:solidFill>
                            <a:schemeClr val="tx1"/>
                          </a:solidFill>
                          <a:latin typeface="Arial" charset="0"/>
                        </a:defRPr>
                      </a:lvl1pPr>
                      <a:lvl2pPr marL="742950" indent="-285750">
                        <a:spcBef>
                          <a:spcPts val="600"/>
                        </a:spcBef>
                        <a:buClr>
                          <a:schemeClr val="accent1"/>
                        </a:buClr>
                        <a:buSzPct val="80000"/>
                        <a:buFont typeface="Wingdings" pitchFamily="2" charset="2"/>
                        <a:defRPr>
                          <a:solidFill>
                            <a:schemeClr val="tx1"/>
                          </a:solidFill>
                          <a:latin typeface="Arial" charset="0"/>
                        </a:defRPr>
                      </a:lvl2pPr>
                      <a:lvl3pPr marL="1143000" indent="-228600">
                        <a:spcBef>
                          <a:spcPts val="400"/>
                        </a:spcBef>
                        <a:buClr>
                          <a:schemeClr val="accent1"/>
                        </a:buClr>
                        <a:buSzPct val="100000"/>
                        <a:buFont typeface="Wingdings" pitchFamily="2" charset="2"/>
                        <a:defRPr sz="1600">
                          <a:solidFill>
                            <a:schemeClr val="tx1"/>
                          </a:solidFill>
                          <a:latin typeface="Arial" charset="0"/>
                        </a:defRPr>
                      </a:lvl3pPr>
                      <a:lvl4pPr marL="1600200" indent="-228600">
                        <a:spcBef>
                          <a:spcPts val="400"/>
                        </a:spcBef>
                        <a:buClr>
                          <a:schemeClr val="accent2"/>
                        </a:buClr>
                        <a:buSzPct val="100000"/>
                        <a:buFont typeface="Arial" charset="0"/>
                        <a:defRPr sz="1600">
                          <a:solidFill>
                            <a:schemeClr val="tx1"/>
                          </a:solidFill>
                          <a:latin typeface="Arial" charset="0"/>
                        </a:defRPr>
                      </a:lvl4pPr>
                      <a:lvl5pPr marL="2057400" indent="-228600">
                        <a:spcBef>
                          <a:spcPts val="250"/>
                        </a:spcBef>
                        <a:buClr>
                          <a:schemeClr val="accent2"/>
                        </a:buClr>
                        <a:buSzPct val="100000"/>
                        <a:buFont typeface="Courier New" pitchFamily="49" charset="0"/>
                        <a:defRPr sz="1400">
                          <a:solidFill>
                            <a:schemeClr val="tx1"/>
                          </a:solidFill>
                          <a:latin typeface="Arial" charset="0"/>
                        </a:defRPr>
                      </a:lvl5pPr>
                      <a:lvl6pPr marL="25146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6pPr>
                      <a:lvl7pPr marL="29718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7pPr>
                      <a:lvl8pPr marL="34290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8pPr>
                      <a:lvl9pPr marL="38862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9pPr>
                    </a:lstStyle>
                    <a:p>
                      <a:pPr marL="0" marR="0" lvl="0" indent="0" algn="l" defTabSz="1087438"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FFFFFF"/>
                          </a:solidFill>
                          <a:effectLst/>
                          <a:latin typeface="Arial" charset="0"/>
                          <a:cs typeface="Arial" charset="0"/>
                        </a:rPr>
                        <a:t>Description</a:t>
                      </a:r>
                      <a:endParaRPr kumimoji="0" lang="en-US" altLang="en-US" sz="1400" b="1" i="0" u="none" strike="noStrike" cap="none" normalizeH="0" baseline="0" dirty="0">
                        <a:ln>
                          <a:noFill/>
                        </a:ln>
                        <a:solidFill>
                          <a:srgbClr val="FFFFFF"/>
                        </a:solidFill>
                        <a:effectLst/>
                        <a:latin typeface="Arial" charset="0"/>
                        <a:cs typeface="Arial" charset="0"/>
                      </a:endParaRPr>
                    </a:p>
                  </a:txBody>
                  <a:tcPr marL="121914" marR="121914" marT="45686" marB="4568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39555">
                <a:tc>
                  <a:txBody>
                    <a:bodyPr/>
                    <a:lstStyle>
                      <a:lvl1pPr>
                        <a:spcBef>
                          <a:spcPts val="2400"/>
                        </a:spcBef>
                        <a:buClr>
                          <a:schemeClr val="accent1"/>
                        </a:buClr>
                        <a:buSzPct val="80000"/>
                        <a:defRPr b="1">
                          <a:solidFill>
                            <a:schemeClr val="tx1"/>
                          </a:solidFill>
                          <a:latin typeface="Arial" charset="0"/>
                        </a:defRPr>
                      </a:lvl1pPr>
                      <a:lvl2pPr marL="742950" indent="-285750">
                        <a:spcBef>
                          <a:spcPts val="600"/>
                        </a:spcBef>
                        <a:buClr>
                          <a:schemeClr val="accent1"/>
                        </a:buClr>
                        <a:buSzPct val="80000"/>
                        <a:buFont typeface="Wingdings" pitchFamily="2" charset="2"/>
                        <a:defRPr>
                          <a:solidFill>
                            <a:schemeClr val="tx1"/>
                          </a:solidFill>
                          <a:latin typeface="Arial" charset="0"/>
                        </a:defRPr>
                      </a:lvl2pPr>
                      <a:lvl3pPr marL="1143000" indent="-228600">
                        <a:spcBef>
                          <a:spcPts val="400"/>
                        </a:spcBef>
                        <a:buClr>
                          <a:schemeClr val="accent1"/>
                        </a:buClr>
                        <a:buSzPct val="100000"/>
                        <a:buFont typeface="Wingdings" pitchFamily="2" charset="2"/>
                        <a:defRPr sz="1600">
                          <a:solidFill>
                            <a:schemeClr val="tx1"/>
                          </a:solidFill>
                          <a:latin typeface="Arial" charset="0"/>
                        </a:defRPr>
                      </a:lvl3pPr>
                      <a:lvl4pPr marL="1600200" indent="-228600">
                        <a:spcBef>
                          <a:spcPts val="400"/>
                        </a:spcBef>
                        <a:buClr>
                          <a:schemeClr val="accent2"/>
                        </a:buClr>
                        <a:buSzPct val="100000"/>
                        <a:buFont typeface="Arial" charset="0"/>
                        <a:defRPr sz="1600">
                          <a:solidFill>
                            <a:schemeClr val="tx1"/>
                          </a:solidFill>
                          <a:latin typeface="Arial" charset="0"/>
                        </a:defRPr>
                      </a:lvl4pPr>
                      <a:lvl5pPr marL="2057400" indent="-228600">
                        <a:spcBef>
                          <a:spcPts val="250"/>
                        </a:spcBef>
                        <a:buClr>
                          <a:schemeClr val="accent2"/>
                        </a:buClr>
                        <a:buSzPct val="100000"/>
                        <a:buFont typeface="Courier New" pitchFamily="49" charset="0"/>
                        <a:defRPr sz="1400">
                          <a:solidFill>
                            <a:schemeClr val="tx1"/>
                          </a:solidFill>
                          <a:latin typeface="Arial" charset="0"/>
                        </a:defRPr>
                      </a:lvl5pPr>
                      <a:lvl6pPr marL="25146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6pPr>
                      <a:lvl7pPr marL="29718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7pPr>
                      <a:lvl8pPr marL="34290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8pPr>
                      <a:lvl9pPr marL="38862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9pPr>
                    </a:lstStyle>
                    <a:p>
                      <a:pPr marL="0" marR="0" lvl="0" indent="0" algn="l" defTabSz="1087438"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charset="0"/>
                          <a:cs typeface="Arial" charset="0"/>
                        </a:rPr>
                        <a:t>Cost Center </a:t>
                      </a:r>
                      <a:r>
                        <a:rPr kumimoji="0" lang="en-US" altLang="en-US" sz="1200" b="0" i="0" u="none" strike="noStrike" kern="1200" cap="none" normalizeH="0" baseline="0">
                          <a:ln>
                            <a:noFill/>
                          </a:ln>
                          <a:solidFill>
                            <a:srgbClr val="000000"/>
                          </a:solidFill>
                          <a:effectLst/>
                          <a:latin typeface="Arial" charset="0"/>
                          <a:ea typeface="+mn-ea"/>
                          <a:cs typeface="Arial" charset="0"/>
                        </a:rPr>
                        <a:t>Data</a:t>
                      </a:r>
                      <a:endParaRPr kumimoji="0" lang="en-US" altLang="en-US" sz="1200" b="0" i="0" u="none" strike="noStrike" kern="1200" cap="none" normalizeH="0" baseline="0" dirty="0">
                        <a:ln>
                          <a:noFill/>
                        </a:ln>
                        <a:solidFill>
                          <a:srgbClr val="000000"/>
                        </a:solidFill>
                        <a:effectLst/>
                        <a:latin typeface="Arial" charset="0"/>
                        <a:ea typeface="+mn-ea"/>
                        <a:cs typeface="Arial" charset="0"/>
                      </a:endParaRPr>
                    </a:p>
                  </a:txBody>
                  <a:tcPr marL="121914" marR="121914" marT="45686" marB="4568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ts val="2400"/>
                        </a:spcBef>
                        <a:buClr>
                          <a:schemeClr val="accent1"/>
                        </a:buClr>
                        <a:buSzPct val="80000"/>
                        <a:defRPr b="1">
                          <a:solidFill>
                            <a:schemeClr val="tx1"/>
                          </a:solidFill>
                          <a:latin typeface="Arial" charset="0"/>
                        </a:defRPr>
                      </a:lvl1pPr>
                      <a:lvl2pPr marL="742950" indent="-285750">
                        <a:spcBef>
                          <a:spcPts val="600"/>
                        </a:spcBef>
                        <a:buClr>
                          <a:schemeClr val="accent1"/>
                        </a:buClr>
                        <a:buSzPct val="80000"/>
                        <a:buFont typeface="Wingdings" pitchFamily="2" charset="2"/>
                        <a:defRPr>
                          <a:solidFill>
                            <a:schemeClr val="tx1"/>
                          </a:solidFill>
                          <a:latin typeface="Arial" charset="0"/>
                        </a:defRPr>
                      </a:lvl2pPr>
                      <a:lvl3pPr marL="1143000" indent="-228600">
                        <a:spcBef>
                          <a:spcPts val="400"/>
                        </a:spcBef>
                        <a:buClr>
                          <a:schemeClr val="accent1"/>
                        </a:buClr>
                        <a:buSzPct val="100000"/>
                        <a:buFont typeface="Wingdings" pitchFamily="2" charset="2"/>
                        <a:defRPr sz="1600">
                          <a:solidFill>
                            <a:schemeClr val="tx1"/>
                          </a:solidFill>
                          <a:latin typeface="Arial" charset="0"/>
                        </a:defRPr>
                      </a:lvl3pPr>
                      <a:lvl4pPr marL="1600200" indent="-228600">
                        <a:spcBef>
                          <a:spcPts val="400"/>
                        </a:spcBef>
                        <a:buClr>
                          <a:schemeClr val="accent2"/>
                        </a:buClr>
                        <a:buSzPct val="100000"/>
                        <a:buFont typeface="Arial" charset="0"/>
                        <a:defRPr sz="1600">
                          <a:solidFill>
                            <a:schemeClr val="tx1"/>
                          </a:solidFill>
                          <a:latin typeface="Arial" charset="0"/>
                        </a:defRPr>
                      </a:lvl4pPr>
                      <a:lvl5pPr marL="2057400" indent="-228600">
                        <a:spcBef>
                          <a:spcPts val="250"/>
                        </a:spcBef>
                        <a:buClr>
                          <a:schemeClr val="accent2"/>
                        </a:buClr>
                        <a:buSzPct val="100000"/>
                        <a:buFont typeface="Courier New" pitchFamily="49" charset="0"/>
                        <a:defRPr sz="1400">
                          <a:solidFill>
                            <a:schemeClr val="tx1"/>
                          </a:solidFill>
                          <a:latin typeface="Arial" charset="0"/>
                        </a:defRPr>
                      </a:lvl5pPr>
                      <a:lvl6pPr marL="25146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6pPr>
                      <a:lvl7pPr marL="29718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7pPr>
                      <a:lvl8pPr marL="34290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8pPr>
                      <a:lvl9pPr marL="38862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9pPr>
                    </a:lstStyle>
                    <a:p>
                      <a:pPr marL="0" marR="0" lvl="0" indent="0" algn="l" defTabSz="1087438"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charset="0"/>
                          <a:ea typeface="SimSun" pitchFamily="2" charset="-122"/>
                          <a:cs typeface="Times New Roman" pitchFamily="18" charset="0"/>
                        </a:rPr>
                        <a:t>ERP Financials</a:t>
                      </a:r>
                    </a:p>
                    <a:p>
                      <a:pPr marL="0" marR="0" lvl="0" indent="0" algn="l" defTabSz="1087438"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charset="0"/>
                          <a:ea typeface="SimSun" pitchFamily="2" charset="-122"/>
                          <a:cs typeface="Times New Roman" pitchFamily="18" charset="0"/>
                        </a:rPr>
                        <a:t> </a:t>
                      </a:r>
                    </a:p>
                  </a:txBody>
                  <a:tcPr marL="91443" marR="91443" marT="68551" marB="6855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ts val="2400"/>
                        </a:spcBef>
                        <a:buClr>
                          <a:schemeClr val="accent1"/>
                        </a:buClr>
                        <a:buSzPct val="80000"/>
                        <a:defRPr b="1">
                          <a:solidFill>
                            <a:schemeClr val="tx1"/>
                          </a:solidFill>
                          <a:latin typeface="Arial" charset="0"/>
                        </a:defRPr>
                      </a:lvl1pPr>
                      <a:lvl2pPr marL="742950" indent="-285750">
                        <a:spcBef>
                          <a:spcPts val="600"/>
                        </a:spcBef>
                        <a:buClr>
                          <a:schemeClr val="accent1"/>
                        </a:buClr>
                        <a:buSzPct val="80000"/>
                        <a:buFont typeface="Wingdings" pitchFamily="2" charset="2"/>
                        <a:defRPr>
                          <a:solidFill>
                            <a:schemeClr val="tx1"/>
                          </a:solidFill>
                          <a:latin typeface="Arial" charset="0"/>
                        </a:defRPr>
                      </a:lvl2pPr>
                      <a:lvl3pPr marL="1143000" indent="-228600">
                        <a:spcBef>
                          <a:spcPts val="400"/>
                        </a:spcBef>
                        <a:buClr>
                          <a:schemeClr val="accent1"/>
                        </a:buClr>
                        <a:buSzPct val="100000"/>
                        <a:buFont typeface="Wingdings" pitchFamily="2" charset="2"/>
                        <a:defRPr sz="1600">
                          <a:solidFill>
                            <a:schemeClr val="tx1"/>
                          </a:solidFill>
                          <a:latin typeface="Arial" charset="0"/>
                        </a:defRPr>
                      </a:lvl3pPr>
                      <a:lvl4pPr marL="1600200" indent="-228600">
                        <a:spcBef>
                          <a:spcPts val="400"/>
                        </a:spcBef>
                        <a:buClr>
                          <a:schemeClr val="accent2"/>
                        </a:buClr>
                        <a:buSzPct val="100000"/>
                        <a:buFont typeface="Arial" charset="0"/>
                        <a:defRPr sz="1600">
                          <a:solidFill>
                            <a:schemeClr val="tx1"/>
                          </a:solidFill>
                          <a:latin typeface="Arial" charset="0"/>
                        </a:defRPr>
                      </a:lvl4pPr>
                      <a:lvl5pPr marL="2057400" indent="-228600">
                        <a:spcBef>
                          <a:spcPts val="250"/>
                        </a:spcBef>
                        <a:buClr>
                          <a:schemeClr val="accent2"/>
                        </a:buClr>
                        <a:buSzPct val="100000"/>
                        <a:buFont typeface="Courier New" pitchFamily="49" charset="0"/>
                        <a:defRPr sz="1400">
                          <a:solidFill>
                            <a:schemeClr val="tx1"/>
                          </a:solidFill>
                          <a:latin typeface="Arial" charset="0"/>
                        </a:defRPr>
                      </a:lvl5pPr>
                      <a:lvl6pPr marL="25146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6pPr>
                      <a:lvl7pPr marL="29718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7pPr>
                      <a:lvl8pPr marL="34290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8pPr>
                      <a:lvl9pPr marL="38862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9pPr>
                    </a:lstStyle>
                    <a:p>
                      <a:pPr marL="0" marR="0" lvl="0" indent="0" algn="l" defTabSz="1087438"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charset="0"/>
                          <a:ea typeface="SimSun" pitchFamily="2" charset="-122"/>
                          <a:cs typeface="Times New Roman" pitchFamily="18" charset="0"/>
                        </a:rPr>
                        <a:t>EC Payroll</a:t>
                      </a:r>
                    </a:p>
                  </a:txBody>
                  <a:tcPr marL="91443" marR="91443" marT="68551" marB="6855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ts val="2400"/>
                        </a:spcBef>
                        <a:buClr>
                          <a:schemeClr val="accent1"/>
                        </a:buClr>
                        <a:buSzPct val="80000"/>
                        <a:defRPr b="1">
                          <a:solidFill>
                            <a:schemeClr val="tx1"/>
                          </a:solidFill>
                          <a:latin typeface="Arial" charset="0"/>
                        </a:defRPr>
                      </a:lvl1pPr>
                      <a:lvl2pPr marL="742950" indent="-285750">
                        <a:spcBef>
                          <a:spcPts val="600"/>
                        </a:spcBef>
                        <a:buClr>
                          <a:schemeClr val="accent1"/>
                        </a:buClr>
                        <a:buSzPct val="80000"/>
                        <a:buFont typeface="Wingdings" pitchFamily="2" charset="2"/>
                        <a:defRPr>
                          <a:solidFill>
                            <a:schemeClr val="tx1"/>
                          </a:solidFill>
                          <a:latin typeface="Arial" charset="0"/>
                        </a:defRPr>
                      </a:lvl2pPr>
                      <a:lvl3pPr marL="1143000" indent="-228600">
                        <a:spcBef>
                          <a:spcPts val="400"/>
                        </a:spcBef>
                        <a:buClr>
                          <a:schemeClr val="accent1"/>
                        </a:buClr>
                        <a:buSzPct val="100000"/>
                        <a:buFont typeface="Wingdings" pitchFamily="2" charset="2"/>
                        <a:defRPr sz="1600">
                          <a:solidFill>
                            <a:schemeClr val="tx1"/>
                          </a:solidFill>
                          <a:latin typeface="Arial" charset="0"/>
                        </a:defRPr>
                      </a:lvl3pPr>
                      <a:lvl4pPr marL="1600200" indent="-228600">
                        <a:spcBef>
                          <a:spcPts val="400"/>
                        </a:spcBef>
                        <a:buClr>
                          <a:schemeClr val="accent2"/>
                        </a:buClr>
                        <a:buSzPct val="100000"/>
                        <a:buFont typeface="Arial" charset="0"/>
                        <a:defRPr sz="1600">
                          <a:solidFill>
                            <a:schemeClr val="tx1"/>
                          </a:solidFill>
                          <a:latin typeface="Arial" charset="0"/>
                        </a:defRPr>
                      </a:lvl4pPr>
                      <a:lvl5pPr marL="2057400" indent="-228600">
                        <a:spcBef>
                          <a:spcPts val="250"/>
                        </a:spcBef>
                        <a:buClr>
                          <a:schemeClr val="accent2"/>
                        </a:buClr>
                        <a:buSzPct val="100000"/>
                        <a:buFont typeface="Courier New" pitchFamily="49" charset="0"/>
                        <a:defRPr sz="1400">
                          <a:solidFill>
                            <a:schemeClr val="tx1"/>
                          </a:solidFill>
                          <a:latin typeface="Arial" charset="0"/>
                        </a:defRPr>
                      </a:lvl5pPr>
                      <a:lvl6pPr marL="25146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6pPr>
                      <a:lvl7pPr marL="29718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7pPr>
                      <a:lvl8pPr marL="34290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8pPr>
                      <a:lvl9pPr marL="38862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9pPr>
                    </a:lstStyle>
                    <a:p>
                      <a:pPr marL="0" marR="0" lvl="0" indent="0" algn="l" defTabSz="1087438"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charset="0"/>
                          <a:cs typeface="Arial" charset="0"/>
                        </a:rPr>
                        <a:t>ALE</a:t>
                      </a:r>
                    </a:p>
                    <a:p>
                      <a:pPr marL="0" marR="0" lvl="0" indent="0" algn="ctr" defTabSz="1087438" rtl="0" eaLnBrk="1" fontAlgn="base" latinLnBrk="0" hangingPunct="1">
                        <a:lnSpc>
                          <a:spcPct val="100000"/>
                        </a:lnSpc>
                        <a:spcBef>
                          <a:spcPct val="0"/>
                        </a:spcBef>
                        <a:spcAft>
                          <a:spcPct val="0"/>
                        </a:spcAft>
                        <a:buClrTx/>
                        <a:buSzTx/>
                        <a:buFontTx/>
                        <a:buNone/>
                        <a:tabLst/>
                      </a:pPr>
                      <a:endParaRPr kumimoji="0" lang="en-US" altLang="en-US" sz="1200" b="0" i="0" u="none" strike="noStrike" kern="1200" cap="none" normalizeH="0" baseline="0" dirty="0">
                        <a:ln>
                          <a:noFill/>
                        </a:ln>
                        <a:solidFill>
                          <a:srgbClr val="000000"/>
                        </a:solidFill>
                        <a:effectLst/>
                        <a:latin typeface="Arial" charset="0"/>
                        <a:ea typeface="+mn-ea"/>
                        <a:cs typeface="Arial" charset="0"/>
                      </a:endParaRPr>
                    </a:p>
                  </a:txBody>
                  <a:tcPr marL="91443" marR="9144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ts val="2400"/>
                        </a:spcBef>
                        <a:buClr>
                          <a:schemeClr val="accent1"/>
                        </a:buClr>
                        <a:buSzPct val="80000"/>
                        <a:defRPr b="1">
                          <a:solidFill>
                            <a:schemeClr val="tx1"/>
                          </a:solidFill>
                          <a:latin typeface="Arial" charset="0"/>
                        </a:defRPr>
                      </a:lvl1pPr>
                      <a:lvl2pPr marL="742950" indent="-285750">
                        <a:spcBef>
                          <a:spcPts val="600"/>
                        </a:spcBef>
                        <a:buClr>
                          <a:schemeClr val="accent1"/>
                        </a:buClr>
                        <a:buSzPct val="80000"/>
                        <a:buFont typeface="Wingdings" pitchFamily="2" charset="2"/>
                        <a:defRPr>
                          <a:solidFill>
                            <a:schemeClr val="tx1"/>
                          </a:solidFill>
                          <a:latin typeface="Arial" charset="0"/>
                        </a:defRPr>
                      </a:lvl2pPr>
                      <a:lvl3pPr marL="1143000" indent="-228600">
                        <a:spcBef>
                          <a:spcPts val="400"/>
                        </a:spcBef>
                        <a:buClr>
                          <a:schemeClr val="accent1"/>
                        </a:buClr>
                        <a:buSzPct val="100000"/>
                        <a:buFont typeface="Wingdings" pitchFamily="2" charset="2"/>
                        <a:defRPr sz="1600">
                          <a:solidFill>
                            <a:schemeClr val="tx1"/>
                          </a:solidFill>
                          <a:latin typeface="Arial" charset="0"/>
                        </a:defRPr>
                      </a:lvl3pPr>
                      <a:lvl4pPr marL="1600200" indent="-228600">
                        <a:spcBef>
                          <a:spcPts val="400"/>
                        </a:spcBef>
                        <a:buClr>
                          <a:schemeClr val="accent2"/>
                        </a:buClr>
                        <a:buSzPct val="100000"/>
                        <a:buFont typeface="Arial" charset="0"/>
                        <a:defRPr sz="1600">
                          <a:solidFill>
                            <a:schemeClr val="tx1"/>
                          </a:solidFill>
                          <a:latin typeface="Arial" charset="0"/>
                        </a:defRPr>
                      </a:lvl4pPr>
                      <a:lvl5pPr marL="2057400" indent="-228600">
                        <a:spcBef>
                          <a:spcPts val="250"/>
                        </a:spcBef>
                        <a:buClr>
                          <a:schemeClr val="accent2"/>
                        </a:buClr>
                        <a:buSzPct val="100000"/>
                        <a:buFont typeface="Courier New" pitchFamily="49" charset="0"/>
                        <a:defRPr sz="1400">
                          <a:solidFill>
                            <a:schemeClr val="tx1"/>
                          </a:solidFill>
                          <a:latin typeface="Arial" charset="0"/>
                        </a:defRPr>
                      </a:lvl5pPr>
                      <a:lvl6pPr marL="25146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6pPr>
                      <a:lvl7pPr marL="29718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7pPr>
                      <a:lvl8pPr marL="34290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8pPr>
                      <a:lvl9pPr marL="38862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9pPr>
                    </a:lstStyle>
                    <a:p>
                      <a:pPr marL="0" marR="0" lvl="0" indent="0" algn="l" defTabSz="1087438"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charset="0"/>
                          <a:cs typeface="Arial" charset="0"/>
                        </a:rPr>
                        <a:t>Transfer of cost center data from ERP Financials to Employee Central Payroll.</a:t>
                      </a:r>
                      <a:endParaRPr kumimoji="0" lang="en-US" altLang="en-US" sz="1200" b="0" i="0" u="none" strike="noStrike" cap="none" normalizeH="0" baseline="0" dirty="0">
                        <a:ln>
                          <a:noFill/>
                        </a:ln>
                        <a:solidFill>
                          <a:srgbClr val="000000"/>
                        </a:solidFill>
                        <a:effectLst/>
                        <a:latin typeface="Arial" charset="0"/>
                        <a:cs typeface="Arial" charset="0"/>
                      </a:endParaRPr>
                    </a:p>
                  </a:txBody>
                  <a:tcPr marL="91443" marR="9144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2"/>
                  </a:ext>
                </a:extLst>
              </a:tr>
              <a:tr h="639555">
                <a:tc>
                  <a:txBody>
                    <a:bodyPr/>
                    <a:lstStyle>
                      <a:lvl1pPr>
                        <a:spcBef>
                          <a:spcPts val="2400"/>
                        </a:spcBef>
                        <a:buClr>
                          <a:schemeClr val="accent1"/>
                        </a:buClr>
                        <a:buSzPct val="80000"/>
                        <a:defRPr b="1">
                          <a:solidFill>
                            <a:schemeClr val="tx1"/>
                          </a:solidFill>
                          <a:latin typeface="Arial" charset="0"/>
                        </a:defRPr>
                      </a:lvl1pPr>
                      <a:lvl2pPr marL="742950" indent="-285750">
                        <a:spcBef>
                          <a:spcPts val="600"/>
                        </a:spcBef>
                        <a:buClr>
                          <a:schemeClr val="accent1"/>
                        </a:buClr>
                        <a:buSzPct val="80000"/>
                        <a:buFont typeface="Wingdings" pitchFamily="2" charset="2"/>
                        <a:defRPr>
                          <a:solidFill>
                            <a:schemeClr val="tx1"/>
                          </a:solidFill>
                          <a:latin typeface="Arial" charset="0"/>
                        </a:defRPr>
                      </a:lvl2pPr>
                      <a:lvl3pPr marL="1143000" indent="-228600">
                        <a:spcBef>
                          <a:spcPts val="400"/>
                        </a:spcBef>
                        <a:buClr>
                          <a:schemeClr val="accent1"/>
                        </a:buClr>
                        <a:buSzPct val="100000"/>
                        <a:buFont typeface="Wingdings" pitchFamily="2" charset="2"/>
                        <a:defRPr sz="1600">
                          <a:solidFill>
                            <a:schemeClr val="tx1"/>
                          </a:solidFill>
                          <a:latin typeface="Arial" charset="0"/>
                        </a:defRPr>
                      </a:lvl3pPr>
                      <a:lvl4pPr marL="1600200" indent="-228600">
                        <a:spcBef>
                          <a:spcPts val="400"/>
                        </a:spcBef>
                        <a:buClr>
                          <a:schemeClr val="accent2"/>
                        </a:buClr>
                        <a:buSzPct val="100000"/>
                        <a:buFont typeface="Arial" charset="0"/>
                        <a:defRPr sz="1600">
                          <a:solidFill>
                            <a:schemeClr val="tx1"/>
                          </a:solidFill>
                          <a:latin typeface="Arial" charset="0"/>
                        </a:defRPr>
                      </a:lvl4pPr>
                      <a:lvl5pPr marL="2057400" indent="-228600">
                        <a:spcBef>
                          <a:spcPts val="250"/>
                        </a:spcBef>
                        <a:buClr>
                          <a:schemeClr val="accent2"/>
                        </a:buClr>
                        <a:buSzPct val="100000"/>
                        <a:buFont typeface="Courier New" pitchFamily="49" charset="0"/>
                        <a:defRPr sz="1400">
                          <a:solidFill>
                            <a:schemeClr val="tx1"/>
                          </a:solidFill>
                          <a:latin typeface="Arial" charset="0"/>
                        </a:defRPr>
                      </a:lvl5pPr>
                      <a:lvl6pPr marL="25146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6pPr>
                      <a:lvl7pPr marL="29718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7pPr>
                      <a:lvl8pPr marL="34290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8pPr>
                      <a:lvl9pPr marL="38862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9pPr>
                    </a:lstStyle>
                    <a:p>
                      <a:pPr marL="0" marR="0" lvl="0" indent="0" algn="l" defTabSz="1087438" rtl="0" eaLnBrk="1" fontAlgn="base" latinLnBrk="0" hangingPunct="1">
                        <a:lnSpc>
                          <a:spcPct val="100000"/>
                        </a:lnSpc>
                        <a:spcBef>
                          <a:spcPct val="0"/>
                        </a:spcBef>
                        <a:spcAft>
                          <a:spcPct val="0"/>
                        </a:spcAft>
                        <a:buClrTx/>
                        <a:buSzTx/>
                        <a:buFontTx/>
                        <a:buNone/>
                        <a:tabLst/>
                      </a:pPr>
                      <a:r>
                        <a:rPr kumimoji="0" lang="en-US" altLang="en-US" sz="1200" b="0" i="0" u="none" strike="noStrike" kern="1200" cap="none" normalizeH="0" baseline="0">
                          <a:ln>
                            <a:noFill/>
                          </a:ln>
                          <a:solidFill>
                            <a:srgbClr val="000000"/>
                          </a:solidFill>
                          <a:effectLst/>
                          <a:latin typeface="Arial" charset="0"/>
                          <a:ea typeface="+mn-ea"/>
                          <a:cs typeface="Arial" charset="0"/>
                        </a:rPr>
                        <a:t>Employee Data</a:t>
                      </a:r>
                      <a:endParaRPr kumimoji="0" lang="en-US" altLang="en-US" sz="1200" b="0" i="0" u="none" strike="noStrike" kern="1200" cap="none" normalizeH="0" baseline="0" dirty="0">
                        <a:ln>
                          <a:noFill/>
                        </a:ln>
                        <a:solidFill>
                          <a:srgbClr val="000000"/>
                        </a:solidFill>
                        <a:effectLst/>
                        <a:latin typeface="Arial" charset="0"/>
                        <a:ea typeface="+mn-ea"/>
                        <a:cs typeface="Arial" charset="0"/>
                      </a:endParaRPr>
                    </a:p>
                  </a:txBody>
                  <a:tcPr marL="121914" marR="121914" marT="45686" marB="4568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ts val="2400"/>
                        </a:spcBef>
                        <a:buClr>
                          <a:schemeClr val="accent1"/>
                        </a:buClr>
                        <a:buSzPct val="80000"/>
                        <a:defRPr b="1">
                          <a:solidFill>
                            <a:schemeClr val="tx1"/>
                          </a:solidFill>
                          <a:latin typeface="Arial" charset="0"/>
                        </a:defRPr>
                      </a:lvl1pPr>
                      <a:lvl2pPr marL="742950" indent="-285750">
                        <a:spcBef>
                          <a:spcPts val="600"/>
                        </a:spcBef>
                        <a:buClr>
                          <a:schemeClr val="accent1"/>
                        </a:buClr>
                        <a:buSzPct val="80000"/>
                        <a:buFont typeface="Wingdings" pitchFamily="2" charset="2"/>
                        <a:defRPr>
                          <a:solidFill>
                            <a:schemeClr val="tx1"/>
                          </a:solidFill>
                          <a:latin typeface="Arial" charset="0"/>
                        </a:defRPr>
                      </a:lvl2pPr>
                      <a:lvl3pPr marL="1143000" indent="-228600">
                        <a:spcBef>
                          <a:spcPts val="400"/>
                        </a:spcBef>
                        <a:buClr>
                          <a:schemeClr val="accent1"/>
                        </a:buClr>
                        <a:buSzPct val="100000"/>
                        <a:buFont typeface="Wingdings" pitchFamily="2" charset="2"/>
                        <a:defRPr sz="1600">
                          <a:solidFill>
                            <a:schemeClr val="tx1"/>
                          </a:solidFill>
                          <a:latin typeface="Arial" charset="0"/>
                        </a:defRPr>
                      </a:lvl3pPr>
                      <a:lvl4pPr marL="1600200" indent="-228600">
                        <a:spcBef>
                          <a:spcPts val="400"/>
                        </a:spcBef>
                        <a:buClr>
                          <a:schemeClr val="accent2"/>
                        </a:buClr>
                        <a:buSzPct val="100000"/>
                        <a:buFont typeface="Arial" charset="0"/>
                        <a:defRPr sz="1600">
                          <a:solidFill>
                            <a:schemeClr val="tx1"/>
                          </a:solidFill>
                          <a:latin typeface="Arial" charset="0"/>
                        </a:defRPr>
                      </a:lvl4pPr>
                      <a:lvl5pPr marL="2057400" indent="-228600">
                        <a:spcBef>
                          <a:spcPts val="250"/>
                        </a:spcBef>
                        <a:buClr>
                          <a:schemeClr val="accent2"/>
                        </a:buClr>
                        <a:buSzPct val="100000"/>
                        <a:buFont typeface="Courier New" pitchFamily="49" charset="0"/>
                        <a:defRPr sz="1400">
                          <a:solidFill>
                            <a:schemeClr val="tx1"/>
                          </a:solidFill>
                          <a:latin typeface="Arial" charset="0"/>
                        </a:defRPr>
                      </a:lvl5pPr>
                      <a:lvl6pPr marL="25146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6pPr>
                      <a:lvl7pPr marL="29718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7pPr>
                      <a:lvl8pPr marL="34290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8pPr>
                      <a:lvl9pPr marL="38862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9pPr>
                    </a:lstStyle>
                    <a:p>
                      <a:pPr marL="0" marR="0" lvl="0" indent="0" algn="l" defTabSz="1087438" rtl="0" eaLnBrk="1" fontAlgn="base" latinLnBrk="0" hangingPunct="1">
                        <a:lnSpc>
                          <a:spcPct val="100000"/>
                        </a:lnSpc>
                        <a:spcBef>
                          <a:spcPct val="0"/>
                        </a:spcBef>
                        <a:spcAft>
                          <a:spcPct val="0"/>
                        </a:spcAft>
                        <a:buClrTx/>
                        <a:buSzTx/>
                        <a:buFontTx/>
                        <a:buNone/>
                        <a:tabLst/>
                      </a:pPr>
                      <a:r>
                        <a:rPr kumimoji="0" lang="en-US" altLang="en-US" sz="1200" b="0" i="0" u="none" strike="noStrike" kern="1200" cap="none" normalizeH="0" baseline="0" dirty="0">
                          <a:ln>
                            <a:noFill/>
                          </a:ln>
                          <a:solidFill>
                            <a:srgbClr val="000000"/>
                          </a:solidFill>
                          <a:effectLst/>
                          <a:latin typeface="Arial" charset="0"/>
                          <a:ea typeface="+mn-ea"/>
                          <a:cs typeface="Arial" charset="0"/>
                        </a:rPr>
                        <a:t>Employee Central</a:t>
                      </a:r>
                    </a:p>
                    <a:p>
                      <a:pPr marL="0" marR="0" lvl="0" indent="0" algn="l" defTabSz="1087438" rtl="0" eaLnBrk="1" fontAlgn="base" latinLnBrk="0" hangingPunct="1">
                        <a:lnSpc>
                          <a:spcPct val="100000"/>
                        </a:lnSpc>
                        <a:spcBef>
                          <a:spcPct val="0"/>
                        </a:spcBef>
                        <a:spcAft>
                          <a:spcPct val="0"/>
                        </a:spcAft>
                        <a:buClrTx/>
                        <a:buSzTx/>
                        <a:buFontTx/>
                        <a:buNone/>
                        <a:tabLst/>
                      </a:pPr>
                      <a:r>
                        <a:rPr kumimoji="0" lang="en-US" altLang="en-US" sz="1200" b="0" i="0" u="none" strike="noStrike" kern="1200" cap="none" normalizeH="0" baseline="0" dirty="0">
                          <a:ln>
                            <a:noFill/>
                          </a:ln>
                          <a:solidFill>
                            <a:srgbClr val="000000"/>
                          </a:solidFill>
                          <a:effectLst/>
                          <a:latin typeface="Arial" charset="0"/>
                          <a:ea typeface="+mn-ea"/>
                          <a:cs typeface="Arial" charset="0"/>
                        </a:rPr>
                        <a:t> </a:t>
                      </a:r>
                    </a:p>
                  </a:txBody>
                  <a:tcPr marL="91443" marR="91443" marT="68551" marB="6855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ts val="2400"/>
                        </a:spcBef>
                        <a:buClr>
                          <a:schemeClr val="accent1"/>
                        </a:buClr>
                        <a:buSzPct val="80000"/>
                        <a:defRPr b="1">
                          <a:solidFill>
                            <a:schemeClr val="tx1"/>
                          </a:solidFill>
                          <a:latin typeface="Arial" charset="0"/>
                        </a:defRPr>
                      </a:lvl1pPr>
                      <a:lvl2pPr marL="742950" indent="-285750">
                        <a:spcBef>
                          <a:spcPts val="600"/>
                        </a:spcBef>
                        <a:buClr>
                          <a:schemeClr val="accent1"/>
                        </a:buClr>
                        <a:buSzPct val="80000"/>
                        <a:buFont typeface="Wingdings" pitchFamily="2" charset="2"/>
                        <a:defRPr>
                          <a:solidFill>
                            <a:schemeClr val="tx1"/>
                          </a:solidFill>
                          <a:latin typeface="Arial" charset="0"/>
                        </a:defRPr>
                      </a:lvl2pPr>
                      <a:lvl3pPr marL="1143000" indent="-228600">
                        <a:spcBef>
                          <a:spcPts val="400"/>
                        </a:spcBef>
                        <a:buClr>
                          <a:schemeClr val="accent1"/>
                        </a:buClr>
                        <a:buSzPct val="100000"/>
                        <a:buFont typeface="Wingdings" pitchFamily="2" charset="2"/>
                        <a:defRPr sz="1600">
                          <a:solidFill>
                            <a:schemeClr val="tx1"/>
                          </a:solidFill>
                          <a:latin typeface="Arial" charset="0"/>
                        </a:defRPr>
                      </a:lvl3pPr>
                      <a:lvl4pPr marL="1600200" indent="-228600">
                        <a:spcBef>
                          <a:spcPts val="400"/>
                        </a:spcBef>
                        <a:buClr>
                          <a:schemeClr val="accent2"/>
                        </a:buClr>
                        <a:buSzPct val="100000"/>
                        <a:buFont typeface="Arial" charset="0"/>
                        <a:defRPr sz="1600">
                          <a:solidFill>
                            <a:schemeClr val="tx1"/>
                          </a:solidFill>
                          <a:latin typeface="Arial" charset="0"/>
                        </a:defRPr>
                      </a:lvl4pPr>
                      <a:lvl5pPr marL="2057400" indent="-228600">
                        <a:spcBef>
                          <a:spcPts val="250"/>
                        </a:spcBef>
                        <a:buClr>
                          <a:schemeClr val="accent2"/>
                        </a:buClr>
                        <a:buSzPct val="100000"/>
                        <a:buFont typeface="Courier New" pitchFamily="49" charset="0"/>
                        <a:defRPr sz="1400">
                          <a:solidFill>
                            <a:schemeClr val="tx1"/>
                          </a:solidFill>
                          <a:latin typeface="Arial" charset="0"/>
                        </a:defRPr>
                      </a:lvl5pPr>
                      <a:lvl6pPr marL="25146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6pPr>
                      <a:lvl7pPr marL="29718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7pPr>
                      <a:lvl8pPr marL="34290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8pPr>
                      <a:lvl9pPr marL="38862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9pPr>
                    </a:lstStyle>
                    <a:p>
                      <a:pPr marL="0" marR="0" lvl="0" indent="0" algn="l" defTabSz="1087438" rtl="0" eaLnBrk="1" fontAlgn="base" latinLnBrk="0" hangingPunct="1">
                        <a:lnSpc>
                          <a:spcPct val="100000"/>
                        </a:lnSpc>
                        <a:spcBef>
                          <a:spcPct val="0"/>
                        </a:spcBef>
                        <a:spcAft>
                          <a:spcPct val="0"/>
                        </a:spcAft>
                        <a:buClrTx/>
                        <a:buSzTx/>
                        <a:buFontTx/>
                        <a:buNone/>
                        <a:tabLst/>
                      </a:pPr>
                      <a:r>
                        <a:rPr kumimoji="0" lang="en-US" altLang="en-US" sz="1200" b="0" i="0" u="none" strike="noStrike" kern="1200" cap="none" normalizeH="0" baseline="0">
                          <a:ln>
                            <a:noFill/>
                          </a:ln>
                          <a:solidFill>
                            <a:srgbClr val="000000"/>
                          </a:solidFill>
                          <a:effectLst/>
                          <a:latin typeface="Arial" charset="0"/>
                          <a:ea typeface="+mn-ea"/>
                          <a:cs typeface="Arial" charset="0"/>
                        </a:rPr>
                        <a:t>EC Payroll</a:t>
                      </a:r>
                      <a:endParaRPr kumimoji="0" lang="en-US" altLang="en-US" sz="1200" b="0" i="0" u="none" strike="noStrike" kern="1200" cap="none" normalizeH="0" baseline="0" dirty="0">
                        <a:ln>
                          <a:noFill/>
                        </a:ln>
                        <a:solidFill>
                          <a:srgbClr val="000000"/>
                        </a:solidFill>
                        <a:effectLst/>
                        <a:latin typeface="Arial" charset="0"/>
                        <a:ea typeface="+mn-ea"/>
                        <a:cs typeface="Arial" charset="0"/>
                      </a:endParaRPr>
                    </a:p>
                  </a:txBody>
                  <a:tcPr marL="91443" marR="91443" marT="68551" marB="6855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ts val="2400"/>
                        </a:spcBef>
                        <a:buClr>
                          <a:schemeClr val="accent1"/>
                        </a:buClr>
                        <a:buSzPct val="80000"/>
                        <a:defRPr b="1">
                          <a:solidFill>
                            <a:schemeClr val="tx1"/>
                          </a:solidFill>
                          <a:latin typeface="Arial" charset="0"/>
                        </a:defRPr>
                      </a:lvl1pPr>
                      <a:lvl2pPr marL="742950" indent="-285750">
                        <a:spcBef>
                          <a:spcPts val="600"/>
                        </a:spcBef>
                        <a:buClr>
                          <a:schemeClr val="accent1"/>
                        </a:buClr>
                        <a:buSzPct val="80000"/>
                        <a:buFont typeface="Wingdings" pitchFamily="2" charset="2"/>
                        <a:defRPr>
                          <a:solidFill>
                            <a:schemeClr val="tx1"/>
                          </a:solidFill>
                          <a:latin typeface="Arial" charset="0"/>
                        </a:defRPr>
                      </a:lvl2pPr>
                      <a:lvl3pPr marL="1143000" indent="-228600">
                        <a:spcBef>
                          <a:spcPts val="400"/>
                        </a:spcBef>
                        <a:buClr>
                          <a:schemeClr val="accent1"/>
                        </a:buClr>
                        <a:buSzPct val="100000"/>
                        <a:buFont typeface="Wingdings" pitchFamily="2" charset="2"/>
                        <a:defRPr sz="1600">
                          <a:solidFill>
                            <a:schemeClr val="tx1"/>
                          </a:solidFill>
                          <a:latin typeface="Arial" charset="0"/>
                        </a:defRPr>
                      </a:lvl3pPr>
                      <a:lvl4pPr marL="1600200" indent="-228600">
                        <a:spcBef>
                          <a:spcPts val="400"/>
                        </a:spcBef>
                        <a:buClr>
                          <a:schemeClr val="accent2"/>
                        </a:buClr>
                        <a:buSzPct val="100000"/>
                        <a:buFont typeface="Arial" charset="0"/>
                        <a:defRPr sz="1600">
                          <a:solidFill>
                            <a:schemeClr val="tx1"/>
                          </a:solidFill>
                          <a:latin typeface="Arial" charset="0"/>
                        </a:defRPr>
                      </a:lvl4pPr>
                      <a:lvl5pPr marL="2057400" indent="-228600">
                        <a:spcBef>
                          <a:spcPts val="250"/>
                        </a:spcBef>
                        <a:buClr>
                          <a:schemeClr val="accent2"/>
                        </a:buClr>
                        <a:buSzPct val="100000"/>
                        <a:buFont typeface="Courier New" pitchFamily="49" charset="0"/>
                        <a:defRPr sz="1400">
                          <a:solidFill>
                            <a:schemeClr val="tx1"/>
                          </a:solidFill>
                          <a:latin typeface="Arial" charset="0"/>
                        </a:defRPr>
                      </a:lvl5pPr>
                      <a:lvl6pPr marL="25146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6pPr>
                      <a:lvl7pPr marL="29718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7pPr>
                      <a:lvl8pPr marL="34290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8pPr>
                      <a:lvl9pPr marL="38862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9pPr>
                    </a:lstStyle>
                    <a:p>
                      <a:pPr marL="0" marR="0" lvl="0" indent="0" algn="l" defTabSz="1087438" rtl="0" eaLnBrk="1" fontAlgn="base" latinLnBrk="0" hangingPunct="1">
                        <a:lnSpc>
                          <a:spcPct val="100000"/>
                        </a:lnSpc>
                        <a:spcBef>
                          <a:spcPct val="0"/>
                        </a:spcBef>
                        <a:spcAft>
                          <a:spcPct val="0"/>
                        </a:spcAft>
                        <a:buClrTx/>
                        <a:buSzTx/>
                        <a:buFontTx/>
                        <a:buNone/>
                        <a:tabLst/>
                      </a:pPr>
                      <a:r>
                        <a:rPr kumimoji="0" lang="en-US" altLang="en-US" sz="1200" b="0" i="0" u="none" strike="noStrike" kern="1200" cap="none" normalizeH="0" baseline="0">
                          <a:ln>
                            <a:noFill/>
                          </a:ln>
                          <a:solidFill>
                            <a:srgbClr val="000000"/>
                          </a:solidFill>
                          <a:effectLst/>
                          <a:latin typeface="Arial" charset="0"/>
                          <a:ea typeface="+mn-ea"/>
                          <a:cs typeface="Arial" charset="0"/>
                        </a:rPr>
                        <a:t>Point To Point</a:t>
                      </a:r>
                      <a:endParaRPr kumimoji="0" lang="en-US" altLang="en-US" sz="1200" b="0" i="0" u="none" strike="noStrike" kern="1200" cap="none" normalizeH="0" baseline="0" dirty="0">
                        <a:ln>
                          <a:noFill/>
                        </a:ln>
                        <a:solidFill>
                          <a:srgbClr val="000000"/>
                        </a:solidFill>
                        <a:effectLst/>
                        <a:latin typeface="Arial" charset="0"/>
                        <a:ea typeface="+mn-ea"/>
                        <a:cs typeface="Arial" charset="0"/>
                      </a:endParaRPr>
                    </a:p>
                  </a:txBody>
                  <a:tcPr marL="91443" marR="9144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ts val="2400"/>
                        </a:spcBef>
                        <a:buClr>
                          <a:schemeClr val="accent1"/>
                        </a:buClr>
                        <a:buSzPct val="80000"/>
                        <a:defRPr b="1">
                          <a:solidFill>
                            <a:schemeClr val="tx1"/>
                          </a:solidFill>
                          <a:latin typeface="Arial" charset="0"/>
                        </a:defRPr>
                      </a:lvl1pPr>
                      <a:lvl2pPr marL="742950" indent="-285750">
                        <a:spcBef>
                          <a:spcPts val="600"/>
                        </a:spcBef>
                        <a:buClr>
                          <a:schemeClr val="accent1"/>
                        </a:buClr>
                        <a:buSzPct val="80000"/>
                        <a:buFont typeface="Wingdings" pitchFamily="2" charset="2"/>
                        <a:defRPr>
                          <a:solidFill>
                            <a:schemeClr val="tx1"/>
                          </a:solidFill>
                          <a:latin typeface="Arial" charset="0"/>
                        </a:defRPr>
                      </a:lvl2pPr>
                      <a:lvl3pPr marL="1143000" indent="-228600">
                        <a:spcBef>
                          <a:spcPts val="400"/>
                        </a:spcBef>
                        <a:buClr>
                          <a:schemeClr val="accent1"/>
                        </a:buClr>
                        <a:buSzPct val="100000"/>
                        <a:buFont typeface="Wingdings" pitchFamily="2" charset="2"/>
                        <a:defRPr sz="1600">
                          <a:solidFill>
                            <a:schemeClr val="tx1"/>
                          </a:solidFill>
                          <a:latin typeface="Arial" charset="0"/>
                        </a:defRPr>
                      </a:lvl3pPr>
                      <a:lvl4pPr marL="1600200" indent="-228600">
                        <a:spcBef>
                          <a:spcPts val="400"/>
                        </a:spcBef>
                        <a:buClr>
                          <a:schemeClr val="accent2"/>
                        </a:buClr>
                        <a:buSzPct val="100000"/>
                        <a:buFont typeface="Arial" charset="0"/>
                        <a:defRPr sz="1600">
                          <a:solidFill>
                            <a:schemeClr val="tx1"/>
                          </a:solidFill>
                          <a:latin typeface="Arial" charset="0"/>
                        </a:defRPr>
                      </a:lvl4pPr>
                      <a:lvl5pPr marL="2057400" indent="-228600">
                        <a:spcBef>
                          <a:spcPts val="250"/>
                        </a:spcBef>
                        <a:buClr>
                          <a:schemeClr val="accent2"/>
                        </a:buClr>
                        <a:buSzPct val="100000"/>
                        <a:buFont typeface="Courier New" pitchFamily="49" charset="0"/>
                        <a:defRPr sz="1400">
                          <a:solidFill>
                            <a:schemeClr val="tx1"/>
                          </a:solidFill>
                          <a:latin typeface="Arial" charset="0"/>
                        </a:defRPr>
                      </a:lvl5pPr>
                      <a:lvl6pPr marL="25146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6pPr>
                      <a:lvl7pPr marL="29718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7pPr>
                      <a:lvl8pPr marL="34290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8pPr>
                      <a:lvl9pPr marL="3886200" indent="-228600" defTabSz="1087438" eaLnBrk="0" fontAlgn="base" hangingPunct="0">
                        <a:spcBef>
                          <a:spcPts val="250"/>
                        </a:spcBef>
                        <a:spcAft>
                          <a:spcPct val="0"/>
                        </a:spcAft>
                        <a:buClr>
                          <a:schemeClr val="accent2"/>
                        </a:buClr>
                        <a:buSzPct val="100000"/>
                        <a:buFont typeface="Courier New" pitchFamily="49" charset="0"/>
                        <a:defRPr sz="1400">
                          <a:solidFill>
                            <a:schemeClr val="tx1"/>
                          </a:solidFill>
                          <a:latin typeface="Arial" charset="0"/>
                        </a:defRPr>
                      </a:lvl9pPr>
                    </a:lstStyle>
                    <a:p>
                      <a:pPr marL="0" marR="0" lvl="0" indent="0" algn="l" defTabSz="1087438" rtl="0" eaLnBrk="1" fontAlgn="base" latinLnBrk="0" hangingPunct="1">
                        <a:lnSpc>
                          <a:spcPct val="100000"/>
                        </a:lnSpc>
                        <a:spcBef>
                          <a:spcPct val="0"/>
                        </a:spcBef>
                        <a:spcAft>
                          <a:spcPct val="0"/>
                        </a:spcAft>
                        <a:buClrTx/>
                        <a:buSzTx/>
                        <a:buFontTx/>
                        <a:buNone/>
                        <a:tabLst/>
                      </a:pPr>
                      <a:r>
                        <a:rPr kumimoji="0" lang="en-US" altLang="en-US" sz="1200" b="0" i="0" u="none" strike="noStrike" kern="1200" cap="none" normalizeH="0" baseline="0">
                          <a:ln>
                            <a:noFill/>
                          </a:ln>
                          <a:solidFill>
                            <a:srgbClr val="000000"/>
                          </a:solidFill>
                          <a:effectLst/>
                          <a:latin typeface="Arial" charset="0"/>
                          <a:ea typeface="+mn-ea"/>
                          <a:cs typeface="Arial" charset="0"/>
                        </a:rPr>
                        <a:t>Transfer of Employee data and Time Data from Employee Central to Employee Central Payroll.</a:t>
                      </a:r>
                      <a:endParaRPr kumimoji="0" lang="en-US" altLang="en-US" sz="1200" b="0" i="0" u="none" strike="noStrike" kern="1200" cap="none" normalizeH="0" baseline="0" dirty="0">
                        <a:ln>
                          <a:noFill/>
                        </a:ln>
                        <a:solidFill>
                          <a:srgbClr val="000000"/>
                        </a:solidFill>
                        <a:effectLst/>
                        <a:latin typeface="Arial" charset="0"/>
                        <a:ea typeface="+mn-ea"/>
                        <a:cs typeface="Arial" charset="0"/>
                      </a:endParaRPr>
                    </a:p>
                  </a:txBody>
                  <a:tcPr marL="91443" marR="9144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95671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body" sz="quarter" idx="10"/>
          </p:nvPr>
        </p:nvSpPr>
        <p:spPr>
          <a:xfrm>
            <a:off x="530755" y="1605280"/>
            <a:ext cx="11434232" cy="5074631"/>
          </a:xfrm>
        </p:spPr>
        <p:txBody>
          <a:bodyPr>
            <a:noAutofit/>
          </a:bodyPr>
          <a:lstStyle/>
          <a:p>
            <a:pPr lvl="1">
              <a:lnSpc>
                <a:spcPct val="150000"/>
              </a:lnSpc>
              <a:buSzPct val="125000"/>
            </a:pPr>
            <a:r>
              <a:rPr lang="en-US" altLang="de-DE" sz="2134" dirty="0"/>
              <a:t>New Localization for China Mainland  </a:t>
            </a:r>
          </a:p>
          <a:p>
            <a:pPr lvl="1">
              <a:lnSpc>
                <a:spcPct val="150000"/>
              </a:lnSpc>
              <a:buSzPct val="125000"/>
            </a:pPr>
            <a:r>
              <a:rPr lang="en-US" altLang="de-DE" sz="2134" dirty="0"/>
              <a:t>Availability of EC Benefits and Company Company Structure Overview via Upgrade Center</a:t>
            </a:r>
          </a:p>
          <a:p>
            <a:pPr lvl="1">
              <a:lnSpc>
                <a:spcPct val="150000"/>
              </a:lnSpc>
              <a:buSzPct val="125000"/>
            </a:pPr>
            <a:r>
              <a:rPr lang="en-US" altLang="de-DE" sz="2134" dirty="0"/>
              <a:t>Manage Employee Benefits</a:t>
            </a:r>
          </a:p>
          <a:p>
            <a:pPr lvl="2">
              <a:lnSpc>
                <a:spcPct val="150000"/>
              </a:lnSpc>
              <a:buSzPct val="125000"/>
            </a:pPr>
            <a:r>
              <a:rPr lang="en-US" altLang="de-DE" dirty="0"/>
              <a:t> EC Global Benefits for US: A new feature for assigning a workflow on benefits cart level has been added to support the workflow at enrollment group (cart) level for Open Enrollment UI</a:t>
            </a:r>
          </a:p>
          <a:p>
            <a:pPr lvl="1">
              <a:lnSpc>
                <a:spcPct val="150000"/>
              </a:lnSpc>
              <a:buSzPct val="125000"/>
            </a:pPr>
            <a:r>
              <a:rPr lang="en-US" altLang="de-DE" sz="2134" dirty="0"/>
              <a:t>California </a:t>
            </a:r>
            <a:r>
              <a:rPr lang="en-US" sz="2134" dirty="0"/>
              <a:t>State Sick Leave Law is now part of the US Localization for Time Off. </a:t>
            </a:r>
            <a:endParaRPr lang="en-US" altLang="de-DE" sz="2134" dirty="0"/>
          </a:p>
        </p:txBody>
      </p:sp>
      <p:sp>
        <p:nvSpPr>
          <p:cNvPr id="40963" name="Title 1"/>
          <p:cNvSpPr txBox="1">
            <a:spLocks/>
          </p:cNvSpPr>
          <p:nvPr/>
        </p:nvSpPr>
        <p:spPr bwMode="gray">
          <a:xfrm>
            <a:off x="636587" y="527052"/>
            <a:ext cx="11328400" cy="755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5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269875" indent="-180975">
              <a:spcBef>
                <a:spcPts val="425"/>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447675" indent="-177800">
              <a:spcBef>
                <a:spcPts val="425"/>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627063" indent="-179388">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1084263" indent="-179388"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1541463" indent="-179388"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1998663" indent="-179388"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2455863" indent="-179388"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en-US" altLang="en-US" sz="2666" dirty="0">
                <a:solidFill>
                  <a:schemeClr val="accent2"/>
                </a:solidFill>
              </a:rPr>
              <a:t>Enhancements in Version 11 ( April 2018)</a:t>
            </a:r>
          </a:p>
        </p:txBody>
      </p:sp>
    </p:spTree>
    <p:extLst>
      <p:ext uri="{BB962C8B-B14F-4D97-AF65-F5344CB8AC3E}">
        <p14:creationId xmlns:p14="http://schemas.microsoft.com/office/powerpoint/2010/main" val="193520543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738664"/>
          </a:xfrm>
        </p:spPr>
        <p:txBody>
          <a:bodyPr/>
          <a:lstStyle/>
          <a:p>
            <a:r>
              <a:rPr lang="en-US" dirty="0"/>
              <a:t>SAP Best Practices for SAP SuccessFactors solutions consumption for Employee Central</a:t>
            </a:r>
          </a:p>
        </p:txBody>
      </p:sp>
      <p:grpSp>
        <p:nvGrpSpPr>
          <p:cNvPr id="37" name="Group 36"/>
          <p:cNvGrpSpPr/>
          <p:nvPr/>
        </p:nvGrpSpPr>
        <p:grpSpPr>
          <a:xfrm>
            <a:off x="6149881" y="4242872"/>
            <a:ext cx="2567478" cy="2115421"/>
            <a:chOff x="8172685" y="4093255"/>
            <a:chExt cx="2567478" cy="2115421"/>
          </a:xfrm>
        </p:grpSpPr>
        <p:grpSp>
          <p:nvGrpSpPr>
            <p:cNvPr id="3" name="Group 2"/>
            <p:cNvGrpSpPr/>
            <p:nvPr/>
          </p:nvGrpSpPr>
          <p:grpSpPr>
            <a:xfrm>
              <a:off x="8172685" y="4093255"/>
              <a:ext cx="2567478" cy="2115421"/>
              <a:chOff x="7810758" y="3237533"/>
              <a:chExt cx="1385821" cy="1212563"/>
            </a:xfrm>
          </p:grpSpPr>
          <p:sp>
            <p:nvSpPr>
              <p:cNvPr id="4" name="Rounded Rectangle 53"/>
              <p:cNvSpPr/>
              <p:nvPr/>
            </p:nvSpPr>
            <p:spPr bwMode="gray">
              <a:xfrm>
                <a:off x="7880429" y="3237533"/>
                <a:ext cx="1172894" cy="860285"/>
              </a:xfrm>
              <a:prstGeom prst="roundRect">
                <a:avLst/>
              </a:prstGeom>
              <a:solidFill>
                <a:srgbClr val="FFFFFF">
                  <a:alpha val="69804"/>
                </a:srgbClr>
              </a:solidFill>
              <a:ln w="12700" algn="ctr">
                <a:solidFill>
                  <a:srgbClr val="000000"/>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defRPr/>
                </a:pPr>
                <a:endParaRPr lang="en-US" sz="2000" kern="0" dirty="0">
                  <a:solidFill>
                    <a:sysClr val="windowText" lastClr="000000"/>
                  </a:solidFill>
                  <a:ea typeface="Arial Unicode MS" pitchFamily="34" charset="-128"/>
                  <a:cs typeface="Arial Unicode MS" pitchFamily="34" charset="-128"/>
                </a:endParaRPr>
              </a:p>
            </p:txBody>
          </p:sp>
          <p:grpSp>
            <p:nvGrpSpPr>
              <p:cNvPr id="5" name="Group 39"/>
              <p:cNvGrpSpPr>
                <a:grpSpLocks/>
              </p:cNvGrpSpPr>
              <p:nvPr/>
            </p:nvGrpSpPr>
            <p:grpSpPr bwMode="auto">
              <a:xfrm>
                <a:off x="8015948" y="3354332"/>
                <a:ext cx="989441" cy="579078"/>
                <a:chOff x="9929307" y="4243294"/>
                <a:chExt cx="1443920" cy="845072"/>
              </a:xfrm>
            </p:grpSpPr>
            <p:sp>
              <p:nvSpPr>
                <p:cNvPr id="7" name="Freeform 5"/>
                <p:cNvSpPr>
                  <a:spLocks/>
                </p:cNvSpPr>
                <p:nvPr/>
              </p:nvSpPr>
              <p:spPr bwMode="auto">
                <a:xfrm>
                  <a:off x="9929307" y="4626117"/>
                  <a:ext cx="1075395" cy="462249"/>
                </a:xfrm>
                <a:custGeom>
                  <a:avLst/>
                  <a:gdLst>
                    <a:gd name="T0" fmla="*/ 161 w 1220"/>
                    <a:gd name="T1" fmla="*/ 668 h 668"/>
                    <a:gd name="T2" fmla="*/ 0 w 1220"/>
                    <a:gd name="T3" fmla="*/ 507 h 668"/>
                    <a:gd name="T4" fmla="*/ 138 w 1220"/>
                    <a:gd name="T5" fmla="*/ 348 h 668"/>
                    <a:gd name="T6" fmla="*/ 170 w 1220"/>
                    <a:gd name="T7" fmla="*/ 343 h 668"/>
                    <a:gd name="T8" fmla="*/ 165 w 1220"/>
                    <a:gd name="T9" fmla="*/ 311 h 668"/>
                    <a:gd name="T10" fmla="*/ 161 w 1220"/>
                    <a:gd name="T11" fmla="*/ 268 h 668"/>
                    <a:gd name="T12" fmla="*/ 430 w 1220"/>
                    <a:gd name="T13" fmla="*/ 0 h 668"/>
                    <a:gd name="T14" fmla="*/ 674 w 1220"/>
                    <a:gd name="T15" fmla="*/ 158 h 668"/>
                    <a:gd name="T16" fmla="*/ 688 w 1220"/>
                    <a:gd name="T17" fmla="*/ 188 h 668"/>
                    <a:gd name="T18" fmla="*/ 718 w 1220"/>
                    <a:gd name="T19" fmla="*/ 173 h 668"/>
                    <a:gd name="T20" fmla="*/ 818 w 1220"/>
                    <a:gd name="T21" fmla="*/ 148 h 668"/>
                    <a:gd name="T22" fmla="*/ 1032 w 1220"/>
                    <a:gd name="T23" fmla="*/ 351 h 668"/>
                    <a:gd name="T24" fmla="*/ 1034 w 1220"/>
                    <a:gd name="T25" fmla="*/ 383 h 668"/>
                    <a:gd name="T26" fmla="*/ 1066 w 1220"/>
                    <a:gd name="T27" fmla="*/ 381 h 668"/>
                    <a:gd name="T28" fmla="*/ 1076 w 1220"/>
                    <a:gd name="T29" fmla="*/ 380 h 668"/>
                    <a:gd name="T30" fmla="*/ 1220 w 1220"/>
                    <a:gd name="T31" fmla="*/ 524 h 668"/>
                    <a:gd name="T32" fmla="*/ 1076 w 1220"/>
                    <a:gd name="T33" fmla="*/ 668 h 668"/>
                    <a:gd name="T34" fmla="*/ 161 w 1220"/>
                    <a:gd name="T35" fmla="*/ 66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20" h="668">
                      <a:moveTo>
                        <a:pt x="161" y="668"/>
                      </a:moveTo>
                      <a:cubicBezTo>
                        <a:pt x="72" y="668"/>
                        <a:pt x="0" y="596"/>
                        <a:pt x="0" y="507"/>
                      </a:cubicBezTo>
                      <a:cubicBezTo>
                        <a:pt x="0" y="428"/>
                        <a:pt x="59" y="359"/>
                        <a:pt x="138" y="348"/>
                      </a:cubicBezTo>
                      <a:cubicBezTo>
                        <a:pt x="170" y="343"/>
                        <a:pt x="170" y="343"/>
                        <a:pt x="170" y="343"/>
                      </a:cubicBezTo>
                      <a:cubicBezTo>
                        <a:pt x="165" y="311"/>
                        <a:pt x="165" y="311"/>
                        <a:pt x="165" y="311"/>
                      </a:cubicBezTo>
                      <a:cubicBezTo>
                        <a:pt x="162" y="297"/>
                        <a:pt x="161" y="282"/>
                        <a:pt x="161" y="268"/>
                      </a:cubicBezTo>
                      <a:cubicBezTo>
                        <a:pt x="161" y="120"/>
                        <a:pt x="282" y="0"/>
                        <a:pt x="430" y="0"/>
                      </a:cubicBezTo>
                      <a:cubicBezTo>
                        <a:pt x="535" y="0"/>
                        <a:pt x="631" y="62"/>
                        <a:pt x="674" y="158"/>
                      </a:cubicBezTo>
                      <a:cubicBezTo>
                        <a:pt x="688" y="188"/>
                        <a:pt x="688" y="188"/>
                        <a:pt x="688" y="188"/>
                      </a:cubicBezTo>
                      <a:cubicBezTo>
                        <a:pt x="718" y="173"/>
                        <a:pt x="718" y="173"/>
                        <a:pt x="718" y="173"/>
                      </a:cubicBezTo>
                      <a:cubicBezTo>
                        <a:pt x="749" y="156"/>
                        <a:pt x="783" y="148"/>
                        <a:pt x="818" y="148"/>
                      </a:cubicBezTo>
                      <a:cubicBezTo>
                        <a:pt x="932" y="148"/>
                        <a:pt x="1026" y="237"/>
                        <a:pt x="1032" y="351"/>
                      </a:cubicBezTo>
                      <a:cubicBezTo>
                        <a:pt x="1034" y="383"/>
                        <a:pt x="1034" y="383"/>
                        <a:pt x="1034" y="383"/>
                      </a:cubicBezTo>
                      <a:cubicBezTo>
                        <a:pt x="1066" y="381"/>
                        <a:pt x="1066" y="381"/>
                        <a:pt x="1066" y="381"/>
                      </a:cubicBezTo>
                      <a:cubicBezTo>
                        <a:pt x="1070" y="381"/>
                        <a:pt x="1073" y="380"/>
                        <a:pt x="1076" y="380"/>
                      </a:cubicBezTo>
                      <a:cubicBezTo>
                        <a:pt x="1155" y="380"/>
                        <a:pt x="1220" y="445"/>
                        <a:pt x="1220" y="524"/>
                      </a:cubicBezTo>
                      <a:cubicBezTo>
                        <a:pt x="1220" y="604"/>
                        <a:pt x="1155" y="668"/>
                        <a:pt x="1076" y="668"/>
                      </a:cubicBezTo>
                      <a:lnTo>
                        <a:pt x="161" y="668"/>
                      </a:lnTo>
                      <a:close/>
                    </a:path>
                  </a:pathLst>
                </a:custGeom>
                <a:solidFill>
                  <a:schemeClr val="bg1">
                    <a:alpha val="72000"/>
                  </a:schemeClr>
                </a:solidFill>
                <a:ln w="38100">
                  <a:solidFill>
                    <a:schemeClr val="bg1">
                      <a:lumMod val="50000"/>
                    </a:schemeClr>
                  </a:solidFill>
                </a:ln>
              </p:spPr>
              <p:txBody>
                <a:bodyPr lIns="45686" tIns="22844" rIns="45686" bIns="22844"/>
                <a:lstStyle/>
                <a:p>
                  <a:pPr defTabSz="914217">
                    <a:defRPr/>
                  </a:pPr>
                  <a:endParaRPr lang="en-US" sz="1400" kern="0" dirty="0">
                    <a:solidFill>
                      <a:srgbClr val="000000"/>
                    </a:solidFill>
                    <a:latin typeface="BentonSans Light" panose="02000503000000020004" pitchFamily="2" charset="0"/>
                  </a:endParaRPr>
                </a:p>
              </p:txBody>
            </p:sp>
            <p:sp>
              <p:nvSpPr>
                <p:cNvPr id="8" name="Can 34"/>
                <p:cNvSpPr/>
                <p:nvPr/>
              </p:nvSpPr>
              <p:spPr bwMode="gray">
                <a:xfrm>
                  <a:off x="10477948" y="4563501"/>
                  <a:ext cx="570155" cy="341988"/>
                </a:xfrm>
                <a:prstGeom prst="can">
                  <a:avLst/>
                </a:prstGeom>
                <a:solidFill>
                  <a:schemeClr val="bg1">
                    <a:lumMod val="65000"/>
                    <a:alpha val="69804"/>
                  </a:schemeClr>
                </a:solidFill>
                <a:ln w="6350" algn="ctr">
                  <a:noFill/>
                  <a:miter lim="800000"/>
                  <a:headEnd/>
                  <a:tailEnd/>
                </a:ln>
              </p:spPr>
              <p:txBody>
                <a:bodyPr lIns="89979" tIns="71983" rIns="89979" bIns="71983" anchor="ctr"/>
                <a:lstStyle/>
                <a:p>
                  <a:pPr algn="ctr" defTabSz="914217">
                    <a:spcBef>
                      <a:spcPct val="50000"/>
                    </a:spcBef>
                    <a:buClr>
                      <a:srgbClr val="F0AB00"/>
                    </a:buClr>
                    <a:buSzPct val="80000"/>
                    <a:defRPr/>
                  </a:pPr>
                  <a:endParaRPr lang="en-US" sz="2000" kern="0" dirty="0">
                    <a:solidFill>
                      <a:sysClr val="windowText" lastClr="000000"/>
                    </a:solidFill>
                    <a:ea typeface="Arial Unicode MS" pitchFamily="34" charset="-128"/>
                    <a:cs typeface="Arial Unicode MS" pitchFamily="34" charset="-128"/>
                  </a:endParaRPr>
                </a:p>
              </p:txBody>
            </p:sp>
            <p:grpSp>
              <p:nvGrpSpPr>
                <p:cNvPr id="9" name="Group 9"/>
                <p:cNvGrpSpPr>
                  <a:grpSpLocks/>
                </p:cNvGrpSpPr>
                <p:nvPr/>
              </p:nvGrpSpPr>
              <p:grpSpPr bwMode="auto">
                <a:xfrm>
                  <a:off x="10990736" y="4550124"/>
                  <a:ext cx="382491" cy="460552"/>
                  <a:chOff x="10897496" y="4001845"/>
                  <a:chExt cx="527123" cy="634701"/>
                </a:xfrm>
              </p:grpSpPr>
              <p:sp>
                <p:nvSpPr>
                  <p:cNvPr id="12" name="Folded Corner 7"/>
                  <p:cNvSpPr>
                    <a:spLocks noChangeArrowheads="1"/>
                  </p:cNvSpPr>
                  <p:nvPr/>
                </p:nvSpPr>
                <p:spPr bwMode="gray">
                  <a:xfrm>
                    <a:off x="11122520" y="4237922"/>
                    <a:ext cx="302099" cy="398422"/>
                  </a:xfrm>
                  <a:prstGeom prst="foldedCorner">
                    <a:avLst>
                      <a:gd name="adj" fmla="val 45236"/>
                    </a:avLst>
                  </a:prstGeom>
                  <a:solidFill>
                    <a:srgbClr val="F0AB00">
                      <a:alpha val="69803"/>
                    </a:srgb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89979" tIns="71983" rIns="89979" bIns="71983" anchor="ctr"/>
                  <a:lstStyle>
                    <a:lvl1pPr>
                      <a:defRPr sz="2100">
                        <a:solidFill>
                          <a:schemeClr val="tx1"/>
                        </a:solidFill>
                        <a:latin typeface="Arial" panose="020B0604020202020204" pitchFamily="34" charset="0"/>
                      </a:defRPr>
                    </a:lvl1pPr>
                    <a:lvl2pPr>
                      <a:defRPr sz="2100">
                        <a:solidFill>
                          <a:schemeClr val="tx1"/>
                        </a:solidFill>
                        <a:latin typeface="Arial" panose="020B0604020202020204" pitchFamily="34" charset="0"/>
                      </a:defRPr>
                    </a:lvl2pPr>
                    <a:lvl3pPr>
                      <a:defRPr sz="2100">
                        <a:solidFill>
                          <a:schemeClr val="tx1"/>
                        </a:solidFill>
                        <a:latin typeface="Arial" panose="020B0604020202020204" pitchFamily="34" charset="0"/>
                      </a:defRPr>
                    </a:lvl3pPr>
                    <a:lvl4pPr>
                      <a:defRPr sz="2100">
                        <a:solidFill>
                          <a:schemeClr val="tx1"/>
                        </a:solidFill>
                        <a:latin typeface="Arial" panose="020B0604020202020204" pitchFamily="34" charset="0"/>
                      </a:defRPr>
                    </a:lvl4pPr>
                    <a:lvl5pPr>
                      <a:defRPr sz="2100">
                        <a:solidFill>
                          <a:schemeClr val="tx1"/>
                        </a:solidFill>
                        <a:latin typeface="Arial" panose="020B0604020202020204" pitchFamily="34" charset="0"/>
                      </a:defRPr>
                    </a:lvl5pPr>
                    <a:lvl6pPr marL="2633663" indent="-347663" eaLnBrk="0" fontAlgn="base" hangingPunct="0">
                      <a:spcBef>
                        <a:spcPct val="0"/>
                      </a:spcBef>
                      <a:spcAft>
                        <a:spcPct val="0"/>
                      </a:spcAft>
                      <a:defRPr sz="2100">
                        <a:solidFill>
                          <a:schemeClr val="tx1"/>
                        </a:solidFill>
                        <a:latin typeface="Arial" panose="020B0604020202020204" pitchFamily="34" charset="0"/>
                      </a:defRPr>
                    </a:lvl6pPr>
                    <a:lvl7pPr marL="3090863" indent="-347663" eaLnBrk="0" fontAlgn="base" hangingPunct="0">
                      <a:spcBef>
                        <a:spcPct val="0"/>
                      </a:spcBef>
                      <a:spcAft>
                        <a:spcPct val="0"/>
                      </a:spcAft>
                      <a:defRPr sz="2100">
                        <a:solidFill>
                          <a:schemeClr val="tx1"/>
                        </a:solidFill>
                        <a:latin typeface="Arial" panose="020B0604020202020204" pitchFamily="34" charset="0"/>
                      </a:defRPr>
                    </a:lvl7pPr>
                    <a:lvl8pPr marL="3548063" indent="-347663" eaLnBrk="0" fontAlgn="base" hangingPunct="0">
                      <a:spcBef>
                        <a:spcPct val="0"/>
                      </a:spcBef>
                      <a:spcAft>
                        <a:spcPct val="0"/>
                      </a:spcAft>
                      <a:defRPr sz="2100">
                        <a:solidFill>
                          <a:schemeClr val="tx1"/>
                        </a:solidFill>
                        <a:latin typeface="Arial" panose="020B0604020202020204" pitchFamily="34" charset="0"/>
                      </a:defRPr>
                    </a:lvl8pPr>
                    <a:lvl9pPr marL="4005263" indent="-347663" eaLnBrk="0" fontAlgn="base" hangingPunct="0">
                      <a:spcBef>
                        <a:spcPct val="0"/>
                      </a:spcBef>
                      <a:spcAft>
                        <a:spcPct val="0"/>
                      </a:spcAft>
                      <a:defRPr sz="2100">
                        <a:solidFill>
                          <a:schemeClr val="tx1"/>
                        </a:solidFill>
                        <a:latin typeface="Arial" panose="020B0604020202020204" pitchFamily="34" charset="0"/>
                      </a:defRPr>
                    </a:lvl9pPr>
                  </a:lstStyle>
                  <a:p>
                    <a:pPr algn="ctr" defTabSz="914217">
                      <a:spcBef>
                        <a:spcPct val="50000"/>
                      </a:spcBef>
                      <a:buClr>
                        <a:srgbClr val="F0AB00"/>
                      </a:buClr>
                      <a:buSzPct val="80000"/>
                      <a:defRPr/>
                    </a:pPr>
                    <a:endParaRPr lang="en-US" altLang="en-US" sz="2000" kern="0" dirty="0">
                      <a:ea typeface="Arial Unicode MS" panose="020B0604020202020204" pitchFamily="34" charset="-128"/>
                      <a:cs typeface="Arial Unicode MS" panose="020B0604020202020204" pitchFamily="34" charset="-128"/>
                    </a:endParaRPr>
                  </a:p>
                </p:txBody>
              </p:sp>
              <p:sp>
                <p:nvSpPr>
                  <p:cNvPr id="13" name="Folded Corner 37"/>
                  <p:cNvSpPr>
                    <a:spLocks noChangeArrowheads="1"/>
                  </p:cNvSpPr>
                  <p:nvPr/>
                </p:nvSpPr>
                <p:spPr bwMode="gray">
                  <a:xfrm>
                    <a:off x="11010874" y="4130656"/>
                    <a:ext cx="299911" cy="398422"/>
                  </a:xfrm>
                  <a:prstGeom prst="foldedCorner">
                    <a:avLst>
                      <a:gd name="adj" fmla="val 45236"/>
                    </a:avLst>
                  </a:prstGeom>
                  <a:solidFill>
                    <a:srgbClr val="F0AB00">
                      <a:alpha val="69803"/>
                    </a:srgb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89979" tIns="71983" rIns="89979" bIns="71983" anchor="ctr"/>
                  <a:lstStyle>
                    <a:lvl1pPr>
                      <a:defRPr sz="2100">
                        <a:solidFill>
                          <a:schemeClr val="tx1"/>
                        </a:solidFill>
                        <a:latin typeface="Arial" panose="020B0604020202020204" pitchFamily="34" charset="0"/>
                      </a:defRPr>
                    </a:lvl1pPr>
                    <a:lvl2pPr>
                      <a:defRPr sz="2100">
                        <a:solidFill>
                          <a:schemeClr val="tx1"/>
                        </a:solidFill>
                        <a:latin typeface="Arial" panose="020B0604020202020204" pitchFamily="34" charset="0"/>
                      </a:defRPr>
                    </a:lvl2pPr>
                    <a:lvl3pPr>
                      <a:defRPr sz="2100">
                        <a:solidFill>
                          <a:schemeClr val="tx1"/>
                        </a:solidFill>
                        <a:latin typeface="Arial" panose="020B0604020202020204" pitchFamily="34" charset="0"/>
                      </a:defRPr>
                    </a:lvl3pPr>
                    <a:lvl4pPr>
                      <a:defRPr sz="2100">
                        <a:solidFill>
                          <a:schemeClr val="tx1"/>
                        </a:solidFill>
                        <a:latin typeface="Arial" panose="020B0604020202020204" pitchFamily="34" charset="0"/>
                      </a:defRPr>
                    </a:lvl4pPr>
                    <a:lvl5pPr>
                      <a:defRPr sz="2100">
                        <a:solidFill>
                          <a:schemeClr val="tx1"/>
                        </a:solidFill>
                        <a:latin typeface="Arial" panose="020B0604020202020204" pitchFamily="34" charset="0"/>
                      </a:defRPr>
                    </a:lvl5pPr>
                    <a:lvl6pPr marL="2633663" indent="-347663" eaLnBrk="0" fontAlgn="base" hangingPunct="0">
                      <a:spcBef>
                        <a:spcPct val="0"/>
                      </a:spcBef>
                      <a:spcAft>
                        <a:spcPct val="0"/>
                      </a:spcAft>
                      <a:defRPr sz="2100">
                        <a:solidFill>
                          <a:schemeClr val="tx1"/>
                        </a:solidFill>
                        <a:latin typeface="Arial" panose="020B0604020202020204" pitchFamily="34" charset="0"/>
                      </a:defRPr>
                    </a:lvl6pPr>
                    <a:lvl7pPr marL="3090863" indent="-347663" eaLnBrk="0" fontAlgn="base" hangingPunct="0">
                      <a:spcBef>
                        <a:spcPct val="0"/>
                      </a:spcBef>
                      <a:spcAft>
                        <a:spcPct val="0"/>
                      </a:spcAft>
                      <a:defRPr sz="2100">
                        <a:solidFill>
                          <a:schemeClr val="tx1"/>
                        </a:solidFill>
                        <a:latin typeface="Arial" panose="020B0604020202020204" pitchFamily="34" charset="0"/>
                      </a:defRPr>
                    </a:lvl7pPr>
                    <a:lvl8pPr marL="3548063" indent="-347663" eaLnBrk="0" fontAlgn="base" hangingPunct="0">
                      <a:spcBef>
                        <a:spcPct val="0"/>
                      </a:spcBef>
                      <a:spcAft>
                        <a:spcPct val="0"/>
                      </a:spcAft>
                      <a:defRPr sz="2100">
                        <a:solidFill>
                          <a:schemeClr val="tx1"/>
                        </a:solidFill>
                        <a:latin typeface="Arial" panose="020B0604020202020204" pitchFamily="34" charset="0"/>
                      </a:defRPr>
                    </a:lvl8pPr>
                    <a:lvl9pPr marL="4005263" indent="-347663" eaLnBrk="0" fontAlgn="base" hangingPunct="0">
                      <a:spcBef>
                        <a:spcPct val="0"/>
                      </a:spcBef>
                      <a:spcAft>
                        <a:spcPct val="0"/>
                      </a:spcAft>
                      <a:defRPr sz="2100">
                        <a:solidFill>
                          <a:schemeClr val="tx1"/>
                        </a:solidFill>
                        <a:latin typeface="Arial" panose="020B0604020202020204" pitchFamily="34" charset="0"/>
                      </a:defRPr>
                    </a:lvl9pPr>
                  </a:lstStyle>
                  <a:p>
                    <a:pPr algn="ctr" defTabSz="914217">
                      <a:spcBef>
                        <a:spcPct val="50000"/>
                      </a:spcBef>
                      <a:buClr>
                        <a:srgbClr val="F0AB00"/>
                      </a:buClr>
                      <a:buSzPct val="80000"/>
                      <a:defRPr/>
                    </a:pPr>
                    <a:endParaRPr lang="en-US" altLang="en-US" sz="2000" kern="0" dirty="0">
                      <a:ea typeface="Arial Unicode MS" panose="020B0604020202020204" pitchFamily="34" charset="-128"/>
                      <a:cs typeface="Arial Unicode MS" panose="020B0604020202020204" pitchFamily="34" charset="-128"/>
                    </a:endParaRPr>
                  </a:p>
                </p:txBody>
              </p:sp>
              <p:sp>
                <p:nvSpPr>
                  <p:cNvPr id="14" name="Folded Corner 38"/>
                  <p:cNvSpPr>
                    <a:spLocks noChangeArrowheads="1"/>
                  </p:cNvSpPr>
                  <p:nvPr/>
                </p:nvSpPr>
                <p:spPr bwMode="gray">
                  <a:xfrm>
                    <a:off x="10897040" y="4001496"/>
                    <a:ext cx="302099" cy="398422"/>
                  </a:xfrm>
                  <a:prstGeom prst="foldedCorner">
                    <a:avLst>
                      <a:gd name="adj" fmla="val 45236"/>
                    </a:avLst>
                  </a:prstGeom>
                  <a:solidFill>
                    <a:srgbClr val="F0AB00">
                      <a:alpha val="69803"/>
                    </a:srgb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89979" tIns="71983" rIns="89979" bIns="71983" anchor="ctr"/>
                  <a:lstStyle>
                    <a:lvl1pPr>
                      <a:defRPr sz="2100">
                        <a:solidFill>
                          <a:schemeClr val="tx1"/>
                        </a:solidFill>
                        <a:latin typeface="Arial" panose="020B0604020202020204" pitchFamily="34" charset="0"/>
                      </a:defRPr>
                    </a:lvl1pPr>
                    <a:lvl2pPr>
                      <a:defRPr sz="2100">
                        <a:solidFill>
                          <a:schemeClr val="tx1"/>
                        </a:solidFill>
                        <a:latin typeface="Arial" panose="020B0604020202020204" pitchFamily="34" charset="0"/>
                      </a:defRPr>
                    </a:lvl2pPr>
                    <a:lvl3pPr>
                      <a:defRPr sz="2100">
                        <a:solidFill>
                          <a:schemeClr val="tx1"/>
                        </a:solidFill>
                        <a:latin typeface="Arial" panose="020B0604020202020204" pitchFamily="34" charset="0"/>
                      </a:defRPr>
                    </a:lvl3pPr>
                    <a:lvl4pPr>
                      <a:defRPr sz="2100">
                        <a:solidFill>
                          <a:schemeClr val="tx1"/>
                        </a:solidFill>
                        <a:latin typeface="Arial" panose="020B0604020202020204" pitchFamily="34" charset="0"/>
                      </a:defRPr>
                    </a:lvl4pPr>
                    <a:lvl5pPr>
                      <a:defRPr sz="2100">
                        <a:solidFill>
                          <a:schemeClr val="tx1"/>
                        </a:solidFill>
                        <a:latin typeface="Arial" panose="020B0604020202020204" pitchFamily="34" charset="0"/>
                      </a:defRPr>
                    </a:lvl5pPr>
                    <a:lvl6pPr marL="2633663" indent="-347663" eaLnBrk="0" fontAlgn="base" hangingPunct="0">
                      <a:spcBef>
                        <a:spcPct val="0"/>
                      </a:spcBef>
                      <a:spcAft>
                        <a:spcPct val="0"/>
                      </a:spcAft>
                      <a:defRPr sz="2100">
                        <a:solidFill>
                          <a:schemeClr val="tx1"/>
                        </a:solidFill>
                        <a:latin typeface="Arial" panose="020B0604020202020204" pitchFamily="34" charset="0"/>
                      </a:defRPr>
                    </a:lvl6pPr>
                    <a:lvl7pPr marL="3090863" indent="-347663" eaLnBrk="0" fontAlgn="base" hangingPunct="0">
                      <a:spcBef>
                        <a:spcPct val="0"/>
                      </a:spcBef>
                      <a:spcAft>
                        <a:spcPct val="0"/>
                      </a:spcAft>
                      <a:defRPr sz="2100">
                        <a:solidFill>
                          <a:schemeClr val="tx1"/>
                        </a:solidFill>
                        <a:latin typeface="Arial" panose="020B0604020202020204" pitchFamily="34" charset="0"/>
                      </a:defRPr>
                    </a:lvl7pPr>
                    <a:lvl8pPr marL="3548063" indent="-347663" eaLnBrk="0" fontAlgn="base" hangingPunct="0">
                      <a:spcBef>
                        <a:spcPct val="0"/>
                      </a:spcBef>
                      <a:spcAft>
                        <a:spcPct val="0"/>
                      </a:spcAft>
                      <a:defRPr sz="2100">
                        <a:solidFill>
                          <a:schemeClr val="tx1"/>
                        </a:solidFill>
                        <a:latin typeface="Arial" panose="020B0604020202020204" pitchFamily="34" charset="0"/>
                      </a:defRPr>
                    </a:lvl8pPr>
                    <a:lvl9pPr marL="4005263" indent="-347663" eaLnBrk="0" fontAlgn="base" hangingPunct="0">
                      <a:spcBef>
                        <a:spcPct val="0"/>
                      </a:spcBef>
                      <a:spcAft>
                        <a:spcPct val="0"/>
                      </a:spcAft>
                      <a:defRPr sz="2100">
                        <a:solidFill>
                          <a:schemeClr val="tx1"/>
                        </a:solidFill>
                        <a:latin typeface="Arial" panose="020B0604020202020204" pitchFamily="34" charset="0"/>
                      </a:defRPr>
                    </a:lvl9pPr>
                  </a:lstStyle>
                  <a:p>
                    <a:pPr algn="ctr" defTabSz="914217">
                      <a:spcBef>
                        <a:spcPct val="50000"/>
                      </a:spcBef>
                      <a:buClr>
                        <a:srgbClr val="F0AB00"/>
                      </a:buClr>
                      <a:buSzPct val="80000"/>
                      <a:defRPr/>
                    </a:pPr>
                    <a:endParaRPr lang="en-US" altLang="en-US" sz="2000" kern="0" dirty="0">
                      <a:ea typeface="Arial Unicode MS" panose="020B0604020202020204" pitchFamily="34" charset="-128"/>
                      <a:cs typeface="Arial Unicode MS" panose="020B0604020202020204" pitchFamily="34" charset="-128"/>
                    </a:endParaRPr>
                  </a:p>
                </p:txBody>
              </p:sp>
            </p:grpSp>
            <p:sp>
              <p:nvSpPr>
                <p:cNvPr id="10" name="Bent Arrow 25"/>
                <p:cNvSpPr/>
                <p:nvPr/>
              </p:nvSpPr>
              <p:spPr bwMode="gray">
                <a:xfrm flipH="1">
                  <a:off x="10980874" y="4384668"/>
                  <a:ext cx="344699" cy="203326"/>
                </a:xfrm>
                <a:prstGeom prst="bentArrow">
                  <a:avLst>
                    <a:gd name="adj1" fmla="val 39620"/>
                    <a:gd name="adj2" fmla="val 36696"/>
                    <a:gd name="adj3" fmla="val 25000"/>
                    <a:gd name="adj4" fmla="val 43750"/>
                  </a:avLst>
                </a:prstGeom>
                <a:solidFill>
                  <a:schemeClr val="accent1"/>
                </a:solidFill>
                <a:ln w="6350" algn="ctr">
                  <a:noFill/>
                  <a:miter lim="800000"/>
                  <a:headEnd/>
                  <a:tailEnd/>
                </a:ln>
              </p:spPr>
              <p:txBody>
                <a:bodyPr lIns="89979" tIns="71983" rIns="89979" bIns="71983" anchor="ctr"/>
                <a:lstStyle/>
                <a:p>
                  <a:pPr algn="ctr" defTabSz="914217">
                    <a:spcBef>
                      <a:spcPct val="50000"/>
                    </a:spcBef>
                    <a:buClr>
                      <a:srgbClr val="F0AB00"/>
                    </a:buClr>
                    <a:buSzPct val="80000"/>
                    <a:defRPr/>
                  </a:pPr>
                  <a:endParaRPr lang="en-US" sz="2000" kern="0" dirty="0">
                    <a:solidFill>
                      <a:sysClr val="windowText" lastClr="000000"/>
                    </a:solidFill>
                    <a:ea typeface="Arial Unicode MS" pitchFamily="34" charset="-128"/>
                    <a:cs typeface="Arial Unicode MS" pitchFamily="34" charset="-128"/>
                  </a:endParaRPr>
                </a:p>
              </p:txBody>
            </p:sp>
            <p:sp>
              <p:nvSpPr>
                <p:cNvPr id="11" name="Oval 10"/>
                <p:cNvSpPr/>
                <p:nvPr/>
              </p:nvSpPr>
              <p:spPr bwMode="gray">
                <a:xfrm>
                  <a:off x="11104775" y="4243294"/>
                  <a:ext cx="166790" cy="166790"/>
                </a:xfrm>
                <a:prstGeom prst="ellipse">
                  <a:avLst/>
                </a:prstGeom>
                <a:solidFill>
                  <a:schemeClr val="accent1"/>
                </a:solidFill>
                <a:ln w="6350" algn="ctr">
                  <a:noFill/>
                  <a:miter lim="800000"/>
                  <a:headEnd/>
                  <a:tailEnd/>
                </a:ln>
              </p:spPr>
              <p:txBody>
                <a:bodyPr lIns="89979" tIns="71983" rIns="89979" bIns="71983" anchor="ctr"/>
                <a:lstStyle/>
                <a:p>
                  <a:pPr algn="ctr" defTabSz="914217">
                    <a:spcBef>
                      <a:spcPct val="50000"/>
                    </a:spcBef>
                    <a:buClr>
                      <a:srgbClr val="F0AB00"/>
                    </a:buClr>
                    <a:buSzPct val="80000"/>
                    <a:defRPr/>
                  </a:pPr>
                  <a:r>
                    <a:rPr lang="en-US" sz="1600" b="1" kern="0" dirty="0">
                      <a:solidFill>
                        <a:schemeClr val="bg1"/>
                      </a:solidFill>
                      <a:ea typeface="Arial Unicode MS" pitchFamily="34" charset="-128"/>
                      <a:cs typeface="Arial Unicode MS" pitchFamily="34" charset="-128"/>
                    </a:rPr>
                    <a:t>+</a:t>
                  </a:r>
                </a:p>
              </p:txBody>
            </p:sp>
          </p:grpSp>
          <p:sp>
            <p:nvSpPr>
              <p:cNvPr id="6" name="TextBox 5"/>
              <p:cNvSpPr txBox="1"/>
              <p:nvPr/>
            </p:nvSpPr>
            <p:spPr>
              <a:xfrm>
                <a:off x="7810758" y="4167827"/>
                <a:ext cx="1385821" cy="282269"/>
              </a:xfrm>
              <a:prstGeom prst="rect">
                <a:avLst/>
              </a:prstGeom>
              <a:noFill/>
            </p:spPr>
            <p:txBody>
              <a:bodyPr wrap="square" lIns="0" tIns="0" rIns="0" bIns="0" rtlCol="0">
                <a:spAutoFit/>
              </a:bodyPr>
              <a:lstStyle/>
              <a:p>
                <a:pPr algn="ctr" defTabSz="914217" fontAlgn="base">
                  <a:spcBef>
                    <a:spcPts val="600"/>
                  </a:spcBef>
                  <a:spcAft>
                    <a:spcPct val="0"/>
                  </a:spcAft>
                  <a:buClr>
                    <a:srgbClr val="F0AB00"/>
                  </a:buClr>
                  <a:buSzPct val="80000"/>
                  <a:defRPr/>
                </a:pPr>
                <a:r>
                  <a:rPr lang="en-US" sz="1600" b="1" kern="0" dirty="0">
                    <a:solidFill>
                      <a:sysClr val="windowText" lastClr="000000"/>
                    </a:solidFill>
                    <a:ea typeface="Arial Unicode MS" pitchFamily="34" charset="-128"/>
                    <a:cs typeface="Arial Unicode MS" pitchFamily="34" charset="-128"/>
                  </a:rPr>
                  <a:t>Load &amp; Activate</a:t>
                </a:r>
                <a:br>
                  <a:rPr lang="en-US" sz="1600" b="1" kern="0" dirty="0">
                    <a:solidFill>
                      <a:sysClr val="windowText" lastClr="000000"/>
                    </a:solidFill>
                    <a:ea typeface="Arial Unicode MS" pitchFamily="34" charset="-128"/>
                    <a:cs typeface="Arial Unicode MS" pitchFamily="34" charset="-128"/>
                  </a:rPr>
                </a:br>
                <a:r>
                  <a:rPr lang="en-US" sz="1600" b="1" kern="0" dirty="0">
                    <a:solidFill>
                      <a:sysClr val="windowText" lastClr="000000"/>
                    </a:solidFill>
                    <a:ea typeface="Arial Unicode MS" pitchFamily="34" charset="-128"/>
                    <a:cs typeface="Arial Unicode MS" pitchFamily="34" charset="-128"/>
                  </a:rPr>
                  <a:t>Customer instance</a:t>
                </a:r>
              </a:p>
            </p:txBody>
          </p:sp>
        </p:grpSp>
        <p:sp>
          <p:nvSpPr>
            <p:cNvPr id="15" name="TextBox 14"/>
            <p:cNvSpPr txBox="1"/>
            <p:nvPr/>
          </p:nvSpPr>
          <p:spPr>
            <a:xfrm>
              <a:off x="8733190" y="5134228"/>
              <a:ext cx="1032334" cy="12311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800" b="1" kern="0" dirty="0">
                  <a:solidFill>
                    <a:srgbClr val="00B0F0"/>
                  </a:solidFill>
                  <a:ea typeface="Arial Unicode MS" pitchFamily="34" charset="-128"/>
                  <a:cs typeface="Arial Unicode MS" pitchFamily="34" charset="-128"/>
                </a:rPr>
                <a:t>SAP SuccessFactors</a:t>
              </a:r>
            </a:p>
          </p:txBody>
        </p:sp>
      </p:grpSp>
      <p:grpSp>
        <p:nvGrpSpPr>
          <p:cNvPr id="41" name="Group 40"/>
          <p:cNvGrpSpPr/>
          <p:nvPr/>
        </p:nvGrpSpPr>
        <p:grpSpPr>
          <a:xfrm>
            <a:off x="5804601" y="1794813"/>
            <a:ext cx="3659945" cy="1886209"/>
            <a:chOff x="4785020" y="1655584"/>
            <a:chExt cx="3659945" cy="1886209"/>
          </a:xfrm>
        </p:grpSpPr>
        <p:grpSp>
          <p:nvGrpSpPr>
            <p:cNvPr id="23" name="Group 22"/>
            <p:cNvGrpSpPr/>
            <p:nvPr/>
          </p:nvGrpSpPr>
          <p:grpSpPr>
            <a:xfrm>
              <a:off x="4785020" y="1655584"/>
              <a:ext cx="3659945" cy="1886209"/>
              <a:chOff x="7838439" y="3350620"/>
              <a:chExt cx="1681958" cy="1081178"/>
            </a:xfrm>
          </p:grpSpPr>
          <p:sp>
            <p:nvSpPr>
              <p:cNvPr id="24" name="Rounded Rectangle 53"/>
              <p:cNvSpPr/>
              <p:nvPr/>
            </p:nvSpPr>
            <p:spPr bwMode="gray">
              <a:xfrm>
                <a:off x="8056434" y="3350620"/>
                <a:ext cx="998618" cy="875037"/>
              </a:xfrm>
              <a:prstGeom prst="roundRect">
                <a:avLst/>
              </a:prstGeom>
              <a:solidFill>
                <a:srgbClr val="FFFFFF">
                  <a:alpha val="69804"/>
                </a:srgbClr>
              </a:solidFill>
              <a:ln w="12700" algn="ctr">
                <a:solidFill>
                  <a:srgbClr val="000000"/>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defRPr/>
                </a:pPr>
                <a:endParaRPr lang="en-US" sz="2000" kern="0" dirty="0">
                  <a:solidFill>
                    <a:sysClr val="windowText" lastClr="000000"/>
                  </a:solidFill>
                  <a:ea typeface="Arial Unicode MS" pitchFamily="34" charset="-128"/>
                  <a:cs typeface="Arial Unicode MS" pitchFamily="34" charset="-128"/>
                </a:endParaRPr>
              </a:p>
            </p:txBody>
          </p:sp>
          <p:grpSp>
            <p:nvGrpSpPr>
              <p:cNvPr id="25" name="Group 39"/>
              <p:cNvGrpSpPr>
                <a:grpSpLocks/>
              </p:cNvGrpSpPr>
              <p:nvPr/>
            </p:nvGrpSpPr>
            <p:grpSpPr bwMode="auto">
              <a:xfrm>
                <a:off x="8117849" y="3490173"/>
                <a:ext cx="1402548" cy="735483"/>
                <a:chOff x="10077983" y="4441529"/>
                <a:chExt cx="2046773" cy="1073319"/>
              </a:xfrm>
            </p:grpSpPr>
            <p:grpSp>
              <p:nvGrpSpPr>
                <p:cNvPr id="27" name="Group 9"/>
                <p:cNvGrpSpPr>
                  <a:grpSpLocks/>
                </p:cNvGrpSpPr>
                <p:nvPr/>
              </p:nvGrpSpPr>
              <p:grpSpPr bwMode="auto">
                <a:xfrm>
                  <a:off x="10420737" y="4872820"/>
                  <a:ext cx="520355" cy="642028"/>
                  <a:chOff x="10111938" y="4446567"/>
                  <a:chExt cx="717116" cy="884800"/>
                </a:xfrm>
              </p:grpSpPr>
              <p:sp>
                <p:nvSpPr>
                  <p:cNvPr id="30" name="Folded Corner 7"/>
                  <p:cNvSpPr>
                    <a:spLocks noChangeArrowheads="1"/>
                  </p:cNvSpPr>
                  <p:nvPr/>
                </p:nvSpPr>
                <p:spPr bwMode="gray">
                  <a:xfrm>
                    <a:off x="10337433" y="4682994"/>
                    <a:ext cx="491621" cy="648373"/>
                  </a:xfrm>
                  <a:prstGeom prst="foldedCorner">
                    <a:avLst>
                      <a:gd name="adj" fmla="val 45236"/>
                    </a:avLst>
                  </a:prstGeom>
                  <a:solidFill>
                    <a:srgbClr val="F0AB00">
                      <a:alpha val="69803"/>
                    </a:srgb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89979" tIns="71983" rIns="89979" bIns="71983" anchor="ctr"/>
                  <a:lstStyle>
                    <a:lvl1pPr>
                      <a:defRPr sz="2100">
                        <a:solidFill>
                          <a:schemeClr val="tx1"/>
                        </a:solidFill>
                        <a:latin typeface="Arial" panose="020B0604020202020204" pitchFamily="34" charset="0"/>
                      </a:defRPr>
                    </a:lvl1pPr>
                    <a:lvl2pPr>
                      <a:defRPr sz="2100">
                        <a:solidFill>
                          <a:schemeClr val="tx1"/>
                        </a:solidFill>
                        <a:latin typeface="Arial" panose="020B0604020202020204" pitchFamily="34" charset="0"/>
                      </a:defRPr>
                    </a:lvl2pPr>
                    <a:lvl3pPr>
                      <a:defRPr sz="2100">
                        <a:solidFill>
                          <a:schemeClr val="tx1"/>
                        </a:solidFill>
                        <a:latin typeface="Arial" panose="020B0604020202020204" pitchFamily="34" charset="0"/>
                      </a:defRPr>
                    </a:lvl3pPr>
                    <a:lvl4pPr>
                      <a:defRPr sz="2100">
                        <a:solidFill>
                          <a:schemeClr val="tx1"/>
                        </a:solidFill>
                        <a:latin typeface="Arial" panose="020B0604020202020204" pitchFamily="34" charset="0"/>
                      </a:defRPr>
                    </a:lvl4pPr>
                    <a:lvl5pPr>
                      <a:defRPr sz="2100">
                        <a:solidFill>
                          <a:schemeClr val="tx1"/>
                        </a:solidFill>
                        <a:latin typeface="Arial" panose="020B0604020202020204" pitchFamily="34" charset="0"/>
                      </a:defRPr>
                    </a:lvl5pPr>
                    <a:lvl6pPr marL="2633663" indent="-347663" eaLnBrk="0" fontAlgn="base" hangingPunct="0">
                      <a:spcBef>
                        <a:spcPct val="0"/>
                      </a:spcBef>
                      <a:spcAft>
                        <a:spcPct val="0"/>
                      </a:spcAft>
                      <a:defRPr sz="2100">
                        <a:solidFill>
                          <a:schemeClr val="tx1"/>
                        </a:solidFill>
                        <a:latin typeface="Arial" panose="020B0604020202020204" pitchFamily="34" charset="0"/>
                      </a:defRPr>
                    </a:lvl6pPr>
                    <a:lvl7pPr marL="3090863" indent="-347663" eaLnBrk="0" fontAlgn="base" hangingPunct="0">
                      <a:spcBef>
                        <a:spcPct val="0"/>
                      </a:spcBef>
                      <a:spcAft>
                        <a:spcPct val="0"/>
                      </a:spcAft>
                      <a:defRPr sz="2100">
                        <a:solidFill>
                          <a:schemeClr val="tx1"/>
                        </a:solidFill>
                        <a:latin typeface="Arial" panose="020B0604020202020204" pitchFamily="34" charset="0"/>
                      </a:defRPr>
                    </a:lvl7pPr>
                    <a:lvl8pPr marL="3548063" indent="-347663" eaLnBrk="0" fontAlgn="base" hangingPunct="0">
                      <a:spcBef>
                        <a:spcPct val="0"/>
                      </a:spcBef>
                      <a:spcAft>
                        <a:spcPct val="0"/>
                      </a:spcAft>
                      <a:defRPr sz="2100">
                        <a:solidFill>
                          <a:schemeClr val="tx1"/>
                        </a:solidFill>
                        <a:latin typeface="Arial" panose="020B0604020202020204" pitchFamily="34" charset="0"/>
                      </a:defRPr>
                    </a:lvl8pPr>
                    <a:lvl9pPr marL="4005263" indent="-347663" eaLnBrk="0" fontAlgn="base" hangingPunct="0">
                      <a:spcBef>
                        <a:spcPct val="0"/>
                      </a:spcBef>
                      <a:spcAft>
                        <a:spcPct val="0"/>
                      </a:spcAft>
                      <a:defRPr sz="2100">
                        <a:solidFill>
                          <a:schemeClr val="tx1"/>
                        </a:solidFill>
                        <a:latin typeface="Arial" panose="020B0604020202020204" pitchFamily="34" charset="0"/>
                      </a:defRPr>
                    </a:lvl9pPr>
                  </a:lstStyle>
                  <a:p>
                    <a:pPr algn="ctr" defTabSz="914217">
                      <a:spcBef>
                        <a:spcPct val="50000"/>
                      </a:spcBef>
                      <a:buClr>
                        <a:srgbClr val="F0AB00"/>
                      </a:buClr>
                      <a:buSzPct val="80000"/>
                      <a:defRPr/>
                    </a:pPr>
                    <a:endParaRPr lang="en-US" altLang="en-US" sz="2000" kern="0" dirty="0">
                      <a:ea typeface="Arial Unicode MS" panose="020B0604020202020204" pitchFamily="34" charset="-128"/>
                      <a:cs typeface="Arial Unicode MS" panose="020B0604020202020204" pitchFamily="34" charset="-128"/>
                    </a:endParaRPr>
                  </a:p>
                </p:txBody>
              </p:sp>
              <p:sp>
                <p:nvSpPr>
                  <p:cNvPr id="31" name="Folded Corner 37"/>
                  <p:cNvSpPr>
                    <a:spLocks noChangeArrowheads="1"/>
                  </p:cNvSpPr>
                  <p:nvPr/>
                </p:nvSpPr>
                <p:spPr bwMode="gray">
                  <a:xfrm>
                    <a:off x="10227149" y="4575726"/>
                    <a:ext cx="488061" cy="648373"/>
                  </a:xfrm>
                  <a:prstGeom prst="foldedCorner">
                    <a:avLst>
                      <a:gd name="adj" fmla="val 45236"/>
                    </a:avLst>
                  </a:prstGeom>
                  <a:solidFill>
                    <a:srgbClr val="F0AB00">
                      <a:alpha val="69803"/>
                    </a:srgb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89979" tIns="71983" rIns="89979" bIns="71983" anchor="ctr"/>
                  <a:lstStyle>
                    <a:lvl1pPr>
                      <a:defRPr sz="2100">
                        <a:solidFill>
                          <a:schemeClr val="tx1"/>
                        </a:solidFill>
                        <a:latin typeface="Arial" panose="020B0604020202020204" pitchFamily="34" charset="0"/>
                      </a:defRPr>
                    </a:lvl1pPr>
                    <a:lvl2pPr>
                      <a:defRPr sz="2100">
                        <a:solidFill>
                          <a:schemeClr val="tx1"/>
                        </a:solidFill>
                        <a:latin typeface="Arial" panose="020B0604020202020204" pitchFamily="34" charset="0"/>
                      </a:defRPr>
                    </a:lvl2pPr>
                    <a:lvl3pPr>
                      <a:defRPr sz="2100">
                        <a:solidFill>
                          <a:schemeClr val="tx1"/>
                        </a:solidFill>
                        <a:latin typeface="Arial" panose="020B0604020202020204" pitchFamily="34" charset="0"/>
                      </a:defRPr>
                    </a:lvl3pPr>
                    <a:lvl4pPr>
                      <a:defRPr sz="2100">
                        <a:solidFill>
                          <a:schemeClr val="tx1"/>
                        </a:solidFill>
                        <a:latin typeface="Arial" panose="020B0604020202020204" pitchFamily="34" charset="0"/>
                      </a:defRPr>
                    </a:lvl4pPr>
                    <a:lvl5pPr>
                      <a:defRPr sz="2100">
                        <a:solidFill>
                          <a:schemeClr val="tx1"/>
                        </a:solidFill>
                        <a:latin typeface="Arial" panose="020B0604020202020204" pitchFamily="34" charset="0"/>
                      </a:defRPr>
                    </a:lvl5pPr>
                    <a:lvl6pPr marL="2633663" indent="-347663" eaLnBrk="0" fontAlgn="base" hangingPunct="0">
                      <a:spcBef>
                        <a:spcPct val="0"/>
                      </a:spcBef>
                      <a:spcAft>
                        <a:spcPct val="0"/>
                      </a:spcAft>
                      <a:defRPr sz="2100">
                        <a:solidFill>
                          <a:schemeClr val="tx1"/>
                        </a:solidFill>
                        <a:latin typeface="Arial" panose="020B0604020202020204" pitchFamily="34" charset="0"/>
                      </a:defRPr>
                    </a:lvl6pPr>
                    <a:lvl7pPr marL="3090863" indent="-347663" eaLnBrk="0" fontAlgn="base" hangingPunct="0">
                      <a:spcBef>
                        <a:spcPct val="0"/>
                      </a:spcBef>
                      <a:spcAft>
                        <a:spcPct val="0"/>
                      </a:spcAft>
                      <a:defRPr sz="2100">
                        <a:solidFill>
                          <a:schemeClr val="tx1"/>
                        </a:solidFill>
                        <a:latin typeface="Arial" panose="020B0604020202020204" pitchFamily="34" charset="0"/>
                      </a:defRPr>
                    </a:lvl7pPr>
                    <a:lvl8pPr marL="3548063" indent="-347663" eaLnBrk="0" fontAlgn="base" hangingPunct="0">
                      <a:spcBef>
                        <a:spcPct val="0"/>
                      </a:spcBef>
                      <a:spcAft>
                        <a:spcPct val="0"/>
                      </a:spcAft>
                      <a:defRPr sz="2100">
                        <a:solidFill>
                          <a:schemeClr val="tx1"/>
                        </a:solidFill>
                        <a:latin typeface="Arial" panose="020B0604020202020204" pitchFamily="34" charset="0"/>
                      </a:defRPr>
                    </a:lvl8pPr>
                    <a:lvl9pPr marL="4005263" indent="-347663" eaLnBrk="0" fontAlgn="base" hangingPunct="0">
                      <a:spcBef>
                        <a:spcPct val="0"/>
                      </a:spcBef>
                      <a:spcAft>
                        <a:spcPct val="0"/>
                      </a:spcAft>
                      <a:defRPr sz="2100">
                        <a:solidFill>
                          <a:schemeClr val="tx1"/>
                        </a:solidFill>
                        <a:latin typeface="Arial" panose="020B0604020202020204" pitchFamily="34" charset="0"/>
                      </a:defRPr>
                    </a:lvl9pPr>
                  </a:lstStyle>
                  <a:p>
                    <a:pPr algn="ctr" defTabSz="914217">
                      <a:spcBef>
                        <a:spcPct val="50000"/>
                      </a:spcBef>
                      <a:buClr>
                        <a:srgbClr val="F0AB00"/>
                      </a:buClr>
                      <a:buSzPct val="80000"/>
                      <a:defRPr/>
                    </a:pPr>
                    <a:endParaRPr lang="en-US" altLang="en-US" sz="2000" kern="0" dirty="0">
                      <a:ea typeface="Arial Unicode MS" panose="020B0604020202020204" pitchFamily="34" charset="-128"/>
                      <a:cs typeface="Arial Unicode MS" panose="020B0604020202020204" pitchFamily="34" charset="-128"/>
                    </a:endParaRPr>
                  </a:p>
                </p:txBody>
              </p:sp>
              <p:sp>
                <p:nvSpPr>
                  <p:cNvPr id="32" name="Folded Corner 38"/>
                  <p:cNvSpPr>
                    <a:spLocks noChangeArrowheads="1"/>
                  </p:cNvSpPr>
                  <p:nvPr/>
                </p:nvSpPr>
                <p:spPr bwMode="gray">
                  <a:xfrm>
                    <a:off x="10111938" y="4446567"/>
                    <a:ext cx="491620" cy="648373"/>
                  </a:xfrm>
                  <a:prstGeom prst="foldedCorner">
                    <a:avLst>
                      <a:gd name="adj" fmla="val 45236"/>
                    </a:avLst>
                  </a:prstGeom>
                  <a:solidFill>
                    <a:srgbClr val="F0AB00">
                      <a:alpha val="69803"/>
                    </a:srgb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89979" tIns="71983" rIns="89979" bIns="71983" anchor="ctr"/>
                  <a:lstStyle>
                    <a:lvl1pPr>
                      <a:defRPr sz="2100">
                        <a:solidFill>
                          <a:schemeClr val="tx1"/>
                        </a:solidFill>
                        <a:latin typeface="Arial" panose="020B0604020202020204" pitchFamily="34" charset="0"/>
                      </a:defRPr>
                    </a:lvl1pPr>
                    <a:lvl2pPr>
                      <a:defRPr sz="2100">
                        <a:solidFill>
                          <a:schemeClr val="tx1"/>
                        </a:solidFill>
                        <a:latin typeface="Arial" panose="020B0604020202020204" pitchFamily="34" charset="0"/>
                      </a:defRPr>
                    </a:lvl2pPr>
                    <a:lvl3pPr>
                      <a:defRPr sz="2100">
                        <a:solidFill>
                          <a:schemeClr val="tx1"/>
                        </a:solidFill>
                        <a:latin typeface="Arial" panose="020B0604020202020204" pitchFamily="34" charset="0"/>
                      </a:defRPr>
                    </a:lvl3pPr>
                    <a:lvl4pPr>
                      <a:defRPr sz="2100">
                        <a:solidFill>
                          <a:schemeClr val="tx1"/>
                        </a:solidFill>
                        <a:latin typeface="Arial" panose="020B0604020202020204" pitchFamily="34" charset="0"/>
                      </a:defRPr>
                    </a:lvl4pPr>
                    <a:lvl5pPr>
                      <a:defRPr sz="2100">
                        <a:solidFill>
                          <a:schemeClr val="tx1"/>
                        </a:solidFill>
                        <a:latin typeface="Arial" panose="020B0604020202020204" pitchFamily="34" charset="0"/>
                      </a:defRPr>
                    </a:lvl5pPr>
                    <a:lvl6pPr marL="2633663" indent="-347663" eaLnBrk="0" fontAlgn="base" hangingPunct="0">
                      <a:spcBef>
                        <a:spcPct val="0"/>
                      </a:spcBef>
                      <a:spcAft>
                        <a:spcPct val="0"/>
                      </a:spcAft>
                      <a:defRPr sz="2100">
                        <a:solidFill>
                          <a:schemeClr val="tx1"/>
                        </a:solidFill>
                        <a:latin typeface="Arial" panose="020B0604020202020204" pitchFamily="34" charset="0"/>
                      </a:defRPr>
                    </a:lvl6pPr>
                    <a:lvl7pPr marL="3090863" indent="-347663" eaLnBrk="0" fontAlgn="base" hangingPunct="0">
                      <a:spcBef>
                        <a:spcPct val="0"/>
                      </a:spcBef>
                      <a:spcAft>
                        <a:spcPct val="0"/>
                      </a:spcAft>
                      <a:defRPr sz="2100">
                        <a:solidFill>
                          <a:schemeClr val="tx1"/>
                        </a:solidFill>
                        <a:latin typeface="Arial" panose="020B0604020202020204" pitchFamily="34" charset="0"/>
                      </a:defRPr>
                    </a:lvl7pPr>
                    <a:lvl8pPr marL="3548063" indent="-347663" eaLnBrk="0" fontAlgn="base" hangingPunct="0">
                      <a:spcBef>
                        <a:spcPct val="0"/>
                      </a:spcBef>
                      <a:spcAft>
                        <a:spcPct val="0"/>
                      </a:spcAft>
                      <a:defRPr sz="2100">
                        <a:solidFill>
                          <a:schemeClr val="tx1"/>
                        </a:solidFill>
                        <a:latin typeface="Arial" panose="020B0604020202020204" pitchFamily="34" charset="0"/>
                      </a:defRPr>
                    </a:lvl8pPr>
                    <a:lvl9pPr marL="4005263" indent="-347663" eaLnBrk="0" fontAlgn="base" hangingPunct="0">
                      <a:spcBef>
                        <a:spcPct val="0"/>
                      </a:spcBef>
                      <a:spcAft>
                        <a:spcPct val="0"/>
                      </a:spcAft>
                      <a:defRPr sz="2100">
                        <a:solidFill>
                          <a:schemeClr val="tx1"/>
                        </a:solidFill>
                        <a:latin typeface="Arial" panose="020B0604020202020204" pitchFamily="34" charset="0"/>
                      </a:defRPr>
                    </a:lvl9pPr>
                  </a:lstStyle>
                  <a:p>
                    <a:pPr algn="ctr" defTabSz="914217">
                      <a:spcBef>
                        <a:spcPct val="50000"/>
                      </a:spcBef>
                      <a:buClr>
                        <a:srgbClr val="F0AB00"/>
                      </a:buClr>
                      <a:buSzPct val="80000"/>
                      <a:defRPr/>
                    </a:pPr>
                    <a:endParaRPr lang="en-US" altLang="en-US" sz="2000" kern="0" dirty="0">
                      <a:ea typeface="Arial Unicode MS" panose="020B0604020202020204" pitchFamily="34" charset="-128"/>
                      <a:cs typeface="Arial Unicode MS" panose="020B0604020202020204" pitchFamily="34" charset="-128"/>
                    </a:endParaRPr>
                  </a:p>
                </p:txBody>
              </p:sp>
            </p:grpSp>
            <p:sp>
              <p:nvSpPr>
                <p:cNvPr id="28" name="Bent Arrow 25"/>
                <p:cNvSpPr/>
                <p:nvPr/>
              </p:nvSpPr>
              <p:spPr bwMode="gray">
                <a:xfrm rot="10800000" flipH="1">
                  <a:off x="10692859" y="4970753"/>
                  <a:ext cx="1431897" cy="433280"/>
                </a:xfrm>
                <a:prstGeom prst="bentArrow">
                  <a:avLst>
                    <a:gd name="adj1" fmla="val 22620"/>
                    <a:gd name="adj2" fmla="val 36696"/>
                    <a:gd name="adj3" fmla="val 50000"/>
                    <a:gd name="adj4" fmla="val 43750"/>
                  </a:avLst>
                </a:prstGeom>
                <a:solidFill>
                  <a:schemeClr val="accent1"/>
                </a:solidFill>
                <a:ln w="6350" algn="ctr">
                  <a:noFill/>
                  <a:miter lim="800000"/>
                  <a:headEnd/>
                  <a:tailEnd/>
                </a:ln>
              </p:spPr>
              <p:txBody>
                <a:bodyPr lIns="89979" tIns="71983" rIns="89979" bIns="71983" anchor="ctr"/>
                <a:lstStyle/>
                <a:p>
                  <a:pPr algn="ctr" defTabSz="914217">
                    <a:spcBef>
                      <a:spcPct val="50000"/>
                    </a:spcBef>
                    <a:buClr>
                      <a:srgbClr val="F0AB00"/>
                    </a:buClr>
                    <a:buSzPct val="80000"/>
                    <a:defRPr/>
                  </a:pPr>
                  <a:endParaRPr lang="en-US" sz="2000" kern="0" dirty="0">
                    <a:solidFill>
                      <a:sysClr val="windowText" lastClr="000000"/>
                    </a:solidFill>
                    <a:ea typeface="Arial Unicode MS" pitchFamily="34" charset="-128"/>
                    <a:cs typeface="Arial Unicode MS" pitchFamily="34" charset="-128"/>
                  </a:endParaRPr>
                </a:p>
              </p:txBody>
            </p:sp>
            <p:sp>
              <p:nvSpPr>
                <p:cNvPr id="29" name="Oval 28"/>
                <p:cNvSpPr/>
                <p:nvPr/>
              </p:nvSpPr>
              <p:spPr bwMode="gray">
                <a:xfrm>
                  <a:off x="10077983" y="4441529"/>
                  <a:ext cx="205177" cy="266700"/>
                </a:xfrm>
                <a:prstGeom prst="ellipse">
                  <a:avLst/>
                </a:prstGeom>
                <a:solidFill>
                  <a:schemeClr val="accent1"/>
                </a:solidFill>
                <a:ln w="6350" algn="ctr">
                  <a:noFill/>
                  <a:miter lim="800000"/>
                  <a:headEnd/>
                  <a:tailEnd/>
                </a:ln>
              </p:spPr>
              <p:txBody>
                <a:bodyPr lIns="89979" tIns="71983" rIns="89979" bIns="71983" anchor="ctr"/>
                <a:lstStyle/>
                <a:p>
                  <a:pPr algn="ctr" defTabSz="914217">
                    <a:spcBef>
                      <a:spcPct val="50000"/>
                    </a:spcBef>
                    <a:buClr>
                      <a:srgbClr val="F0AB00"/>
                    </a:buClr>
                    <a:buSzPct val="80000"/>
                    <a:defRPr/>
                  </a:pPr>
                  <a:r>
                    <a:rPr lang="en-US" sz="1600" b="1" kern="0" dirty="0">
                      <a:solidFill>
                        <a:schemeClr val="bg1"/>
                      </a:solidFill>
                      <a:ea typeface="Arial Unicode MS" pitchFamily="34" charset="-128"/>
                      <a:cs typeface="Arial Unicode MS" pitchFamily="34" charset="-128"/>
                    </a:rPr>
                    <a:t>+</a:t>
                  </a:r>
                </a:p>
              </p:txBody>
            </p:sp>
          </p:grpSp>
          <p:sp>
            <p:nvSpPr>
              <p:cNvPr id="26" name="TextBox 25"/>
              <p:cNvSpPr txBox="1"/>
              <p:nvPr/>
            </p:nvSpPr>
            <p:spPr>
              <a:xfrm>
                <a:off x="7838439" y="4290664"/>
                <a:ext cx="1385821" cy="141134"/>
              </a:xfrm>
              <a:prstGeom prst="rect">
                <a:avLst/>
              </a:prstGeom>
              <a:noFill/>
            </p:spPr>
            <p:txBody>
              <a:bodyPr wrap="square" lIns="0" tIns="0" rIns="0" bIns="0" rtlCol="0">
                <a:spAutoFit/>
              </a:bodyPr>
              <a:lstStyle/>
              <a:p>
                <a:pPr algn="ctr" defTabSz="914217" fontAlgn="base">
                  <a:spcBef>
                    <a:spcPts val="600"/>
                  </a:spcBef>
                  <a:spcAft>
                    <a:spcPct val="0"/>
                  </a:spcAft>
                  <a:buClr>
                    <a:srgbClr val="F0AB00"/>
                  </a:buClr>
                  <a:buSzPct val="80000"/>
                  <a:defRPr/>
                </a:pPr>
                <a:r>
                  <a:rPr lang="en-US" sz="1600" b="1" kern="0" dirty="0">
                    <a:solidFill>
                      <a:sysClr val="windowText" lastClr="000000"/>
                    </a:solidFill>
                    <a:ea typeface="Arial Unicode MS" pitchFamily="34" charset="-128"/>
                    <a:cs typeface="Arial Unicode MS" pitchFamily="34" charset="-128"/>
                  </a:rPr>
                  <a:t>Upgrade Center</a:t>
                </a:r>
              </a:p>
            </p:txBody>
          </p:sp>
        </p:grpSp>
        <p:pic>
          <p:nvPicPr>
            <p:cNvPr id="33" name="Picture 32"/>
            <p:cNvPicPr>
              <a:picLocks noChangeAspect="1"/>
            </p:cNvPicPr>
            <p:nvPr/>
          </p:nvPicPr>
          <p:blipFill>
            <a:blip r:embed="rId3"/>
            <a:stretch>
              <a:fillRect/>
            </a:stretch>
          </p:blipFill>
          <p:spPr>
            <a:xfrm>
              <a:off x="6547739" y="1744387"/>
              <a:ext cx="718301" cy="687517"/>
            </a:xfrm>
            <a:prstGeom prst="rect">
              <a:avLst/>
            </a:prstGeom>
          </p:spPr>
        </p:pic>
      </p:grpSp>
      <p:grpSp>
        <p:nvGrpSpPr>
          <p:cNvPr id="36" name="Group 35"/>
          <p:cNvGrpSpPr/>
          <p:nvPr/>
        </p:nvGrpSpPr>
        <p:grpSpPr>
          <a:xfrm>
            <a:off x="9247105" y="1794811"/>
            <a:ext cx="2567478" cy="1889615"/>
            <a:chOff x="7775271" y="1943321"/>
            <a:chExt cx="2567478" cy="1889615"/>
          </a:xfrm>
        </p:grpSpPr>
        <p:grpSp>
          <p:nvGrpSpPr>
            <p:cNvPr id="16" name="Group 15"/>
            <p:cNvGrpSpPr/>
            <p:nvPr/>
          </p:nvGrpSpPr>
          <p:grpSpPr>
            <a:xfrm>
              <a:off x="7775271" y="1943321"/>
              <a:ext cx="2567478" cy="1889615"/>
              <a:chOff x="7785716" y="3389978"/>
              <a:chExt cx="1385821" cy="1083130"/>
            </a:xfrm>
          </p:grpSpPr>
          <p:sp>
            <p:nvSpPr>
              <p:cNvPr id="17" name="Rounded Rectangle 53"/>
              <p:cNvSpPr/>
              <p:nvPr/>
            </p:nvSpPr>
            <p:spPr bwMode="gray">
              <a:xfrm>
                <a:off x="7925265" y="3389978"/>
                <a:ext cx="1129787" cy="871987"/>
              </a:xfrm>
              <a:prstGeom prst="roundRect">
                <a:avLst/>
              </a:prstGeom>
              <a:solidFill>
                <a:srgbClr val="FFFFFF">
                  <a:alpha val="69804"/>
                </a:srgbClr>
              </a:solidFill>
              <a:ln w="12700" algn="ctr">
                <a:solidFill>
                  <a:srgbClr val="000000"/>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defRPr/>
                </a:pPr>
                <a:endParaRPr lang="en-US" sz="2000" kern="0" dirty="0">
                  <a:solidFill>
                    <a:sysClr val="windowText" lastClr="000000"/>
                  </a:solidFill>
                  <a:ea typeface="Arial Unicode MS" pitchFamily="34" charset="-128"/>
                  <a:cs typeface="Arial Unicode MS" pitchFamily="34" charset="-128"/>
                </a:endParaRPr>
              </a:p>
            </p:txBody>
          </p:sp>
          <p:grpSp>
            <p:nvGrpSpPr>
              <p:cNvPr id="18" name="Group 39"/>
              <p:cNvGrpSpPr>
                <a:grpSpLocks/>
              </p:cNvGrpSpPr>
              <p:nvPr/>
            </p:nvGrpSpPr>
            <p:grpSpPr bwMode="auto">
              <a:xfrm>
                <a:off x="8063406" y="3795513"/>
                <a:ext cx="766652" cy="359661"/>
                <a:chOff x="9998562" y="4887109"/>
                <a:chExt cx="1118797" cy="524866"/>
              </a:xfrm>
            </p:grpSpPr>
            <p:sp>
              <p:nvSpPr>
                <p:cNvPr id="20" name="Freeform 5"/>
                <p:cNvSpPr>
                  <a:spLocks/>
                </p:cNvSpPr>
                <p:nvPr/>
              </p:nvSpPr>
              <p:spPr bwMode="auto">
                <a:xfrm>
                  <a:off x="9998562" y="4949726"/>
                  <a:ext cx="1075395" cy="462249"/>
                </a:xfrm>
                <a:custGeom>
                  <a:avLst/>
                  <a:gdLst>
                    <a:gd name="T0" fmla="*/ 161 w 1220"/>
                    <a:gd name="T1" fmla="*/ 668 h 668"/>
                    <a:gd name="T2" fmla="*/ 0 w 1220"/>
                    <a:gd name="T3" fmla="*/ 507 h 668"/>
                    <a:gd name="T4" fmla="*/ 138 w 1220"/>
                    <a:gd name="T5" fmla="*/ 348 h 668"/>
                    <a:gd name="T6" fmla="*/ 170 w 1220"/>
                    <a:gd name="T7" fmla="*/ 343 h 668"/>
                    <a:gd name="T8" fmla="*/ 165 w 1220"/>
                    <a:gd name="T9" fmla="*/ 311 h 668"/>
                    <a:gd name="T10" fmla="*/ 161 w 1220"/>
                    <a:gd name="T11" fmla="*/ 268 h 668"/>
                    <a:gd name="T12" fmla="*/ 430 w 1220"/>
                    <a:gd name="T13" fmla="*/ 0 h 668"/>
                    <a:gd name="T14" fmla="*/ 674 w 1220"/>
                    <a:gd name="T15" fmla="*/ 158 h 668"/>
                    <a:gd name="T16" fmla="*/ 688 w 1220"/>
                    <a:gd name="T17" fmla="*/ 188 h 668"/>
                    <a:gd name="T18" fmla="*/ 718 w 1220"/>
                    <a:gd name="T19" fmla="*/ 173 h 668"/>
                    <a:gd name="T20" fmla="*/ 818 w 1220"/>
                    <a:gd name="T21" fmla="*/ 148 h 668"/>
                    <a:gd name="T22" fmla="*/ 1032 w 1220"/>
                    <a:gd name="T23" fmla="*/ 351 h 668"/>
                    <a:gd name="T24" fmla="*/ 1034 w 1220"/>
                    <a:gd name="T25" fmla="*/ 383 h 668"/>
                    <a:gd name="T26" fmla="*/ 1066 w 1220"/>
                    <a:gd name="T27" fmla="*/ 381 h 668"/>
                    <a:gd name="T28" fmla="*/ 1076 w 1220"/>
                    <a:gd name="T29" fmla="*/ 380 h 668"/>
                    <a:gd name="T30" fmla="*/ 1220 w 1220"/>
                    <a:gd name="T31" fmla="*/ 524 h 668"/>
                    <a:gd name="T32" fmla="*/ 1076 w 1220"/>
                    <a:gd name="T33" fmla="*/ 668 h 668"/>
                    <a:gd name="T34" fmla="*/ 161 w 1220"/>
                    <a:gd name="T35" fmla="*/ 66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20" h="668">
                      <a:moveTo>
                        <a:pt x="161" y="668"/>
                      </a:moveTo>
                      <a:cubicBezTo>
                        <a:pt x="72" y="668"/>
                        <a:pt x="0" y="596"/>
                        <a:pt x="0" y="507"/>
                      </a:cubicBezTo>
                      <a:cubicBezTo>
                        <a:pt x="0" y="428"/>
                        <a:pt x="59" y="359"/>
                        <a:pt x="138" y="348"/>
                      </a:cubicBezTo>
                      <a:cubicBezTo>
                        <a:pt x="170" y="343"/>
                        <a:pt x="170" y="343"/>
                        <a:pt x="170" y="343"/>
                      </a:cubicBezTo>
                      <a:cubicBezTo>
                        <a:pt x="165" y="311"/>
                        <a:pt x="165" y="311"/>
                        <a:pt x="165" y="311"/>
                      </a:cubicBezTo>
                      <a:cubicBezTo>
                        <a:pt x="162" y="297"/>
                        <a:pt x="161" y="282"/>
                        <a:pt x="161" y="268"/>
                      </a:cubicBezTo>
                      <a:cubicBezTo>
                        <a:pt x="161" y="120"/>
                        <a:pt x="282" y="0"/>
                        <a:pt x="430" y="0"/>
                      </a:cubicBezTo>
                      <a:cubicBezTo>
                        <a:pt x="535" y="0"/>
                        <a:pt x="631" y="62"/>
                        <a:pt x="674" y="158"/>
                      </a:cubicBezTo>
                      <a:cubicBezTo>
                        <a:pt x="688" y="188"/>
                        <a:pt x="688" y="188"/>
                        <a:pt x="688" y="188"/>
                      </a:cubicBezTo>
                      <a:cubicBezTo>
                        <a:pt x="718" y="173"/>
                        <a:pt x="718" y="173"/>
                        <a:pt x="718" y="173"/>
                      </a:cubicBezTo>
                      <a:cubicBezTo>
                        <a:pt x="749" y="156"/>
                        <a:pt x="783" y="148"/>
                        <a:pt x="818" y="148"/>
                      </a:cubicBezTo>
                      <a:cubicBezTo>
                        <a:pt x="932" y="148"/>
                        <a:pt x="1026" y="237"/>
                        <a:pt x="1032" y="351"/>
                      </a:cubicBezTo>
                      <a:cubicBezTo>
                        <a:pt x="1034" y="383"/>
                        <a:pt x="1034" y="383"/>
                        <a:pt x="1034" y="383"/>
                      </a:cubicBezTo>
                      <a:cubicBezTo>
                        <a:pt x="1066" y="381"/>
                        <a:pt x="1066" y="381"/>
                        <a:pt x="1066" y="381"/>
                      </a:cubicBezTo>
                      <a:cubicBezTo>
                        <a:pt x="1070" y="381"/>
                        <a:pt x="1073" y="380"/>
                        <a:pt x="1076" y="380"/>
                      </a:cubicBezTo>
                      <a:cubicBezTo>
                        <a:pt x="1155" y="380"/>
                        <a:pt x="1220" y="445"/>
                        <a:pt x="1220" y="524"/>
                      </a:cubicBezTo>
                      <a:cubicBezTo>
                        <a:pt x="1220" y="604"/>
                        <a:pt x="1155" y="668"/>
                        <a:pt x="1076" y="668"/>
                      </a:cubicBezTo>
                      <a:lnTo>
                        <a:pt x="161" y="668"/>
                      </a:lnTo>
                      <a:close/>
                    </a:path>
                  </a:pathLst>
                </a:custGeom>
                <a:solidFill>
                  <a:schemeClr val="bg1">
                    <a:alpha val="72000"/>
                  </a:schemeClr>
                </a:solidFill>
                <a:ln w="38100">
                  <a:solidFill>
                    <a:schemeClr val="bg1">
                      <a:lumMod val="50000"/>
                    </a:schemeClr>
                  </a:solidFill>
                </a:ln>
              </p:spPr>
              <p:txBody>
                <a:bodyPr lIns="45686" tIns="22844" rIns="45686" bIns="22844"/>
                <a:lstStyle/>
                <a:p>
                  <a:pPr defTabSz="914217">
                    <a:defRPr/>
                  </a:pPr>
                  <a:endParaRPr lang="en-US" sz="1400" kern="0" dirty="0">
                    <a:solidFill>
                      <a:srgbClr val="000000"/>
                    </a:solidFill>
                    <a:latin typeface="BentonSans Light" panose="02000503000000020004" pitchFamily="2" charset="0"/>
                  </a:endParaRPr>
                </a:p>
              </p:txBody>
            </p:sp>
            <p:sp>
              <p:nvSpPr>
                <p:cNvPr id="21" name="Can 34"/>
                <p:cNvSpPr/>
                <p:nvPr/>
              </p:nvSpPr>
              <p:spPr bwMode="gray">
                <a:xfrm>
                  <a:off x="10547204" y="4887109"/>
                  <a:ext cx="570155" cy="341988"/>
                </a:xfrm>
                <a:prstGeom prst="can">
                  <a:avLst/>
                </a:prstGeom>
                <a:solidFill>
                  <a:schemeClr val="bg1">
                    <a:lumMod val="65000"/>
                    <a:alpha val="69804"/>
                  </a:schemeClr>
                </a:solidFill>
                <a:ln w="6350" algn="ctr">
                  <a:noFill/>
                  <a:miter lim="800000"/>
                  <a:headEnd/>
                  <a:tailEnd/>
                </a:ln>
              </p:spPr>
              <p:txBody>
                <a:bodyPr lIns="89979" tIns="71983" rIns="89979" bIns="71983" anchor="ctr"/>
                <a:lstStyle/>
                <a:p>
                  <a:pPr algn="ctr" defTabSz="914217">
                    <a:spcBef>
                      <a:spcPct val="50000"/>
                    </a:spcBef>
                    <a:buClr>
                      <a:srgbClr val="F0AB00"/>
                    </a:buClr>
                    <a:buSzPct val="80000"/>
                    <a:defRPr/>
                  </a:pPr>
                  <a:endParaRPr lang="en-US" sz="2000" kern="0" dirty="0">
                    <a:solidFill>
                      <a:sysClr val="windowText" lastClr="000000"/>
                    </a:solidFill>
                    <a:ea typeface="Arial Unicode MS" pitchFamily="34" charset="-128"/>
                    <a:cs typeface="Arial Unicode MS" pitchFamily="34" charset="-128"/>
                  </a:endParaRPr>
                </a:p>
              </p:txBody>
            </p:sp>
          </p:grpSp>
          <p:sp>
            <p:nvSpPr>
              <p:cNvPr id="19" name="TextBox 18"/>
              <p:cNvSpPr txBox="1"/>
              <p:nvPr/>
            </p:nvSpPr>
            <p:spPr>
              <a:xfrm>
                <a:off x="7785716" y="4331974"/>
                <a:ext cx="1385821" cy="141134"/>
              </a:xfrm>
              <a:prstGeom prst="rect">
                <a:avLst/>
              </a:prstGeom>
              <a:noFill/>
            </p:spPr>
            <p:txBody>
              <a:bodyPr wrap="square" lIns="0" tIns="0" rIns="0" bIns="0" rtlCol="0">
                <a:spAutoFit/>
              </a:bodyPr>
              <a:lstStyle/>
              <a:p>
                <a:pPr algn="ctr" defTabSz="914217" fontAlgn="base">
                  <a:spcBef>
                    <a:spcPts val="600"/>
                  </a:spcBef>
                  <a:spcAft>
                    <a:spcPct val="0"/>
                  </a:spcAft>
                  <a:buClr>
                    <a:srgbClr val="F0AB00"/>
                  </a:buClr>
                  <a:buSzPct val="80000"/>
                  <a:defRPr/>
                </a:pPr>
                <a:r>
                  <a:rPr lang="en-US" sz="1600" b="1" kern="0" dirty="0">
                    <a:solidFill>
                      <a:sysClr val="windowText" lastClr="000000"/>
                    </a:solidFill>
                    <a:ea typeface="Arial Unicode MS" pitchFamily="34" charset="-128"/>
                    <a:cs typeface="Arial Unicode MS" pitchFamily="34" charset="-128"/>
                  </a:rPr>
                  <a:t>Customer instance</a:t>
                </a:r>
              </a:p>
            </p:txBody>
          </p:sp>
        </p:grpSp>
        <p:sp>
          <p:nvSpPr>
            <p:cNvPr id="22" name="TextBox 21"/>
            <p:cNvSpPr txBox="1"/>
            <p:nvPr/>
          </p:nvSpPr>
          <p:spPr>
            <a:xfrm>
              <a:off x="8509640" y="3108573"/>
              <a:ext cx="1032334" cy="12311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800" b="1" kern="0" dirty="0">
                  <a:solidFill>
                    <a:srgbClr val="00B0F0"/>
                  </a:solidFill>
                  <a:ea typeface="Arial Unicode MS" pitchFamily="34" charset="-128"/>
                  <a:cs typeface="Arial Unicode MS" pitchFamily="34" charset="-128"/>
                </a:rPr>
                <a:t>SAP SuccessFactors</a:t>
              </a:r>
            </a:p>
          </p:txBody>
        </p:sp>
        <p:pic>
          <p:nvPicPr>
            <p:cNvPr id="34" name="Picture 33"/>
            <p:cNvPicPr>
              <a:picLocks noChangeAspect="1"/>
            </p:cNvPicPr>
            <p:nvPr/>
          </p:nvPicPr>
          <p:blipFill>
            <a:blip r:embed="rId4"/>
            <a:stretch>
              <a:fillRect/>
            </a:stretch>
          </p:blipFill>
          <p:spPr>
            <a:xfrm>
              <a:off x="9491044" y="2077005"/>
              <a:ext cx="438109" cy="422852"/>
            </a:xfrm>
            <a:prstGeom prst="rect">
              <a:avLst/>
            </a:prstGeom>
          </p:spPr>
        </p:pic>
      </p:grpSp>
      <p:sp>
        <p:nvSpPr>
          <p:cNvPr id="38" name="Rectangle 37"/>
          <p:cNvSpPr/>
          <p:nvPr/>
        </p:nvSpPr>
        <p:spPr>
          <a:xfrm>
            <a:off x="492030" y="1751881"/>
            <a:ext cx="5403992" cy="1631216"/>
          </a:xfrm>
          <a:prstGeom prst="rect">
            <a:avLst/>
          </a:prstGeom>
        </p:spPr>
        <p:txBody>
          <a:bodyPr wrap="square">
            <a:spAutoFit/>
          </a:bodyPr>
          <a:lstStyle/>
          <a:p>
            <a:pPr fontAlgn="base">
              <a:spcBef>
                <a:spcPts val="600"/>
              </a:spcBef>
              <a:spcAft>
                <a:spcPct val="0"/>
              </a:spcAft>
              <a:buSzPct val="80000"/>
            </a:pPr>
            <a:r>
              <a:rPr lang="en-US" sz="1600" b="1" kern="0" dirty="0">
                <a:ea typeface="Arial Unicode MS" pitchFamily="34" charset="-128"/>
                <a:cs typeface="Arial Unicode MS" pitchFamily="34" charset="-128"/>
              </a:rPr>
              <a:t>Option 1</a:t>
            </a:r>
            <a:r>
              <a:rPr lang="en-US" sz="1600" kern="0" dirty="0">
                <a:ea typeface="Arial Unicode MS" pitchFamily="34" charset="-128"/>
                <a:cs typeface="Arial Unicode MS" pitchFamily="34" charset="-128"/>
              </a:rPr>
              <a:t>: </a:t>
            </a:r>
            <a:r>
              <a:rPr lang="en-US" sz="1600" b="1" kern="0" dirty="0">
                <a:ea typeface="Arial Unicode MS" pitchFamily="34" charset="-128"/>
                <a:cs typeface="Arial Unicode MS" pitchFamily="34" charset="-128"/>
              </a:rPr>
              <a:t>Activation via the Upgrade Center</a:t>
            </a:r>
          </a:p>
          <a:p>
            <a:pPr marL="285750" indent="-285750" fontAlgn="base">
              <a:spcBef>
                <a:spcPts val="600"/>
              </a:spcBef>
              <a:spcAft>
                <a:spcPct val="0"/>
              </a:spcAft>
              <a:buSzPct val="80000"/>
              <a:buFont typeface="Wingdings" panose="05000000000000000000" pitchFamily="2" charset="2"/>
              <a:buChar char="Ø"/>
            </a:pPr>
            <a:r>
              <a:rPr lang="en-US" sz="1600" kern="0" dirty="0">
                <a:ea typeface="Arial Unicode MS" pitchFamily="34" charset="-128"/>
                <a:cs typeface="Arial Unicode MS" pitchFamily="34" charset="-128"/>
              </a:rPr>
              <a:t>Automated activation</a:t>
            </a:r>
          </a:p>
          <a:p>
            <a:pPr marL="285750" indent="-285750" fontAlgn="base">
              <a:spcBef>
                <a:spcPts val="600"/>
              </a:spcBef>
              <a:spcAft>
                <a:spcPct val="0"/>
              </a:spcAft>
              <a:buSzPct val="80000"/>
              <a:buFont typeface="Wingdings" panose="05000000000000000000" pitchFamily="2" charset="2"/>
              <a:buChar char="Ø"/>
            </a:pPr>
            <a:r>
              <a:rPr lang="en-US" sz="1600" kern="0" dirty="0">
                <a:ea typeface="Arial Unicode MS" pitchFamily="34" charset="-128"/>
                <a:cs typeface="Arial Unicode MS" pitchFamily="34" charset="-128"/>
              </a:rPr>
              <a:t>Brownfield and greenfield customers</a:t>
            </a:r>
          </a:p>
          <a:p>
            <a:pPr marL="285750" indent="-285750" fontAlgn="base">
              <a:spcBef>
                <a:spcPts val="600"/>
              </a:spcBef>
              <a:spcAft>
                <a:spcPct val="0"/>
              </a:spcAft>
              <a:buSzPct val="80000"/>
              <a:buFont typeface="Wingdings" panose="05000000000000000000" pitchFamily="2" charset="2"/>
              <a:buChar char="Ø"/>
            </a:pPr>
            <a:r>
              <a:rPr lang="en-US" sz="1600" kern="0" dirty="0">
                <a:ea typeface="Arial Unicode MS" pitchFamily="34" charset="-128"/>
                <a:cs typeface="Arial Unicode MS" pitchFamily="34" charset="-128"/>
              </a:rPr>
              <a:t>Quarterly updated content</a:t>
            </a:r>
          </a:p>
          <a:p>
            <a:pPr marL="285750" indent="-285750" fontAlgn="base">
              <a:spcBef>
                <a:spcPts val="600"/>
              </a:spcBef>
              <a:spcAft>
                <a:spcPct val="0"/>
              </a:spcAft>
              <a:buSzPct val="80000"/>
              <a:buFont typeface="Wingdings" panose="05000000000000000000" pitchFamily="2" charset="2"/>
              <a:buChar char="Ø"/>
            </a:pPr>
            <a:r>
              <a:rPr lang="en-US" sz="1600" kern="0" dirty="0">
                <a:ea typeface="Arial Unicode MS" pitchFamily="34" charset="-128"/>
                <a:cs typeface="Arial Unicode MS" pitchFamily="34" charset="-128"/>
              </a:rPr>
              <a:t>Flexible activation</a:t>
            </a:r>
            <a:endParaRPr lang="en-US" sz="2400" kern="0" dirty="0">
              <a:ea typeface="Arial Unicode MS" pitchFamily="34" charset="-128"/>
              <a:cs typeface="Arial Unicode MS" pitchFamily="34" charset="-128"/>
            </a:endParaRPr>
          </a:p>
        </p:txBody>
      </p:sp>
      <p:sp>
        <p:nvSpPr>
          <p:cNvPr id="43" name="Rectangle 42"/>
          <p:cNvSpPr/>
          <p:nvPr/>
        </p:nvSpPr>
        <p:spPr>
          <a:xfrm>
            <a:off x="492030" y="4026269"/>
            <a:ext cx="5467977" cy="2446824"/>
          </a:xfrm>
          <a:prstGeom prst="rect">
            <a:avLst/>
          </a:prstGeom>
        </p:spPr>
        <p:txBody>
          <a:bodyPr wrap="square">
            <a:spAutoFit/>
          </a:bodyPr>
          <a:lstStyle/>
          <a:p>
            <a:pPr fontAlgn="base">
              <a:spcBef>
                <a:spcPts val="600"/>
              </a:spcBef>
              <a:spcAft>
                <a:spcPct val="0"/>
              </a:spcAft>
              <a:buSzPct val="80000"/>
            </a:pPr>
            <a:r>
              <a:rPr lang="en-US" sz="1600" b="1" kern="0" dirty="0">
                <a:ea typeface="Arial Unicode MS" pitchFamily="34" charset="-128"/>
                <a:cs typeface="Arial Unicode MS" pitchFamily="34" charset="-128"/>
              </a:rPr>
              <a:t>Option 2</a:t>
            </a:r>
            <a:r>
              <a:rPr lang="en-US" sz="1600" kern="0" dirty="0">
                <a:ea typeface="Arial Unicode MS" pitchFamily="34" charset="-128"/>
                <a:cs typeface="Arial Unicode MS" pitchFamily="34" charset="-128"/>
              </a:rPr>
              <a:t>: </a:t>
            </a:r>
            <a:r>
              <a:rPr lang="en-US" sz="1600" b="1" kern="0" dirty="0">
                <a:ea typeface="Arial Unicode MS" pitchFamily="34" charset="-128"/>
                <a:cs typeface="Arial Unicode MS" pitchFamily="34" charset="-128"/>
              </a:rPr>
              <a:t>Load &amp; Activate </a:t>
            </a:r>
          </a:p>
          <a:p>
            <a:pPr marL="285750" indent="-285750" fontAlgn="base">
              <a:spcBef>
                <a:spcPts val="600"/>
              </a:spcBef>
              <a:spcAft>
                <a:spcPct val="0"/>
              </a:spcAft>
              <a:buSzPct val="80000"/>
              <a:buFont typeface="Wingdings" panose="05000000000000000000" pitchFamily="2" charset="2"/>
              <a:buChar char="Ø"/>
            </a:pPr>
            <a:r>
              <a:rPr lang="en-US" sz="1600" kern="0" dirty="0">
                <a:ea typeface="Arial Unicode MS" pitchFamily="34" charset="-128"/>
                <a:cs typeface="Arial Unicode MS" pitchFamily="34" charset="-128"/>
              </a:rPr>
              <a:t>Semi-Automated approach with manual configuration guides and upload files (xml, csv)</a:t>
            </a:r>
          </a:p>
          <a:p>
            <a:pPr marL="285750" indent="-285750" fontAlgn="base">
              <a:spcBef>
                <a:spcPts val="600"/>
              </a:spcBef>
              <a:spcAft>
                <a:spcPct val="0"/>
              </a:spcAft>
              <a:buSzPct val="80000"/>
              <a:buFont typeface="Wingdings" panose="05000000000000000000" pitchFamily="2" charset="2"/>
              <a:buChar char="Ø"/>
            </a:pPr>
            <a:r>
              <a:rPr lang="en-US" sz="1600" kern="0" dirty="0">
                <a:ea typeface="Arial Unicode MS" pitchFamily="34" charset="-128"/>
                <a:cs typeface="Arial Unicode MS" pitchFamily="34" charset="-128"/>
              </a:rPr>
              <a:t>Provided for the content which is not yet covered via Upgrade Center</a:t>
            </a:r>
          </a:p>
          <a:p>
            <a:pPr marL="285750" indent="-285750" fontAlgn="base">
              <a:spcBef>
                <a:spcPts val="600"/>
              </a:spcBef>
              <a:spcAft>
                <a:spcPct val="0"/>
              </a:spcAft>
              <a:buSzPct val="80000"/>
              <a:buFont typeface="Wingdings" panose="05000000000000000000" pitchFamily="2" charset="2"/>
              <a:buChar char="Ø"/>
            </a:pPr>
            <a:r>
              <a:rPr lang="en-US" sz="1600" kern="0" dirty="0">
                <a:ea typeface="Arial Unicode MS" pitchFamily="34" charset="-128"/>
                <a:cs typeface="Arial Unicode MS" pitchFamily="34" charset="-128"/>
              </a:rPr>
              <a:t>Brownfield and greenfield customers</a:t>
            </a:r>
          </a:p>
          <a:p>
            <a:pPr marL="285750" indent="-285750" fontAlgn="base">
              <a:spcBef>
                <a:spcPts val="600"/>
              </a:spcBef>
              <a:spcAft>
                <a:spcPct val="0"/>
              </a:spcAft>
              <a:buSzPct val="80000"/>
              <a:buFont typeface="Wingdings" panose="05000000000000000000" pitchFamily="2" charset="2"/>
              <a:buChar char="Ø"/>
            </a:pPr>
            <a:r>
              <a:rPr lang="en-US" sz="1600" kern="0" dirty="0">
                <a:ea typeface="Arial Unicode MS" pitchFamily="34" charset="-128"/>
                <a:cs typeface="Arial Unicode MS" pitchFamily="34" charset="-128"/>
              </a:rPr>
              <a:t>Quarterly updated content</a:t>
            </a:r>
          </a:p>
          <a:p>
            <a:pPr fontAlgn="base">
              <a:spcBef>
                <a:spcPts val="600"/>
              </a:spcBef>
              <a:spcAft>
                <a:spcPct val="0"/>
              </a:spcAft>
              <a:buSzPct val="80000"/>
            </a:pPr>
            <a:endParaRPr lang="en-US" sz="16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3996818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p:cNvSpPr/>
          <p:nvPr/>
        </p:nvSpPr>
        <p:spPr bwMode="gray">
          <a:xfrm>
            <a:off x="4799282" y="3120992"/>
            <a:ext cx="6290090" cy="1306962"/>
          </a:xfrm>
          <a:prstGeom prst="rect">
            <a:avLst/>
          </a:prstGeom>
          <a:solidFill>
            <a:schemeClr val="bg2">
              <a:lumMod val="20000"/>
              <a:lumOff val="80000"/>
            </a:schemeClr>
          </a:solidFill>
          <a:ln w="9525" algn="ctr">
            <a:solidFill>
              <a:schemeClr val="bg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1" name="Rectangle 90"/>
          <p:cNvSpPr/>
          <p:nvPr/>
        </p:nvSpPr>
        <p:spPr bwMode="gray">
          <a:xfrm>
            <a:off x="1011298" y="4781165"/>
            <a:ext cx="10078074" cy="1103047"/>
          </a:xfrm>
          <a:prstGeom prst="rect">
            <a:avLst/>
          </a:prstGeom>
          <a:solidFill>
            <a:schemeClr val="bg2">
              <a:lumMod val="20000"/>
              <a:lumOff val="80000"/>
            </a:schemeClr>
          </a:solidFill>
          <a:ln w="9525" algn="ctr">
            <a:solidFill>
              <a:schemeClr val="bg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 name="Title 2"/>
          <p:cNvSpPr>
            <a:spLocks noGrp="1"/>
          </p:cNvSpPr>
          <p:nvPr>
            <p:ph type="title"/>
          </p:nvPr>
        </p:nvSpPr>
        <p:spPr/>
        <p:txBody>
          <a:bodyPr/>
          <a:lstStyle/>
          <a:p>
            <a:r>
              <a:rPr lang="en-US" dirty="0"/>
              <a:t>Deployment of SAP Best Practices via the Upgrade Center</a:t>
            </a:r>
          </a:p>
        </p:txBody>
      </p:sp>
      <p:grpSp>
        <p:nvGrpSpPr>
          <p:cNvPr id="7" name="Group 6"/>
          <p:cNvGrpSpPr/>
          <p:nvPr/>
        </p:nvGrpSpPr>
        <p:grpSpPr>
          <a:xfrm>
            <a:off x="1346829" y="4930869"/>
            <a:ext cx="7217891" cy="848737"/>
            <a:chOff x="4237896" y="5213836"/>
            <a:chExt cx="6979079" cy="808892"/>
          </a:xfrm>
        </p:grpSpPr>
        <p:sp>
          <p:nvSpPr>
            <p:cNvPr id="2" name="Rectangle 1"/>
            <p:cNvSpPr/>
            <p:nvPr/>
          </p:nvSpPr>
          <p:spPr bwMode="gray">
            <a:xfrm>
              <a:off x="4237896" y="5213836"/>
              <a:ext cx="6840409" cy="80889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Rectangle 5"/>
            <p:cNvSpPr/>
            <p:nvPr/>
          </p:nvSpPr>
          <p:spPr bwMode="gray">
            <a:xfrm>
              <a:off x="4237897" y="5213836"/>
              <a:ext cx="1754791" cy="808892"/>
            </a:xfrm>
            <a:prstGeom prst="rect">
              <a:avLst/>
            </a:prstGeom>
            <a:solidFill>
              <a:schemeClr val="accent1"/>
            </a:solidFill>
            <a:ln w="25400" algn="ctr">
              <a:noFill/>
              <a:miter lim="800000"/>
              <a:headEnd/>
              <a:tailEnd/>
            </a:ln>
          </p:spPr>
          <p:txBody>
            <a:bodyPr lIns="90000" tIns="72000" rIns="90000" bIns="72000" rtlCol="0" anchor="ctr"/>
            <a:lstStyle/>
            <a:p>
              <a:pPr algn="ctr" defTabSz="1066693">
                <a:lnSpc>
                  <a:spcPct val="90000"/>
                </a:lnSpc>
                <a:spcAft>
                  <a:spcPct val="35000"/>
                </a:spcAft>
                <a:defRPr/>
              </a:pPr>
              <a:r>
                <a:rPr lang="en-US" altLang="en-US" sz="1800" b="1" dirty="0">
                  <a:solidFill>
                    <a:srgbClr val="FFFFFF"/>
                  </a:solidFill>
                  <a:effectLst>
                    <a:outerShdw blurRad="38100" dist="38100" dir="2700000" algn="tl">
                      <a:srgbClr val="000000">
                        <a:alpha val="43137"/>
                      </a:srgbClr>
                    </a:outerShdw>
                  </a:effectLst>
                </a:rPr>
                <a:t>HR Basic </a:t>
              </a:r>
              <a:br>
                <a:rPr lang="en-US" altLang="en-US" sz="1800" b="1" dirty="0">
                  <a:solidFill>
                    <a:srgbClr val="FFFFFF"/>
                  </a:solidFill>
                  <a:effectLst>
                    <a:outerShdw blurRad="38100" dist="38100" dir="2700000" algn="tl">
                      <a:srgbClr val="000000">
                        <a:alpha val="43137"/>
                      </a:srgbClr>
                    </a:outerShdw>
                  </a:effectLst>
                </a:rPr>
              </a:br>
              <a:r>
                <a:rPr lang="en-US" altLang="en-US" sz="1800" b="1" dirty="0">
                  <a:solidFill>
                    <a:srgbClr val="FFFFFF"/>
                  </a:solidFill>
                  <a:effectLst>
                    <a:outerShdw blurRad="38100" dist="38100" dir="2700000" algn="tl">
                      <a:srgbClr val="000000">
                        <a:alpha val="43137"/>
                      </a:srgbClr>
                    </a:outerShdw>
                  </a:effectLst>
                </a:rPr>
                <a:t>Transactions</a:t>
              </a:r>
            </a:p>
          </p:txBody>
        </p:sp>
        <p:cxnSp>
          <p:nvCxnSpPr>
            <p:cNvPr id="15" name="Straight Connector 14"/>
            <p:cNvCxnSpPr>
              <a:stCxn id="6" idx="3"/>
              <a:endCxn id="2" idx="3"/>
            </p:cNvCxnSpPr>
            <p:nvPr/>
          </p:nvCxnSpPr>
          <p:spPr>
            <a:xfrm>
              <a:off x="5992688" y="5618282"/>
              <a:ext cx="5085617" cy="0"/>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493005" y="5337633"/>
              <a:ext cx="4723970" cy="161330"/>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2. Activate country specific Employee Central Core Content**</a:t>
              </a:r>
            </a:p>
          </p:txBody>
        </p:sp>
        <p:sp>
          <p:nvSpPr>
            <p:cNvPr id="18" name="TextBox 17"/>
            <p:cNvSpPr txBox="1"/>
            <p:nvPr/>
          </p:nvSpPr>
          <p:spPr>
            <a:xfrm>
              <a:off x="6498500" y="5716887"/>
              <a:ext cx="4661531" cy="161330"/>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1. Activate common Employee Central Core Content * </a:t>
              </a:r>
            </a:p>
          </p:txBody>
        </p:sp>
      </p:grpSp>
      <p:grpSp>
        <p:nvGrpSpPr>
          <p:cNvPr id="36" name="Group 35"/>
          <p:cNvGrpSpPr/>
          <p:nvPr/>
        </p:nvGrpSpPr>
        <p:grpSpPr>
          <a:xfrm>
            <a:off x="4993246" y="3424678"/>
            <a:ext cx="4302470" cy="752995"/>
            <a:chOff x="6026905" y="2773960"/>
            <a:chExt cx="5156911" cy="808892"/>
          </a:xfrm>
        </p:grpSpPr>
        <p:sp>
          <p:nvSpPr>
            <p:cNvPr id="26" name="Rectangle 25"/>
            <p:cNvSpPr/>
            <p:nvPr/>
          </p:nvSpPr>
          <p:spPr bwMode="gray">
            <a:xfrm>
              <a:off x="6026905" y="2773960"/>
              <a:ext cx="4849833" cy="80889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ectangle 26"/>
            <p:cNvSpPr/>
            <p:nvPr/>
          </p:nvSpPr>
          <p:spPr bwMode="gray">
            <a:xfrm>
              <a:off x="6026906" y="2773960"/>
              <a:ext cx="1095916" cy="808892"/>
            </a:xfrm>
            <a:prstGeom prst="rect">
              <a:avLst/>
            </a:prstGeom>
            <a:solidFill>
              <a:schemeClr val="accent1"/>
            </a:solidFill>
            <a:ln w="25400" algn="ctr">
              <a:noFill/>
              <a:miter lim="800000"/>
              <a:headEnd/>
              <a:tailEnd/>
            </a:ln>
          </p:spPr>
          <p:txBody>
            <a:bodyPr lIns="90000" tIns="72000" rIns="90000" bIns="72000" rtlCol="0" anchor="ctr"/>
            <a:lstStyle/>
            <a:p>
              <a:pPr algn="ctr" defTabSz="1066693">
                <a:lnSpc>
                  <a:spcPct val="90000"/>
                </a:lnSpc>
                <a:spcAft>
                  <a:spcPct val="35000"/>
                </a:spcAft>
                <a:defRPr/>
              </a:pPr>
              <a:r>
                <a:rPr lang="en-US" altLang="en-US" sz="1800" b="1" dirty="0">
                  <a:solidFill>
                    <a:srgbClr val="FFFFFF"/>
                  </a:solidFill>
                  <a:effectLst>
                    <a:outerShdw blurRad="38100" dist="38100" dir="2700000" algn="tl">
                      <a:srgbClr val="000000">
                        <a:alpha val="43137"/>
                      </a:srgbClr>
                    </a:outerShdw>
                  </a:effectLst>
                </a:rPr>
                <a:t>Time Off</a:t>
              </a:r>
            </a:p>
          </p:txBody>
        </p:sp>
        <p:cxnSp>
          <p:nvCxnSpPr>
            <p:cNvPr id="29" name="Straight Connector 28"/>
            <p:cNvCxnSpPr>
              <a:stCxn id="27" idx="3"/>
              <a:endCxn id="26" idx="3"/>
            </p:cNvCxnSpPr>
            <p:nvPr/>
          </p:nvCxnSpPr>
          <p:spPr>
            <a:xfrm>
              <a:off x="7122822" y="3178407"/>
              <a:ext cx="3753916" cy="0"/>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403123" y="2872209"/>
              <a:ext cx="3780693"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2. Activate country specific Time Off Content**</a:t>
              </a:r>
            </a:p>
          </p:txBody>
        </p:sp>
        <p:sp>
          <p:nvSpPr>
            <p:cNvPr id="34" name="TextBox 33"/>
            <p:cNvSpPr txBox="1"/>
            <p:nvPr/>
          </p:nvSpPr>
          <p:spPr>
            <a:xfrm>
              <a:off x="7403124" y="3276656"/>
              <a:ext cx="3780692"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1. Activate common Time Off Content* </a:t>
              </a:r>
            </a:p>
          </p:txBody>
        </p:sp>
      </p:grpSp>
      <p:sp>
        <p:nvSpPr>
          <p:cNvPr id="40" name="Rectangle 39"/>
          <p:cNvSpPr/>
          <p:nvPr/>
        </p:nvSpPr>
        <p:spPr bwMode="gray">
          <a:xfrm>
            <a:off x="4774405" y="2277358"/>
            <a:ext cx="6290090" cy="492500"/>
          </a:xfrm>
          <a:prstGeom prst="rect">
            <a:avLst/>
          </a:prstGeom>
          <a:solidFill>
            <a:schemeClr val="accent1"/>
          </a:solidFill>
          <a:ln w="25400" algn="ctr">
            <a:noFill/>
            <a:miter lim="800000"/>
            <a:headEnd/>
            <a:tailEnd/>
          </a:ln>
        </p:spPr>
        <p:txBody>
          <a:bodyPr lIns="90000" tIns="72000" rIns="90000" bIns="72000" rtlCol="0" anchor="ctr"/>
          <a:lstStyle/>
          <a:p>
            <a:pPr algn="ctr" defTabSz="1066693">
              <a:lnSpc>
                <a:spcPct val="90000"/>
              </a:lnSpc>
              <a:spcAft>
                <a:spcPct val="35000"/>
              </a:spcAft>
              <a:defRPr/>
            </a:pPr>
            <a:r>
              <a:rPr lang="en-US" altLang="en-US" sz="1800" b="1" dirty="0">
                <a:solidFill>
                  <a:srgbClr val="FFFFFF"/>
                </a:solidFill>
                <a:effectLst>
                  <a:outerShdw blurRad="38100" dist="38100" dir="2700000" algn="tl">
                    <a:srgbClr val="000000">
                      <a:alpha val="43137"/>
                    </a:srgbClr>
                  </a:outerShdw>
                </a:effectLst>
              </a:rPr>
              <a:t>Time Sheet</a:t>
            </a:r>
          </a:p>
        </p:txBody>
      </p:sp>
      <p:sp>
        <p:nvSpPr>
          <p:cNvPr id="47" name="Rectangle 46"/>
          <p:cNvSpPr/>
          <p:nvPr/>
        </p:nvSpPr>
        <p:spPr bwMode="gray">
          <a:xfrm>
            <a:off x="9499362" y="3359146"/>
            <a:ext cx="1429133" cy="875951"/>
          </a:xfrm>
          <a:prstGeom prst="rect">
            <a:avLst/>
          </a:prstGeom>
          <a:solidFill>
            <a:schemeClr val="bg1"/>
          </a:solidFill>
          <a:ln w="25400" algn="ctr">
            <a:solidFill>
              <a:schemeClr val="accent3">
                <a:lumMod val="40000"/>
                <a:lumOff val="6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dirty="0">
                <a:ln>
                  <a:noFill/>
                </a:ln>
                <a:effectLst/>
                <a:uLnTx/>
                <a:uFillTx/>
                <a:ea typeface="Arial Unicode MS" pitchFamily="34" charset="-128"/>
                <a:cs typeface="Arial Unicode MS" pitchFamily="34" charset="-128"/>
              </a:rPr>
              <a:t>Time Off </a:t>
            </a:r>
            <a:r>
              <a:rPr kumimoji="0" lang="en-US" sz="1200" b="0" i="0" u="none" strike="noStrike" kern="0" cap="none" spc="0" normalizeH="0" dirty="0">
                <a:ln>
                  <a:noFill/>
                </a:ln>
                <a:effectLst/>
                <a:uLnTx/>
                <a:uFillTx/>
                <a:ea typeface="Arial Unicode MS" pitchFamily="34" charset="-128"/>
                <a:cs typeface="Arial Unicode MS" pitchFamily="34" charset="-128"/>
              </a:rPr>
              <a:t>deployed </a:t>
            </a:r>
            <a:r>
              <a:rPr kumimoji="0" lang="en-US" sz="1200" b="0" i="0" u="sng" strike="noStrike" kern="0" cap="none" spc="0" normalizeH="0" dirty="0">
                <a:ln>
                  <a:noFill/>
                </a:ln>
                <a:effectLst/>
                <a:uLnTx/>
                <a:uFillTx/>
                <a:ea typeface="Arial Unicode MS" pitchFamily="34" charset="-128"/>
                <a:cs typeface="Arial Unicode MS" pitchFamily="34" charset="-128"/>
              </a:rPr>
              <a:t>without</a:t>
            </a:r>
            <a:r>
              <a:rPr kumimoji="0" lang="en-US" sz="1200" b="0" i="0" u="none" strike="noStrike" kern="0" cap="none" spc="0" normalizeH="0" dirty="0">
                <a:ln>
                  <a:noFill/>
                </a:ln>
                <a:effectLst/>
                <a:uLnTx/>
                <a:uFillTx/>
                <a:ea typeface="Arial Unicode MS" pitchFamily="34" charset="-128"/>
                <a:cs typeface="Arial Unicode MS" pitchFamily="34" charset="-128"/>
              </a:rPr>
              <a:t> SAP Best Practices</a:t>
            </a:r>
            <a:r>
              <a:rPr kumimoji="0" lang="en-US" sz="1200" b="0" i="0" u="none" strike="noStrike" kern="0" cap="none" spc="0" normalizeH="0" baseline="0" dirty="0">
                <a:ln>
                  <a:noFill/>
                </a:ln>
                <a:effectLst/>
                <a:uLnTx/>
                <a:uFillTx/>
                <a:ea typeface="Arial Unicode MS" pitchFamily="34" charset="-128"/>
                <a:cs typeface="Arial Unicode MS" pitchFamily="34" charset="-128"/>
              </a:rPr>
              <a:t> </a:t>
            </a:r>
          </a:p>
        </p:txBody>
      </p:sp>
      <p:grpSp>
        <p:nvGrpSpPr>
          <p:cNvPr id="74" name="Group 73"/>
          <p:cNvGrpSpPr/>
          <p:nvPr/>
        </p:nvGrpSpPr>
        <p:grpSpPr>
          <a:xfrm>
            <a:off x="9921072" y="508122"/>
            <a:ext cx="1251318" cy="995447"/>
            <a:chOff x="6464996" y="71195"/>
            <a:chExt cx="3015550" cy="2013518"/>
          </a:xfrm>
        </p:grpSpPr>
        <p:sp>
          <p:nvSpPr>
            <p:cNvPr id="66" name="Rounded Rectangle 53"/>
            <p:cNvSpPr/>
            <p:nvPr/>
          </p:nvSpPr>
          <p:spPr bwMode="gray">
            <a:xfrm>
              <a:off x="6939354" y="71195"/>
              <a:ext cx="2172995" cy="1526578"/>
            </a:xfrm>
            <a:prstGeom prst="roundRect">
              <a:avLst/>
            </a:prstGeom>
            <a:solidFill>
              <a:srgbClr val="FFFFFF">
                <a:alpha val="69804"/>
              </a:srgbClr>
            </a:solidFill>
            <a:ln w="12700" algn="ctr">
              <a:solidFill>
                <a:srgbClr val="000000"/>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defRPr/>
              </a:pPr>
              <a:endParaRPr lang="en-US" sz="2000" kern="0" dirty="0">
                <a:solidFill>
                  <a:sysClr val="windowText" lastClr="000000"/>
                </a:solidFill>
                <a:ea typeface="Arial Unicode MS" pitchFamily="34" charset="-128"/>
                <a:cs typeface="Arial Unicode MS" pitchFamily="34" charset="-128"/>
              </a:endParaRPr>
            </a:p>
          </p:txBody>
        </p:sp>
        <p:sp>
          <p:nvSpPr>
            <p:cNvPr id="67" name="Folded Corner 7"/>
            <p:cNvSpPr>
              <a:spLocks noChangeArrowheads="1"/>
            </p:cNvSpPr>
            <p:nvPr/>
          </p:nvSpPr>
          <p:spPr bwMode="gray">
            <a:xfrm>
              <a:off x="7828054" y="1035339"/>
              <a:ext cx="531923" cy="562432"/>
            </a:xfrm>
            <a:prstGeom prst="foldedCorner">
              <a:avLst>
                <a:gd name="adj" fmla="val 45236"/>
              </a:avLst>
            </a:prstGeom>
            <a:solidFill>
              <a:srgbClr val="F0AB00">
                <a:alpha val="69803"/>
              </a:srgb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89979" tIns="71983" rIns="89979" bIns="71983" anchor="ctr"/>
            <a:lstStyle>
              <a:lvl1pPr>
                <a:defRPr sz="2100">
                  <a:solidFill>
                    <a:schemeClr val="tx1"/>
                  </a:solidFill>
                  <a:latin typeface="Arial" panose="020B0604020202020204" pitchFamily="34" charset="0"/>
                </a:defRPr>
              </a:lvl1pPr>
              <a:lvl2pPr>
                <a:defRPr sz="2100">
                  <a:solidFill>
                    <a:schemeClr val="tx1"/>
                  </a:solidFill>
                  <a:latin typeface="Arial" panose="020B0604020202020204" pitchFamily="34" charset="0"/>
                </a:defRPr>
              </a:lvl2pPr>
              <a:lvl3pPr>
                <a:defRPr sz="2100">
                  <a:solidFill>
                    <a:schemeClr val="tx1"/>
                  </a:solidFill>
                  <a:latin typeface="Arial" panose="020B0604020202020204" pitchFamily="34" charset="0"/>
                </a:defRPr>
              </a:lvl3pPr>
              <a:lvl4pPr>
                <a:defRPr sz="2100">
                  <a:solidFill>
                    <a:schemeClr val="tx1"/>
                  </a:solidFill>
                  <a:latin typeface="Arial" panose="020B0604020202020204" pitchFamily="34" charset="0"/>
                </a:defRPr>
              </a:lvl4pPr>
              <a:lvl5pPr>
                <a:defRPr sz="2100">
                  <a:solidFill>
                    <a:schemeClr val="tx1"/>
                  </a:solidFill>
                  <a:latin typeface="Arial" panose="020B0604020202020204" pitchFamily="34" charset="0"/>
                </a:defRPr>
              </a:lvl5pPr>
              <a:lvl6pPr marL="2633663" indent="-347663" eaLnBrk="0" fontAlgn="base" hangingPunct="0">
                <a:spcBef>
                  <a:spcPct val="0"/>
                </a:spcBef>
                <a:spcAft>
                  <a:spcPct val="0"/>
                </a:spcAft>
                <a:defRPr sz="2100">
                  <a:solidFill>
                    <a:schemeClr val="tx1"/>
                  </a:solidFill>
                  <a:latin typeface="Arial" panose="020B0604020202020204" pitchFamily="34" charset="0"/>
                </a:defRPr>
              </a:lvl6pPr>
              <a:lvl7pPr marL="3090863" indent="-347663" eaLnBrk="0" fontAlgn="base" hangingPunct="0">
                <a:spcBef>
                  <a:spcPct val="0"/>
                </a:spcBef>
                <a:spcAft>
                  <a:spcPct val="0"/>
                </a:spcAft>
                <a:defRPr sz="2100">
                  <a:solidFill>
                    <a:schemeClr val="tx1"/>
                  </a:solidFill>
                  <a:latin typeface="Arial" panose="020B0604020202020204" pitchFamily="34" charset="0"/>
                </a:defRPr>
              </a:lvl7pPr>
              <a:lvl8pPr marL="3548063" indent="-347663" eaLnBrk="0" fontAlgn="base" hangingPunct="0">
                <a:spcBef>
                  <a:spcPct val="0"/>
                </a:spcBef>
                <a:spcAft>
                  <a:spcPct val="0"/>
                </a:spcAft>
                <a:defRPr sz="2100">
                  <a:solidFill>
                    <a:schemeClr val="tx1"/>
                  </a:solidFill>
                  <a:latin typeface="Arial" panose="020B0604020202020204" pitchFamily="34" charset="0"/>
                </a:defRPr>
              </a:lvl8pPr>
              <a:lvl9pPr marL="4005263" indent="-347663" eaLnBrk="0" fontAlgn="base" hangingPunct="0">
                <a:spcBef>
                  <a:spcPct val="0"/>
                </a:spcBef>
                <a:spcAft>
                  <a:spcPct val="0"/>
                </a:spcAft>
                <a:defRPr sz="2100">
                  <a:solidFill>
                    <a:schemeClr val="tx1"/>
                  </a:solidFill>
                  <a:latin typeface="Arial" panose="020B0604020202020204" pitchFamily="34" charset="0"/>
                </a:defRPr>
              </a:lvl9pPr>
            </a:lstStyle>
            <a:p>
              <a:pPr algn="ctr" defTabSz="914217">
                <a:spcBef>
                  <a:spcPct val="50000"/>
                </a:spcBef>
                <a:buClr>
                  <a:srgbClr val="F0AB00"/>
                </a:buClr>
                <a:buSzPct val="80000"/>
                <a:defRPr/>
              </a:pPr>
              <a:endParaRPr lang="en-US" altLang="en-US" sz="2000" kern="0" dirty="0">
                <a:ea typeface="Arial Unicode MS" panose="020B0604020202020204" pitchFamily="34" charset="-128"/>
                <a:cs typeface="Arial Unicode MS" panose="020B0604020202020204" pitchFamily="34" charset="-128"/>
              </a:endParaRPr>
            </a:p>
          </p:txBody>
        </p:sp>
        <p:sp>
          <p:nvSpPr>
            <p:cNvPr id="68" name="Folded Corner 37"/>
            <p:cNvSpPr>
              <a:spLocks noChangeArrowheads="1"/>
            </p:cNvSpPr>
            <p:nvPr/>
          </p:nvSpPr>
          <p:spPr bwMode="gray">
            <a:xfrm>
              <a:off x="7708730" y="942289"/>
              <a:ext cx="528071" cy="562432"/>
            </a:xfrm>
            <a:prstGeom prst="foldedCorner">
              <a:avLst>
                <a:gd name="adj" fmla="val 45236"/>
              </a:avLst>
            </a:prstGeom>
            <a:solidFill>
              <a:srgbClr val="F0AB00">
                <a:alpha val="69803"/>
              </a:srgb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89979" tIns="71983" rIns="89979" bIns="71983" anchor="ctr"/>
            <a:lstStyle>
              <a:lvl1pPr>
                <a:defRPr sz="2100">
                  <a:solidFill>
                    <a:schemeClr val="tx1"/>
                  </a:solidFill>
                  <a:latin typeface="Arial" panose="020B0604020202020204" pitchFamily="34" charset="0"/>
                </a:defRPr>
              </a:lvl1pPr>
              <a:lvl2pPr>
                <a:defRPr sz="2100">
                  <a:solidFill>
                    <a:schemeClr val="tx1"/>
                  </a:solidFill>
                  <a:latin typeface="Arial" panose="020B0604020202020204" pitchFamily="34" charset="0"/>
                </a:defRPr>
              </a:lvl2pPr>
              <a:lvl3pPr>
                <a:defRPr sz="2100">
                  <a:solidFill>
                    <a:schemeClr val="tx1"/>
                  </a:solidFill>
                  <a:latin typeface="Arial" panose="020B0604020202020204" pitchFamily="34" charset="0"/>
                </a:defRPr>
              </a:lvl3pPr>
              <a:lvl4pPr>
                <a:defRPr sz="2100">
                  <a:solidFill>
                    <a:schemeClr val="tx1"/>
                  </a:solidFill>
                  <a:latin typeface="Arial" panose="020B0604020202020204" pitchFamily="34" charset="0"/>
                </a:defRPr>
              </a:lvl4pPr>
              <a:lvl5pPr>
                <a:defRPr sz="2100">
                  <a:solidFill>
                    <a:schemeClr val="tx1"/>
                  </a:solidFill>
                  <a:latin typeface="Arial" panose="020B0604020202020204" pitchFamily="34" charset="0"/>
                </a:defRPr>
              </a:lvl5pPr>
              <a:lvl6pPr marL="2633663" indent="-347663" eaLnBrk="0" fontAlgn="base" hangingPunct="0">
                <a:spcBef>
                  <a:spcPct val="0"/>
                </a:spcBef>
                <a:spcAft>
                  <a:spcPct val="0"/>
                </a:spcAft>
                <a:defRPr sz="2100">
                  <a:solidFill>
                    <a:schemeClr val="tx1"/>
                  </a:solidFill>
                  <a:latin typeface="Arial" panose="020B0604020202020204" pitchFamily="34" charset="0"/>
                </a:defRPr>
              </a:lvl6pPr>
              <a:lvl7pPr marL="3090863" indent="-347663" eaLnBrk="0" fontAlgn="base" hangingPunct="0">
                <a:spcBef>
                  <a:spcPct val="0"/>
                </a:spcBef>
                <a:spcAft>
                  <a:spcPct val="0"/>
                </a:spcAft>
                <a:defRPr sz="2100">
                  <a:solidFill>
                    <a:schemeClr val="tx1"/>
                  </a:solidFill>
                  <a:latin typeface="Arial" panose="020B0604020202020204" pitchFamily="34" charset="0"/>
                </a:defRPr>
              </a:lvl7pPr>
              <a:lvl8pPr marL="3548063" indent="-347663" eaLnBrk="0" fontAlgn="base" hangingPunct="0">
                <a:spcBef>
                  <a:spcPct val="0"/>
                </a:spcBef>
                <a:spcAft>
                  <a:spcPct val="0"/>
                </a:spcAft>
                <a:defRPr sz="2100">
                  <a:solidFill>
                    <a:schemeClr val="tx1"/>
                  </a:solidFill>
                  <a:latin typeface="Arial" panose="020B0604020202020204" pitchFamily="34" charset="0"/>
                </a:defRPr>
              </a:lvl8pPr>
              <a:lvl9pPr marL="4005263" indent="-347663" eaLnBrk="0" fontAlgn="base" hangingPunct="0">
                <a:spcBef>
                  <a:spcPct val="0"/>
                </a:spcBef>
                <a:spcAft>
                  <a:spcPct val="0"/>
                </a:spcAft>
                <a:defRPr sz="2100">
                  <a:solidFill>
                    <a:schemeClr val="tx1"/>
                  </a:solidFill>
                  <a:latin typeface="Arial" panose="020B0604020202020204" pitchFamily="34" charset="0"/>
                </a:defRPr>
              </a:lvl9pPr>
            </a:lstStyle>
            <a:p>
              <a:pPr algn="ctr" defTabSz="914217">
                <a:spcBef>
                  <a:spcPct val="50000"/>
                </a:spcBef>
                <a:buClr>
                  <a:srgbClr val="F0AB00"/>
                </a:buClr>
                <a:buSzPct val="80000"/>
                <a:defRPr/>
              </a:pPr>
              <a:endParaRPr lang="en-US" altLang="en-US" sz="2000" kern="0" dirty="0">
                <a:ea typeface="Arial Unicode MS" panose="020B0604020202020204" pitchFamily="34" charset="-128"/>
                <a:cs typeface="Arial Unicode MS" panose="020B0604020202020204" pitchFamily="34" charset="-128"/>
              </a:endParaRPr>
            </a:p>
          </p:txBody>
        </p:sp>
        <p:sp>
          <p:nvSpPr>
            <p:cNvPr id="69" name="Folded Corner 38"/>
            <p:cNvSpPr>
              <a:spLocks noChangeArrowheads="1"/>
            </p:cNvSpPr>
            <p:nvPr/>
          </p:nvSpPr>
          <p:spPr bwMode="gray">
            <a:xfrm>
              <a:off x="7584074" y="830250"/>
              <a:ext cx="531922" cy="562432"/>
            </a:xfrm>
            <a:prstGeom prst="foldedCorner">
              <a:avLst>
                <a:gd name="adj" fmla="val 45236"/>
              </a:avLst>
            </a:prstGeom>
            <a:solidFill>
              <a:srgbClr val="F0AB00">
                <a:alpha val="69803"/>
              </a:srgb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89979" tIns="71983" rIns="89979" bIns="71983" anchor="ctr"/>
            <a:lstStyle>
              <a:lvl1pPr>
                <a:defRPr sz="2100">
                  <a:solidFill>
                    <a:schemeClr val="tx1"/>
                  </a:solidFill>
                  <a:latin typeface="Arial" panose="020B0604020202020204" pitchFamily="34" charset="0"/>
                </a:defRPr>
              </a:lvl1pPr>
              <a:lvl2pPr>
                <a:defRPr sz="2100">
                  <a:solidFill>
                    <a:schemeClr val="tx1"/>
                  </a:solidFill>
                  <a:latin typeface="Arial" panose="020B0604020202020204" pitchFamily="34" charset="0"/>
                </a:defRPr>
              </a:lvl2pPr>
              <a:lvl3pPr>
                <a:defRPr sz="2100">
                  <a:solidFill>
                    <a:schemeClr val="tx1"/>
                  </a:solidFill>
                  <a:latin typeface="Arial" panose="020B0604020202020204" pitchFamily="34" charset="0"/>
                </a:defRPr>
              </a:lvl3pPr>
              <a:lvl4pPr>
                <a:defRPr sz="2100">
                  <a:solidFill>
                    <a:schemeClr val="tx1"/>
                  </a:solidFill>
                  <a:latin typeface="Arial" panose="020B0604020202020204" pitchFamily="34" charset="0"/>
                </a:defRPr>
              </a:lvl4pPr>
              <a:lvl5pPr>
                <a:defRPr sz="2100">
                  <a:solidFill>
                    <a:schemeClr val="tx1"/>
                  </a:solidFill>
                  <a:latin typeface="Arial" panose="020B0604020202020204" pitchFamily="34" charset="0"/>
                </a:defRPr>
              </a:lvl5pPr>
              <a:lvl6pPr marL="2633663" indent="-347663" eaLnBrk="0" fontAlgn="base" hangingPunct="0">
                <a:spcBef>
                  <a:spcPct val="0"/>
                </a:spcBef>
                <a:spcAft>
                  <a:spcPct val="0"/>
                </a:spcAft>
                <a:defRPr sz="2100">
                  <a:solidFill>
                    <a:schemeClr val="tx1"/>
                  </a:solidFill>
                  <a:latin typeface="Arial" panose="020B0604020202020204" pitchFamily="34" charset="0"/>
                </a:defRPr>
              </a:lvl6pPr>
              <a:lvl7pPr marL="3090863" indent="-347663" eaLnBrk="0" fontAlgn="base" hangingPunct="0">
                <a:spcBef>
                  <a:spcPct val="0"/>
                </a:spcBef>
                <a:spcAft>
                  <a:spcPct val="0"/>
                </a:spcAft>
                <a:defRPr sz="2100">
                  <a:solidFill>
                    <a:schemeClr val="tx1"/>
                  </a:solidFill>
                  <a:latin typeface="Arial" panose="020B0604020202020204" pitchFamily="34" charset="0"/>
                </a:defRPr>
              </a:lvl7pPr>
              <a:lvl8pPr marL="3548063" indent="-347663" eaLnBrk="0" fontAlgn="base" hangingPunct="0">
                <a:spcBef>
                  <a:spcPct val="0"/>
                </a:spcBef>
                <a:spcAft>
                  <a:spcPct val="0"/>
                </a:spcAft>
                <a:defRPr sz="2100">
                  <a:solidFill>
                    <a:schemeClr val="tx1"/>
                  </a:solidFill>
                  <a:latin typeface="Arial" panose="020B0604020202020204" pitchFamily="34" charset="0"/>
                </a:defRPr>
              </a:lvl8pPr>
              <a:lvl9pPr marL="4005263" indent="-347663" eaLnBrk="0" fontAlgn="base" hangingPunct="0">
                <a:spcBef>
                  <a:spcPct val="0"/>
                </a:spcBef>
                <a:spcAft>
                  <a:spcPct val="0"/>
                </a:spcAft>
                <a:defRPr sz="2100">
                  <a:solidFill>
                    <a:schemeClr val="tx1"/>
                  </a:solidFill>
                  <a:latin typeface="Arial" panose="020B0604020202020204" pitchFamily="34" charset="0"/>
                </a:defRPr>
              </a:lvl9pPr>
            </a:lstStyle>
            <a:p>
              <a:pPr algn="ctr" defTabSz="914217">
                <a:spcBef>
                  <a:spcPct val="50000"/>
                </a:spcBef>
                <a:buClr>
                  <a:srgbClr val="F0AB00"/>
                </a:buClr>
                <a:buSzPct val="80000"/>
                <a:defRPr/>
              </a:pPr>
              <a:endParaRPr lang="en-US" altLang="en-US" sz="2000" kern="0" dirty="0">
                <a:ea typeface="Arial Unicode MS" panose="020B0604020202020204" pitchFamily="34" charset="-128"/>
                <a:cs typeface="Arial Unicode MS" panose="020B0604020202020204" pitchFamily="34" charset="-128"/>
              </a:endParaRPr>
            </a:p>
          </p:txBody>
        </p:sp>
        <p:sp>
          <p:nvSpPr>
            <p:cNvPr id="71" name="Oval 70"/>
            <p:cNvSpPr/>
            <p:nvPr/>
          </p:nvSpPr>
          <p:spPr bwMode="gray">
            <a:xfrm>
              <a:off x="7072993" y="314657"/>
              <a:ext cx="305940" cy="318830"/>
            </a:xfrm>
            <a:prstGeom prst="ellipse">
              <a:avLst/>
            </a:prstGeom>
            <a:solidFill>
              <a:schemeClr val="accent1"/>
            </a:solidFill>
            <a:ln w="6350" algn="ctr">
              <a:noFill/>
              <a:miter lim="800000"/>
              <a:headEnd/>
              <a:tailEnd/>
            </a:ln>
          </p:spPr>
          <p:txBody>
            <a:bodyPr lIns="89979" tIns="71983" rIns="89979" bIns="71983" anchor="ctr"/>
            <a:lstStyle/>
            <a:p>
              <a:pPr algn="ctr" defTabSz="914217">
                <a:spcBef>
                  <a:spcPct val="50000"/>
                </a:spcBef>
                <a:buClr>
                  <a:srgbClr val="F0AB00"/>
                </a:buClr>
                <a:buSzPct val="80000"/>
                <a:defRPr/>
              </a:pPr>
              <a:r>
                <a:rPr lang="en-US" sz="1600" b="1" kern="0" dirty="0">
                  <a:solidFill>
                    <a:schemeClr val="bg1"/>
                  </a:solidFill>
                  <a:ea typeface="Arial Unicode MS" pitchFamily="34" charset="-128"/>
                  <a:cs typeface="Arial Unicode MS" pitchFamily="34" charset="-128"/>
                </a:rPr>
                <a:t>+</a:t>
              </a:r>
            </a:p>
          </p:txBody>
        </p:sp>
        <p:sp>
          <p:nvSpPr>
            <p:cNvPr id="72" name="TextBox 71"/>
            <p:cNvSpPr txBox="1"/>
            <p:nvPr/>
          </p:nvSpPr>
          <p:spPr>
            <a:xfrm>
              <a:off x="6464996" y="1711184"/>
              <a:ext cx="3015550" cy="373529"/>
            </a:xfrm>
            <a:prstGeom prst="rect">
              <a:avLst/>
            </a:prstGeom>
            <a:noFill/>
          </p:spPr>
          <p:txBody>
            <a:bodyPr wrap="square" lIns="0" tIns="0" rIns="0" bIns="0" rtlCol="0">
              <a:spAutoFit/>
            </a:bodyPr>
            <a:lstStyle/>
            <a:p>
              <a:pPr algn="ctr" defTabSz="914217" fontAlgn="base">
                <a:spcBef>
                  <a:spcPts val="600"/>
                </a:spcBef>
                <a:spcAft>
                  <a:spcPct val="0"/>
                </a:spcAft>
                <a:buClr>
                  <a:srgbClr val="F0AB00"/>
                </a:buClr>
                <a:buSzPct val="80000"/>
                <a:defRPr/>
              </a:pPr>
              <a:r>
                <a:rPr lang="en-US" sz="1200" b="1" kern="0" dirty="0">
                  <a:solidFill>
                    <a:sysClr val="windowText" lastClr="000000"/>
                  </a:solidFill>
                  <a:ea typeface="Arial Unicode MS" pitchFamily="34" charset="-128"/>
                  <a:cs typeface="Arial Unicode MS" pitchFamily="34" charset="-128"/>
                </a:rPr>
                <a:t>Upgrade Center</a:t>
              </a:r>
            </a:p>
          </p:txBody>
        </p:sp>
        <p:pic>
          <p:nvPicPr>
            <p:cNvPr id="73" name="Picture 72"/>
            <p:cNvPicPr>
              <a:picLocks noChangeAspect="1"/>
            </p:cNvPicPr>
            <p:nvPr/>
          </p:nvPicPr>
          <p:blipFill>
            <a:blip r:embed="rId3"/>
            <a:stretch>
              <a:fillRect/>
            </a:stretch>
          </p:blipFill>
          <p:spPr>
            <a:xfrm>
              <a:off x="8227715" y="159998"/>
              <a:ext cx="718301" cy="687517"/>
            </a:xfrm>
            <a:prstGeom prst="rect">
              <a:avLst/>
            </a:prstGeom>
          </p:spPr>
        </p:pic>
      </p:grpSp>
      <p:sp>
        <p:nvSpPr>
          <p:cNvPr id="79" name="TextBox 78"/>
          <p:cNvSpPr txBox="1"/>
          <p:nvPr/>
        </p:nvSpPr>
        <p:spPr>
          <a:xfrm>
            <a:off x="9160490" y="3711301"/>
            <a:ext cx="214127"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or</a:t>
            </a:r>
          </a:p>
        </p:txBody>
      </p:sp>
      <p:sp>
        <p:nvSpPr>
          <p:cNvPr id="80" name="Rectangle 79"/>
          <p:cNvSpPr/>
          <p:nvPr/>
        </p:nvSpPr>
        <p:spPr bwMode="gray">
          <a:xfrm>
            <a:off x="9499360" y="4930869"/>
            <a:ext cx="1429135" cy="848738"/>
          </a:xfrm>
          <a:prstGeom prst="rect">
            <a:avLst/>
          </a:prstGeom>
          <a:solidFill>
            <a:schemeClr val="bg1"/>
          </a:solidFill>
          <a:ln w="25400" algn="ctr">
            <a:solidFill>
              <a:schemeClr val="accent3">
                <a:lumMod val="40000"/>
                <a:lumOff val="6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dirty="0">
                <a:ln>
                  <a:noFill/>
                </a:ln>
                <a:effectLst/>
                <a:uLnTx/>
                <a:uFillTx/>
                <a:ea typeface="Arial Unicode MS" pitchFamily="34" charset="-128"/>
                <a:cs typeface="Arial Unicode MS" pitchFamily="34" charset="-128"/>
              </a:rPr>
              <a:t>EC Core </a:t>
            </a:r>
            <a:r>
              <a:rPr lang="en-US" sz="1200" kern="0" dirty="0">
                <a:ea typeface="Arial Unicode MS" pitchFamily="34" charset="-128"/>
                <a:cs typeface="Arial Unicode MS" pitchFamily="34" charset="-128"/>
              </a:rPr>
              <a:t>is deployed</a:t>
            </a:r>
            <a:r>
              <a:rPr kumimoji="0" lang="en-US" sz="1200" b="0" i="0" u="none" strike="noStrike" kern="0" cap="none" spc="0" normalizeH="0" dirty="0">
                <a:ln>
                  <a:noFill/>
                </a:ln>
                <a:effectLst/>
                <a:uLnTx/>
                <a:uFillTx/>
                <a:ea typeface="Arial Unicode MS" pitchFamily="34" charset="-128"/>
                <a:cs typeface="Arial Unicode MS" pitchFamily="34" charset="-128"/>
              </a:rPr>
              <a:t> </a:t>
            </a:r>
            <a:r>
              <a:rPr kumimoji="0" lang="en-US" sz="1200" b="0" i="0" u="sng" strike="noStrike" kern="0" cap="none" spc="0" normalizeH="0" dirty="0">
                <a:ln>
                  <a:noFill/>
                </a:ln>
                <a:effectLst/>
                <a:uLnTx/>
                <a:uFillTx/>
                <a:ea typeface="Arial Unicode MS" pitchFamily="34" charset="-128"/>
                <a:cs typeface="Arial Unicode MS" pitchFamily="34" charset="-128"/>
              </a:rPr>
              <a:t>without </a:t>
            </a:r>
            <a:r>
              <a:rPr kumimoji="0" lang="en-US" sz="1200" b="0" i="0" u="none" strike="noStrike" kern="0" cap="none" spc="0" normalizeH="0" dirty="0">
                <a:ln>
                  <a:noFill/>
                </a:ln>
                <a:effectLst/>
                <a:uLnTx/>
                <a:uFillTx/>
                <a:ea typeface="Arial Unicode MS" pitchFamily="34" charset="-128"/>
                <a:cs typeface="Arial Unicode MS" pitchFamily="34" charset="-128"/>
              </a:rPr>
              <a:t>SAP Best Practices</a:t>
            </a:r>
            <a:r>
              <a:rPr kumimoji="0" lang="en-US" sz="1200" b="0" i="0" u="none" strike="noStrike" kern="0" cap="none" spc="0" normalizeH="0" baseline="0" dirty="0">
                <a:ln>
                  <a:noFill/>
                </a:ln>
                <a:effectLst/>
                <a:uLnTx/>
                <a:uFillTx/>
                <a:ea typeface="Arial Unicode MS" pitchFamily="34" charset="-128"/>
                <a:cs typeface="Arial Unicode MS" pitchFamily="34" charset="-128"/>
              </a:rPr>
              <a:t> </a:t>
            </a:r>
          </a:p>
        </p:txBody>
      </p:sp>
      <p:sp>
        <p:nvSpPr>
          <p:cNvPr id="89" name="TextBox 88"/>
          <p:cNvSpPr txBox="1"/>
          <p:nvPr/>
        </p:nvSpPr>
        <p:spPr>
          <a:xfrm>
            <a:off x="8868678" y="5181701"/>
            <a:ext cx="26783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or</a:t>
            </a:r>
          </a:p>
        </p:txBody>
      </p:sp>
      <p:sp>
        <p:nvSpPr>
          <p:cNvPr id="95" name="Arrow: Right 94"/>
          <p:cNvSpPr/>
          <p:nvPr/>
        </p:nvSpPr>
        <p:spPr bwMode="gray">
          <a:xfrm rot="16200000">
            <a:off x="2533696" y="4485610"/>
            <a:ext cx="337633" cy="373810"/>
          </a:xfrm>
          <a:prstGeom prst="rightArrow">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9" name="Arrow: Right 98"/>
          <p:cNvSpPr/>
          <p:nvPr/>
        </p:nvSpPr>
        <p:spPr bwMode="gray">
          <a:xfrm rot="16200000">
            <a:off x="7750634" y="2833572"/>
            <a:ext cx="337633" cy="373810"/>
          </a:xfrm>
          <a:prstGeom prst="rightArrow">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2" name="Rectangle 101"/>
          <p:cNvSpPr/>
          <p:nvPr/>
        </p:nvSpPr>
        <p:spPr bwMode="gray">
          <a:xfrm>
            <a:off x="1001959" y="4115009"/>
            <a:ext cx="3649011" cy="324419"/>
          </a:xfrm>
          <a:prstGeom prst="rect">
            <a:avLst/>
          </a:prstGeom>
          <a:solidFill>
            <a:schemeClr val="accent1"/>
          </a:solidFill>
          <a:ln w="25400" algn="ctr">
            <a:noFill/>
            <a:miter lim="800000"/>
            <a:headEnd/>
            <a:tailEnd/>
          </a:ln>
        </p:spPr>
        <p:txBody>
          <a:bodyPr lIns="90000" tIns="72000" rIns="90000" bIns="72000" rtlCol="0" anchor="ctr"/>
          <a:lstStyle/>
          <a:p>
            <a:pPr defTabSz="1066693">
              <a:lnSpc>
                <a:spcPct val="90000"/>
              </a:lnSpc>
              <a:spcAft>
                <a:spcPct val="35000"/>
              </a:spcAft>
              <a:defRPr/>
            </a:pPr>
            <a:r>
              <a:rPr lang="en-US" altLang="en-US" sz="1600" b="1" dirty="0">
                <a:solidFill>
                  <a:srgbClr val="FFFFFF"/>
                </a:solidFill>
                <a:effectLst>
                  <a:outerShdw blurRad="38100" dist="38100" dir="2700000" algn="tl">
                    <a:srgbClr val="000000">
                      <a:alpha val="43137"/>
                    </a:srgbClr>
                  </a:outerShdw>
                </a:effectLst>
              </a:rPr>
              <a:t>Position Management</a:t>
            </a:r>
          </a:p>
        </p:txBody>
      </p:sp>
      <p:sp>
        <p:nvSpPr>
          <p:cNvPr id="104" name="Rectangle 103"/>
          <p:cNvSpPr/>
          <p:nvPr/>
        </p:nvSpPr>
        <p:spPr bwMode="gray">
          <a:xfrm>
            <a:off x="1001959" y="2236824"/>
            <a:ext cx="3649011" cy="324420"/>
          </a:xfrm>
          <a:prstGeom prst="rect">
            <a:avLst/>
          </a:prstGeom>
          <a:solidFill>
            <a:schemeClr val="accent1"/>
          </a:solidFill>
          <a:ln w="25400" algn="ctr">
            <a:noFill/>
            <a:miter lim="800000"/>
            <a:headEnd/>
            <a:tailEnd/>
          </a:ln>
        </p:spPr>
        <p:txBody>
          <a:bodyPr lIns="90000" tIns="72000" rIns="90000" bIns="72000" rtlCol="0" anchor="ctr"/>
          <a:lstStyle/>
          <a:p>
            <a:pPr defTabSz="1066693">
              <a:lnSpc>
                <a:spcPct val="90000"/>
              </a:lnSpc>
              <a:spcAft>
                <a:spcPct val="35000"/>
              </a:spcAft>
              <a:defRPr/>
            </a:pPr>
            <a:r>
              <a:rPr lang="en-US" altLang="en-US" sz="1600" b="1" dirty="0">
                <a:solidFill>
                  <a:srgbClr val="FFFFFF"/>
                </a:solidFill>
                <a:effectLst>
                  <a:outerShdw blurRad="38100" dist="38100" dir="2700000" algn="tl">
                    <a:srgbClr val="000000">
                      <a:alpha val="43137"/>
                    </a:srgbClr>
                  </a:outerShdw>
                </a:effectLst>
              </a:rPr>
              <a:t>Apprentice Management</a:t>
            </a:r>
          </a:p>
        </p:txBody>
      </p:sp>
      <p:sp>
        <p:nvSpPr>
          <p:cNvPr id="105" name="Rectangle 104"/>
          <p:cNvSpPr/>
          <p:nvPr/>
        </p:nvSpPr>
        <p:spPr bwMode="gray">
          <a:xfrm>
            <a:off x="1001959" y="2612546"/>
            <a:ext cx="3649011" cy="324000"/>
          </a:xfrm>
          <a:prstGeom prst="rect">
            <a:avLst/>
          </a:prstGeom>
          <a:solidFill>
            <a:schemeClr val="accent1"/>
          </a:solidFill>
          <a:ln w="25400" algn="ctr">
            <a:noFill/>
            <a:miter lim="800000"/>
            <a:headEnd/>
            <a:tailEnd/>
          </a:ln>
        </p:spPr>
        <p:txBody>
          <a:bodyPr lIns="90000" tIns="72000" rIns="90000" bIns="72000" rtlCol="0" anchor="ctr"/>
          <a:lstStyle/>
          <a:p>
            <a:pPr defTabSz="1066693">
              <a:lnSpc>
                <a:spcPct val="90000"/>
              </a:lnSpc>
              <a:spcAft>
                <a:spcPct val="35000"/>
              </a:spcAft>
              <a:defRPr/>
            </a:pPr>
            <a:r>
              <a:rPr lang="en-US" altLang="en-US" sz="1600" b="1" dirty="0">
                <a:solidFill>
                  <a:srgbClr val="FFFFFF"/>
                </a:solidFill>
                <a:effectLst>
                  <a:outerShdw blurRad="38100" dist="38100" dir="2700000" algn="tl">
                    <a:srgbClr val="000000">
                      <a:alpha val="43137"/>
                    </a:srgbClr>
                  </a:outerShdw>
                </a:effectLst>
              </a:rPr>
              <a:t>Contingent Workforce Management</a:t>
            </a:r>
          </a:p>
        </p:txBody>
      </p:sp>
      <p:sp>
        <p:nvSpPr>
          <p:cNvPr id="106" name="Rectangle 105"/>
          <p:cNvSpPr/>
          <p:nvPr/>
        </p:nvSpPr>
        <p:spPr bwMode="gray">
          <a:xfrm>
            <a:off x="1001959" y="2987848"/>
            <a:ext cx="3649011" cy="324419"/>
          </a:xfrm>
          <a:prstGeom prst="rect">
            <a:avLst/>
          </a:prstGeom>
          <a:solidFill>
            <a:schemeClr val="accent1"/>
          </a:solidFill>
          <a:ln w="25400" algn="ctr">
            <a:noFill/>
            <a:miter lim="800000"/>
            <a:headEnd/>
            <a:tailEnd/>
          </a:ln>
        </p:spPr>
        <p:txBody>
          <a:bodyPr lIns="90000" tIns="72000" rIns="90000" bIns="72000" rtlCol="0" anchor="ctr"/>
          <a:lstStyle/>
          <a:p>
            <a:pPr defTabSz="1066693">
              <a:lnSpc>
                <a:spcPct val="90000"/>
              </a:lnSpc>
              <a:spcAft>
                <a:spcPct val="35000"/>
              </a:spcAft>
              <a:defRPr/>
            </a:pPr>
            <a:r>
              <a:rPr lang="en-US" altLang="en-US" sz="1600" b="1" dirty="0">
                <a:solidFill>
                  <a:srgbClr val="FFFFFF"/>
                </a:solidFill>
                <a:effectLst>
                  <a:outerShdw blurRad="38100" dist="38100" dir="2700000" algn="tl">
                    <a:srgbClr val="000000">
                      <a:alpha val="43137"/>
                    </a:srgbClr>
                  </a:outerShdw>
                </a:effectLst>
              </a:rPr>
              <a:t>Global Assignment </a:t>
            </a:r>
          </a:p>
        </p:txBody>
      </p:sp>
      <p:sp>
        <p:nvSpPr>
          <p:cNvPr id="107" name="Rectangle 106"/>
          <p:cNvSpPr/>
          <p:nvPr/>
        </p:nvSpPr>
        <p:spPr bwMode="gray">
          <a:xfrm>
            <a:off x="1001959" y="3363569"/>
            <a:ext cx="3639672" cy="324419"/>
          </a:xfrm>
          <a:prstGeom prst="rect">
            <a:avLst/>
          </a:prstGeom>
          <a:solidFill>
            <a:schemeClr val="accent1"/>
          </a:solidFill>
          <a:ln w="25400" algn="ctr">
            <a:noFill/>
            <a:miter lim="800000"/>
            <a:headEnd/>
            <a:tailEnd/>
          </a:ln>
        </p:spPr>
        <p:txBody>
          <a:bodyPr lIns="90000" tIns="72000" rIns="90000" bIns="72000" rtlCol="0" anchor="ctr"/>
          <a:lstStyle/>
          <a:p>
            <a:pPr defTabSz="1066693">
              <a:lnSpc>
                <a:spcPct val="90000"/>
              </a:lnSpc>
              <a:spcAft>
                <a:spcPct val="35000"/>
              </a:spcAft>
              <a:defRPr/>
            </a:pPr>
            <a:r>
              <a:rPr lang="en-US" altLang="en-US" sz="1600" b="1" dirty="0">
                <a:solidFill>
                  <a:srgbClr val="FFFFFF"/>
                </a:solidFill>
                <a:effectLst>
                  <a:outerShdw blurRad="38100" dist="38100" dir="2700000" algn="tl">
                    <a:srgbClr val="000000">
                      <a:alpha val="43137"/>
                    </a:srgbClr>
                  </a:outerShdw>
                </a:effectLst>
              </a:rPr>
              <a:t>Concurrent Employment</a:t>
            </a:r>
          </a:p>
        </p:txBody>
      </p:sp>
      <p:sp>
        <p:nvSpPr>
          <p:cNvPr id="108" name="Rectangle 107"/>
          <p:cNvSpPr/>
          <p:nvPr/>
        </p:nvSpPr>
        <p:spPr bwMode="gray">
          <a:xfrm>
            <a:off x="1001959" y="1861522"/>
            <a:ext cx="3649011" cy="324000"/>
          </a:xfrm>
          <a:prstGeom prst="rect">
            <a:avLst/>
          </a:prstGeom>
          <a:solidFill>
            <a:schemeClr val="accent1"/>
          </a:solidFill>
          <a:ln w="25400" algn="ctr">
            <a:noFill/>
            <a:miter lim="800000"/>
            <a:headEnd/>
            <a:tailEnd/>
          </a:ln>
        </p:spPr>
        <p:txBody>
          <a:bodyPr lIns="90000" tIns="72000" rIns="90000" bIns="72000" rtlCol="0" anchor="ctr"/>
          <a:lstStyle/>
          <a:p>
            <a:pPr defTabSz="1066693">
              <a:lnSpc>
                <a:spcPct val="90000"/>
              </a:lnSpc>
              <a:spcAft>
                <a:spcPct val="35000"/>
              </a:spcAft>
              <a:defRPr/>
            </a:pPr>
            <a:r>
              <a:rPr lang="en-US" altLang="en-US" sz="1600" b="1" dirty="0">
                <a:solidFill>
                  <a:srgbClr val="FFFFFF"/>
                </a:solidFill>
                <a:effectLst>
                  <a:outerShdw blurRad="38100" dist="38100" dir="2700000" algn="tl">
                    <a:srgbClr val="000000">
                      <a:alpha val="43137"/>
                    </a:srgbClr>
                  </a:outerShdw>
                </a:effectLst>
              </a:rPr>
              <a:t>Dependents Management</a:t>
            </a:r>
          </a:p>
        </p:txBody>
      </p:sp>
      <p:sp>
        <p:nvSpPr>
          <p:cNvPr id="110" name="Arrow: Right 109"/>
          <p:cNvSpPr/>
          <p:nvPr/>
        </p:nvSpPr>
        <p:spPr bwMode="gray">
          <a:xfrm rot="16200000">
            <a:off x="1040467" y="6120713"/>
            <a:ext cx="264522" cy="256199"/>
          </a:xfrm>
          <a:prstGeom prst="rightArrow">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1" name="TextBox 110"/>
          <p:cNvSpPr txBox="1"/>
          <p:nvPr/>
        </p:nvSpPr>
        <p:spPr>
          <a:xfrm>
            <a:off x="1444155" y="6116551"/>
            <a:ext cx="1608441"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kern="0" dirty="0">
                <a:ea typeface="Arial Unicode MS" pitchFamily="34" charset="-128"/>
                <a:cs typeface="Arial Unicode MS" pitchFamily="34" charset="-128"/>
              </a:rPr>
              <a:t>Prerequisite for the Activation of the above scope item </a:t>
            </a:r>
          </a:p>
        </p:txBody>
      </p:sp>
      <p:grpSp>
        <p:nvGrpSpPr>
          <p:cNvPr id="115" name="Group 114"/>
          <p:cNvGrpSpPr/>
          <p:nvPr/>
        </p:nvGrpSpPr>
        <p:grpSpPr>
          <a:xfrm>
            <a:off x="3394064" y="6033916"/>
            <a:ext cx="7778326" cy="485226"/>
            <a:chOff x="226261" y="894059"/>
            <a:chExt cx="5974348" cy="485226"/>
          </a:xfrm>
        </p:grpSpPr>
        <p:sp>
          <p:nvSpPr>
            <p:cNvPr id="109" name="Rectangle 108"/>
            <p:cNvSpPr/>
            <p:nvPr/>
          </p:nvSpPr>
          <p:spPr>
            <a:xfrm>
              <a:off x="367455" y="894059"/>
              <a:ext cx="5833154" cy="461665"/>
            </a:xfrm>
            <a:prstGeom prst="rect">
              <a:avLst/>
            </a:prstGeom>
          </p:spPr>
          <p:txBody>
            <a:bodyPr wrap="square">
              <a:spAutoFit/>
            </a:bodyPr>
            <a:lstStyle/>
            <a:p>
              <a:r>
                <a:rPr lang="en-US" sz="800" dirty="0"/>
                <a:t>The first common configuration enhances data models, object configurations, provides basic picklists, generic objects and should only be executed in a system after enabling the application or module the first time. </a:t>
              </a:r>
              <a:br>
                <a:rPr lang="en-US" sz="800" dirty="0"/>
              </a:br>
              <a:r>
                <a:rPr lang="en-US" sz="800" dirty="0"/>
                <a:t>The country specific configuration could be added at any time based on the common setup. </a:t>
              </a:r>
            </a:p>
          </p:txBody>
        </p:sp>
        <p:sp>
          <p:nvSpPr>
            <p:cNvPr id="113" name="Rectangle 112"/>
            <p:cNvSpPr/>
            <p:nvPr/>
          </p:nvSpPr>
          <p:spPr>
            <a:xfrm>
              <a:off x="226261" y="912980"/>
              <a:ext cx="181400" cy="230832"/>
            </a:xfrm>
            <a:prstGeom prst="rect">
              <a:avLst/>
            </a:prstGeom>
          </p:spPr>
          <p:txBody>
            <a:bodyPr wrap="square">
              <a:spAutoFit/>
            </a:bodyPr>
            <a:lstStyle/>
            <a:p>
              <a:r>
                <a:rPr lang="en-US" sz="900" dirty="0"/>
                <a:t>*</a:t>
              </a:r>
            </a:p>
          </p:txBody>
        </p:sp>
        <p:sp>
          <p:nvSpPr>
            <p:cNvPr id="114" name="Rectangle 113"/>
            <p:cNvSpPr/>
            <p:nvPr/>
          </p:nvSpPr>
          <p:spPr>
            <a:xfrm>
              <a:off x="229356" y="1148453"/>
              <a:ext cx="331176" cy="230832"/>
            </a:xfrm>
            <a:prstGeom prst="rect">
              <a:avLst/>
            </a:prstGeom>
          </p:spPr>
          <p:txBody>
            <a:bodyPr wrap="square">
              <a:spAutoFit/>
            </a:bodyPr>
            <a:lstStyle/>
            <a:p>
              <a:r>
                <a:rPr lang="en-US" sz="900" dirty="0"/>
                <a:t>**</a:t>
              </a:r>
            </a:p>
          </p:txBody>
        </p:sp>
      </p:grpSp>
      <p:sp>
        <p:nvSpPr>
          <p:cNvPr id="54" name="Arrow: Right 53"/>
          <p:cNvSpPr/>
          <p:nvPr/>
        </p:nvSpPr>
        <p:spPr bwMode="gray">
          <a:xfrm rot="16200000">
            <a:off x="6206811" y="4485610"/>
            <a:ext cx="337633" cy="373810"/>
          </a:xfrm>
          <a:prstGeom prst="rightArrow">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5" name="Arrow: Right 54"/>
          <p:cNvSpPr/>
          <p:nvPr/>
        </p:nvSpPr>
        <p:spPr bwMode="gray">
          <a:xfrm rot="16200000">
            <a:off x="10045111" y="4485610"/>
            <a:ext cx="337633" cy="373810"/>
          </a:xfrm>
          <a:prstGeom prst="rightArrow">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8" name="Arrow: Right 47"/>
          <p:cNvSpPr/>
          <p:nvPr/>
        </p:nvSpPr>
        <p:spPr bwMode="gray">
          <a:xfrm rot="16200000">
            <a:off x="3318550" y="5177198"/>
            <a:ext cx="264522" cy="256199"/>
          </a:xfrm>
          <a:prstGeom prst="rightArrow">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9" name="Arrow: Right 48"/>
          <p:cNvSpPr/>
          <p:nvPr/>
        </p:nvSpPr>
        <p:spPr bwMode="gray">
          <a:xfrm rot="16200000">
            <a:off x="5934624" y="3629870"/>
            <a:ext cx="264522" cy="256199"/>
          </a:xfrm>
          <a:prstGeom prst="rightArrow">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0" name="Rectangle 49"/>
          <p:cNvSpPr/>
          <p:nvPr/>
        </p:nvSpPr>
        <p:spPr bwMode="gray">
          <a:xfrm>
            <a:off x="1001959" y="1486220"/>
            <a:ext cx="3649011" cy="324000"/>
          </a:xfrm>
          <a:prstGeom prst="rect">
            <a:avLst/>
          </a:prstGeom>
          <a:solidFill>
            <a:schemeClr val="accent1"/>
          </a:solidFill>
          <a:ln w="25400" algn="ctr">
            <a:noFill/>
            <a:miter lim="800000"/>
            <a:headEnd/>
            <a:tailEnd/>
          </a:ln>
        </p:spPr>
        <p:txBody>
          <a:bodyPr lIns="90000" tIns="72000" rIns="90000" bIns="72000" rtlCol="0" anchor="ctr"/>
          <a:lstStyle/>
          <a:p>
            <a:pPr defTabSz="1066693">
              <a:lnSpc>
                <a:spcPct val="90000"/>
              </a:lnSpc>
              <a:spcAft>
                <a:spcPct val="35000"/>
              </a:spcAft>
              <a:defRPr/>
            </a:pPr>
            <a:r>
              <a:rPr lang="en-US" altLang="en-US" sz="1600" b="1" dirty="0">
                <a:solidFill>
                  <a:srgbClr val="FFFFFF"/>
                </a:solidFill>
                <a:effectLst>
                  <a:outerShdw blurRad="38100" dist="38100" dir="2700000" algn="tl">
                    <a:srgbClr val="000000">
                      <a:alpha val="43137"/>
                    </a:srgbClr>
                  </a:outerShdw>
                </a:effectLst>
              </a:rPr>
              <a:t>EC Benefits</a:t>
            </a:r>
          </a:p>
        </p:txBody>
      </p:sp>
      <p:sp>
        <p:nvSpPr>
          <p:cNvPr id="51" name="Rectangle 50"/>
          <p:cNvSpPr/>
          <p:nvPr/>
        </p:nvSpPr>
        <p:spPr bwMode="gray">
          <a:xfrm>
            <a:off x="1001959" y="3739290"/>
            <a:ext cx="3644804" cy="324419"/>
          </a:xfrm>
          <a:prstGeom prst="rect">
            <a:avLst/>
          </a:prstGeom>
          <a:solidFill>
            <a:schemeClr val="accent1"/>
          </a:solidFill>
          <a:ln w="25400" algn="ctr">
            <a:noFill/>
            <a:miter lim="800000"/>
            <a:headEnd/>
            <a:tailEnd/>
          </a:ln>
        </p:spPr>
        <p:txBody>
          <a:bodyPr lIns="90000" tIns="72000" rIns="90000" bIns="72000" rtlCol="0" anchor="ctr"/>
          <a:lstStyle/>
          <a:p>
            <a:pPr defTabSz="1066693">
              <a:lnSpc>
                <a:spcPct val="90000"/>
              </a:lnSpc>
              <a:spcAft>
                <a:spcPct val="35000"/>
              </a:spcAft>
              <a:defRPr/>
            </a:pPr>
            <a:r>
              <a:rPr lang="en-US" altLang="en-US" sz="1600" b="1" dirty="0">
                <a:solidFill>
                  <a:srgbClr val="FFFFFF"/>
                </a:solidFill>
                <a:effectLst>
                  <a:outerShdw blurRad="38100" dist="38100" dir="2700000" algn="tl">
                    <a:srgbClr val="000000">
                      <a:alpha val="43137"/>
                    </a:srgbClr>
                  </a:outerShdw>
                </a:effectLst>
              </a:rPr>
              <a:t>Company Structure Overview</a:t>
            </a:r>
          </a:p>
        </p:txBody>
      </p:sp>
    </p:spTree>
    <p:extLst>
      <p:ext uri="{BB962C8B-B14F-4D97-AF65-F5344CB8AC3E}">
        <p14:creationId xmlns:p14="http://schemas.microsoft.com/office/powerpoint/2010/main" val="2692070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5" name="Rounded Rectangle 6"/>
          <p:cNvSpPr/>
          <p:nvPr/>
        </p:nvSpPr>
        <p:spPr bwMode="gray">
          <a:xfrm>
            <a:off x="402715" y="2403776"/>
            <a:ext cx="4604714" cy="357419"/>
          </a:xfrm>
          <a:prstGeom prst="roundRect">
            <a:avLst/>
          </a:prstGeom>
          <a:solidFill>
            <a:schemeClr val="accent2">
              <a:lumMod val="20000"/>
              <a:lumOff val="80000"/>
            </a:schemeClr>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ea typeface="Arial Unicode MS" pitchFamily="34" charset="-128"/>
              <a:cs typeface="Arial Unicode MS" pitchFamily="34" charset="-128"/>
            </a:endParaRPr>
          </a:p>
        </p:txBody>
      </p:sp>
      <p:sp>
        <p:nvSpPr>
          <p:cNvPr id="4" name="Text Placeholder 3"/>
          <p:cNvSpPr>
            <a:spLocks noGrp="1"/>
          </p:cNvSpPr>
          <p:nvPr>
            <p:ph type="body" sz="quarter" idx="10"/>
          </p:nvPr>
        </p:nvSpPr>
        <p:spPr/>
        <p:txBody>
          <a:bodyPr/>
          <a:lstStyle/>
          <a:p>
            <a:pPr marL="457200" lvl="1" indent="-457200"/>
            <a:r>
              <a:rPr lang="en-US" sz="2100" dirty="0"/>
              <a:t>Overview</a:t>
            </a:r>
          </a:p>
          <a:p>
            <a:pPr marL="457200" lvl="1" indent="-457200"/>
            <a:r>
              <a:rPr lang="en-US" sz="2100" dirty="0"/>
              <a:t>Scope &amp; Activation</a:t>
            </a:r>
          </a:p>
          <a:p>
            <a:pPr marL="457200" lvl="1" indent="-457200"/>
            <a:r>
              <a:rPr lang="en-US" sz="2100" dirty="0"/>
              <a:t>Software products and landscape</a:t>
            </a:r>
          </a:p>
          <a:p>
            <a:pPr marL="457200" lvl="1" indent="-457200"/>
            <a:r>
              <a:rPr lang="en-US" sz="2100" dirty="0"/>
              <a:t>Detailed Scope Explanation</a:t>
            </a:r>
          </a:p>
        </p:txBody>
      </p:sp>
    </p:spTree>
    <p:extLst>
      <p:ext uri="{BB962C8B-B14F-4D97-AF65-F5344CB8AC3E}">
        <p14:creationId xmlns:p14="http://schemas.microsoft.com/office/powerpoint/2010/main" val="806127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gray">
          <a:xfrm>
            <a:off x="3792538" y="2441026"/>
            <a:ext cx="4560887" cy="2971800"/>
          </a:xfrm>
          <a:prstGeom prst="rect">
            <a:avLst/>
          </a:prstGeom>
          <a:solidFill>
            <a:srgbClr val="CCE4F5"/>
          </a:solidFill>
          <a:ln w="6350" algn="ctr">
            <a:noFill/>
            <a:miter lim="800000"/>
            <a:headEnd/>
            <a:tailEnd/>
          </a:ln>
        </p:spPr>
        <p:txBody>
          <a:bodyPr lIns="90000" tIns="72000" rIns="90000" bIns="72000" anchor="ctr"/>
          <a:lstStyle>
            <a:lvl1pPr>
              <a:spcBef>
                <a:spcPts val="2400"/>
              </a:spcBef>
              <a:buClr>
                <a:schemeClr val="accent1"/>
              </a:buClr>
              <a:buSzPct val="80000"/>
              <a:defRPr sz="2000" b="1">
                <a:solidFill>
                  <a:schemeClr val="tx1"/>
                </a:solidFill>
                <a:latin typeface="Arial" charset="0"/>
              </a:defRPr>
            </a:lvl1pPr>
            <a:lvl2pPr marL="742950" indent="-285750">
              <a:spcBef>
                <a:spcPts val="600"/>
              </a:spcBef>
              <a:buClr>
                <a:schemeClr val="accent1"/>
              </a:buClr>
              <a:buSzPct val="80000"/>
              <a:buFont typeface="wingdings" pitchFamily="2" charset="2"/>
              <a:defRPr sz="2000">
                <a:solidFill>
                  <a:schemeClr val="tx1"/>
                </a:solidFill>
                <a:latin typeface="Arial" charset="0"/>
              </a:defRPr>
            </a:lvl2pPr>
            <a:lvl3pPr marL="1143000" indent="-228600">
              <a:spcBef>
                <a:spcPts val="400"/>
              </a:spcBef>
              <a:buClr>
                <a:schemeClr val="accent1"/>
              </a:buClr>
              <a:buSzPct val="100000"/>
              <a:buFont typeface="wingdings" pitchFamily="2" charset="2"/>
              <a:buChar char=""/>
              <a:defRPr>
                <a:solidFill>
                  <a:schemeClr val="tx1"/>
                </a:solidFill>
                <a:latin typeface="Arial" charset="0"/>
              </a:defRPr>
            </a:lvl3pPr>
            <a:lvl4pPr marL="1600200" indent="-228600">
              <a:spcBef>
                <a:spcPts val="400"/>
              </a:spcBef>
              <a:buClr>
                <a:schemeClr val="accent2"/>
              </a:buClr>
              <a:buSzPct val="100000"/>
              <a:buFont typeface="Arial" charset="0"/>
              <a:buChar char="–"/>
              <a:defRPr>
                <a:solidFill>
                  <a:schemeClr val="tx1"/>
                </a:solidFill>
                <a:latin typeface="Arial" charset="0"/>
              </a:defRPr>
            </a:lvl4pPr>
            <a:lvl5pPr marL="2057400" indent="-228600">
              <a:spcBef>
                <a:spcPts val="250"/>
              </a:spcBef>
              <a:buClr>
                <a:schemeClr val="accent2"/>
              </a:buClr>
              <a:buSzPct val="100000"/>
              <a:buFont typeface="Courier New" pitchFamily="49" charset="0"/>
              <a:buChar char="o"/>
              <a:defRPr sz="1600">
                <a:solidFill>
                  <a:schemeClr val="tx1"/>
                </a:solidFill>
                <a:latin typeface="Arial" charset="0"/>
              </a:defRPr>
            </a:lvl5pPr>
            <a:lvl6pPr marL="2514600" indent="-228600" defTabSz="1087438" eaLnBrk="0" fontAlgn="base" hangingPunct="0">
              <a:spcBef>
                <a:spcPts val="250"/>
              </a:spcBef>
              <a:spcAft>
                <a:spcPct val="0"/>
              </a:spcAft>
              <a:buClr>
                <a:schemeClr val="accent2"/>
              </a:buClr>
              <a:buSzPct val="100000"/>
              <a:buFont typeface="Courier New" pitchFamily="49" charset="0"/>
              <a:buChar char="o"/>
              <a:defRPr sz="1600">
                <a:solidFill>
                  <a:schemeClr val="tx1"/>
                </a:solidFill>
                <a:latin typeface="Arial" charset="0"/>
              </a:defRPr>
            </a:lvl6pPr>
            <a:lvl7pPr marL="2971800" indent="-228600" defTabSz="1087438" eaLnBrk="0" fontAlgn="base" hangingPunct="0">
              <a:spcBef>
                <a:spcPts val="250"/>
              </a:spcBef>
              <a:spcAft>
                <a:spcPct val="0"/>
              </a:spcAft>
              <a:buClr>
                <a:schemeClr val="accent2"/>
              </a:buClr>
              <a:buSzPct val="100000"/>
              <a:buFont typeface="Courier New" pitchFamily="49" charset="0"/>
              <a:buChar char="o"/>
              <a:defRPr sz="1600">
                <a:solidFill>
                  <a:schemeClr val="tx1"/>
                </a:solidFill>
                <a:latin typeface="Arial" charset="0"/>
              </a:defRPr>
            </a:lvl7pPr>
            <a:lvl8pPr marL="3429000" indent="-228600" defTabSz="1087438" eaLnBrk="0" fontAlgn="base" hangingPunct="0">
              <a:spcBef>
                <a:spcPts val="250"/>
              </a:spcBef>
              <a:spcAft>
                <a:spcPct val="0"/>
              </a:spcAft>
              <a:buClr>
                <a:schemeClr val="accent2"/>
              </a:buClr>
              <a:buSzPct val="100000"/>
              <a:buFont typeface="Courier New" pitchFamily="49" charset="0"/>
              <a:buChar char="o"/>
              <a:defRPr sz="1600">
                <a:solidFill>
                  <a:schemeClr val="tx1"/>
                </a:solidFill>
                <a:latin typeface="Arial" charset="0"/>
              </a:defRPr>
            </a:lvl8pPr>
            <a:lvl9pPr marL="3886200" indent="-228600" defTabSz="1087438" eaLnBrk="0" fontAlgn="base" hangingPunct="0">
              <a:spcBef>
                <a:spcPts val="250"/>
              </a:spcBef>
              <a:spcAft>
                <a:spcPct val="0"/>
              </a:spcAft>
              <a:buClr>
                <a:schemeClr val="accent2"/>
              </a:buClr>
              <a:buSzPct val="100000"/>
              <a:buFont typeface="Courier New" pitchFamily="49" charset="0"/>
              <a:buChar char="o"/>
              <a:defRPr sz="1600">
                <a:solidFill>
                  <a:schemeClr val="tx1"/>
                </a:solidFill>
                <a:latin typeface="Arial" charset="0"/>
              </a:defRPr>
            </a:lvl9pPr>
          </a:lstStyle>
          <a:p>
            <a:pPr algn="ctr" eaLnBrk="1" hangingPunct="1">
              <a:spcBef>
                <a:spcPct val="50000"/>
              </a:spcBef>
              <a:buClr>
                <a:srgbClr val="F0AB00"/>
              </a:buClr>
              <a:defRPr/>
            </a:pPr>
            <a:endParaRPr lang="en-US" altLang="en-US" sz="2100" b="0" dirty="0">
              <a:ea typeface="Arial Unicode MS" pitchFamily="34" charset="-128"/>
              <a:cs typeface="Arial Unicode MS" pitchFamily="34" charset="-128"/>
            </a:endParaRPr>
          </a:p>
        </p:txBody>
      </p:sp>
      <p:sp>
        <p:nvSpPr>
          <p:cNvPr id="34" name="Rounded Rectangle 5"/>
          <p:cNvSpPr>
            <a:spLocks noChangeArrowheads="1"/>
          </p:cNvSpPr>
          <p:nvPr/>
        </p:nvSpPr>
        <p:spPr bwMode="gray">
          <a:xfrm>
            <a:off x="4346575" y="3481114"/>
            <a:ext cx="1749425" cy="1192212"/>
          </a:xfrm>
          <a:prstGeom prst="roundRect">
            <a:avLst>
              <a:gd name="adj" fmla="val 16667"/>
            </a:avLst>
          </a:prstGeom>
          <a:solidFill>
            <a:srgbClr val="0076CB"/>
          </a:solidFill>
          <a:ln w="6350" algn="ctr">
            <a:solidFill>
              <a:schemeClr val="bg1"/>
            </a:solidFill>
            <a:miter lim="800000"/>
            <a:headEnd/>
            <a:tailEnd/>
          </a:ln>
        </p:spPr>
        <p:txBody>
          <a:bodyPr lIns="90000" tIns="72000" rIns="90000" bIns="72000" anchor="ctr"/>
          <a:lstStyle>
            <a:lvl1pPr>
              <a:spcBef>
                <a:spcPts val="2400"/>
              </a:spcBef>
              <a:buClr>
                <a:schemeClr val="accent1"/>
              </a:buClr>
              <a:buSzPct val="80000"/>
              <a:defRPr sz="2000" b="1">
                <a:solidFill>
                  <a:schemeClr val="tx1"/>
                </a:solidFill>
                <a:latin typeface="Arial" charset="0"/>
              </a:defRPr>
            </a:lvl1pPr>
            <a:lvl2pPr marL="742950" indent="-285750">
              <a:spcBef>
                <a:spcPts val="600"/>
              </a:spcBef>
              <a:buClr>
                <a:schemeClr val="accent1"/>
              </a:buClr>
              <a:buSzPct val="80000"/>
              <a:buFont typeface="wingdings" pitchFamily="2" charset="2"/>
              <a:defRPr sz="2000">
                <a:solidFill>
                  <a:schemeClr val="tx1"/>
                </a:solidFill>
                <a:latin typeface="Arial" charset="0"/>
              </a:defRPr>
            </a:lvl2pPr>
            <a:lvl3pPr marL="1143000" indent="-228600">
              <a:spcBef>
                <a:spcPts val="400"/>
              </a:spcBef>
              <a:buClr>
                <a:schemeClr val="accent1"/>
              </a:buClr>
              <a:buSzPct val="100000"/>
              <a:buFont typeface="wingdings" pitchFamily="2" charset="2"/>
              <a:buChar char=""/>
              <a:defRPr>
                <a:solidFill>
                  <a:schemeClr val="tx1"/>
                </a:solidFill>
                <a:latin typeface="Arial" charset="0"/>
              </a:defRPr>
            </a:lvl3pPr>
            <a:lvl4pPr marL="1600200" indent="-228600">
              <a:spcBef>
                <a:spcPts val="400"/>
              </a:spcBef>
              <a:buClr>
                <a:schemeClr val="accent2"/>
              </a:buClr>
              <a:buSzPct val="100000"/>
              <a:buFont typeface="Arial" charset="0"/>
              <a:buChar char="–"/>
              <a:defRPr>
                <a:solidFill>
                  <a:schemeClr val="tx1"/>
                </a:solidFill>
                <a:latin typeface="Arial" charset="0"/>
              </a:defRPr>
            </a:lvl4pPr>
            <a:lvl5pPr marL="2057400" indent="-228600">
              <a:spcBef>
                <a:spcPts val="250"/>
              </a:spcBef>
              <a:buClr>
                <a:schemeClr val="accent2"/>
              </a:buClr>
              <a:buSzPct val="100000"/>
              <a:buFont typeface="Courier New" pitchFamily="49" charset="0"/>
              <a:buChar char="o"/>
              <a:defRPr sz="1600">
                <a:solidFill>
                  <a:schemeClr val="tx1"/>
                </a:solidFill>
                <a:latin typeface="Arial" charset="0"/>
              </a:defRPr>
            </a:lvl5pPr>
            <a:lvl6pPr marL="2514600" indent="-228600" defTabSz="1087438" eaLnBrk="0" fontAlgn="base" hangingPunct="0">
              <a:spcBef>
                <a:spcPts val="250"/>
              </a:spcBef>
              <a:spcAft>
                <a:spcPct val="0"/>
              </a:spcAft>
              <a:buClr>
                <a:schemeClr val="accent2"/>
              </a:buClr>
              <a:buSzPct val="100000"/>
              <a:buFont typeface="Courier New" pitchFamily="49" charset="0"/>
              <a:buChar char="o"/>
              <a:defRPr sz="1600">
                <a:solidFill>
                  <a:schemeClr val="tx1"/>
                </a:solidFill>
                <a:latin typeface="Arial" charset="0"/>
              </a:defRPr>
            </a:lvl6pPr>
            <a:lvl7pPr marL="2971800" indent="-228600" defTabSz="1087438" eaLnBrk="0" fontAlgn="base" hangingPunct="0">
              <a:spcBef>
                <a:spcPts val="250"/>
              </a:spcBef>
              <a:spcAft>
                <a:spcPct val="0"/>
              </a:spcAft>
              <a:buClr>
                <a:schemeClr val="accent2"/>
              </a:buClr>
              <a:buSzPct val="100000"/>
              <a:buFont typeface="Courier New" pitchFamily="49" charset="0"/>
              <a:buChar char="o"/>
              <a:defRPr sz="1600">
                <a:solidFill>
                  <a:schemeClr val="tx1"/>
                </a:solidFill>
                <a:latin typeface="Arial" charset="0"/>
              </a:defRPr>
            </a:lvl7pPr>
            <a:lvl8pPr marL="3429000" indent="-228600" defTabSz="1087438" eaLnBrk="0" fontAlgn="base" hangingPunct="0">
              <a:spcBef>
                <a:spcPts val="250"/>
              </a:spcBef>
              <a:spcAft>
                <a:spcPct val="0"/>
              </a:spcAft>
              <a:buClr>
                <a:schemeClr val="accent2"/>
              </a:buClr>
              <a:buSzPct val="100000"/>
              <a:buFont typeface="Courier New" pitchFamily="49" charset="0"/>
              <a:buChar char="o"/>
              <a:defRPr sz="1600">
                <a:solidFill>
                  <a:schemeClr val="tx1"/>
                </a:solidFill>
                <a:latin typeface="Arial" charset="0"/>
              </a:defRPr>
            </a:lvl8pPr>
            <a:lvl9pPr marL="3886200" indent="-228600" defTabSz="1087438" eaLnBrk="0" fontAlgn="base" hangingPunct="0">
              <a:spcBef>
                <a:spcPts val="250"/>
              </a:spcBef>
              <a:spcAft>
                <a:spcPct val="0"/>
              </a:spcAft>
              <a:buClr>
                <a:schemeClr val="accent2"/>
              </a:buClr>
              <a:buSzPct val="100000"/>
              <a:buFont typeface="Courier New" pitchFamily="49" charset="0"/>
              <a:buChar char="o"/>
              <a:defRPr sz="1600">
                <a:solidFill>
                  <a:schemeClr val="tx1"/>
                </a:solidFill>
                <a:latin typeface="Arial" charset="0"/>
              </a:defRPr>
            </a:lvl9pPr>
          </a:lstStyle>
          <a:p>
            <a:pPr eaLnBrk="1" hangingPunct="1">
              <a:spcBef>
                <a:spcPct val="50000"/>
              </a:spcBef>
              <a:buClr>
                <a:srgbClr val="F0AB00"/>
              </a:buClr>
            </a:pPr>
            <a:r>
              <a:rPr lang="en-US" altLang="en-US" sz="1400" b="0" dirty="0">
                <a:solidFill>
                  <a:schemeClr val="bg1"/>
                </a:solidFill>
                <a:ea typeface="Arial Unicode MS" pitchFamily="34" charset="-128"/>
                <a:cs typeface="Arial Unicode MS" pitchFamily="34" charset="-128"/>
              </a:rPr>
              <a:t>Development</a:t>
            </a:r>
          </a:p>
          <a:p>
            <a:pPr algn="ctr" eaLnBrk="1" hangingPunct="1">
              <a:spcBef>
                <a:spcPct val="50000"/>
              </a:spcBef>
              <a:buClr>
                <a:srgbClr val="F0AB00"/>
              </a:buClr>
            </a:pPr>
            <a:endParaRPr lang="en-US" altLang="en-US" sz="1700" b="0" dirty="0">
              <a:solidFill>
                <a:schemeClr val="bg1"/>
              </a:solidFill>
              <a:ea typeface="Arial Unicode MS" pitchFamily="34" charset="-128"/>
              <a:cs typeface="Arial Unicode MS" pitchFamily="34" charset="-128"/>
            </a:endParaRPr>
          </a:p>
          <a:p>
            <a:pPr algn="ctr" eaLnBrk="1" hangingPunct="1">
              <a:spcBef>
                <a:spcPct val="50000"/>
              </a:spcBef>
              <a:buClr>
                <a:srgbClr val="F0AB00"/>
              </a:buClr>
            </a:pPr>
            <a:endParaRPr lang="en-US" altLang="en-US" sz="1700" b="0" dirty="0">
              <a:solidFill>
                <a:schemeClr val="bg1"/>
              </a:solidFill>
              <a:ea typeface="Arial Unicode MS" pitchFamily="34" charset="-128"/>
              <a:cs typeface="Arial Unicode MS" pitchFamily="34" charset="-128"/>
            </a:endParaRPr>
          </a:p>
        </p:txBody>
      </p:sp>
      <p:sp>
        <p:nvSpPr>
          <p:cNvPr id="45058" name="Title 5"/>
          <p:cNvSpPr>
            <a:spLocks noGrp="1"/>
          </p:cNvSpPr>
          <p:nvPr>
            <p:ph type="title"/>
          </p:nvPr>
        </p:nvSpPr>
        <p:spPr>
          <a:xfrm>
            <a:off x="323850" y="486231"/>
            <a:ext cx="11545888" cy="430887"/>
          </a:xfrm>
        </p:spPr>
        <p:txBody>
          <a:bodyPr anchor="ctr"/>
          <a:lstStyle/>
          <a:p>
            <a:pPr eaLnBrk="1" hangingPunct="1"/>
            <a:r>
              <a:rPr lang="en-US" altLang="en-US" sz="2800" dirty="0">
                <a:solidFill>
                  <a:srgbClr val="666666"/>
                </a:solidFill>
              </a:rPr>
              <a:t>Products &amp; System Landscape</a:t>
            </a:r>
          </a:p>
        </p:txBody>
      </p:sp>
      <p:pic>
        <p:nvPicPr>
          <p:cNvPr id="45059" name="Picture 5" descr="C:\Users\D053930\Documents\image library\system_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82250" y="0"/>
            <a:ext cx="1620838" cy="162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bwMode="gray">
          <a:xfrm>
            <a:off x="361950" y="2441026"/>
            <a:ext cx="2751952" cy="3733800"/>
          </a:xfrm>
          <a:prstGeom prst="rect">
            <a:avLst/>
          </a:prstGeom>
          <a:solidFill>
            <a:schemeClr val="accent1">
              <a:lumMod val="20000"/>
              <a:lumOff val="80000"/>
            </a:schemeClr>
          </a:solidFill>
          <a:ln w="6350" algn="ctr">
            <a:noFill/>
            <a:miter lim="800000"/>
            <a:headEnd/>
            <a:tailEnd/>
          </a:ln>
        </p:spPr>
        <p:txBody>
          <a:bodyPr lIns="90000" tIns="72000" rIns="90000" bIns="72000" anchor="ctr"/>
          <a:lstStyle>
            <a:lvl1pPr>
              <a:spcBef>
                <a:spcPts val="2400"/>
              </a:spcBef>
              <a:buClr>
                <a:schemeClr val="accent1"/>
              </a:buClr>
              <a:buSzPct val="80000"/>
              <a:defRPr sz="2000" b="1">
                <a:solidFill>
                  <a:schemeClr val="tx1"/>
                </a:solidFill>
                <a:latin typeface="Arial" charset="0"/>
              </a:defRPr>
            </a:lvl1pPr>
            <a:lvl2pPr marL="742950" indent="-285750">
              <a:spcBef>
                <a:spcPts val="600"/>
              </a:spcBef>
              <a:buClr>
                <a:schemeClr val="accent1"/>
              </a:buClr>
              <a:buSzPct val="80000"/>
              <a:buFont typeface="wingdings" pitchFamily="2" charset="2"/>
              <a:defRPr sz="2000">
                <a:solidFill>
                  <a:schemeClr val="tx1"/>
                </a:solidFill>
                <a:latin typeface="Arial" charset="0"/>
              </a:defRPr>
            </a:lvl2pPr>
            <a:lvl3pPr marL="1143000" indent="-228600">
              <a:spcBef>
                <a:spcPts val="400"/>
              </a:spcBef>
              <a:buClr>
                <a:schemeClr val="accent1"/>
              </a:buClr>
              <a:buSzPct val="100000"/>
              <a:buFont typeface="wingdings" pitchFamily="2" charset="2"/>
              <a:buChar char=""/>
              <a:defRPr>
                <a:solidFill>
                  <a:schemeClr val="tx1"/>
                </a:solidFill>
                <a:latin typeface="Arial" charset="0"/>
              </a:defRPr>
            </a:lvl3pPr>
            <a:lvl4pPr marL="1600200" indent="-228600">
              <a:spcBef>
                <a:spcPts val="400"/>
              </a:spcBef>
              <a:buClr>
                <a:schemeClr val="accent2"/>
              </a:buClr>
              <a:buSzPct val="100000"/>
              <a:buFont typeface="Arial" charset="0"/>
              <a:buChar char="–"/>
              <a:defRPr>
                <a:solidFill>
                  <a:schemeClr val="tx1"/>
                </a:solidFill>
                <a:latin typeface="Arial" charset="0"/>
              </a:defRPr>
            </a:lvl4pPr>
            <a:lvl5pPr marL="2057400" indent="-228600">
              <a:spcBef>
                <a:spcPts val="250"/>
              </a:spcBef>
              <a:buClr>
                <a:schemeClr val="accent2"/>
              </a:buClr>
              <a:buSzPct val="100000"/>
              <a:buFont typeface="Courier New" pitchFamily="49" charset="0"/>
              <a:buChar char="o"/>
              <a:defRPr sz="1600">
                <a:solidFill>
                  <a:schemeClr val="tx1"/>
                </a:solidFill>
                <a:latin typeface="Arial" charset="0"/>
              </a:defRPr>
            </a:lvl5pPr>
            <a:lvl6pPr marL="2514600" indent="-228600" defTabSz="1087438" eaLnBrk="0" fontAlgn="base" hangingPunct="0">
              <a:spcBef>
                <a:spcPts val="250"/>
              </a:spcBef>
              <a:spcAft>
                <a:spcPct val="0"/>
              </a:spcAft>
              <a:buClr>
                <a:schemeClr val="accent2"/>
              </a:buClr>
              <a:buSzPct val="100000"/>
              <a:buFont typeface="Courier New" pitchFamily="49" charset="0"/>
              <a:buChar char="o"/>
              <a:defRPr sz="1600">
                <a:solidFill>
                  <a:schemeClr val="tx1"/>
                </a:solidFill>
                <a:latin typeface="Arial" charset="0"/>
              </a:defRPr>
            </a:lvl6pPr>
            <a:lvl7pPr marL="2971800" indent="-228600" defTabSz="1087438" eaLnBrk="0" fontAlgn="base" hangingPunct="0">
              <a:spcBef>
                <a:spcPts val="250"/>
              </a:spcBef>
              <a:spcAft>
                <a:spcPct val="0"/>
              </a:spcAft>
              <a:buClr>
                <a:schemeClr val="accent2"/>
              </a:buClr>
              <a:buSzPct val="100000"/>
              <a:buFont typeface="Courier New" pitchFamily="49" charset="0"/>
              <a:buChar char="o"/>
              <a:defRPr sz="1600">
                <a:solidFill>
                  <a:schemeClr val="tx1"/>
                </a:solidFill>
                <a:latin typeface="Arial" charset="0"/>
              </a:defRPr>
            </a:lvl7pPr>
            <a:lvl8pPr marL="3429000" indent="-228600" defTabSz="1087438" eaLnBrk="0" fontAlgn="base" hangingPunct="0">
              <a:spcBef>
                <a:spcPts val="250"/>
              </a:spcBef>
              <a:spcAft>
                <a:spcPct val="0"/>
              </a:spcAft>
              <a:buClr>
                <a:schemeClr val="accent2"/>
              </a:buClr>
              <a:buSzPct val="100000"/>
              <a:buFont typeface="Courier New" pitchFamily="49" charset="0"/>
              <a:buChar char="o"/>
              <a:defRPr sz="1600">
                <a:solidFill>
                  <a:schemeClr val="tx1"/>
                </a:solidFill>
                <a:latin typeface="Arial" charset="0"/>
              </a:defRPr>
            </a:lvl8pPr>
            <a:lvl9pPr marL="3886200" indent="-228600" defTabSz="1087438" eaLnBrk="0" fontAlgn="base" hangingPunct="0">
              <a:spcBef>
                <a:spcPts val="250"/>
              </a:spcBef>
              <a:spcAft>
                <a:spcPct val="0"/>
              </a:spcAft>
              <a:buClr>
                <a:schemeClr val="accent2"/>
              </a:buClr>
              <a:buSzPct val="100000"/>
              <a:buFont typeface="Courier New" pitchFamily="49" charset="0"/>
              <a:buChar char="o"/>
              <a:defRPr sz="1600">
                <a:solidFill>
                  <a:schemeClr val="tx1"/>
                </a:solidFill>
                <a:latin typeface="Arial" charset="0"/>
              </a:defRPr>
            </a:lvl9pPr>
          </a:lstStyle>
          <a:p>
            <a:pPr algn="ctr" eaLnBrk="1" hangingPunct="1">
              <a:spcBef>
                <a:spcPct val="50000"/>
              </a:spcBef>
              <a:buClr>
                <a:srgbClr val="F0AB00"/>
              </a:buClr>
              <a:defRPr/>
            </a:pPr>
            <a:endParaRPr lang="en-US" altLang="en-US" sz="2100" b="0" dirty="0">
              <a:ea typeface="Arial Unicode MS" pitchFamily="34" charset="-128"/>
              <a:cs typeface="Arial Unicode MS" pitchFamily="34" charset="-128"/>
            </a:endParaRPr>
          </a:p>
        </p:txBody>
      </p:sp>
      <p:sp>
        <p:nvSpPr>
          <p:cNvPr id="7" name="TextBox 6"/>
          <p:cNvSpPr txBox="1"/>
          <p:nvPr/>
        </p:nvSpPr>
        <p:spPr>
          <a:xfrm>
            <a:off x="361950" y="2456901"/>
            <a:ext cx="2928450" cy="900246"/>
          </a:xfrm>
          <a:prstGeom prst="rect">
            <a:avLst/>
          </a:prstGeom>
          <a:noFill/>
        </p:spPr>
        <p:txBody>
          <a:bodyPr wrap="square">
            <a:spAutoFit/>
          </a:bodyPr>
          <a:lstStyle/>
          <a:p>
            <a:pPr defTabSz="1088776" eaLnBrk="1" fontAlgn="auto" hangingPunct="1">
              <a:spcBef>
                <a:spcPct val="50000"/>
              </a:spcBef>
              <a:spcAft>
                <a:spcPts val="0"/>
              </a:spcAft>
              <a:buClr>
                <a:srgbClr val="F0AB00"/>
              </a:buClr>
              <a:buSzPct val="80000"/>
              <a:defRPr/>
            </a:pPr>
            <a:r>
              <a:rPr lang="en-US" sz="1500" b="1" kern="0" dirty="0">
                <a:solidFill>
                  <a:srgbClr val="666666"/>
                </a:solidFill>
                <a:ea typeface="Arial Unicode MS" pitchFamily="34" charset="-128"/>
                <a:cs typeface="Arial Unicode MS" pitchFamily="34" charset="-128"/>
              </a:rPr>
              <a:t>SAP S/4HANA (on premise)</a:t>
            </a:r>
          </a:p>
          <a:p>
            <a:pPr defTabSz="1088776" eaLnBrk="1" fontAlgn="auto" hangingPunct="1">
              <a:spcBef>
                <a:spcPct val="50000"/>
              </a:spcBef>
              <a:spcAft>
                <a:spcPts val="0"/>
              </a:spcAft>
              <a:buClr>
                <a:srgbClr val="F0AB00"/>
              </a:buClr>
              <a:buSzPct val="80000"/>
              <a:defRPr/>
            </a:pPr>
            <a:r>
              <a:rPr lang="en-US" sz="1500" b="1" kern="0" dirty="0">
                <a:solidFill>
                  <a:srgbClr val="666666"/>
                </a:solidFill>
                <a:ea typeface="Arial Unicode MS" pitchFamily="34" charset="-128"/>
                <a:cs typeface="Arial Unicode MS" pitchFamily="34" charset="-128"/>
              </a:rPr>
              <a:t>SAP ERP ECC 6.0</a:t>
            </a:r>
            <a:br>
              <a:rPr lang="en-US" sz="1500" b="1" kern="0" dirty="0">
                <a:solidFill>
                  <a:schemeClr val="bg2">
                    <a:lumMod val="50000"/>
                  </a:schemeClr>
                </a:solidFill>
                <a:ea typeface="Arial Unicode MS" pitchFamily="34" charset="-128"/>
                <a:cs typeface="Arial Unicode MS" pitchFamily="34" charset="-128"/>
              </a:rPr>
            </a:br>
            <a:r>
              <a:rPr lang="en-US" sz="1500" b="1" kern="0" dirty="0">
                <a:solidFill>
                  <a:srgbClr val="666666"/>
                </a:solidFill>
                <a:ea typeface="Arial Unicode MS" pitchFamily="34" charset="-128"/>
                <a:cs typeface="Arial Unicode MS" pitchFamily="34" charset="-128"/>
              </a:rPr>
              <a:t>(on premise)</a:t>
            </a:r>
          </a:p>
        </p:txBody>
      </p:sp>
      <p:sp>
        <p:nvSpPr>
          <p:cNvPr id="8" name="Rectangle 7"/>
          <p:cNvSpPr/>
          <p:nvPr/>
        </p:nvSpPr>
        <p:spPr bwMode="gray">
          <a:xfrm>
            <a:off x="9117918" y="2441026"/>
            <a:ext cx="2627996" cy="3733800"/>
          </a:xfrm>
          <a:prstGeom prst="rect">
            <a:avLst/>
          </a:prstGeom>
          <a:solidFill>
            <a:srgbClr val="CCE4F5"/>
          </a:solidFill>
          <a:ln w="6350" algn="ctr">
            <a:solidFill>
              <a:schemeClr val="bg1"/>
            </a:solidFill>
            <a:miter lim="800000"/>
            <a:headEnd/>
            <a:tailEnd/>
          </a:ln>
        </p:spPr>
        <p:txBody>
          <a:bodyPr lIns="90000" tIns="72000" rIns="90000" bIns="72000" anchor="ctr"/>
          <a:lstStyle>
            <a:lvl1pPr>
              <a:spcBef>
                <a:spcPts val="2400"/>
              </a:spcBef>
              <a:buClr>
                <a:schemeClr val="accent1"/>
              </a:buClr>
              <a:buSzPct val="80000"/>
              <a:defRPr sz="2000" b="1">
                <a:solidFill>
                  <a:schemeClr val="tx1"/>
                </a:solidFill>
                <a:latin typeface="Arial" charset="0"/>
              </a:defRPr>
            </a:lvl1pPr>
            <a:lvl2pPr marL="742950" indent="-285750">
              <a:spcBef>
                <a:spcPts val="600"/>
              </a:spcBef>
              <a:buClr>
                <a:schemeClr val="accent1"/>
              </a:buClr>
              <a:buSzPct val="80000"/>
              <a:buFont typeface="wingdings" pitchFamily="2" charset="2"/>
              <a:defRPr sz="2000">
                <a:solidFill>
                  <a:schemeClr val="tx1"/>
                </a:solidFill>
                <a:latin typeface="Arial" charset="0"/>
              </a:defRPr>
            </a:lvl2pPr>
            <a:lvl3pPr marL="1143000" indent="-228600">
              <a:spcBef>
                <a:spcPts val="400"/>
              </a:spcBef>
              <a:buClr>
                <a:schemeClr val="accent1"/>
              </a:buClr>
              <a:buSzPct val="100000"/>
              <a:buFont typeface="wingdings" pitchFamily="2" charset="2"/>
              <a:buChar char=""/>
              <a:defRPr>
                <a:solidFill>
                  <a:schemeClr val="tx1"/>
                </a:solidFill>
                <a:latin typeface="Arial" charset="0"/>
              </a:defRPr>
            </a:lvl3pPr>
            <a:lvl4pPr marL="1600200" indent="-228600">
              <a:spcBef>
                <a:spcPts val="400"/>
              </a:spcBef>
              <a:buClr>
                <a:schemeClr val="accent2"/>
              </a:buClr>
              <a:buSzPct val="100000"/>
              <a:buFont typeface="Arial" charset="0"/>
              <a:buChar char="–"/>
              <a:defRPr>
                <a:solidFill>
                  <a:schemeClr val="tx1"/>
                </a:solidFill>
                <a:latin typeface="Arial" charset="0"/>
              </a:defRPr>
            </a:lvl4pPr>
            <a:lvl5pPr marL="2057400" indent="-228600">
              <a:spcBef>
                <a:spcPts val="250"/>
              </a:spcBef>
              <a:buClr>
                <a:schemeClr val="accent2"/>
              </a:buClr>
              <a:buSzPct val="100000"/>
              <a:buFont typeface="Courier New" pitchFamily="49" charset="0"/>
              <a:buChar char="o"/>
              <a:defRPr sz="1600">
                <a:solidFill>
                  <a:schemeClr val="tx1"/>
                </a:solidFill>
                <a:latin typeface="Arial" charset="0"/>
              </a:defRPr>
            </a:lvl5pPr>
            <a:lvl6pPr marL="2514600" indent="-228600" defTabSz="1087438" eaLnBrk="0" fontAlgn="base" hangingPunct="0">
              <a:spcBef>
                <a:spcPts val="250"/>
              </a:spcBef>
              <a:spcAft>
                <a:spcPct val="0"/>
              </a:spcAft>
              <a:buClr>
                <a:schemeClr val="accent2"/>
              </a:buClr>
              <a:buSzPct val="100000"/>
              <a:buFont typeface="Courier New" pitchFamily="49" charset="0"/>
              <a:buChar char="o"/>
              <a:defRPr sz="1600">
                <a:solidFill>
                  <a:schemeClr val="tx1"/>
                </a:solidFill>
                <a:latin typeface="Arial" charset="0"/>
              </a:defRPr>
            </a:lvl6pPr>
            <a:lvl7pPr marL="2971800" indent="-228600" defTabSz="1087438" eaLnBrk="0" fontAlgn="base" hangingPunct="0">
              <a:spcBef>
                <a:spcPts val="250"/>
              </a:spcBef>
              <a:spcAft>
                <a:spcPct val="0"/>
              </a:spcAft>
              <a:buClr>
                <a:schemeClr val="accent2"/>
              </a:buClr>
              <a:buSzPct val="100000"/>
              <a:buFont typeface="Courier New" pitchFamily="49" charset="0"/>
              <a:buChar char="o"/>
              <a:defRPr sz="1600">
                <a:solidFill>
                  <a:schemeClr val="tx1"/>
                </a:solidFill>
                <a:latin typeface="Arial" charset="0"/>
              </a:defRPr>
            </a:lvl7pPr>
            <a:lvl8pPr marL="3429000" indent="-228600" defTabSz="1087438" eaLnBrk="0" fontAlgn="base" hangingPunct="0">
              <a:spcBef>
                <a:spcPts val="250"/>
              </a:spcBef>
              <a:spcAft>
                <a:spcPct val="0"/>
              </a:spcAft>
              <a:buClr>
                <a:schemeClr val="accent2"/>
              </a:buClr>
              <a:buSzPct val="100000"/>
              <a:buFont typeface="Courier New" pitchFamily="49" charset="0"/>
              <a:buChar char="o"/>
              <a:defRPr sz="1600">
                <a:solidFill>
                  <a:schemeClr val="tx1"/>
                </a:solidFill>
                <a:latin typeface="Arial" charset="0"/>
              </a:defRPr>
            </a:lvl8pPr>
            <a:lvl9pPr marL="3886200" indent="-228600" defTabSz="1087438" eaLnBrk="0" fontAlgn="base" hangingPunct="0">
              <a:spcBef>
                <a:spcPts val="250"/>
              </a:spcBef>
              <a:spcAft>
                <a:spcPct val="0"/>
              </a:spcAft>
              <a:buClr>
                <a:schemeClr val="accent2"/>
              </a:buClr>
              <a:buSzPct val="100000"/>
              <a:buFont typeface="Courier New" pitchFamily="49" charset="0"/>
              <a:buChar char="o"/>
              <a:defRPr sz="1600">
                <a:solidFill>
                  <a:schemeClr val="tx1"/>
                </a:solidFill>
                <a:latin typeface="Arial" charset="0"/>
              </a:defRPr>
            </a:lvl9pPr>
          </a:lstStyle>
          <a:p>
            <a:pPr algn="ctr" eaLnBrk="1" hangingPunct="1">
              <a:spcBef>
                <a:spcPct val="50000"/>
              </a:spcBef>
              <a:buClr>
                <a:srgbClr val="F0AB00"/>
              </a:buClr>
              <a:defRPr/>
            </a:pPr>
            <a:endParaRPr lang="en-US" altLang="en-US" sz="2100" b="0" dirty="0">
              <a:ea typeface="Arial Unicode MS" pitchFamily="34" charset="-128"/>
              <a:cs typeface="Arial Unicode MS" pitchFamily="34" charset="-128"/>
            </a:endParaRPr>
          </a:p>
        </p:txBody>
      </p:sp>
      <p:sp>
        <p:nvSpPr>
          <p:cNvPr id="9" name="TextBox 8"/>
          <p:cNvSpPr txBox="1"/>
          <p:nvPr/>
        </p:nvSpPr>
        <p:spPr>
          <a:xfrm>
            <a:off x="9245600" y="2458489"/>
            <a:ext cx="2513013" cy="784225"/>
          </a:xfrm>
          <a:prstGeom prst="rect">
            <a:avLst/>
          </a:prstGeom>
          <a:noFill/>
        </p:spPr>
        <p:txBody>
          <a:bodyPr>
            <a:spAutoFit/>
          </a:bodyPr>
          <a:lstStyle/>
          <a:p>
            <a:pPr defTabSz="1088776" eaLnBrk="1" fontAlgn="auto" hangingPunct="1">
              <a:spcBef>
                <a:spcPct val="50000"/>
              </a:spcBef>
              <a:spcAft>
                <a:spcPts val="0"/>
              </a:spcAft>
              <a:buClr>
                <a:srgbClr val="F0AB00"/>
              </a:buClr>
              <a:buSzPct val="80000"/>
              <a:defRPr/>
            </a:pPr>
            <a:r>
              <a:rPr lang="en-US" sz="1500" b="1" kern="0" dirty="0">
                <a:solidFill>
                  <a:srgbClr val="666666"/>
                </a:solidFill>
                <a:ea typeface="Arial Unicode MS" pitchFamily="34" charset="-128"/>
                <a:cs typeface="Arial Unicode MS" pitchFamily="34" charset="-128"/>
              </a:rPr>
              <a:t>SAP SuccessFactors Employee Central Payroll (cloud)</a:t>
            </a:r>
          </a:p>
        </p:txBody>
      </p:sp>
      <p:sp>
        <p:nvSpPr>
          <p:cNvPr id="11" name="TextBox 10"/>
          <p:cNvSpPr txBox="1"/>
          <p:nvPr/>
        </p:nvSpPr>
        <p:spPr>
          <a:xfrm>
            <a:off x="3816350" y="2450551"/>
            <a:ext cx="4559300" cy="554038"/>
          </a:xfrm>
          <a:prstGeom prst="rect">
            <a:avLst/>
          </a:prstGeom>
          <a:noFill/>
        </p:spPr>
        <p:txBody>
          <a:bodyPr>
            <a:spAutoFit/>
          </a:bodyPr>
          <a:lstStyle/>
          <a:p>
            <a:pPr defTabSz="1088776" eaLnBrk="1" fontAlgn="auto" hangingPunct="1">
              <a:spcBef>
                <a:spcPct val="50000"/>
              </a:spcBef>
              <a:spcAft>
                <a:spcPts val="0"/>
              </a:spcAft>
              <a:buClr>
                <a:srgbClr val="F0AB00"/>
              </a:buClr>
              <a:buSzPct val="80000"/>
              <a:defRPr/>
            </a:pPr>
            <a:r>
              <a:rPr lang="en-US" sz="1500" b="1" kern="0" dirty="0">
                <a:solidFill>
                  <a:srgbClr val="666666"/>
                </a:solidFill>
                <a:ea typeface="Arial Unicode MS" pitchFamily="34" charset="-128"/>
                <a:cs typeface="Arial Unicode MS" pitchFamily="34" charset="-128"/>
              </a:rPr>
              <a:t>SAP SuccessFactors Employee Central </a:t>
            </a:r>
            <a:br>
              <a:rPr lang="en-US" sz="1500" b="1" kern="0" dirty="0">
                <a:solidFill>
                  <a:schemeClr val="bg2">
                    <a:lumMod val="50000"/>
                  </a:schemeClr>
                </a:solidFill>
                <a:ea typeface="Arial Unicode MS" pitchFamily="34" charset="-128"/>
                <a:cs typeface="Arial Unicode MS" pitchFamily="34" charset="-128"/>
              </a:rPr>
            </a:br>
            <a:r>
              <a:rPr lang="en-US" sz="1500" b="1" kern="0" dirty="0">
                <a:solidFill>
                  <a:srgbClr val="666666"/>
                </a:solidFill>
                <a:ea typeface="Arial Unicode MS" pitchFamily="34" charset="-128"/>
                <a:cs typeface="Arial Unicode MS" pitchFamily="34" charset="-128"/>
              </a:rPr>
              <a:t>(cloud)</a:t>
            </a:r>
          </a:p>
        </p:txBody>
      </p:sp>
      <p:grpSp>
        <p:nvGrpSpPr>
          <p:cNvPr id="45069" name="Group 18"/>
          <p:cNvGrpSpPr>
            <a:grpSpLocks/>
          </p:cNvGrpSpPr>
          <p:nvPr/>
        </p:nvGrpSpPr>
        <p:grpSpPr bwMode="auto">
          <a:xfrm>
            <a:off x="536574" y="3396977"/>
            <a:ext cx="11072813" cy="2622864"/>
            <a:chOff x="513769" y="2613560"/>
            <a:chExt cx="11072613" cy="2621764"/>
          </a:xfrm>
        </p:grpSpPr>
        <p:sp>
          <p:nvSpPr>
            <p:cNvPr id="45070" name="Rounded Rectangle 5"/>
            <p:cNvSpPr>
              <a:spLocks noChangeArrowheads="1"/>
            </p:cNvSpPr>
            <p:nvPr/>
          </p:nvSpPr>
          <p:spPr bwMode="gray">
            <a:xfrm>
              <a:off x="4704693" y="2997150"/>
              <a:ext cx="1749393" cy="1191710"/>
            </a:xfrm>
            <a:prstGeom prst="roundRect">
              <a:avLst>
                <a:gd name="adj" fmla="val 16667"/>
              </a:avLst>
            </a:prstGeom>
            <a:solidFill>
              <a:srgbClr val="0076CB"/>
            </a:solidFill>
            <a:ln w="6350" algn="ctr">
              <a:solidFill>
                <a:schemeClr val="bg1"/>
              </a:solidFill>
              <a:miter lim="800000"/>
              <a:headEnd/>
              <a:tailEnd/>
            </a:ln>
          </p:spPr>
          <p:txBody>
            <a:bodyPr lIns="90000" tIns="72000" rIns="90000" bIns="72000" anchor="ctr"/>
            <a:lstStyle>
              <a:lvl1pPr>
                <a:spcBef>
                  <a:spcPts val="2400"/>
                </a:spcBef>
                <a:buClr>
                  <a:schemeClr val="accent1"/>
                </a:buClr>
                <a:buSzPct val="80000"/>
                <a:defRPr sz="2000" b="1">
                  <a:solidFill>
                    <a:schemeClr val="tx1"/>
                  </a:solidFill>
                  <a:latin typeface="Arial" charset="0"/>
                </a:defRPr>
              </a:lvl1pPr>
              <a:lvl2pPr marL="742950" indent="-285750">
                <a:spcBef>
                  <a:spcPts val="600"/>
                </a:spcBef>
                <a:buClr>
                  <a:schemeClr val="accent1"/>
                </a:buClr>
                <a:buSzPct val="80000"/>
                <a:buFont typeface="wingdings" pitchFamily="2" charset="2"/>
                <a:defRPr sz="2000">
                  <a:solidFill>
                    <a:schemeClr val="tx1"/>
                  </a:solidFill>
                  <a:latin typeface="Arial" charset="0"/>
                </a:defRPr>
              </a:lvl2pPr>
              <a:lvl3pPr marL="1143000" indent="-228600">
                <a:spcBef>
                  <a:spcPts val="400"/>
                </a:spcBef>
                <a:buClr>
                  <a:schemeClr val="accent1"/>
                </a:buClr>
                <a:buSzPct val="100000"/>
                <a:buFont typeface="wingdings" pitchFamily="2" charset="2"/>
                <a:buChar char=""/>
                <a:defRPr>
                  <a:solidFill>
                    <a:schemeClr val="tx1"/>
                  </a:solidFill>
                  <a:latin typeface="Arial" charset="0"/>
                </a:defRPr>
              </a:lvl3pPr>
              <a:lvl4pPr marL="1600200" indent="-228600">
                <a:spcBef>
                  <a:spcPts val="400"/>
                </a:spcBef>
                <a:buClr>
                  <a:schemeClr val="accent2"/>
                </a:buClr>
                <a:buSzPct val="100000"/>
                <a:buFont typeface="Arial" charset="0"/>
                <a:buChar char="–"/>
                <a:defRPr>
                  <a:solidFill>
                    <a:schemeClr val="tx1"/>
                  </a:solidFill>
                  <a:latin typeface="Arial" charset="0"/>
                </a:defRPr>
              </a:lvl4pPr>
              <a:lvl5pPr marL="2057400" indent="-228600">
                <a:spcBef>
                  <a:spcPts val="250"/>
                </a:spcBef>
                <a:buClr>
                  <a:schemeClr val="accent2"/>
                </a:buClr>
                <a:buSzPct val="100000"/>
                <a:buFont typeface="Courier New" pitchFamily="49" charset="0"/>
                <a:buChar char="o"/>
                <a:defRPr sz="1600">
                  <a:solidFill>
                    <a:schemeClr val="tx1"/>
                  </a:solidFill>
                  <a:latin typeface="Arial" charset="0"/>
                </a:defRPr>
              </a:lvl5pPr>
              <a:lvl6pPr marL="2514600" indent="-228600" defTabSz="1087438" eaLnBrk="0" fontAlgn="base" hangingPunct="0">
                <a:spcBef>
                  <a:spcPts val="250"/>
                </a:spcBef>
                <a:spcAft>
                  <a:spcPct val="0"/>
                </a:spcAft>
                <a:buClr>
                  <a:schemeClr val="accent2"/>
                </a:buClr>
                <a:buSzPct val="100000"/>
                <a:buFont typeface="Courier New" pitchFamily="49" charset="0"/>
                <a:buChar char="o"/>
                <a:defRPr sz="1600">
                  <a:solidFill>
                    <a:schemeClr val="tx1"/>
                  </a:solidFill>
                  <a:latin typeface="Arial" charset="0"/>
                </a:defRPr>
              </a:lvl6pPr>
              <a:lvl7pPr marL="2971800" indent="-228600" defTabSz="1087438" eaLnBrk="0" fontAlgn="base" hangingPunct="0">
                <a:spcBef>
                  <a:spcPts val="250"/>
                </a:spcBef>
                <a:spcAft>
                  <a:spcPct val="0"/>
                </a:spcAft>
                <a:buClr>
                  <a:schemeClr val="accent2"/>
                </a:buClr>
                <a:buSzPct val="100000"/>
                <a:buFont typeface="Courier New" pitchFamily="49" charset="0"/>
                <a:buChar char="o"/>
                <a:defRPr sz="1600">
                  <a:solidFill>
                    <a:schemeClr val="tx1"/>
                  </a:solidFill>
                  <a:latin typeface="Arial" charset="0"/>
                </a:defRPr>
              </a:lvl7pPr>
              <a:lvl8pPr marL="3429000" indent="-228600" defTabSz="1087438" eaLnBrk="0" fontAlgn="base" hangingPunct="0">
                <a:spcBef>
                  <a:spcPts val="250"/>
                </a:spcBef>
                <a:spcAft>
                  <a:spcPct val="0"/>
                </a:spcAft>
                <a:buClr>
                  <a:schemeClr val="accent2"/>
                </a:buClr>
                <a:buSzPct val="100000"/>
                <a:buFont typeface="Courier New" pitchFamily="49" charset="0"/>
                <a:buChar char="o"/>
                <a:defRPr sz="1600">
                  <a:solidFill>
                    <a:schemeClr val="tx1"/>
                  </a:solidFill>
                  <a:latin typeface="Arial" charset="0"/>
                </a:defRPr>
              </a:lvl8pPr>
              <a:lvl9pPr marL="3886200" indent="-228600" defTabSz="1087438" eaLnBrk="0" fontAlgn="base" hangingPunct="0">
                <a:spcBef>
                  <a:spcPts val="250"/>
                </a:spcBef>
                <a:spcAft>
                  <a:spcPct val="0"/>
                </a:spcAft>
                <a:buClr>
                  <a:schemeClr val="accent2"/>
                </a:buClr>
                <a:buSzPct val="100000"/>
                <a:buFont typeface="Courier New" pitchFamily="49" charset="0"/>
                <a:buChar char="o"/>
                <a:defRPr sz="1600">
                  <a:solidFill>
                    <a:schemeClr val="tx1"/>
                  </a:solidFill>
                  <a:latin typeface="Arial" charset="0"/>
                </a:defRPr>
              </a:lvl9pPr>
            </a:lstStyle>
            <a:p>
              <a:pPr eaLnBrk="1" hangingPunct="1">
                <a:spcBef>
                  <a:spcPct val="50000"/>
                </a:spcBef>
                <a:buClr>
                  <a:srgbClr val="F0AB00"/>
                </a:buClr>
              </a:pPr>
              <a:r>
                <a:rPr lang="en-US" altLang="en-US" sz="1400" b="0" dirty="0">
                  <a:solidFill>
                    <a:schemeClr val="bg1"/>
                  </a:solidFill>
                  <a:ea typeface="Arial Unicode MS" pitchFamily="34" charset="-128"/>
                  <a:cs typeface="Arial Unicode MS" pitchFamily="34" charset="-128"/>
                </a:rPr>
                <a:t>Quality Assurance</a:t>
              </a:r>
            </a:p>
            <a:p>
              <a:pPr algn="ctr" eaLnBrk="1" hangingPunct="1">
                <a:spcBef>
                  <a:spcPct val="50000"/>
                </a:spcBef>
                <a:buClr>
                  <a:srgbClr val="F0AB00"/>
                </a:buClr>
              </a:pPr>
              <a:endParaRPr lang="en-US" altLang="en-US" sz="1700" b="0" dirty="0">
                <a:solidFill>
                  <a:schemeClr val="bg1"/>
                </a:solidFill>
                <a:ea typeface="Arial Unicode MS" pitchFamily="34" charset="-128"/>
                <a:cs typeface="Arial Unicode MS" pitchFamily="34" charset="-128"/>
              </a:endParaRPr>
            </a:p>
            <a:p>
              <a:pPr algn="ctr" eaLnBrk="1" hangingPunct="1">
                <a:spcBef>
                  <a:spcPct val="50000"/>
                </a:spcBef>
                <a:buClr>
                  <a:srgbClr val="F0AB00"/>
                </a:buClr>
              </a:pPr>
              <a:endParaRPr lang="en-US" altLang="en-US" sz="1700" b="0" dirty="0">
                <a:solidFill>
                  <a:schemeClr val="bg1"/>
                </a:solidFill>
                <a:ea typeface="Arial Unicode MS" pitchFamily="34" charset="-128"/>
                <a:cs typeface="Arial Unicode MS" pitchFamily="34" charset="-128"/>
              </a:endParaRPr>
            </a:p>
          </p:txBody>
        </p:sp>
        <p:grpSp>
          <p:nvGrpSpPr>
            <p:cNvPr id="45071" name="Group 4"/>
            <p:cNvGrpSpPr>
              <a:grpSpLocks/>
            </p:cNvGrpSpPr>
            <p:nvPr/>
          </p:nvGrpSpPr>
          <p:grpSpPr bwMode="auto">
            <a:xfrm>
              <a:off x="5477836" y="3565237"/>
              <a:ext cx="3617121" cy="1670087"/>
              <a:chOff x="5477836" y="3328168"/>
              <a:chExt cx="3617121" cy="1670087"/>
            </a:xfrm>
          </p:grpSpPr>
          <p:sp>
            <p:nvSpPr>
              <p:cNvPr id="31" name="TextBox 30"/>
              <p:cNvSpPr txBox="1"/>
              <p:nvPr/>
            </p:nvSpPr>
            <p:spPr>
              <a:xfrm>
                <a:off x="5477836" y="4706278"/>
                <a:ext cx="1076306" cy="291977"/>
              </a:xfrm>
              <a:prstGeom prst="rect">
                <a:avLst/>
              </a:prstGeom>
              <a:noFill/>
            </p:spPr>
            <p:txBody>
              <a:bodyPr wrap="none">
                <a:spAutoFit/>
              </a:bodyPr>
              <a:lstStyle/>
              <a:p>
                <a:pPr defTabSz="1088776" eaLnBrk="1" fontAlgn="auto" hangingPunct="1">
                  <a:spcBef>
                    <a:spcPct val="50000"/>
                  </a:spcBef>
                  <a:spcAft>
                    <a:spcPts val="0"/>
                  </a:spcAft>
                  <a:buClr>
                    <a:srgbClr val="F0AB00"/>
                  </a:buClr>
                  <a:buSzPct val="80000"/>
                  <a:defRPr/>
                </a:pPr>
                <a:r>
                  <a:rPr lang="en-US" sz="1300" kern="0" dirty="0">
                    <a:solidFill>
                      <a:schemeClr val="tx1">
                        <a:lumMod val="75000"/>
                        <a:lumOff val="25000"/>
                      </a:schemeClr>
                    </a:solidFill>
                    <a:ea typeface="Arial Unicode MS" pitchFamily="34" charset="-128"/>
                    <a:cs typeface="Arial Unicode MS" pitchFamily="34" charset="-128"/>
                  </a:rPr>
                  <a:t>Cost Center</a:t>
                </a:r>
              </a:p>
            </p:txBody>
          </p:sp>
          <p:sp>
            <p:nvSpPr>
              <p:cNvPr id="33" name="TextBox 32"/>
              <p:cNvSpPr txBox="1"/>
              <p:nvPr/>
            </p:nvSpPr>
            <p:spPr>
              <a:xfrm>
                <a:off x="7251902" y="3328168"/>
                <a:ext cx="1843055" cy="292265"/>
              </a:xfrm>
              <a:prstGeom prst="rect">
                <a:avLst/>
              </a:prstGeom>
              <a:noFill/>
            </p:spPr>
            <p:txBody>
              <a:bodyPr wrap="square">
                <a:spAutoFit/>
              </a:bodyPr>
              <a:lstStyle/>
              <a:p>
                <a:pPr defTabSz="1088776" eaLnBrk="1" fontAlgn="auto" hangingPunct="1">
                  <a:spcBef>
                    <a:spcPct val="50000"/>
                  </a:spcBef>
                  <a:spcAft>
                    <a:spcPts val="0"/>
                  </a:spcAft>
                  <a:buClr>
                    <a:srgbClr val="F0AB00"/>
                  </a:buClr>
                  <a:buSzPct val="80000"/>
                  <a:defRPr/>
                </a:pPr>
                <a:r>
                  <a:rPr lang="en-US" sz="1300" kern="0" dirty="0">
                    <a:solidFill>
                      <a:schemeClr val="tx1">
                        <a:lumMod val="75000"/>
                        <a:lumOff val="25000"/>
                      </a:schemeClr>
                    </a:solidFill>
                    <a:ea typeface="Arial Unicode MS" pitchFamily="34" charset="-128"/>
                    <a:cs typeface="Arial Unicode MS" pitchFamily="34" charset="-128"/>
                  </a:rPr>
                  <a:t>Employee / Time Data</a:t>
                </a:r>
              </a:p>
            </p:txBody>
          </p:sp>
        </p:grpSp>
        <p:grpSp>
          <p:nvGrpSpPr>
            <p:cNvPr id="45073" name="Group 15"/>
            <p:cNvGrpSpPr>
              <a:grpSpLocks/>
            </p:cNvGrpSpPr>
            <p:nvPr/>
          </p:nvGrpSpPr>
          <p:grpSpPr bwMode="auto">
            <a:xfrm>
              <a:off x="513769" y="2613560"/>
              <a:ext cx="2137371" cy="1955859"/>
              <a:chOff x="513769" y="2771606"/>
              <a:chExt cx="2137371" cy="1955859"/>
            </a:xfrm>
          </p:grpSpPr>
          <p:sp>
            <p:nvSpPr>
              <p:cNvPr id="25" name="Rounded Rectangle 24"/>
              <p:cNvSpPr/>
              <p:nvPr/>
            </p:nvSpPr>
            <p:spPr bwMode="gray">
              <a:xfrm>
                <a:off x="513769" y="2771183"/>
                <a:ext cx="1844641" cy="1191711"/>
              </a:xfrm>
              <a:prstGeom prst="roundRect">
                <a:avLst/>
              </a:prstGeom>
              <a:solidFill>
                <a:schemeClr val="accent1"/>
              </a:solidFill>
              <a:ln w="6350" algn="ctr">
                <a:solidFill>
                  <a:schemeClr val="tx1">
                    <a:lumMod val="65000"/>
                    <a:lumOff val="35000"/>
                  </a:schemeClr>
                </a:solidFill>
                <a:miter lim="800000"/>
                <a:headEnd/>
                <a:tailEnd/>
              </a:ln>
            </p:spPr>
            <p:txBody>
              <a:bodyPr lIns="90000" tIns="72000" rIns="90000" bIns="72000" anchor="ctr"/>
              <a:lstStyle>
                <a:lvl1pPr>
                  <a:spcBef>
                    <a:spcPts val="2400"/>
                  </a:spcBef>
                  <a:buClr>
                    <a:schemeClr val="accent1"/>
                  </a:buClr>
                  <a:buSzPct val="80000"/>
                  <a:defRPr sz="2000" b="1">
                    <a:solidFill>
                      <a:schemeClr val="tx1"/>
                    </a:solidFill>
                    <a:latin typeface="Arial" charset="0"/>
                  </a:defRPr>
                </a:lvl1pPr>
                <a:lvl2pPr marL="742950" indent="-285750">
                  <a:spcBef>
                    <a:spcPts val="600"/>
                  </a:spcBef>
                  <a:buClr>
                    <a:schemeClr val="accent1"/>
                  </a:buClr>
                  <a:buSzPct val="80000"/>
                  <a:buFont typeface="wingdings" pitchFamily="2" charset="2"/>
                  <a:defRPr sz="2000">
                    <a:solidFill>
                      <a:schemeClr val="tx1"/>
                    </a:solidFill>
                    <a:latin typeface="Arial" charset="0"/>
                  </a:defRPr>
                </a:lvl2pPr>
                <a:lvl3pPr marL="1143000" indent="-228600">
                  <a:spcBef>
                    <a:spcPts val="400"/>
                  </a:spcBef>
                  <a:buClr>
                    <a:schemeClr val="accent1"/>
                  </a:buClr>
                  <a:buSzPct val="100000"/>
                  <a:buFont typeface="wingdings" pitchFamily="2" charset="2"/>
                  <a:buChar char=""/>
                  <a:defRPr>
                    <a:solidFill>
                      <a:schemeClr val="tx1"/>
                    </a:solidFill>
                    <a:latin typeface="Arial" charset="0"/>
                  </a:defRPr>
                </a:lvl3pPr>
                <a:lvl4pPr marL="1600200" indent="-228600">
                  <a:spcBef>
                    <a:spcPts val="400"/>
                  </a:spcBef>
                  <a:buClr>
                    <a:schemeClr val="accent2"/>
                  </a:buClr>
                  <a:buSzPct val="100000"/>
                  <a:buFont typeface="Arial" charset="0"/>
                  <a:buChar char="–"/>
                  <a:defRPr>
                    <a:solidFill>
                      <a:schemeClr val="tx1"/>
                    </a:solidFill>
                    <a:latin typeface="Arial" charset="0"/>
                  </a:defRPr>
                </a:lvl4pPr>
                <a:lvl5pPr marL="2057400" indent="-228600">
                  <a:spcBef>
                    <a:spcPts val="250"/>
                  </a:spcBef>
                  <a:buClr>
                    <a:schemeClr val="accent2"/>
                  </a:buClr>
                  <a:buSzPct val="100000"/>
                  <a:buFont typeface="Courier New" pitchFamily="49" charset="0"/>
                  <a:buChar char="o"/>
                  <a:defRPr sz="1600">
                    <a:solidFill>
                      <a:schemeClr val="tx1"/>
                    </a:solidFill>
                    <a:latin typeface="Arial" charset="0"/>
                  </a:defRPr>
                </a:lvl5pPr>
                <a:lvl6pPr marL="2514600" indent="-228600" defTabSz="1087438" eaLnBrk="0" fontAlgn="base" hangingPunct="0">
                  <a:spcBef>
                    <a:spcPts val="250"/>
                  </a:spcBef>
                  <a:spcAft>
                    <a:spcPct val="0"/>
                  </a:spcAft>
                  <a:buClr>
                    <a:schemeClr val="accent2"/>
                  </a:buClr>
                  <a:buSzPct val="100000"/>
                  <a:buFont typeface="Courier New" pitchFamily="49" charset="0"/>
                  <a:buChar char="o"/>
                  <a:defRPr sz="1600">
                    <a:solidFill>
                      <a:schemeClr val="tx1"/>
                    </a:solidFill>
                    <a:latin typeface="Arial" charset="0"/>
                  </a:defRPr>
                </a:lvl6pPr>
                <a:lvl7pPr marL="2971800" indent="-228600" defTabSz="1087438" eaLnBrk="0" fontAlgn="base" hangingPunct="0">
                  <a:spcBef>
                    <a:spcPts val="250"/>
                  </a:spcBef>
                  <a:spcAft>
                    <a:spcPct val="0"/>
                  </a:spcAft>
                  <a:buClr>
                    <a:schemeClr val="accent2"/>
                  </a:buClr>
                  <a:buSzPct val="100000"/>
                  <a:buFont typeface="Courier New" pitchFamily="49" charset="0"/>
                  <a:buChar char="o"/>
                  <a:defRPr sz="1600">
                    <a:solidFill>
                      <a:schemeClr val="tx1"/>
                    </a:solidFill>
                    <a:latin typeface="Arial" charset="0"/>
                  </a:defRPr>
                </a:lvl7pPr>
                <a:lvl8pPr marL="3429000" indent="-228600" defTabSz="1087438" eaLnBrk="0" fontAlgn="base" hangingPunct="0">
                  <a:spcBef>
                    <a:spcPts val="250"/>
                  </a:spcBef>
                  <a:spcAft>
                    <a:spcPct val="0"/>
                  </a:spcAft>
                  <a:buClr>
                    <a:schemeClr val="accent2"/>
                  </a:buClr>
                  <a:buSzPct val="100000"/>
                  <a:buFont typeface="Courier New" pitchFamily="49" charset="0"/>
                  <a:buChar char="o"/>
                  <a:defRPr sz="1600">
                    <a:solidFill>
                      <a:schemeClr val="tx1"/>
                    </a:solidFill>
                    <a:latin typeface="Arial" charset="0"/>
                  </a:defRPr>
                </a:lvl8pPr>
                <a:lvl9pPr marL="3886200" indent="-228600" defTabSz="1087438" eaLnBrk="0" fontAlgn="base" hangingPunct="0">
                  <a:spcBef>
                    <a:spcPts val="250"/>
                  </a:spcBef>
                  <a:spcAft>
                    <a:spcPct val="0"/>
                  </a:spcAft>
                  <a:buClr>
                    <a:schemeClr val="accent2"/>
                  </a:buClr>
                  <a:buSzPct val="100000"/>
                  <a:buFont typeface="Courier New" pitchFamily="49" charset="0"/>
                  <a:buChar char="o"/>
                  <a:defRPr sz="1600">
                    <a:solidFill>
                      <a:schemeClr val="tx1"/>
                    </a:solidFill>
                    <a:latin typeface="Arial" charset="0"/>
                  </a:defRPr>
                </a:lvl9pPr>
              </a:lstStyle>
              <a:p>
                <a:pPr eaLnBrk="1" hangingPunct="1">
                  <a:spcBef>
                    <a:spcPct val="50000"/>
                  </a:spcBef>
                  <a:buClr>
                    <a:srgbClr val="F0AB00"/>
                  </a:buClr>
                  <a:defRPr/>
                </a:pPr>
                <a:r>
                  <a:rPr lang="en-US" altLang="en-US" sz="1400" b="0" dirty="0">
                    <a:ea typeface="Arial Unicode MS" pitchFamily="34" charset="-128"/>
                    <a:cs typeface="Arial Unicode MS" pitchFamily="34" charset="-128"/>
                  </a:rPr>
                  <a:t>Development</a:t>
                </a:r>
              </a:p>
              <a:p>
                <a:pPr algn="ctr" eaLnBrk="1" hangingPunct="1">
                  <a:spcBef>
                    <a:spcPct val="50000"/>
                  </a:spcBef>
                  <a:buClr>
                    <a:srgbClr val="F0AB00"/>
                  </a:buClr>
                  <a:defRPr/>
                </a:pPr>
                <a:endParaRPr lang="en-US" altLang="en-US" sz="1700" b="0" dirty="0">
                  <a:ea typeface="Arial Unicode MS" pitchFamily="34" charset="-128"/>
                  <a:cs typeface="Arial Unicode MS" pitchFamily="34" charset="-128"/>
                </a:endParaRPr>
              </a:p>
              <a:p>
                <a:pPr algn="ctr" eaLnBrk="1" hangingPunct="1">
                  <a:spcBef>
                    <a:spcPct val="50000"/>
                  </a:spcBef>
                  <a:buClr>
                    <a:srgbClr val="F0AB00"/>
                  </a:buClr>
                  <a:defRPr/>
                </a:pPr>
                <a:endParaRPr lang="en-US" altLang="en-US" sz="1700" b="0" dirty="0">
                  <a:ea typeface="Arial Unicode MS" pitchFamily="34" charset="-128"/>
                  <a:cs typeface="Arial Unicode MS" pitchFamily="34" charset="-128"/>
                </a:endParaRPr>
              </a:p>
            </p:txBody>
          </p:sp>
          <p:sp>
            <p:nvSpPr>
              <p:cNvPr id="26" name="Rounded Rectangle 25"/>
              <p:cNvSpPr/>
              <p:nvPr/>
            </p:nvSpPr>
            <p:spPr bwMode="gray">
              <a:xfrm>
                <a:off x="710615" y="3137741"/>
                <a:ext cx="1828767" cy="1171082"/>
              </a:xfrm>
              <a:prstGeom prst="roundRect">
                <a:avLst/>
              </a:prstGeom>
              <a:solidFill>
                <a:schemeClr val="accent1"/>
              </a:solidFill>
              <a:ln w="6350" algn="ctr">
                <a:solidFill>
                  <a:schemeClr val="tx1">
                    <a:lumMod val="65000"/>
                    <a:lumOff val="35000"/>
                  </a:schemeClr>
                </a:solidFill>
                <a:miter lim="800000"/>
                <a:headEnd/>
                <a:tailEnd/>
              </a:ln>
            </p:spPr>
            <p:txBody>
              <a:bodyPr lIns="90000" tIns="72000" rIns="90000" bIns="72000" anchor="ctr"/>
              <a:lstStyle>
                <a:lvl1pPr>
                  <a:spcBef>
                    <a:spcPts val="2400"/>
                  </a:spcBef>
                  <a:buClr>
                    <a:schemeClr val="accent1"/>
                  </a:buClr>
                  <a:buSzPct val="80000"/>
                  <a:defRPr sz="2000" b="1">
                    <a:solidFill>
                      <a:schemeClr val="tx1"/>
                    </a:solidFill>
                    <a:latin typeface="Arial" charset="0"/>
                  </a:defRPr>
                </a:lvl1pPr>
                <a:lvl2pPr marL="742950" indent="-285750">
                  <a:spcBef>
                    <a:spcPts val="600"/>
                  </a:spcBef>
                  <a:buClr>
                    <a:schemeClr val="accent1"/>
                  </a:buClr>
                  <a:buSzPct val="80000"/>
                  <a:buFont typeface="wingdings" pitchFamily="2" charset="2"/>
                  <a:defRPr sz="2000">
                    <a:solidFill>
                      <a:schemeClr val="tx1"/>
                    </a:solidFill>
                    <a:latin typeface="Arial" charset="0"/>
                  </a:defRPr>
                </a:lvl2pPr>
                <a:lvl3pPr marL="1143000" indent="-228600">
                  <a:spcBef>
                    <a:spcPts val="400"/>
                  </a:spcBef>
                  <a:buClr>
                    <a:schemeClr val="accent1"/>
                  </a:buClr>
                  <a:buSzPct val="100000"/>
                  <a:buFont typeface="wingdings" pitchFamily="2" charset="2"/>
                  <a:buChar char=""/>
                  <a:defRPr>
                    <a:solidFill>
                      <a:schemeClr val="tx1"/>
                    </a:solidFill>
                    <a:latin typeface="Arial" charset="0"/>
                  </a:defRPr>
                </a:lvl3pPr>
                <a:lvl4pPr marL="1600200" indent="-228600">
                  <a:spcBef>
                    <a:spcPts val="400"/>
                  </a:spcBef>
                  <a:buClr>
                    <a:schemeClr val="accent2"/>
                  </a:buClr>
                  <a:buSzPct val="100000"/>
                  <a:buFont typeface="Arial" charset="0"/>
                  <a:buChar char="–"/>
                  <a:defRPr>
                    <a:solidFill>
                      <a:schemeClr val="tx1"/>
                    </a:solidFill>
                    <a:latin typeface="Arial" charset="0"/>
                  </a:defRPr>
                </a:lvl4pPr>
                <a:lvl5pPr marL="2057400" indent="-228600">
                  <a:spcBef>
                    <a:spcPts val="250"/>
                  </a:spcBef>
                  <a:buClr>
                    <a:schemeClr val="accent2"/>
                  </a:buClr>
                  <a:buSzPct val="100000"/>
                  <a:buFont typeface="Courier New" pitchFamily="49" charset="0"/>
                  <a:buChar char="o"/>
                  <a:defRPr sz="1600">
                    <a:solidFill>
                      <a:schemeClr val="tx1"/>
                    </a:solidFill>
                    <a:latin typeface="Arial" charset="0"/>
                  </a:defRPr>
                </a:lvl5pPr>
                <a:lvl6pPr marL="2514600" indent="-228600" defTabSz="1087438" eaLnBrk="0" fontAlgn="base" hangingPunct="0">
                  <a:spcBef>
                    <a:spcPts val="250"/>
                  </a:spcBef>
                  <a:spcAft>
                    <a:spcPct val="0"/>
                  </a:spcAft>
                  <a:buClr>
                    <a:schemeClr val="accent2"/>
                  </a:buClr>
                  <a:buSzPct val="100000"/>
                  <a:buFont typeface="Courier New" pitchFamily="49" charset="0"/>
                  <a:buChar char="o"/>
                  <a:defRPr sz="1600">
                    <a:solidFill>
                      <a:schemeClr val="tx1"/>
                    </a:solidFill>
                    <a:latin typeface="Arial" charset="0"/>
                  </a:defRPr>
                </a:lvl6pPr>
                <a:lvl7pPr marL="2971800" indent="-228600" defTabSz="1087438" eaLnBrk="0" fontAlgn="base" hangingPunct="0">
                  <a:spcBef>
                    <a:spcPts val="250"/>
                  </a:spcBef>
                  <a:spcAft>
                    <a:spcPct val="0"/>
                  </a:spcAft>
                  <a:buClr>
                    <a:schemeClr val="accent2"/>
                  </a:buClr>
                  <a:buSzPct val="100000"/>
                  <a:buFont typeface="Courier New" pitchFamily="49" charset="0"/>
                  <a:buChar char="o"/>
                  <a:defRPr sz="1600">
                    <a:solidFill>
                      <a:schemeClr val="tx1"/>
                    </a:solidFill>
                    <a:latin typeface="Arial" charset="0"/>
                  </a:defRPr>
                </a:lvl7pPr>
                <a:lvl8pPr marL="3429000" indent="-228600" defTabSz="1087438" eaLnBrk="0" fontAlgn="base" hangingPunct="0">
                  <a:spcBef>
                    <a:spcPts val="250"/>
                  </a:spcBef>
                  <a:spcAft>
                    <a:spcPct val="0"/>
                  </a:spcAft>
                  <a:buClr>
                    <a:schemeClr val="accent2"/>
                  </a:buClr>
                  <a:buSzPct val="100000"/>
                  <a:buFont typeface="Courier New" pitchFamily="49" charset="0"/>
                  <a:buChar char="o"/>
                  <a:defRPr sz="1600">
                    <a:solidFill>
                      <a:schemeClr val="tx1"/>
                    </a:solidFill>
                    <a:latin typeface="Arial" charset="0"/>
                  </a:defRPr>
                </a:lvl8pPr>
                <a:lvl9pPr marL="3886200" indent="-228600" defTabSz="1087438" eaLnBrk="0" fontAlgn="base" hangingPunct="0">
                  <a:spcBef>
                    <a:spcPts val="250"/>
                  </a:spcBef>
                  <a:spcAft>
                    <a:spcPct val="0"/>
                  </a:spcAft>
                  <a:buClr>
                    <a:schemeClr val="accent2"/>
                  </a:buClr>
                  <a:buSzPct val="100000"/>
                  <a:buFont typeface="Courier New" pitchFamily="49" charset="0"/>
                  <a:buChar char="o"/>
                  <a:defRPr sz="1600">
                    <a:solidFill>
                      <a:schemeClr val="tx1"/>
                    </a:solidFill>
                    <a:latin typeface="Arial" charset="0"/>
                  </a:defRPr>
                </a:lvl9pPr>
              </a:lstStyle>
              <a:p>
                <a:pPr eaLnBrk="1" hangingPunct="1">
                  <a:spcBef>
                    <a:spcPct val="50000"/>
                  </a:spcBef>
                  <a:buClr>
                    <a:srgbClr val="F0AB00"/>
                  </a:buClr>
                  <a:defRPr/>
                </a:pPr>
                <a:r>
                  <a:rPr lang="en-US" altLang="en-US" sz="1400" b="0" dirty="0">
                    <a:ea typeface="Arial Unicode MS" pitchFamily="34" charset="-128"/>
                    <a:cs typeface="Arial Unicode MS" pitchFamily="34" charset="-128"/>
                  </a:rPr>
                  <a:t>Quality Assurance</a:t>
                </a:r>
              </a:p>
              <a:p>
                <a:pPr algn="ctr" eaLnBrk="1" hangingPunct="1">
                  <a:spcBef>
                    <a:spcPct val="50000"/>
                  </a:spcBef>
                  <a:buClr>
                    <a:srgbClr val="F0AB00"/>
                  </a:buClr>
                  <a:defRPr/>
                </a:pPr>
                <a:endParaRPr lang="en-US" altLang="en-US" sz="1700" b="0" dirty="0">
                  <a:ea typeface="Arial Unicode MS" pitchFamily="34" charset="-128"/>
                  <a:cs typeface="Arial Unicode MS" pitchFamily="34" charset="-128"/>
                </a:endParaRPr>
              </a:p>
              <a:p>
                <a:pPr algn="ctr" eaLnBrk="1" hangingPunct="1">
                  <a:spcBef>
                    <a:spcPct val="50000"/>
                  </a:spcBef>
                  <a:buClr>
                    <a:srgbClr val="F0AB00"/>
                  </a:buClr>
                  <a:defRPr/>
                </a:pPr>
                <a:endParaRPr lang="en-US" altLang="en-US" sz="1700" b="0" dirty="0">
                  <a:ea typeface="Arial Unicode MS" pitchFamily="34" charset="-128"/>
                  <a:cs typeface="Arial Unicode MS" pitchFamily="34" charset="-128"/>
                </a:endParaRPr>
              </a:p>
            </p:txBody>
          </p:sp>
          <p:sp>
            <p:nvSpPr>
              <p:cNvPr id="27" name="Rounded Rectangle 26"/>
              <p:cNvSpPr/>
              <p:nvPr/>
            </p:nvSpPr>
            <p:spPr bwMode="gray">
              <a:xfrm>
                <a:off x="902700" y="3548731"/>
                <a:ext cx="1747805" cy="1179016"/>
              </a:xfrm>
              <a:prstGeom prst="roundRect">
                <a:avLst/>
              </a:prstGeom>
              <a:solidFill>
                <a:schemeClr val="accent1"/>
              </a:solidFill>
              <a:ln w="6350" algn="ctr">
                <a:solidFill>
                  <a:schemeClr val="tx1">
                    <a:lumMod val="65000"/>
                    <a:lumOff val="35000"/>
                  </a:schemeClr>
                </a:solidFill>
                <a:miter lim="800000"/>
                <a:headEnd/>
                <a:tailEnd/>
              </a:ln>
            </p:spPr>
            <p:txBody>
              <a:bodyPr lIns="90000" tIns="72000" rIns="90000" bIns="72000" anchor="ctr"/>
              <a:lstStyle/>
              <a:p>
                <a:pPr defTabSz="1088776" eaLnBrk="1" fontAlgn="auto" hangingPunct="1">
                  <a:spcBef>
                    <a:spcPct val="50000"/>
                  </a:spcBef>
                  <a:spcAft>
                    <a:spcPts val="0"/>
                  </a:spcAft>
                  <a:buClr>
                    <a:srgbClr val="F0AB00"/>
                  </a:buClr>
                  <a:buSzPct val="80000"/>
                  <a:defRPr/>
                </a:pPr>
                <a:r>
                  <a:rPr lang="en-US" sz="1400" kern="0" dirty="0">
                    <a:ea typeface="Arial Unicode MS" pitchFamily="34" charset="-128"/>
                    <a:cs typeface="Arial Unicode MS" pitchFamily="34" charset="-128"/>
                  </a:rPr>
                  <a:t>Productive</a:t>
                </a:r>
              </a:p>
              <a:p>
                <a:pPr algn="ctr" defTabSz="1088776" eaLnBrk="1" fontAlgn="auto" hangingPunct="1">
                  <a:spcBef>
                    <a:spcPct val="50000"/>
                  </a:spcBef>
                  <a:spcAft>
                    <a:spcPts val="0"/>
                  </a:spcAft>
                  <a:buClr>
                    <a:srgbClr val="F0AB00"/>
                  </a:buClr>
                  <a:buSzPct val="80000"/>
                  <a:defRPr/>
                </a:pPr>
                <a:r>
                  <a:rPr lang="en-US" sz="1700" kern="0" dirty="0">
                    <a:ea typeface="Arial Unicode MS" pitchFamily="34" charset="-128"/>
                    <a:cs typeface="Arial Unicode MS" pitchFamily="34" charset="-128"/>
                  </a:rPr>
                  <a:t>Financial System/Client</a:t>
                </a:r>
              </a:p>
            </p:txBody>
          </p:sp>
        </p:grpSp>
        <p:sp>
          <p:nvSpPr>
            <p:cNvPr id="45074" name="Rounded Rectangle 35"/>
            <p:cNvSpPr>
              <a:spLocks noChangeArrowheads="1"/>
            </p:cNvSpPr>
            <p:nvPr/>
          </p:nvSpPr>
          <p:spPr bwMode="gray">
            <a:xfrm>
              <a:off x="5104736" y="3363708"/>
              <a:ext cx="1747806" cy="1171082"/>
            </a:xfrm>
            <a:prstGeom prst="roundRect">
              <a:avLst>
                <a:gd name="adj" fmla="val 16667"/>
              </a:avLst>
            </a:prstGeom>
            <a:solidFill>
              <a:srgbClr val="0076CB"/>
            </a:solidFill>
            <a:ln w="6350" algn="ctr">
              <a:solidFill>
                <a:schemeClr val="bg1"/>
              </a:solidFill>
              <a:miter lim="800000"/>
              <a:headEnd/>
              <a:tailEnd/>
            </a:ln>
          </p:spPr>
          <p:txBody>
            <a:bodyPr lIns="90000" tIns="72000" rIns="90000" bIns="72000" anchor="ctr"/>
            <a:lstStyle>
              <a:lvl1pPr>
                <a:spcBef>
                  <a:spcPts val="2400"/>
                </a:spcBef>
                <a:buClr>
                  <a:schemeClr val="accent1"/>
                </a:buClr>
                <a:buSzPct val="80000"/>
                <a:defRPr sz="2000" b="1">
                  <a:solidFill>
                    <a:schemeClr val="tx1"/>
                  </a:solidFill>
                  <a:latin typeface="Arial" charset="0"/>
                </a:defRPr>
              </a:lvl1pPr>
              <a:lvl2pPr marL="742950" indent="-285750">
                <a:spcBef>
                  <a:spcPts val="600"/>
                </a:spcBef>
                <a:buClr>
                  <a:schemeClr val="accent1"/>
                </a:buClr>
                <a:buSzPct val="80000"/>
                <a:buFont typeface="wingdings" pitchFamily="2" charset="2"/>
                <a:defRPr sz="2000">
                  <a:solidFill>
                    <a:schemeClr val="tx1"/>
                  </a:solidFill>
                  <a:latin typeface="Arial" charset="0"/>
                </a:defRPr>
              </a:lvl2pPr>
              <a:lvl3pPr marL="1143000" indent="-228600">
                <a:spcBef>
                  <a:spcPts val="400"/>
                </a:spcBef>
                <a:buClr>
                  <a:schemeClr val="accent1"/>
                </a:buClr>
                <a:buSzPct val="100000"/>
                <a:buFont typeface="wingdings" pitchFamily="2" charset="2"/>
                <a:buChar char=""/>
                <a:defRPr>
                  <a:solidFill>
                    <a:schemeClr val="tx1"/>
                  </a:solidFill>
                  <a:latin typeface="Arial" charset="0"/>
                </a:defRPr>
              </a:lvl3pPr>
              <a:lvl4pPr marL="1600200" indent="-228600">
                <a:spcBef>
                  <a:spcPts val="400"/>
                </a:spcBef>
                <a:buClr>
                  <a:schemeClr val="accent2"/>
                </a:buClr>
                <a:buSzPct val="100000"/>
                <a:buFont typeface="Arial" charset="0"/>
                <a:buChar char="–"/>
                <a:defRPr>
                  <a:solidFill>
                    <a:schemeClr val="tx1"/>
                  </a:solidFill>
                  <a:latin typeface="Arial" charset="0"/>
                </a:defRPr>
              </a:lvl4pPr>
              <a:lvl5pPr marL="2057400" indent="-228600">
                <a:spcBef>
                  <a:spcPts val="250"/>
                </a:spcBef>
                <a:buClr>
                  <a:schemeClr val="accent2"/>
                </a:buClr>
                <a:buSzPct val="100000"/>
                <a:buFont typeface="Courier New" pitchFamily="49" charset="0"/>
                <a:buChar char="o"/>
                <a:defRPr sz="1600">
                  <a:solidFill>
                    <a:schemeClr val="tx1"/>
                  </a:solidFill>
                  <a:latin typeface="Arial" charset="0"/>
                </a:defRPr>
              </a:lvl5pPr>
              <a:lvl6pPr marL="2514600" indent="-228600" defTabSz="1087438" eaLnBrk="0" fontAlgn="base" hangingPunct="0">
                <a:spcBef>
                  <a:spcPts val="250"/>
                </a:spcBef>
                <a:spcAft>
                  <a:spcPct val="0"/>
                </a:spcAft>
                <a:buClr>
                  <a:schemeClr val="accent2"/>
                </a:buClr>
                <a:buSzPct val="100000"/>
                <a:buFont typeface="Courier New" pitchFamily="49" charset="0"/>
                <a:buChar char="o"/>
                <a:defRPr sz="1600">
                  <a:solidFill>
                    <a:schemeClr val="tx1"/>
                  </a:solidFill>
                  <a:latin typeface="Arial" charset="0"/>
                </a:defRPr>
              </a:lvl6pPr>
              <a:lvl7pPr marL="2971800" indent="-228600" defTabSz="1087438" eaLnBrk="0" fontAlgn="base" hangingPunct="0">
                <a:spcBef>
                  <a:spcPts val="250"/>
                </a:spcBef>
                <a:spcAft>
                  <a:spcPct val="0"/>
                </a:spcAft>
                <a:buClr>
                  <a:schemeClr val="accent2"/>
                </a:buClr>
                <a:buSzPct val="100000"/>
                <a:buFont typeface="Courier New" pitchFamily="49" charset="0"/>
                <a:buChar char="o"/>
                <a:defRPr sz="1600">
                  <a:solidFill>
                    <a:schemeClr val="tx1"/>
                  </a:solidFill>
                  <a:latin typeface="Arial" charset="0"/>
                </a:defRPr>
              </a:lvl7pPr>
              <a:lvl8pPr marL="3429000" indent="-228600" defTabSz="1087438" eaLnBrk="0" fontAlgn="base" hangingPunct="0">
                <a:spcBef>
                  <a:spcPts val="250"/>
                </a:spcBef>
                <a:spcAft>
                  <a:spcPct val="0"/>
                </a:spcAft>
                <a:buClr>
                  <a:schemeClr val="accent2"/>
                </a:buClr>
                <a:buSzPct val="100000"/>
                <a:buFont typeface="Courier New" pitchFamily="49" charset="0"/>
                <a:buChar char="o"/>
                <a:defRPr sz="1600">
                  <a:solidFill>
                    <a:schemeClr val="tx1"/>
                  </a:solidFill>
                  <a:latin typeface="Arial" charset="0"/>
                </a:defRPr>
              </a:lvl8pPr>
              <a:lvl9pPr marL="3886200" indent="-228600" defTabSz="1087438" eaLnBrk="0" fontAlgn="base" hangingPunct="0">
                <a:spcBef>
                  <a:spcPts val="250"/>
                </a:spcBef>
                <a:spcAft>
                  <a:spcPct val="0"/>
                </a:spcAft>
                <a:buClr>
                  <a:schemeClr val="accent2"/>
                </a:buClr>
                <a:buSzPct val="100000"/>
                <a:buFont typeface="Courier New" pitchFamily="49" charset="0"/>
                <a:buChar char="o"/>
                <a:defRPr sz="1600">
                  <a:solidFill>
                    <a:schemeClr val="tx1"/>
                  </a:solidFill>
                  <a:latin typeface="Arial" charset="0"/>
                </a:defRPr>
              </a:lvl9pPr>
            </a:lstStyle>
            <a:p>
              <a:pPr eaLnBrk="1" hangingPunct="1">
                <a:spcBef>
                  <a:spcPct val="50000"/>
                </a:spcBef>
                <a:buClr>
                  <a:srgbClr val="F0AB00"/>
                </a:buClr>
              </a:pPr>
              <a:r>
                <a:rPr lang="en-US" altLang="en-US" sz="1400" b="0" dirty="0">
                  <a:solidFill>
                    <a:schemeClr val="bg1"/>
                  </a:solidFill>
                  <a:ea typeface="Arial Unicode MS" pitchFamily="34" charset="-128"/>
                  <a:cs typeface="Arial Unicode MS" pitchFamily="34" charset="-128"/>
                </a:rPr>
                <a:t>Productive</a:t>
              </a:r>
            </a:p>
            <a:p>
              <a:pPr algn="ctr" eaLnBrk="1" hangingPunct="1">
                <a:spcBef>
                  <a:spcPct val="50000"/>
                </a:spcBef>
                <a:buClr>
                  <a:srgbClr val="F0AB00"/>
                </a:buClr>
              </a:pPr>
              <a:r>
                <a:rPr lang="en-US" altLang="en-US" sz="1700" b="0" dirty="0">
                  <a:solidFill>
                    <a:schemeClr val="bg1"/>
                  </a:solidFill>
                  <a:ea typeface="Arial Unicode MS" pitchFamily="34" charset="-128"/>
                  <a:cs typeface="Arial Unicode MS" pitchFamily="34" charset="-128"/>
                </a:rPr>
                <a:t>Employee Central Tenant</a:t>
              </a:r>
            </a:p>
          </p:txBody>
        </p:sp>
        <p:grpSp>
          <p:nvGrpSpPr>
            <p:cNvPr id="45075" name="Group 32"/>
            <p:cNvGrpSpPr>
              <a:grpSpLocks/>
            </p:cNvGrpSpPr>
            <p:nvPr/>
          </p:nvGrpSpPr>
          <p:grpSpPr bwMode="auto">
            <a:xfrm>
              <a:off x="9449011" y="2619203"/>
              <a:ext cx="2137371" cy="1955859"/>
              <a:chOff x="513769" y="2771606"/>
              <a:chExt cx="2137371" cy="1955859"/>
            </a:xfrm>
          </p:grpSpPr>
          <p:sp>
            <p:nvSpPr>
              <p:cNvPr id="45076" name="Rounded Rectangle 34"/>
              <p:cNvSpPr>
                <a:spLocks noChangeArrowheads="1"/>
              </p:cNvSpPr>
              <p:nvPr/>
            </p:nvSpPr>
            <p:spPr bwMode="gray">
              <a:xfrm>
                <a:off x="514404" y="2771887"/>
                <a:ext cx="1844641" cy="1190124"/>
              </a:xfrm>
              <a:prstGeom prst="roundRect">
                <a:avLst>
                  <a:gd name="adj" fmla="val 16667"/>
                </a:avLst>
              </a:prstGeom>
              <a:solidFill>
                <a:srgbClr val="0076CB"/>
              </a:solidFill>
              <a:ln w="6350" algn="ctr">
                <a:solidFill>
                  <a:schemeClr val="bg1"/>
                </a:solidFill>
                <a:miter lim="800000"/>
                <a:headEnd/>
                <a:tailEnd/>
              </a:ln>
            </p:spPr>
            <p:txBody>
              <a:bodyPr lIns="90000" tIns="72000" rIns="90000" bIns="72000" anchor="ctr"/>
              <a:lstStyle>
                <a:lvl1pPr>
                  <a:spcBef>
                    <a:spcPts val="2400"/>
                  </a:spcBef>
                  <a:buClr>
                    <a:schemeClr val="accent1"/>
                  </a:buClr>
                  <a:buSzPct val="80000"/>
                  <a:defRPr sz="2000" b="1">
                    <a:solidFill>
                      <a:schemeClr val="tx1"/>
                    </a:solidFill>
                    <a:latin typeface="Arial" charset="0"/>
                  </a:defRPr>
                </a:lvl1pPr>
                <a:lvl2pPr marL="742950" indent="-285750">
                  <a:spcBef>
                    <a:spcPts val="600"/>
                  </a:spcBef>
                  <a:buClr>
                    <a:schemeClr val="accent1"/>
                  </a:buClr>
                  <a:buSzPct val="80000"/>
                  <a:buFont typeface="wingdings" pitchFamily="2" charset="2"/>
                  <a:defRPr sz="2000">
                    <a:solidFill>
                      <a:schemeClr val="tx1"/>
                    </a:solidFill>
                    <a:latin typeface="Arial" charset="0"/>
                  </a:defRPr>
                </a:lvl2pPr>
                <a:lvl3pPr marL="1143000" indent="-228600">
                  <a:spcBef>
                    <a:spcPts val="400"/>
                  </a:spcBef>
                  <a:buClr>
                    <a:schemeClr val="accent1"/>
                  </a:buClr>
                  <a:buSzPct val="100000"/>
                  <a:buFont typeface="wingdings" pitchFamily="2" charset="2"/>
                  <a:buChar char=""/>
                  <a:defRPr>
                    <a:solidFill>
                      <a:schemeClr val="tx1"/>
                    </a:solidFill>
                    <a:latin typeface="Arial" charset="0"/>
                  </a:defRPr>
                </a:lvl3pPr>
                <a:lvl4pPr marL="1600200" indent="-228600">
                  <a:spcBef>
                    <a:spcPts val="400"/>
                  </a:spcBef>
                  <a:buClr>
                    <a:schemeClr val="accent2"/>
                  </a:buClr>
                  <a:buSzPct val="100000"/>
                  <a:buFont typeface="Arial" charset="0"/>
                  <a:buChar char="–"/>
                  <a:defRPr>
                    <a:solidFill>
                      <a:schemeClr val="tx1"/>
                    </a:solidFill>
                    <a:latin typeface="Arial" charset="0"/>
                  </a:defRPr>
                </a:lvl4pPr>
                <a:lvl5pPr marL="2057400" indent="-228600">
                  <a:spcBef>
                    <a:spcPts val="250"/>
                  </a:spcBef>
                  <a:buClr>
                    <a:schemeClr val="accent2"/>
                  </a:buClr>
                  <a:buSzPct val="100000"/>
                  <a:buFont typeface="Courier New" pitchFamily="49" charset="0"/>
                  <a:buChar char="o"/>
                  <a:defRPr sz="1600">
                    <a:solidFill>
                      <a:schemeClr val="tx1"/>
                    </a:solidFill>
                    <a:latin typeface="Arial" charset="0"/>
                  </a:defRPr>
                </a:lvl5pPr>
                <a:lvl6pPr marL="2514600" indent="-228600" defTabSz="1087438" eaLnBrk="0" fontAlgn="base" hangingPunct="0">
                  <a:spcBef>
                    <a:spcPts val="250"/>
                  </a:spcBef>
                  <a:spcAft>
                    <a:spcPct val="0"/>
                  </a:spcAft>
                  <a:buClr>
                    <a:schemeClr val="accent2"/>
                  </a:buClr>
                  <a:buSzPct val="100000"/>
                  <a:buFont typeface="Courier New" pitchFamily="49" charset="0"/>
                  <a:buChar char="o"/>
                  <a:defRPr sz="1600">
                    <a:solidFill>
                      <a:schemeClr val="tx1"/>
                    </a:solidFill>
                    <a:latin typeface="Arial" charset="0"/>
                  </a:defRPr>
                </a:lvl6pPr>
                <a:lvl7pPr marL="2971800" indent="-228600" defTabSz="1087438" eaLnBrk="0" fontAlgn="base" hangingPunct="0">
                  <a:spcBef>
                    <a:spcPts val="250"/>
                  </a:spcBef>
                  <a:spcAft>
                    <a:spcPct val="0"/>
                  </a:spcAft>
                  <a:buClr>
                    <a:schemeClr val="accent2"/>
                  </a:buClr>
                  <a:buSzPct val="100000"/>
                  <a:buFont typeface="Courier New" pitchFamily="49" charset="0"/>
                  <a:buChar char="o"/>
                  <a:defRPr sz="1600">
                    <a:solidFill>
                      <a:schemeClr val="tx1"/>
                    </a:solidFill>
                    <a:latin typeface="Arial" charset="0"/>
                  </a:defRPr>
                </a:lvl7pPr>
                <a:lvl8pPr marL="3429000" indent="-228600" defTabSz="1087438" eaLnBrk="0" fontAlgn="base" hangingPunct="0">
                  <a:spcBef>
                    <a:spcPts val="250"/>
                  </a:spcBef>
                  <a:spcAft>
                    <a:spcPct val="0"/>
                  </a:spcAft>
                  <a:buClr>
                    <a:schemeClr val="accent2"/>
                  </a:buClr>
                  <a:buSzPct val="100000"/>
                  <a:buFont typeface="Courier New" pitchFamily="49" charset="0"/>
                  <a:buChar char="o"/>
                  <a:defRPr sz="1600">
                    <a:solidFill>
                      <a:schemeClr val="tx1"/>
                    </a:solidFill>
                    <a:latin typeface="Arial" charset="0"/>
                  </a:defRPr>
                </a:lvl8pPr>
                <a:lvl9pPr marL="3886200" indent="-228600" defTabSz="1087438" eaLnBrk="0" fontAlgn="base" hangingPunct="0">
                  <a:spcBef>
                    <a:spcPts val="250"/>
                  </a:spcBef>
                  <a:spcAft>
                    <a:spcPct val="0"/>
                  </a:spcAft>
                  <a:buClr>
                    <a:schemeClr val="accent2"/>
                  </a:buClr>
                  <a:buSzPct val="100000"/>
                  <a:buFont typeface="Courier New" pitchFamily="49" charset="0"/>
                  <a:buChar char="o"/>
                  <a:defRPr sz="1600">
                    <a:solidFill>
                      <a:schemeClr val="tx1"/>
                    </a:solidFill>
                    <a:latin typeface="Arial" charset="0"/>
                  </a:defRPr>
                </a:lvl9pPr>
              </a:lstStyle>
              <a:p>
                <a:pPr eaLnBrk="1" hangingPunct="1">
                  <a:spcBef>
                    <a:spcPct val="50000"/>
                  </a:spcBef>
                  <a:buClr>
                    <a:srgbClr val="F0AB00"/>
                  </a:buClr>
                </a:pPr>
                <a:r>
                  <a:rPr lang="en-US" altLang="en-US" sz="1400" b="0" dirty="0">
                    <a:solidFill>
                      <a:schemeClr val="bg1"/>
                    </a:solidFill>
                    <a:ea typeface="Arial Unicode MS" pitchFamily="34" charset="-128"/>
                    <a:cs typeface="Arial Unicode MS" pitchFamily="34" charset="-128"/>
                  </a:rPr>
                  <a:t>Development</a:t>
                </a:r>
              </a:p>
              <a:p>
                <a:pPr algn="ctr" eaLnBrk="1" hangingPunct="1">
                  <a:spcBef>
                    <a:spcPct val="50000"/>
                  </a:spcBef>
                  <a:buClr>
                    <a:srgbClr val="F0AB00"/>
                  </a:buClr>
                </a:pPr>
                <a:endParaRPr lang="en-US" altLang="en-US" sz="1700" b="0" dirty="0">
                  <a:ea typeface="Arial Unicode MS" pitchFamily="34" charset="-128"/>
                  <a:cs typeface="Arial Unicode MS" pitchFamily="34" charset="-128"/>
                </a:endParaRPr>
              </a:p>
              <a:p>
                <a:pPr algn="ctr" eaLnBrk="1" hangingPunct="1">
                  <a:spcBef>
                    <a:spcPct val="50000"/>
                  </a:spcBef>
                  <a:buClr>
                    <a:srgbClr val="F0AB00"/>
                  </a:buClr>
                </a:pPr>
                <a:endParaRPr lang="en-US" altLang="en-US" sz="1700" b="0" dirty="0">
                  <a:ea typeface="Arial Unicode MS" pitchFamily="34" charset="-128"/>
                  <a:cs typeface="Arial Unicode MS" pitchFamily="34" charset="-128"/>
                </a:endParaRPr>
              </a:p>
            </p:txBody>
          </p:sp>
          <p:sp>
            <p:nvSpPr>
              <p:cNvPr id="45077" name="Rounded Rectangle 36"/>
              <p:cNvSpPr>
                <a:spLocks noChangeArrowheads="1"/>
              </p:cNvSpPr>
              <p:nvPr/>
            </p:nvSpPr>
            <p:spPr bwMode="gray">
              <a:xfrm>
                <a:off x="711250" y="3138445"/>
                <a:ext cx="1828767" cy="1169496"/>
              </a:xfrm>
              <a:prstGeom prst="roundRect">
                <a:avLst>
                  <a:gd name="adj" fmla="val 16667"/>
                </a:avLst>
              </a:prstGeom>
              <a:solidFill>
                <a:srgbClr val="0076CB"/>
              </a:solidFill>
              <a:ln w="6350" algn="ctr">
                <a:solidFill>
                  <a:schemeClr val="bg1"/>
                </a:solidFill>
                <a:miter lim="800000"/>
                <a:headEnd/>
                <a:tailEnd/>
              </a:ln>
            </p:spPr>
            <p:txBody>
              <a:bodyPr lIns="90000" tIns="72000" rIns="90000" bIns="72000" anchor="ctr"/>
              <a:lstStyle>
                <a:lvl1pPr>
                  <a:spcBef>
                    <a:spcPts val="2400"/>
                  </a:spcBef>
                  <a:buClr>
                    <a:schemeClr val="accent1"/>
                  </a:buClr>
                  <a:buSzPct val="80000"/>
                  <a:defRPr sz="2000" b="1">
                    <a:solidFill>
                      <a:schemeClr val="tx1"/>
                    </a:solidFill>
                    <a:latin typeface="Arial" charset="0"/>
                  </a:defRPr>
                </a:lvl1pPr>
                <a:lvl2pPr marL="742950" indent="-285750">
                  <a:spcBef>
                    <a:spcPts val="600"/>
                  </a:spcBef>
                  <a:buClr>
                    <a:schemeClr val="accent1"/>
                  </a:buClr>
                  <a:buSzPct val="80000"/>
                  <a:buFont typeface="wingdings" pitchFamily="2" charset="2"/>
                  <a:defRPr sz="2000">
                    <a:solidFill>
                      <a:schemeClr val="tx1"/>
                    </a:solidFill>
                    <a:latin typeface="Arial" charset="0"/>
                  </a:defRPr>
                </a:lvl2pPr>
                <a:lvl3pPr marL="1143000" indent="-228600">
                  <a:spcBef>
                    <a:spcPts val="400"/>
                  </a:spcBef>
                  <a:buClr>
                    <a:schemeClr val="accent1"/>
                  </a:buClr>
                  <a:buSzPct val="100000"/>
                  <a:buFont typeface="wingdings" pitchFamily="2" charset="2"/>
                  <a:buChar char=""/>
                  <a:defRPr>
                    <a:solidFill>
                      <a:schemeClr val="tx1"/>
                    </a:solidFill>
                    <a:latin typeface="Arial" charset="0"/>
                  </a:defRPr>
                </a:lvl3pPr>
                <a:lvl4pPr marL="1600200" indent="-228600">
                  <a:spcBef>
                    <a:spcPts val="400"/>
                  </a:spcBef>
                  <a:buClr>
                    <a:schemeClr val="accent2"/>
                  </a:buClr>
                  <a:buSzPct val="100000"/>
                  <a:buFont typeface="Arial" charset="0"/>
                  <a:buChar char="–"/>
                  <a:defRPr>
                    <a:solidFill>
                      <a:schemeClr val="tx1"/>
                    </a:solidFill>
                    <a:latin typeface="Arial" charset="0"/>
                  </a:defRPr>
                </a:lvl4pPr>
                <a:lvl5pPr marL="2057400" indent="-228600">
                  <a:spcBef>
                    <a:spcPts val="250"/>
                  </a:spcBef>
                  <a:buClr>
                    <a:schemeClr val="accent2"/>
                  </a:buClr>
                  <a:buSzPct val="100000"/>
                  <a:buFont typeface="Courier New" pitchFamily="49" charset="0"/>
                  <a:buChar char="o"/>
                  <a:defRPr sz="1600">
                    <a:solidFill>
                      <a:schemeClr val="tx1"/>
                    </a:solidFill>
                    <a:latin typeface="Arial" charset="0"/>
                  </a:defRPr>
                </a:lvl5pPr>
                <a:lvl6pPr marL="2514600" indent="-228600" defTabSz="1087438" eaLnBrk="0" fontAlgn="base" hangingPunct="0">
                  <a:spcBef>
                    <a:spcPts val="250"/>
                  </a:spcBef>
                  <a:spcAft>
                    <a:spcPct val="0"/>
                  </a:spcAft>
                  <a:buClr>
                    <a:schemeClr val="accent2"/>
                  </a:buClr>
                  <a:buSzPct val="100000"/>
                  <a:buFont typeface="Courier New" pitchFamily="49" charset="0"/>
                  <a:buChar char="o"/>
                  <a:defRPr sz="1600">
                    <a:solidFill>
                      <a:schemeClr val="tx1"/>
                    </a:solidFill>
                    <a:latin typeface="Arial" charset="0"/>
                  </a:defRPr>
                </a:lvl6pPr>
                <a:lvl7pPr marL="2971800" indent="-228600" defTabSz="1087438" eaLnBrk="0" fontAlgn="base" hangingPunct="0">
                  <a:spcBef>
                    <a:spcPts val="250"/>
                  </a:spcBef>
                  <a:spcAft>
                    <a:spcPct val="0"/>
                  </a:spcAft>
                  <a:buClr>
                    <a:schemeClr val="accent2"/>
                  </a:buClr>
                  <a:buSzPct val="100000"/>
                  <a:buFont typeface="Courier New" pitchFamily="49" charset="0"/>
                  <a:buChar char="o"/>
                  <a:defRPr sz="1600">
                    <a:solidFill>
                      <a:schemeClr val="tx1"/>
                    </a:solidFill>
                    <a:latin typeface="Arial" charset="0"/>
                  </a:defRPr>
                </a:lvl7pPr>
                <a:lvl8pPr marL="3429000" indent="-228600" defTabSz="1087438" eaLnBrk="0" fontAlgn="base" hangingPunct="0">
                  <a:spcBef>
                    <a:spcPts val="250"/>
                  </a:spcBef>
                  <a:spcAft>
                    <a:spcPct val="0"/>
                  </a:spcAft>
                  <a:buClr>
                    <a:schemeClr val="accent2"/>
                  </a:buClr>
                  <a:buSzPct val="100000"/>
                  <a:buFont typeface="Courier New" pitchFamily="49" charset="0"/>
                  <a:buChar char="o"/>
                  <a:defRPr sz="1600">
                    <a:solidFill>
                      <a:schemeClr val="tx1"/>
                    </a:solidFill>
                    <a:latin typeface="Arial" charset="0"/>
                  </a:defRPr>
                </a:lvl8pPr>
                <a:lvl9pPr marL="3886200" indent="-228600" defTabSz="1087438" eaLnBrk="0" fontAlgn="base" hangingPunct="0">
                  <a:spcBef>
                    <a:spcPts val="250"/>
                  </a:spcBef>
                  <a:spcAft>
                    <a:spcPct val="0"/>
                  </a:spcAft>
                  <a:buClr>
                    <a:schemeClr val="accent2"/>
                  </a:buClr>
                  <a:buSzPct val="100000"/>
                  <a:buFont typeface="Courier New" pitchFamily="49" charset="0"/>
                  <a:buChar char="o"/>
                  <a:defRPr sz="1600">
                    <a:solidFill>
                      <a:schemeClr val="tx1"/>
                    </a:solidFill>
                    <a:latin typeface="Arial" charset="0"/>
                  </a:defRPr>
                </a:lvl9pPr>
              </a:lstStyle>
              <a:p>
                <a:pPr eaLnBrk="1" hangingPunct="1">
                  <a:spcBef>
                    <a:spcPct val="50000"/>
                  </a:spcBef>
                  <a:buClr>
                    <a:srgbClr val="F0AB00"/>
                  </a:buClr>
                </a:pPr>
                <a:r>
                  <a:rPr lang="en-US" altLang="en-US" sz="1400" b="0" dirty="0">
                    <a:solidFill>
                      <a:schemeClr val="bg1"/>
                    </a:solidFill>
                    <a:ea typeface="Arial Unicode MS" pitchFamily="34" charset="-128"/>
                    <a:cs typeface="Arial Unicode MS" pitchFamily="34" charset="-128"/>
                  </a:rPr>
                  <a:t>Quality Assurance</a:t>
                </a:r>
              </a:p>
              <a:p>
                <a:pPr algn="ctr" eaLnBrk="1" hangingPunct="1">
                  <a:spcBef>
                    <a:spcPct val="50000"/>
                  </a:spcBef>
                  <a:buClr>
                    <a:srgbClr val="F0AB00"/>
                  </a:buClr>
                </a:pPr>
                <a:endParaRPr lang="en-US" altLang="en-US" sz="1700" b="0" dirty="0">
                  <a:ea typeface="Arial Unicode MS" pitchFamily="34" charset="-128"/>
                  <a:cs typeface="Arial Unicode MS" pitchFamily="34" charset="-128"/>
                </a:endParaRPr>
              </a:p>
              <a:p>
                <a:pPr algn="ctr" eaLnBrk="1" hangingPunct="1">
                  <a:spcBef>
                    <a:spcPct val="50000"/>
                  </a:spcBef>
                  <a:buClr>
                    <a:srgbClr val="F0AB00"/>
                  </a:buClr>
                </a:pPr>
                <a:endParaRPr lang="en-US" altLang="en-US" sz="1700" b="0" dirty="0">
                  <a:ea typeface="Arial Unicode MS" pitchFamily="34" charset="-128"/>
                  <a:cs typeface="Arial Unicode MS" pitchFamily="34" charset="-128"/>
                </a:endParaRPr>
              </a:p>
            </p:txBody>
          </p:sp>
          <p:sp>
            <p:nvSpPr>
              <p:cNvPr id="24" name="Rounded Rectangle 23"/>
              <p:cNvSpPr/>
              <p:nvPr/>
            </p:nvSpPr>
            <p:spPr bwMode="gray">
              <a:xfrm>
                <a:off x="903334" y="3547847"/>
                <a:ext cx="1747806" cy="1179017"/>
              </a:xfrm>
              <a:prstGeom prst="roundRect">
                <a:avLst/>
              </a:prstGeom>
              <a:solidFill>
                <a:srgbClr val="0076CB"/>
              </a:solidFill>
              <a:ln w="6350" algn="ctr">
                <a:solidFill>
                  <a:schemeClr val="bg1"/>
                </a:solidFill>
                <a:miter lim="800000"/>
                <a:headEnd/>
                <a:tailEnd/>
              </a:ln>
            </p:spPr>
            <p:txBody>
              <a:bodyPr lIns="90000" tIns="72000" rIns="90000" bIns="72000" anchor="ctr"/>
              <a:lstStyle/>
              <a:p>
                <a:pPr defTabSz="1088776" eaLnBrk="1" fontAlgn="auto" hangingPunct="1">
                  <a:spcBef>
                    <a:spcPct val="50000"/>
                  </a:spcBef>
                  <a:spcAft>
                    <a:spcPts val="0"/>
                  </a:spcAft>
                  <a:buClr>
                    <a:srgbClr val="F0AB00"/>
                  </a:buClr>
                  <a:buSzPct val="80000"/>
                  <a:defRPr/>
                </a:pPr>
                <a:r>
                  <a:rPr lang="en-US" sz="1400" kern="0" dirty="0">
                    <a:solidFill>
                      <a:schemeClr val="bg1"/>
                    </a:solidFill>
                    <a:ea typeface="Arial Unicode MS" pitchFamily="34" charset="-128"/>
                    <a:cs typeface="Arial Unicode MS" pitchFamily="34" charset="-128"/>
                  </a:rPr>
                  <a:t>Productive</a:t>
                </a:r>
              </a:p>
              <a:p>
                <a:pPr algn="ctr" defTabSz="1088776" eaLnBrk="1" fontAlgn="auto" hangingPunct="1">
                  <a:spcBef>
                    <a:spcPct val="50000"/>
                  </a:spcBef>
                  <a:spcAft>
                    <a:spcPts val="0"/>
                  </a:spcAft>
                  <a:buClr>
                    <a:srgbClr val="F0AB00"/>
                  </a:buClr>
                  <a:buSzPct val="80000"/>
                  <a:defRPr/>
                </a:pPr>
                <a:r>
                  <a:rPr lang="en-US" sz="1700" kern="0" dirty="0">
                    <a:solidFill>
                      <a:schemeClr val="bg1"/>
                    </a:solidFill>
                    <a:ea typeface="Arial Unicode MS" pitchFamily="34" charset="-128"/>
                    <a:cs typeface="Arial Unicode MS" pitchFamily="34" charset="-128"/>
                  </a:rPr>
                  <a:t>Employee Central Payroll System/Client</a:t>
                </a:r>
              </a:p>
            </p:txBody>
          </p:sp>
        </p:grpSp>
      </p:grpSp>
      <p:cxnSp>
        <p:nvCxnSpPr>
          <p:cNvPr id="48" name="Elbow Connector 47"/>
          <p:cNvCxnSpPr/>
          <p:nvPr/>
        </p:nvCxnSpPr>
        <p:spPr>
          <a:xfrm>
            <a:off x="2787739" y="5086472"/>
            <a:ext cx="2612594" cy="819835"/>
          </a:xfrm>
          <a:prstGeom prst="bentConnector3">
            <a:avLst>
              <a:gd name="adj1" fmla="val 23936"/>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p:cNvCxnSpPr/>
          <p:nvPr/>
        </p:nvCxnSpPr>
        <p:spPr>
          <a:xfrm flipV="1">
            <a:off x="6633006" y="5142611"/>
            <a:ext cx="2849853" cy="763697"/>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7019096" y="4663659"/>
            <a:ext cx="2463763" cy="404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52"/>
          <p:cNvSpPr txBox="1">
            <a:spLocks noChangeArrowheads="1"/>
          </p:cNvSpPr>
          <p:nvPr/>
        </p:nvSpPr>
        <p:spPr bwMode="auto">
          <a:xfrm>
            <a:off x="6936681" y="4639735"/>
            <a:ext cx="2366069"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2400"/>
              </a:spcBef>
              <a:buClr>
                <a:schemeClr val="accent1"/>
              </a:buClr>
              <a:buSzPct val="80000"/>
              <a:defRPr sz="2000" b="1">
                <a:solidFill>
                  <a:schemeClr val="tx1"/>
                </a:solidFill>
                <a:latin typeface="Arial" charset="0"/>
              </a:defRPr>
            </a:lvl1pPr>
            <a:lvl2pPr marL="742950" indent="-285750">
              <a:spcBef>
                <a:spcPts val="600"/>
              </a:spcBef>
              <a:buClr>
                <a:schemeClr val="accent1"/>
              </a:buClr>
              <a:buSzPct val="80000"/>
              <a:buFont typeface="wingdings" pitchFamily="2" charset="2"/>
              <a:defRPr sz="2000">
                <a:solidFill>
                  <a:schemeClr val="tx1"/>
                </a:solidFill>
                <a:latin typeface="Arial" charset="0"/>
              </a:defRPr>
            </a:lvl2pPr>
            <a:lvl3pPr marL="1143000" indent="-228600">
              <a:spcBef>
                <a:spcPts val="400"/>
              </a:spcBef>
              <a:buClr>
                <a:schemeClr val="accent1"/>
              </a:buClr>
              <a:buSzPct val="100000"/>
              <a:buFont typeface="wingdings" pitchFamily="2" charset="2"/>
              <a:buChar char=""/>
              <a:defRPr>
                <a:solidFill>
                  <a:schemeClr val="tx1"/>
                </a:solidFill>
                <a:latin typeface="Arial" charset="0"/>
              </a:defRPr>
            </a:lvl3pPr>
            <a:lvl4pPr marL="1600200" indent="-228600">
              <a:spcBef>
                <a:spcPts val="400"/>
              </a:spcBef>
              <a:buClr>
                <a:schemeClr val="accent2"/>
              </a:buClr>
              <a:buSzPct val="100000"/>
              <a:buFont typeface="Arial" charset="0"/>
              <a:buChar char="–"/>
              <a:defRPr>
                <a:solidFill>
                  <a:schemeClr val="tx1"/>
                </a:solidFill>
                <a:latin typeface="Arial" charset="0"/>
              </a:defRPr>
            </a:lvl4pPr>
            <a:lvl5pPr marL="2057400" indent="-228600">
              <a:spcBef>
                <a:spcPts val="250"/>
              </a:spcBef>
              <a:buClr>
                <a:schemeClr val="accent2"/>
              </a:buClr>
              <a:buSzPct val="100000"/>
              <a:buFont typeface="Courier New" pitchFamily="49" charset="0"/>
              <a:buChar char="o"/>
              <a:defRPr sz="1600">
                <a:solidFill>
                  <a:schemeClr val="tx1"/>
                </a:solidFill>
                <a:latin typeface="Arial" charset="0"/>
              </a:defRPr>
            </a:lvl5pPr>
            <a:lvl6pPr marL="2514600" indent="-228600" defTabSz="1087438" eaLnBrk="0" fontAlgn="base" hangingPunct="0">
              <a:spcBef>
                <a:spcPts val="250"/>
              </a:spcBef>
              <a:spcAft>
                <a:spcPct val="0"/>
              </a:spcAft>
              <a:buClr>
                <a:schemeClr val="accent2"/>
              </a:buClr>
              <a:buSzPct val="100000"/>
              <a:buFont typeface="Courier New" pitchFamily="49" charset="0"/>
              <a:buChar char="o"/>
              <a:defRPr sz="1600">
                <a:solidFill>
                  <a:schemeClr val="tx1"/>
                </a:solidFill>
                <a:latin typeface="Arial" charset="0"/>
              </a:defRPr>
            </a:lvl6pPr>
            <a:lvl7pPr marL="2971800" indent="-228600" defTabSz="1087438" eaLnBrk="0" fontAlgn="base" hangingPunct="0">
              <a:spcBef>
                <a:spcPts val="250"/>
              </a:spcBef>
              <a:spcAft>
                <a:spcPct val="0"/>
              </a:spcAft>
              <a:buClr>
                <a:schemeClr val="accent2"/>
              </a:buClr>
              <a:buSzPct val="100000"/>
              <a:buFont typeface="Courier New" pitchFamily="49" charset="0"/>
              <a:buChar char="o"/>
              <a:defRPr sz="1600">
                <a:solidFill>
                  <a:schemeClr val="tx1"/>
                </a:solidFill>
                <a:latin typeface="Arial" charset="0"/>
              </a:defRPr>
            </a:lvl7pPr>
            <a:lvl8pPr marL="3429000" indent="-228600" defTabSz="1087438" eaLnBrk="0" fontAlgn="base" hangingPunct="0">
              <a:spcBef>
                <a:spcPts val="250"/>
              </a:spcBef>
              <a:spcAft>
                <a:spcPct val="0"/>
              </a:spcAft>
              <a:buClr>
                <a:schemeClr val="accent2"/>
              </a:buClr>
              <a:buSzPct val="100000"/>
              <a:buFont typeface="Courier New" pitchFamily="49" charset="0"/>
              <a:buChar char="o"/>
              <a:defRPr sz="1600">
                <a:solidFill>
                  <a:schemeClr val="tx1"/>
                </a:solidFill>
                <a:latin typeface="Arial" charset="0"/>
              </a:defRPr>
            </a:lvl8pPr>
            <a:lvl9pPr marL="3886200" indent="-228600" defTabSz="1087438" eaLnBrk="0" fontAlgn="base" hangingPunct="0">
              <a:spcBef>
                <a:spcPts val="250"/>
              </a:spcBef>
              <a:spcAft>
                <a:spcPct val="0"/>
              </a:spcAft>
              <a:buClr>
                <a:schemeClr val="accent2"/>
              </a:buClr>
              <a:buSzPct val="100000"/>
              <a:buFont typeface="Courier New" pitchFamily="49" charset="0"/>
              <a:buChar char="o"/>
              <a:defRPr sz="1600">
                <a:solidFill>
                  <a:schemeClr val="tx1"/>
                </a:solidFill>
                <a:latin typeface="Arial" charset="0"/>
              </a:defRPr>
            </a:lvl9pPr>
          </a:lstStyle>
          <a:p>
            <a:pPr algn="ctr">
              <a:spcBef>
                <a:spcPct val="50000"/>
              </a:spcBef>
              <a:buClr>
                <a:srgbClr val="F0AB00"/>
              </a:buClr>
              <a:defRPr/>
            </a:pPr>
            <a:r>
              <a:rPr lang="en-US" altLang="en-US" sz="1300" b="0" dirty="0">
                <a:solidFill>
                  <a:srgbClr val="404040"/>
                </a:solidFill>
                <a:ea typeface="Arial Unicode MS" pitchFamily="34" charset="-128"/>
                <a:cs typeface="Arial Unicode MS" pitchFamily="34" charset="-128"/>
              </a:rPr>
              <a:t>point-to-point (PTP)</a:t>
            </a:r>
          </a:p>
        </p:txBody>
      </p:sp>
      <p:sp>
        <p:nvSpPr>
          <p:cNvPr id="2" name="TextBox 1"/>
          <p:cNvSpPr txBox="1"/>
          <p:nvPr/>
        </p:nvSpPr>
        <p:spPr>
          <a:xfrm>
            <a:off x="5400333" y="6061762"/>
            <a:ext cx="1804193" cy="200055"/>
          </a:xfrm>
          <a:prstGeom prst="rect">
            <a:avLst/>
          </a:prstGeom>
          <a:noFill/>
        </p:spPr>
        <p:txBody>
          <a:bodyPr wrap="square" lIns="0" tIns="0" rIns="0" bIns="0" rtlCol="0">
            <a:spAutoFit/>
          </a:bodyPr>
          <a:lstStyle/>
          <a:p>
            <a:pPr defTabSz="1088776" fontAlgn="auto">
              <a:spcBef>
                <a:spcPct val="50000"/>
              </a:spcBef>
              <a:spcAft>
                <a:spcPts val="0"/>
              </a:spcAft>
              <a:buClr>
                <a:srgbClr val="F0AB00"/>
              </a:buClr>
              <a:buSzPct val="80000"/>
              <a:defRPr/>
            </a:pPr>
            <a:r>
              <a:rPr lang="en-US" sz="1300" kern="0" dirty="0">
                <a:solidFill>
                  <a:schemeClr val="tx1">
                    <a:lumMod val="75000"/>
                    <a:lumOff val="25000"/>
                  </a:schemeClr>
                </a:solidFill>
                <a:ea typeface="Arial Unicode MS" pitchFamily="34" charset="-128"/>
                <a:cs typeface="Arial Unicode MS" pitchFamily="34" charset="-128"/>
              </a:rPr>
              <a:t>ALE Connectivity</a:t>
            </a:r>
          </a:p>
        </p:txBody>
      </p:sp>
      <p:sp>
        <p:nvSpPr>
          <p:cNvPr id="30" name="Text Placeholder 2"/>
          <p:cNvSpPr txBox="1">
            <a:spLocks/>
          </p:cNvSpPr>
          <p:nvPr/>
        </p:nvSpPr>
        <p:spPr>
          <a:xfrm>
            <a:off x="301717" y="1350595"/>
            <a:ext cx="11542528" cy="919398"/>
          </a:xfrm>
          <a:prstGeom prst="rect">
            <a:avLst/>
          </a:prstGeom>
        </p:spPr>
        <p:txBody>
          <a:bodyPr>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spcBef>
                <a:spcPct val="18000"/>
              </a:spcBef>
              <a:buClr>
                <a:srgbClr val="F0AB00"/>
              </a:buClr>
              <a:buSzPct val="100000"/>
            </a:pPr>
            <a:r>
              <a:rPr lang="en-US" sz="1600" b="1" dirty="0">
                <a:solidFill>
                  <a:srgbClr val="000000"/>
                </a:solidFill>
                <a:latin typeface="Arial"/>
              </a:rPr>
              <a:t>Software:	</a:t>
            </a:r>
            <a:r>
              <a:rPr lang="en-US" sz="1600" dirty="0">
                <a:solidFill>
                  <a:srgbClr val="000000"/>
                </a:solidFill>
              </a:rPr>
              <a:t>SAP SuccessFactors HCM Suite – SAP SuccessFactors Employee Central and SAP SuccessFactors platform</a:t>
            </a:r>
            <a:endParaRPr lang="en-US" sz="1600" dirty="0">
              <a:solidFill>
                <a:srgbClr val="000000"/>
              </a:solidFill>
              <a:latin typeface="Arial"/>
            </a:endParaRPr>
          </a:p>
          <a:p>
            <a:pPr lvl="1">
              <a:spcBef>
                <a:spcPct val="18000"/>
              </a:spcBef>
              <a:buClr>
                <a:srgbClr val="F0AB00"/>
              </a:buClr>
              <a:buSzPct val="100000"/>
            </a:pPr>
            <a:r>
              <a:rPr lang="en-US" sz="1600" b="1" dirty="0">
                <a:solidFill>
                  <a:srgbClr val="000000"/>
                </a:solidFill>
                <a:latin typeface="Arial"/>
              </a:rPr>
              <a:t>Prerequisite for Scope item 15O*: </a:t>
            </a:r>
            <a:r>
              <a:rPr lang="en-US" sz="1600" dirty="0">
                <a:solidFill>
                  <a:srgbClr val="000000"/>
                </a:solidFill>
                <a:latin typeface="Arial"/>
              </a:rPr>
              <a:t>SAP</a:t>
            </a:r>
            <a:r>
              <a:rPr lang="en-US" sz="1600" b="1" dirty="0">
                <a:solidFill>
                  <a:srgbClr val="000000"/>
                </a:solidFill>
                <a:latin typeface="Arial"/>
              </a:rPr>
              <a:t> </a:t>
            </a:r>
            <a:r>
              <a:rPr lang="en-US" sz="1600" dirty="0">
                <a:solidFill>
                  <a:srgbClr val="000000"/>
                </a:solidFill>
                <a:latin typeface="Arial"/>
              </a:rPr>
              <a:t>SuccessFactors Employee Central Payroll 1.0</a:t>
            </a:r>
          </a:p>
          <a:p>
            <a:pPr lvl="1">
              <a:spcBef>
                <a:spcPct val="18000"/>
              </a:spcBef>
              <a:buClr>
                <a:srgbClr val="F0AB00"/>
              </a:buClr>
              <a:buSzPct val="100000"/>
            </a:pPr>
            <a:r>
              <a:rPr lang="en-US" sz="1600" b="1" dirty="0">
                <a:solidFill>
                  <a:srgbClr val="000000"/>
                </a:solidFill>
                <a:latin typeface="Arial"/>
              </a:rPr>
              <a:t>* </a:t>
            </a:r>
            <a:r>
              <a:rPr lang="en-US" sz="1200" dirty="0">
                <a:solidFill>
                  <a:srgbClr val="000000"/>
                </a:solidFill>
              </a:rPr>
              <a:t>Integration with SAP </a:t>
            </a:r>
            <a:r>
              <a:rPr lang="en-US" sz="1200" dirty="0" err="1">
                <a:solidFill>
                  <a:srgbClr val="000000"/>
                </a:solidFill>
              </a:rPr>
              <a:t>SuccessFactors</a:t>
            </a:r>
            <a:r>
              <a:rPr lang="en-US" sz="1200" dirty="0">
                <a:solidFill>
                  <a:srgbClr val="000000"/>
                </a:solidFill>
              </a:rPr>
              <a:t> Employee Central Payroll</a:t>
            </a:r>
            <a:endParaRPr lang="en-US" sz="1200" dirty="0">
              <a:solidFill>
                <a:srgbClr val="000000"/>
              </a:solid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5" name="Rounded Rectangle 6"/>
          <p:cNvSpPr/>
          <p:nvPr/>
        </p:nvSpPr>
        <p:spPr bwMode="gray">
          <a:xfrm>
            <a:off x="402715" y="2784778"/>
            <a:ext cx="4604714" cy="357419"/>
          </a:xfrm>
          <a:prstGeom prst="roundRect">
            <a:avLst/>
          </a:prstGeom>
          <a:solidFill>
            <a:schemeClr val="accent2">
              <a:lumMod val="20000"/>
              <a:lumOff val="80000"/>
            </a:schemeClr>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ea typeface="Arial Unicode MS" pitchFamily="34" charset="-128"/>
              <a:cs typeface="Arial Unicode MS" pitchFamily="34" charset="-128"/>
            </a:endParaRPr>
          </a:p>
        </p:txBody>
      </p:sp>
      <p:sp>
        <p:nvSpPr>
          <p:cNvPr id="4" name="Text Placeholder 3"/>
          <p:cNvSpPr>
            <a:spLocks noGrp="1"/>
          </p:cNvSpPr>
          <p:nvPr>
            <p:ph type="body" sz="quarter" idx="10"/>
          </p:nvPr>
        </p:nvSpPr>
        <p:spPr/>
        <p:txBody>
          <a:bodyPr/>
          <a:lstStyle/>
          <a:p>
            <a:pPr marL="457200" lvl="1" indent="-457200"/>
            <a:r>
              <a:rPr lang="en-US" sz="2100" dirty="0"/>
              <a:t>Overview</a:t>
            </a:r>
          </a:p>
          <a:p>
            <a:pPr marL="457200" lvl="1" indent="-457200"/>
            <a:r>
              <a:rPr lang="en-US" sz="2100" dirty="0"/>
              <a:t>Scope &amp; Activation</a:t>
            </a:r>
          </a:p>
          <a:p>
            <a:pPr marL="457200" lvl="1" indent="-457200"/>
            <a:r>
              <a:rPr lang="en-US" sz="2100" dirty="0"/>
              <a:t>Software products and landscape</a:t>
            </a:r>
          </a:p>
          <a:p>
            <a:pPr marL="457200" lvl="1" indent="-457200"/>
            <a:r>
              <a:rPr lang="en-US" sz="2100" dirty="0"/>
              <a:t>Detailed Scope Explanation</a:t>
            </a:r>
          </a:p>
        </p:txBody>
      </p:sp>
    </p:spTree>
    <p:extLst>
      <p:ext uri="{BB962C8B-B14F-4D97-AF65-F5344CB8AC3E}">
        <p14:creationId xmlns:p14="http://schemas.microsoft.com/office/powerpoint/2010/main" val="1394432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5" name="Rounded Rectangle 6"/>
          <p:cNvSpPr/>
          <p:nvPr/>
        </p:nvSpPr>
        <p:spPr bwMode="gray">
          <a:xfrm>
            <a:off x="402715" y="1620000"/>
            <a:ext cx="4398686" cy="357419"/>
          </a:xfrm>
          <a:prstGeom prst="roundRect">
            <a:avLst/>
          </a:prstGeom>
          <a:solidFill>
            <a:schemeClr val="accent2">
              <a:lumMod val="20000"/>
              <a:lumOff val="80000"/>
            </a:schemeClr>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ea typeface="Arial Unicode MS" pitchFamily="34" charset="-128"/>
              <a:cs typeface="Arial Unicode MS" pitchFamily="34" charset="-128"/>
            </a:endParaRPr>
          </a:p>
        </p:txBody>
      </p:sp>
      <p:sp>
        <p:nvSpPr>
          <p:cNvPr id="4" name="Text Placeholder 3"/>
          <p:cNvSpPr>
            <a:spLocks noGrp="1"/>
          </p:cNvSpPr>
          <p:nvPr>
            <p:ph type="body" sz="quarter" idx="10"/>
          </p:nvPr>
        </p:nvSpPr>
        <p:spPr/>
        <p:txBody>
          <a:bodyPr/>
          <a:lstStyle/>
          <a:p>
            <a:pPr marL="457200" lvl="1" indent="-457200"/>
            <a:r>
              <a:rPr lang="en-US" sz="2100" dirty="0"/>
              <a:t>Overview</a:t>
            </a:r>
          </a:p>
          <a:p>
            <a:pPr marL="457200" lvl="1" indent="-457200"/>
            <a:r>
              <a:rPr lang="en-US" sz="2100" dirty="0"/>
              <a:t>Scope &amp; Activation</a:t>
            </a:r>
          </a:p>
          <a:p>
            <a:pPr marL="457200" lvl="1" indent="-457200"/>
            <a:r>
              <a:rPr lang="en-US" sz="2100" dirty="0"/>
              <a:t>Software products and landscape</a:t>
            </a:r>
          </a:p>
          <a:p>
            <a:pPr marL="457200" lvl="1" indent="-457200"/>
            <a:r>
              <a:rPr lang="en-US" sz="2100" dirty="0"/>
              <a:t>Detailed Scope Explanation</a:t>
            </a:r>
          </a:p>
        </p:txBody>
      </p:sp>
    </p:spTree>
    <p:extLst>
      <p:ext uri="{BB962C8B-B14F-4D97-AF65-F5344CB8AC3E}">
        <p14:creationId xmlns:p14="http://schemas.microsoft.com/office/powerpoint/2010/main" val="86644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Scope-item groups</a:t>
            </a:r>
          </a:p>
        </p:txBody>
      </p:sp>
      <p:sp>
        <p:nvSpPr>
          <p:cNvPr id="6" name="TextBox 5"/>
          <p:cNvSpPr txBox="1"/>
          <p:nvPr/>
        </p:nvSpPr>
        <p:spPr>
          <a:xfrm>
            <a:off x="495300" y="1667821"/>
            <a:ext cx="11176000" cy="400110"/>
          </a:xfrm>
          <a:prstGeom prst="rect">
            <a:avLst/>
          </a:prstGeom>
        </p:spPr>
        <p:txBody>
          <a:bodyPr>
            <a:spAutoFit/>
          </a:bodyPr>
          <a:lstStyle/>
          <a:p>
            <a:r>
              <a:rPr lang="en-US" sz="2000" b="0" i="0" u="none" dirty="0">
                <a:solidFill>
                  <a:srgbClr val="000000"/>
                </a:solidFill>
                <a:latin typeface="Arial"/>
              </a:rPr>
              <a:t>HR Basic Transactions</a:t>
            </a:r>
          </a:p>
        </p:txBody>
      </p:sp>
      <p:sp>
        <p:nvSpPr>
          <p:cNvPr id="7" name="TextBox 6"/>
          <p:cNvSpPr txBox="1"/>
          <p:nvPr/>
        </p:nvSpPr>
        <p:spPr>
          <a:xfrm>
            <a:off x="495300" y="2139411"/>
            <a:ext cx="11176000" cy="400110"/>
          </a:xfrm>
          <a:prstGeom prst="rect">
            <a:avLst/>
          </a:prstGeom>
        </p:spPr>
        <p:txBody>
          <a:bodyPr>
            <a:spAutoFit/>
          </a:bodyPr>
          <a:lstStyle/>
          <a:p>
            <a:r>
              <a:rPr lang="en-US" sz="2000" b="0" i="0" u="none" dirty="0">
                <a:solidFill>
                  <a:srgbClr val="000000"/>
                </a:solidFill>
                <a:latin typeface="Arial"/>
              </a:rPr>
              <a:t>HR Additional Transactions</a:t>
            </a:r>
          </a:p>
        </p:txBody>
      </p:sp>
      <p:sp>
        <p:nvSpPr>
          <p:cNvPr id="8" name="TextBox 7"/>
          <p:cNvSpPr txBox="1"/>
          <p:nvPr/>
        </p:nvSpPr>
        <p:spPr>
          <a:xfrm>
            <a:off x="495300" y="2611001"/>
            <a:ext cx="11176000" cy="400110"/>
          </a:xfrm>
          <a:prstGeom prst="rect">
            <a:avLst/>
          </a:prstGeom>
        </p:spPr>
        <p:txBody>
          <a:bodyPr>
            <a:spAutoFit/>
          </a:bodyPr>
          <a:lstStyle/>
          <a:p>
            <a:r>
              <a:rPr lang="en-US" sz="2000" b="0" i="0" u="none" dirty="0">
                <a:solidFill>
                  <a:srgbClr val="000000"/>
                </a:solidFill>
                <a:latin typeface="Arial"/>
              </a:rPr>
              <a:t>Time Management</a:t>
            </a:r>
          </a:p>
        </p:txBody>
      </p:sp>
      <p:sp>
        <p:nvSpPr>
          <p:cNvPr id="9" name="TextBox 8"/>
          <p:cNvSpPr txBox="1"/>
          <p:nvPr/>
        </p:nvSpPr>
        <p:spPr>
          <a:xfrm>
            <a:off x="495300" y="3082591"/>
            <a:ext cx="11176000" cy="400110"/>
          </a:xfrm>
          <a:prstGeom prst="rect">
            <a:avLst/>
          </a:prstGeom>
        </p:spPr>
        <p:txBody>
          <a:bodyPr>
            <a:spAutoFit/>
          </a:bodyPr>
          <a:lstStyle/>
          <a:p>
            <a:r>
              <a:rPr lang="en-US" sz="2000" b="0" i="0" u="none" dirty="0">
                <a:solidFill>
                  <a:srgbClr val="000000"/>
                </a:solidFill>
                <a:latin typeface="Arial"/>
              </a:rPr>
              <a:t>Company Structure and Position Management</a:t>
            </a:r>
          </a:p>
        </p:txBody>
      </p:sp>
      <p:sp>
        <p:nvSpPr>
          <p:cNvPr id="10" name="TextBox 9"/>
          <p:cNvSpPr txBox="1"/>
          <p:nvPr/>
        </p:nvSpPr>
        <p:spPr>
          <a:xfrm>
            <a:off x="495300" y="3554181"/>
            <a:ext cx="11176000" cy="400110"/>
          </a:xfrm>
          <a:prstGeom prst="rect">
            <a:avLst/>
          </a:prstGeom>
        </p:spPr>
        <p:txBody>
          <a:bodyPr>
            <a:spAutoFit/>
          </a:bodyPr>
          <a:lstStyle/>
          <a:p>
            <a:r>
              <a:rPr lang="en-US" sz="2000" b="0" i="0" u="none" dirty="0">
                <a:solidFill>
                  <a:srgbClr val="000000"/>
                </a:solidFill>
                <a:latin typeface="Arial"/>
              </a:rPr>
              <a:t>Total Workforce Management</a:t>
            </a:r>
          </a:p>
        </p:txBody>
      </p:sp>
      <p:sp>
        <p:nvSpPr>
          <p:cNvPr id="11" name="TextBox 10"/>
          <p:cNvSpPr txBox="1"/>
          <p:nvPr/>
        </p:nvSpPr>
        <p:spPr>
          <a:xfrm>
            <a:off x="495300" y="4497362"/>
            <a:ext cx="11176000" cy="400110"/>
          </a:xfrm>
          <a:prstGeom prst="rect">
            <a:avLst/>
          </a:prstGeom>
        </p:spPr>
        <p:txBody>
          <a:bodyPr>
            <a:spAutoFit/>
          </a:bodyPr>
          <a:lstStyle/>
          <a:p>
            <a:r>
              <a:rPr lang="en-US" sz="2000" b="0" i="0" u="none" dirty="0">
                <a:solidFill>
                  <a:srgbClr val="000000"/>
                </a:solidFill>
                <a:latin typeface="Arial"/>
              </a:rPr>
              <a:t>Integration</a:t>
            </a:r>
          </a:p>
        </p:txBody>
      </p:sp>
      <p:sp>
        <p:nvSpPr>
          <p:cNvPr id="12" name="TextBox 11"/>
          <p:cNvSpPr txBox="1"/>
          <p:nvPr/>
        </p:nvSpPr>
        <p:spPr>
          <a:xfrm>
            <a:off x="495300" y="4025771"/>
            <a:ext cx="11176000" cy="400110"/>
          </a:xfrm>
          <a:prstGeom prst="rect">
            <a:avLst/>
          </a:prstGeom>
        </p:spPr>
        <p:txBody>
          <a:bodyPr>
            <a:spAutoFit/>
          </a:bodyPr>
          <a:lstStyle/>
          <a:p>
            <a:r>
              <a:rPr lang="en-US" sz="2000" b="0" i="0" u="none" dirty="0">
                <a:solidFill>
                  <a:srgbClr val="000000"/>
                </a:solidFill>
                <a:latin typeface="Arial"/>
              </a:rPr>
              <a:t>Global Benefits</a:t>
            </a:r>
          </a:p>
        </p:txBody>
      </p:sp>
    </p:spTree>
    <p:extLst>
      <p:ext uri="{BB962C8B-B14F-4D97-AF65-F5344CB8AC3E}">
        <p14:creationId xmlns:p14="http://schemas.microsoft.com/office/powerpoint/2010/main" val="3188266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738664"/>
          </a:xfrm>
        </p:spPr>
        <p:txBody>
          <a:bodyPr>
            <a:spAutoFit/>
          </a:bodyPr>
          <a:lstStyle/>
          <a:p>
            <a:r>
              <a:rPr lang="en-US" dirty="0"/>
              <a:t>HR Basic Transactions</a:t>
            </a:r>
            <a:br>
              <a:rPr lang="en-US" dirty="0"/>
            </a:br>
            <a:r>
              <a:rPr lang="en-US" b="0" dirty="0"/>
              <a:t>Includes these scope items</a:t>
            </a:r>
          </a:p>
        </p:txBody>
      </p:sp>
      <p:graphicFrame>
        <p:nvGraphicFramePr>
          <p:cNvPr id="6" name="Table 5"/>
          <p:cNvGraphicFramePr>
            <a:graphicFrameLocks noGrp="1"/>
          </p:cNvGraphicFramePr>
          <p:nvPr>
            <p:extLst>
              <p:ext uri="{D42A27DB-BD31-4B8C-83A1-F6EECF244321}">
                <p14:modId xmlns:p14="http://schemas.microsoft.com/office/powerpoint/2010/main" val="3331744876"/>
              </p:ext>
            </p:extLst>
          </p:nvPr>
        </p:nvGraphicFramePr>
        <p:xfrm>
          <a:off x="503999" y="1620000"/>
          <a:ext cx="11186477" cy="3103200"/>
        </p:xfrm>
        <a:graphic>
          <a:graphicData uri="http://schemas.openxmlformats.org/drawingml/2006/table">
            <a:tbl>
              <a:tblPr firstRow="1" bandRow="1">
                <a:tableStyleId>{2D5ABB26-0587-4C30-8999-92F81FD0307C}</a:tableStyleId>
              </a:tblPr>
              <a:tblGrid>
                <a:gridCol w="2999692">
                  <a:extLst>
                    <a:ext uri="{9D8B030D-6E8A-4147-A177-3AD203B41FA5}">
                      <a16:colId xmlns:a16="http://schemas.microsoft.com/office/drawing/2014/main" val="2016480477"/>
                    </a:ext>
                  </a:extLst>
                </a:gridCol>
                <a:gridCol w="7767873">
                  <a:extLst>
                    <a:ext uri="{9D8B030D-6E8A-4147-A177-3AD203B41FA5}">
                      <a16:colId xmlns:a16="http://schemas.microsoft.com/office/drawing/2014/main" val="2530223410"/>
                    </a:ext>
                  </a:extLst>
                </a:gridCol>
                <a:gridCol w="418912">
                  <a:extLst>
                    <a:ext uri="{9D8B030D-6E8A-4147-A177-3AD203B41FA5}">
                      <a16:colId xmlns:a16="http://schemas.microsoft.com/office/drawing/2014/main" val="1415911389"/>
                    </a:ext>
                  </a:extLst>
                </a:gridCol>
              </a:tblGrid>
              <a:tr h="254000">
                <a:tc>
                  <a:txBody>
                    <a:bodyPr/>
                    <a:lstStyle/>
                    <a:p>
                      <a:r>
                        <a:rPr lang="en-US" sz="1200" b="0" i="0" u="none" dirty="0">
                          <a:solidFill>
                            <a:srgbClr val="000000"/>
                          </a:solidFill>
                          <a:latin typeface="Arial"/>
                        </a:rPr>
                        <a:t>Add New Employee/Rehire</a:t>
                      </a:r>
                    </a:p>
                  </a:txBody>
                  <a:tcPr marL="0" marR="72000" marT="0" marB="0"/>
                </a:tc>
                <a:tc>
                  <a:txBody>
                    <a:bodyPr/>
                    <a:lstStyle/>
                    <a:p>
                      <a:r>
                        <a:rPr lang="en-US" sz="1200" b="0" i="0" u="none" dirty="0">
                          <a:solidFill>
                            <a:srgbClr val="000000"/>
                          </a:solidFill>
                          <a:latin typeface="Arial"/>
                        </a:rPr>
                        <a:t>Capture all basic employee information (identity information, job information, personal information) as well as information regarding employment type and further country-specific information. An e-mail notification will be sent automatically once the hiring process is completed.</a:t>
                      </a:r>
                    </a:p>
                  </a:txBody>
                  <a:tcPr marL="0" marR="72000" marT="0" marB="72000"/>
                </a:tc>
                <a:tc>
                  <a:txBody>
                    <a:bodyPr/>
                    <a:lstStyle/>
                    <a:p>
                      <a:r>
                        <a:rPr lang="en-US" sz="1200" b="0" i="0" u="none" dirty="0">
                          <a:solidFill>
                            <a:srgbClr val="000000"/>
                          </a:solidFill>
                          <a:latin typeface="Arial"/>
                        </a:rPr>
                        <a:t>FJ0</a:t>
                      </a:r>
                    </a:p>
                  </a:txBody>
                  <a:tcPr marL="36000" marR="0" marT="0" marB="0"/>
                </a:tc>
                <a:extLst>
                  <a:ext uri="{0D108BD9-81ED-4DB2-BD59-A6C34878D82A}">
                    <a16:rowId xmlns:a16="http://schemas.microsoft.com/office/drawing/2014/main" val="10000"/>
                  </a:ext>
                </a:extLst>
              </a:tr>
              <a:tr h="254000">
                <a:tc>
                  <a:txBody>
                    <a:bodyPr/>
                    <a:lstStyle/>
                    <a:p>
                      <a:r>
                        <a:rPr lang="en-US" sz="1200" b="0" i="0" u="none" dirty="0">
                          <a:solidFill>
                            <a:srgbClr val="000000"/>
                          </a:solidFill>
                          <a:latin typeface="Arial"/>
                        </a:rPr>
                        <a:t>Take Action: Job Change/Transfer/Pay Rate Change</a:t>
                      </a:r>
                    </a:p>
                  </a:txBody>
                  <a:tcPr marL="0" marR="72000" marT="0" marB="0"/>
                </a:tc>
                <a:tc>
                  <a:txBody>
                    <a:bodyPr/>
                    <a:lstStyle/>
                    <a:p>
                      <a:r>
                        <a:rPr lang="en-US" sz="1200" b="0" i="0" u="none" dirty="0">
                          <a:solidFill>
                            <a:srgbClr val="000000"/>
                          </a:solidFill>
                          <a:latin typeface="Arial"/>
                        </a:rPr>
                        <a:t>This business process describes the use of actions for changing the job and/or compensation information of an employee. These actions may refer to job change, transfer, and pay rate change. Dependent on the actions executed, the employee may experience an update of the job information and/or compensation information i.e. pay rate change, spot bonus, recurring deductions, or one time deduction.</a:t>
                      </a:r>
                    </a:p>
                  </a:txBody>
                  <a:tcPr marL="0" marR="72000" marT="0" marB="72000"/>
                </a:tc>
                <a:tc>
                  <a:txBody>
                    <a:bodyPr/>
                    <a:lstStyle/>
                    <a:p>
                      <a:r>
                        <a:rPr lang="en-US" sz="1200" b="0" i="0" u="none" dirty="0">
                          <a:solidFill>
                            <a:srgbClr val="000000"/>
                          </a:solidFill>
                          <a:latin typeface="Arial"/>
                        </a:rPr>
                        <a:t>FJ1</a:t>
                      </a:r>
                    </a:p>
                  </a:txBody>
                  <a:tcPr marL="36000" marR="0" marT="0" marB="0"/>
                </a:tc>
                <a:extLst>
                  <a:ext uri="{0D108BD9-81ED-4DB2-BD59-A6C34878D82A}">
                    <a16:rowId xmlns:a16="http://schemas.microsoft.com/office/drawing/2014/main" val="10001"/>
                  </a:ext>
                </a:extLst>
              </a:tr>
              <a:tr h="254000">
                <a:tc>
                  <a:txBody>
                    <a:bodyPr/>
                    <a:lstStyle/>
                    <a:p>
                      <a:r>
                        <a:rPr lang="en-US" sz="1200" b="0" i="0" u="none" dirty="0">
                          <a:solidFill>
                            <a:srgbClr val="000000"/>
                          </a:solidFill>
                          <a:latin typeface="Arial"/>
                        </a:rPr>
                        <a:t>Take Action: Promotion/Demotion</a:t>
                      </a:r>
                    </a:p>
                  </a:txBody>
                  <a:tcPr marL="0" marR="72000" marT="0" marB="0"/>
                </a:tc>
                <a:tc>
                  <a:txBody>
                    <a:bodyPr/>
                    <a:lstStyle/>
                    <a:p>
                      <a:r>
                        <a:rPr lang="en-US" sz="1200" b="0" i="0" u="none" dirty="0">
                          <a:solidFill>
                            <a:srgbClr val="000000"/>
                          </a:solidFill>
                          <a:latin typeface="Arial"/>
                        </a:rPr>
                        <a:t>This business process describes how to maintain and track data pertaining to promotions and demotions, including grade change, title change, transfer, responsibility change, cost center change, job change, and compensation information.</a:t>
                      </a:r>
                    </a:p>
                  </a:txBody>
                  <a:tcPr marL="0" marR="72000" marT="0" marB="72000"/>
                </a:tc>
                <a:tc>
                  <a:txBody>
                    <a:bodyPr/>
                    <a:lstStyle/>
                    <a:p>
                      <a:r>
                        <a:rPr lang="en-US" sz="1200" b="0" i="0" u="none" dirty="0">
                          <a:solidFill>
                            <a:srgbClr val="000000"/>
                          </a:solidFill>
                          <a:latin typeface="Arial"/>
                        </a:rPr>
                        <a:t>FJ2</a:t>
                      </a:r>
                    </a:p>
                  </a:txBody>
                  <a:tcPr marL="36000" marR="0" marT="0" marB="0"/>
                </a:tc>
                <a:extLst>
                  <a:ext uri="{0D108BD9-81ED-4DB2-BD59-A6C34878D82A}">
                    <a16:rowId xmlns:a16="http://schemas.microsoft.com/office/drawing/2014/main" val="10002"/>
                  </a:ext>
                </a:extLst>
              </a:tr>
              <a:tr h="254000">
                <a:tc>
                  <a:txBody>
                    <a:bodyPr/>
                    <a:lstStyle/>
                    <a:p>
                      <a:r>
                        <a:rPr lang="en-US" sz="1200" b="0" i="0" u="none" dirty="0">
                          <a:solidFill>
                            <a:srgbClr val="000000"/>
                          </a:solidFill>
                          <a:latin typeface="Arial"/>
                        </a:rPr>
                        <a:t>Take Action: Termination</a:t>
                      </a:r>
                    </a:p>
                  </a:txBody>
                  <a:tcPr marL="0" marR="72000" marT="0" marB="0"/>
                </a:tc>
                <a:tc>
                  <a:txBody>
                    <a:bodyPr/>
                    <a:lstStyle/>
                    <a:p>
                      <a:r>
                        <a:rPr lang="en-US" sz="1200" b="0" i="0" u="none" dirty="0">
                          <a:solidFill>
                            <a:srgbClr val="000000"/>
                          </a:solidFill>
                          <a:latin typeface="Arial"/>
                        </a:rPr>
                        <a:t>This business process describes the termination of an employee's contract and the tracking of all relevant data including termination dates (termination effective date, last day worked, pay through date, next pay date, etc.), termination reasons, rehire eligibility status, severance, and customizable termination checklists.</a:t>
                      </a:r>
                    </a:p>
                  </a:txBody>
                  <a:tcPr marL="0" marR="72000" marT="0" marB="72000"/>
                </a:tc>
                <a:tc>
                  <a:txBody>
                    <a:bodyPr/>
                    <a:lstStyle/>
                    <a:p>
                      <a:r>
                        <a:rPr lang="en-US" sz="1200" b="0" i="0" u="none" dirty="0">
                          <a:solidFill>
                            <a:srgbClr val="000000"/>
                          </a:solidFill>
                          <a:latin typeface="Arial"/>
                        </a:rPr>
                        <a:t>FJ3</a:t>
                      </a:r>
                    </a:p>
                  </a:txBody>
                  <a:tcPr marL="36000" marR="0" marT="0" marB="0"/>
                </a:tc>
                <a:extLst>
                  <a:ext uri="{0D108BD9-81ED-4DB2-BD59-A6C34878D82A}">
                    <a16:rowId xmlns:a16="http://schemas.microsoft.com/office/drawing/2014/main" val="10003"/>
                  </a:ext>
                </a:extLst>
              </a:tr>
              <a:tr h="254000">
                <a:tc>
                  <a:txBody>
                    <a:bodyPr/>
                    <a:lstStyle/>
                    <a:p>
                      <a:r>
                        <a:rPr lang="en-US" sz="1200" b="0" i="0" u="none" dirty="0">
                          <a:solidFill>
                            <a:srgbClr val="000000"/>
                          </a:solidFill>
                          <a:latin typeface="Arial"/>
                        </a:rPr>
                        <a:t>Data Change Employee File</a:t>
                      </a:r>
                    </a:p>
                  </a:txBody>
                  <a:tcPr marL="0" marR="72000" marT="0" marB="0"/>
                </a:tc>
                <a:tc>
                  <a:txBody>
                    <a:bodyPr/>
                    <a:lstStyle/>
                    <a:p>
                      <a:r>
                        <a:rPr lang="en-US" sz="1200" b="0" i="0" u="none" dirty="0">
                          <a:solidFill>
                            <a:srgbClr val="000000"/>
                          </a:solidFill>
                          <a:latin typeface="Arial"/>
                        </a:rPr>
                        <a:t>This business process describes how an employee's file can be updated and/or viewed within the SAP SuccessFactors Employee Central system.</a:t>
                      </a:r>
                    </a:p>
                  </a:txBody>
                  <a:tcPr marL="0" marR="72000" marT="0" marB="72000"/>
                </a:tc>
                <a:tc>
                  <a:txBody>
                    <a:bodyPr/>
                    <a:lstStyle/>
                    <a:p>
                      <a:r>
                        <a:rPr lang="en-US" sz="1200" b="0" i="0" u="none" dirty="0">
                          <a:solidFill>
                            <a:srgbClr val="000000"/>
                          </a:solidFill>
                          <a:latin typeface="Arial"/>
                        </a:rPr>
                        <a:t>FJ5</a:t>
                      </a:r>
                    </a:p>
                  </a:txBody>
                  <a:tcPr marL="36000" marR="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type="body" sz="quarter" idx="10"/>
          </p:nvPr>
        </p:nvSpPr>
        <p:spPr>
          <a:xfrm>
            <a:off x="504000" y="1620000"/>
            <a:ext cx="8744776" cy="1923604"/>
          </a:xfrm>
        </p:spPr>
        <p:txBody>
          <a:bodyPr>
            <a:spAutoFit/>
          </a:bodyPr>
          <a:lstStyle/>
          <a:p>
            <a:pPr marL="0" indent="0">
              <a:spcBef>
                <a:spcPts val="300"/>
              </a:spcBef>
            </a:pPr>
            <a:r>
              <a:rPr lang="en-US" sz="1200" b="0" i="0" u="none" dirty="0">
                <a:solidFill>
                  <a:srgbClr val="000000"/>
                </a:solidFill>
                <a:latin typeface="Arial"/>
              </a:rPr>
              <a:t>This process describes the typical activities to enter data into the system of a newly hired employee or an employee who has previously left the company and has been rehired. Some of these activities are to capture all basic employee information (identity information, job information, personal information) as well as information regarding employment type, immigration, citizenship and further country-specific information.</a:t>
            </a:r>
          </a:p>
          <a:p>
            <a:pPr marL="0" indent="0">
              <a:spcBef>
                <a:spcPts val="300"/>
              </a:spcBef>
            </a:pPr>
            <a:r>
              <a:rPr lang="en-US" sz="1200" b="0" i="0" u="none" dirty="0">
                <a:solidFill>
                  <a:srgbClr val="000000"/>
                </a:solidFill>
                <a:latin typeface="Arial"/>
              </a:rPr>
              <a:t>Once the hiring process is completed both the 2nd level manager and the HR business partner of the newly hired/rehired employee receive email notifications of the hire.</a:t>
            </a:r>
          </a:p>
          <a:p>
            <a:pPr marL="0" indent="0">
              <a:spcBef>
                <a:spcPts val="300"/>
              </a:spcBef>
            </a:pPr>
            <a:r>
              <a:rPr lang="en-US" sz="1200" b="0" i="0" u="none" dirty="0">
                <a:solidFill>
                  <a:srgbClr val="000000"/>
                </a:solidFill>
                <a:latin typeface="Arial"/>
              </a:rPr>
              <a:t>In case Position Management is enabled in the SAP SuccessFactors Employee Central instance, the employee will be hired/rehired on a particular position, and several fields related to organizational information and job information will be auto-populated from that position based on the propagation rule configured in the instance. The position on which the employee is hired/rehired will be updated automatically and the details can be viewed.</a:t>
            </a:r>
          </a:p>
        </p:txBody>
      </p:sp>
      <p:sp>
        <p:nvSpPr>
          <p:cNvPr id="3" name="Title 2"/>
          <p:cNvSpPr>
            <a:spLocks noGrp="1"/>
          </p:cNvSpPr>
          <p:nvPr>
            <p:ph type="title"/>
          </p:nvPr>
        </p:nvSpPr>
        <p:spPr>
          <a:xfrm>
            <a:off x="504001" y="504000"/>
            <a:ext cx="11186476" cy="369332"/>
          </a:xfrm>
        </p:spPr>
        <p:txBody>
          <a:bodyPr>
            <a:spAutoFit/>
          </a:bodyPr>
          <a:lstStyle/>
          <a:p>
            <a:r>
              <a:rPr lang="en-US" dirty="0"/>
              <a:t>HR Basic Transactions</a:t>
            </a:r>
          </a:p>
        </p:txBody>
      </p:sp>
      <p:sp>
        <p:nvSpPr>
          <p:cNvPr id="7" name="Text Placeholder 3"/>
          <p:cNvSpPr txBox="1">
            <a:spLocks/>
          </p:cNvSpPr>
          <p:nvPr/>
        </p:nvSpPr>
        <p:spPr bwMode="gray">
          <a:xfrm>
            <a:off x="503999" y="4220910"/>
            <a:ext cx="3059292" cy="184666"/>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2" indent="0">
              <a:buNone/>
            </a:pPr>
            <a:r>
              <a:rPr lang="en-US" sz="1200" b="1" dirty="0">
                <a:solidFill>
                  <a:schemeClr val="accent2"/>
                </a:solidFill>
              </a:rPr>
              <a:t>Key process steps</a:t>
            </a:r>
          </a:p>
        </p:txBody>
      </p:sp>
      <p:sp>
        <p:nvSpPr>
          <p:cNvPr id="8" name="Text Placeholder 3"/>
          <p:cNvSpPr txBox="1">
            <a:spLocks/>
          </p:cNvSpPr>
          <p:nvPr/>
        </p:nvSpPr>
        <p:spPr bwMode="gray">
          <a:xfrm>
            <a:off x="6362476" y="4220910"/>
            <a:ext cx="3059292" cy="184666"/>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2" indent="0">
              <a:buNone/>
            </a:pPr>
            <a:r>
              <a:rPr lang="en-US" sz="1200" b="1" dirty="0">
                <a:solidFill>
                  <a:schemeClr val="accent2"/>
                </a:solidFill>
              </a:rPr>
              <a:t>Business benefits</a:t>
            </a:r>
          </a:p>
        </p:txBody>
      </p:sp>
      <p:sp>
        <p:nvSpPr>
          <p:cNvPr id="12" name="Text Placeholder 3"/>
          <p:cNvSpPr txBox="1">
            <a:spLocks/>
          </p:cNvSpPr>
          <p:nvPr/>
        </p:nvSpPr>
        <p:spPr bwMode="gray">
          <a:xfrm>
            <a:off x="6362476" y="4474836"/>
            <a:ext cx="5328000" cy="1265988"/>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2">
              <a:lnSpc>
                <a:spcPct val="105000"/>
              </a:lnSpc>
              <a:buClr>
                <a:srgbClr val="666666"/>
              </a:buClr>
              <a:buSzPct val="100000"/>
              <a:buFont typeface="Wingdings"/>
              <a:buChar char=""/>
            </a:pPr>
            <a:r>
              <a:rPr lang="en-US" sz="1200" b="0" i="0" u="none" dirty="0">
                <a:solidFill>
                  <a:srgbClr val="000000"/>
                </a:solidFill>
                <a:latin typeface="Arial"/>
              </a:rPr>
              <a:t>Capture all basic employee data in one single source of truth</a:t>
            </a:r>
          </a:p>
          <a:p>
            <a:pPr lvl="2">
              <a:lnSpc>
                <a:spcPct val="105000"/>
              </a:lnSpc>
              <a:buClr>
                <a:srgbClr val="666666"/>
              </a:buClr>
              <a:buSzPct val="100000"/>
              <a:buFont typeface="Wingdings"/>
              <a:buChar char=""/>
            </a:pPr>
            <a:r>
              <a:rPr lang="en-US" sz="1200" b="0" i="0" u="none" dirty="0">
                <a:solidFill>
                  <a:srgbClr val="000000"/>
                </a:solidFill>
                <a:latin typeface="Arial"/>
              </a:rPr>
              <a:t>Smart business process execution, e.g. through auto-population of information</a:t>
            </a:r>
          </a:p>
          <a:p>
            <a:pPr lvl="2">
              <a:lnSpc>
                <a:spcPct val="105000"/>
              </a:lnSpc>
              <a:buClr>
                <a:srgbClr val="666666"/>
              </a:buClr>
              <a:buSzPct val="100000"/>
              <a:buFont typeface="Wingdings"/>
              <a:buChar char=""/>
            </a:pPr>
            <a:r>
              <a:rPr lang="en-US" sz="1200" b="0" i="0" u="none" dirty="0">
                <a:solidFill>
                  <a:srgbClr val="000000"/>
                </a:solidFill>
                <a:latin typeface="Arial"/>
              </a:rPr>
              <a:t>Reduce errors in self-service and boost adoption through innovations such as built-in wizards, smart business rules, org charts, audit history, and flexible workflows.</a:t>
            </a:r>
          </a:p>
        </p:txBody>
      </p:sp>
      <p:sp>
        <p:nvSpPr>
          <p:cNvPr id="15" name="Text Placeholder 3"/>
          <p:cNvSpPr txBox="1">
            <a:spLocks/>
          </p:cNvSpPr>
          <p:nvPr/>
        </p:nvSpPr>
        <p:spPr bwMode="gray">
          <a:xfrm>
            <a:off x="503998" y="4474836"/>
            <a:ext cx="5328000" cy="1077218"/>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80000" lvl="1" indent="-180000">
              <a:spcBef>
                <a:spcPts val="300"/>
              </a:spcBef>
              <a:buClr>
                <a:srgbClr val="666666"/>
              </a:buClr>
              <a:buSzPct val="100000"/>
              <a:buFont typeface="Wingdings"/>
              <a:buChar char=""/>
            </a:pPr>
            <a:r>
              <a:rPr lang="en-US" sz="1200" b="0" i="0" u="none" dirty="0">
                <a:solidFill>
                  <a:srgbClr val="000000"/>
                </a:solidFill>
                <a:latin typeface="Arial"/>
              </a:rPr>
              <a:t>Entering Hiring/Rehiring Data</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Sending/Receiving automated E-mail notifications</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Updating Position (Optional)</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Viewing Employee Position Details (Optional)</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Viewing New Hired/Rehired Employee Data</a:t>
            </a:r>
          </a:p>
        </p:txBody>
      </p:sp>
      <p:sp>
        <p:nvSpPr>
          <p:cNvPr id="5" name="TextBox 4"/>
          <p:cNvSpPr txBox="1"/>
          <p:nvPr/>
        </p:nvSpPr>
        <p:spPr>
          <a:xfrm>
            <a:off x="503999" y="877334"/>
            <a:ext cx="10148935"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dirty="0"/>
              <a:t>Add New Employee/Rehire</a:t>
            </a:r>
            <a:endParaRPr lang="en-US" sz="2400" kern="0" dirty="0">
              <a:ea typeface="Arial Unicode MS" pitchFamily="34" charset="-128"/>
              <a:cs typeface="Arial Unicode MS" pitchFamily="34" charset="-128"/>
            </a:endParaRPr>
          </a:p>
        </p:txBody>
      </p:sp>
      <p:sp>
        <p:nvSpPr>
          <p:cNvPr id="16" name="TextBox 15"/>
          <p:cNvSpPr txBox="1"/>
          <p:nvPr/>
        </p:nvSpPr>
        <p:spPr>
          <a:xfrm>
            <a:off x="3731899" y="877334"/>
            <a:ext cx="7958577" cy="369332"/>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400" dirty="0"/>
              <a:t>FJ0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type="body" sz="quarter" idx="10"/>
          </p:nvPr>
        </p:nvSpPr>
        <p:spPr>
          <a:xfrm>
            <a:off x="504000" y="1620000"/>
            <a:ext cx="8744776" cy="1515800"/>
          </a:xfrm>
        </p:spPr>
        <p:txBody>
          <a:bodyPr>
            <a:spAutoFit/>
          </a:bodyPr>
          <a:lstStyle/>
          <a:p>
            <a:pPr marL="0" indent="0">
              <a:spcBef>
                <a:spcPts val="300"/>
              </a:spcBef>
            </a:pPr>
            <a:r>
              <a:rPr lang="en-US" sz="1200" b="0" i="0" u="none" dirty="0">
                <a:solidFill>
                  <a:srgbClr val="000000"/>
                </a:solidFill>
                <a:latin typeface="Arial"/>
              </a:rPr>
              <a:t>This business process describes the use of actions for changing the job and/or compensation information of an employee. These actions may refer to job change, transfer, and pay rate change. Depending on the actions executed, the employee may experience an update of the job information and/or compensation information i.e. pay rate change, spot bonus, recurring deductions, or one time deduction.</a:t>
            </a:r>
          </a:p>
          <a:p>
            <a:pPr marL="0" indent="0">
              <a:spcBef>
                <a:spcPts val="300"/>
              </a:spcBef>
            </a:pPr>
            <a:r>
              <a:rPr lang="en-US" sz="1200" b="0" i="0" u="none" dirty="0">
                <a:solidFill>
                  <a:srgbClr val="000000"/>
                </a:solidFill>
                <a:latin typeface="Arial"/>
              </a:rPr>
              <a:t>In case Position Management is enabled in the SAP SuccessFactors Employee Central instance, additional actions can be executed: for example, a change in the job information to an employee who is incumbent of a position results in updates of that position. Depending on whether the position is regular or shared, the system behaves differently. In addition, the case of transfer of an employee from his/her current position to a position in the area of responsibility of another line manager is described.</a:t>
            </a:r>
          </a:p>
        </p:txBody>
      </p:sp>
      <p:sp>
        <p:nvSpPr>
          <p:cNvPr id="3" name="Title 2"/>
          <p:cNvSpPr>
            <a:spLocks noGrp="1"/>
          </p:cNvSpPr>
          <p:nvPr>
            <p:ph type="title"/>
          </p:nvPr>
        </p:nvSpPr>
        <p:spPr>
          <a:xfrm>
            <a:off x="504001" y="504000"/>
            <a:ext cx="11186476" cy="369332"/>
          </a:xfrm>
        </p:spPr>
        <p:txBody>
          <a:bodyPr>
            <a:spAutoFit/>
          </a:bodyPr>
          <a:lstStyle/>
          <a:p>
            <a:r>
              <a:rPr lang="en-US" dirty="0"/>
              <a:t>HR Basic Transactions</a:t>
            </a:r>
          </a:p>
        </p:txBody>
      </p:sp>
      <p:sp>
        <p:nvSpPr>
          <p:cNvPr id="7" name="Text Placeholder 3"/>
          <p:cNvSpPr txBox="1">
            <a:spLocks/>
          </p:cNvSpPr>
          <p:nvPr/>
        </p:nvSpPr>
        <p:spPr bwMode="gray">
          <a:xfrm>
            <a:off x="503999" y="4220910"/>
            <a:ext cx="3059292" cy="184666"/>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2" indent="0">
              <a:buNone/>
            </a:pPr>
            <a:r>
              <a:rPr lang="en-US" sz="1200" b="1" dirty="0">
                <a:solidFill>
                  <a:schemeClr val="accent2"/>
                </a:solidFill>
              </a:rPr>
              <a:t>Key process steps</a:t>
            </a:r>
          </a:p>
        </p:txBody>
      </p:sp>
      <p:sp>
        <p:nvSpPr>
          <p:cNvPr id="8" name="Text Placeholder 3"/>
          <p:cNvSpPr txBox="1">
            <a:spLocks/>
          </p:cNvSpPr>
          <p:nvPr/>
        </p:nvSpPr>
        <p:spPr bwMode="gray">
          <a:xfrm>
            <a:off x="6362476" y="4220910"/>
            <a:ext cx="3059292" cy="184666"/>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2" indent="0">
              <a:buNone/>
            </a:pPr>
            <a:r>
              <a:rPr lang="en-US" sz="1200" b="1" dirty="0">
                <a:solidFill>
                  <a:schemeClr val="accent2"/>
                </a:solidFill>
              </a:rPr>
              <a:t>Business benefits</a:t>
            </a:r>
          </a:p>
        </p:txBody>
      </p:sp>
      <p:sp>
        <p:nvSpPr>
          <p:cNvPr id="12" name="Text Placeholder 3"/>
          <p:cNvSpPr txBox="1">
            <a:spLocks/>
          </p:cNvSpPr>
          <p:nvPr/>
        </p:nvSpPr>
        <p:spPr bwMode="gray">
          <a:xfrm>
            <a:off x="6362476" y="4474836"/>
            <a:ext cx="5328000" cy="194349"/>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2">
              <a:lnSpc>
                <a:spcPct val="115000"/>
              </a:lnSpc>
              <a:buClr>
                <a:srgbClr val="666666"/>
              </a:buClr>
              <a:buSzPct val="100000"/>
              <a:buFont typeface="Wingdings"/>
              <a:buChar char=""/>
            </a:pPr>
            <a:r>
              <a:rPr lang="en-US" sz="1200" b="0" i="0" u="none" dirty="0">
                <a:solidFill>
                  <a:srgbClr val="000000"/>
                </a:solidFill>
                <a:latin typeface="Arial"/>
              </a:rPr>
              <a:t>Full traceability of employee changes to job, compensation or position</a:t>
            </a:r>
          </a:p>
        </p:txBody>
      </p:sp>
      <p:sp>
        <p:nvSpPr>
          <p:cNvPr id="15" name="Text Placeholder 3"/>
          <p:cNvSpPr txBox="1">
            <a:spLocks/>
          </p:cNvSpPr>
          <p:nvPr/>
        </p:nvSpPr>
        <p:spPr bwMode="gray">
          <a:xfrm>
            <a:off x="503998" y="4474836"/>
            <a:ext cx="5328000" cy="1892826"/>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80000" lvl="1" indent="-180000">
              <a:spcBef>
                <a:spcPts val="300"/>
              </a:spcBef>
              <a:buClr>
                <a:srgbClr val="666666"/>
              </a:buClr>
              <a:buSzPct val="100000"/>
              <a:buFont typeface="Wingdings"/>
              <a:buChar char=""/>
            </a:pPr>
            <a:r>
              <a:rPr lang="en-US" sz="1200" b="0" i="0" u="none" dirty="0">
                <a:solidFill>
                  <a:srgbClr val="000000"/>
                </a:solidFill>
                <a:latin typeface="Arial"/>
              </a:rPr>
              <a:t>Requesting Employee Job Change/Transfer/Pay Rate Change/Spot Bonus/Recurring or One Time Deduction/Position Change/Implicit Position update</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Receiving Request for Employee Information Change</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Entering Change Data</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Approving Change Data</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Notifying Line Manager and Employee about Change Completion</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Receiving Change Completion Notification</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Managing Alternative Cost Distribution</a:t>
            </a:r>
          </a:p>
        </p:txBody>
      </p:sp>
      <p:sp>
        <p:nvSpPr>
          <p:cNvPr id="5" name="TextBox 4"/>
          <p:cNvSpPr txBox="1"/>
          <p:nvPr/>
        </p:nvSpPr>
        <p:spPr>
          <a:xfrm>
            <a:off x="503999" y="877334"/>
            <a:ext cx="10148935"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dirty="0"/>
              <a:t>Take Action: Job Change/Transfer/Pay Rate Change</a:t>
            </a:r>
            <a:endParaRPr lang="en-US" sz="2400" kern="0" dirty="0">
              <a:ea typeface="Arial Unicode MS" pitchFamily="34" charset="-128"/>
              <a:cs typeface="Arial Unicode MS" pitchFamily="34" charset="-128"/>
            </a:endParaRPr>
          </a:p>
        </p:txBody>
      </p:sp>
      <p:sp>
        <p:nvSpPr>
          <p:cNvPr id="16" name="TextBox 15"/>
          <p:cNvSpPr txBox="1"/>
          <p:nvPr/>
        </p:nvSpPr>
        <p:spPr>
          <a:xfrm>
            <a:off x="3731899" y="877334"/>
            <a:ext cx="7958577" cy="369332"/>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400" dirty="0"/>
              <a:t>FJ1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type="body" sz="quarter" idx="10"/>
          </p:nvPr>
        </p:nvSpPr>
        <p:spPr>
          <a:xfrm>
            <a:off x="504000" y="1620000"/>
            <a:ext cx="8744776" cy="1369606"/>
          </a:xfrm>
        </p:spPr>
        <p:txBody>
          <a:bodyPr>
            <a:spAutoFit/>
          </a:bodyPr>
          <a:lstStyle/>
          <a:p>
            <a:pPr marL="0" indent="0">
              <a:spcBef>
                <a:spcPts val="300"/>
              </a:spcBef>
            </a:pPr>
            <a:r>
              <a:rPr lang="en-US" sz="1200" b="0" i="0" u="none" dirty="0">
                <a:solidFill>
                  <a:srgbClr val="000000"/>
                </a:solidFill>
                <a:latin typeface="Arial"/>
              </a:rPr>
              <a:t>This business process describes the use of the actions Promotion or Demotion, which can be executed as an event for an employee within an organization. When the employee experiences a promotion or demotion, the job information and/or compensation information of the employee are updated.</a:t>
            </a:r>
          </a:p>
          <a:p>
            <a:pPr marL="0" indent="0">
              <a:spcBef>
                <a:spcPts val="300"/>
              </a:spcBef>
            </a:pPr>
            <a:r>
              <a:rPr lang="en-US" sz="1200" b="0" i="0" u="none" dirty="0">
                <a:solidFill>
                  <a:srgbClr val="000000"/>
                </a:solidFill>
                <a:latin typeface="Arial"/>
              </a:rPr>
              <a:t>An HR administrator with the adequate permissions will be able to enter a Promotion or a Demotion for an employee within an organization.</a:t>
            </a:r>
          </a:p>
          <a:p>
            <a:pPr marL="0" indent="0">
              <a:spcBef>
                <a:spcPts val="300"/>
              </a:spcBef>
            </a:pPr>
            <a:r>
              <a:rPr lang="en-US" sz="1200" b="0" i="0" u="none" dirty="0">
                <a:solidFill>
                  <a:srgbClr val="000000"/>
                </a:solidFill>
                <a:latin typeface="Arial"/>
              </a:rPr>
              <a:t>Depending on the configuration, there may be an approval workflow triggered. Within this document, we consider a two-step workflow generated when the event Promotion or Demotion is considered together with the event reason Pay Change.</a:t>
            </a:r>
          </a:p>
        </p:txBody>
      </p:sp>
      <p:sp>
        <p:nvSpPr>
          <p:cNvPr id="3" name="Title 2"/>
          <p:cNvSpPr>
            <a:spLocks noGrp="1"/>
          </p:cNvSpPr>
          <p:nvPr>
            <p:ph type="title"/>
          </p:nvPr>
        </p:nvSpPr>
        <p:spPr>
          <a:xfrm>
            <a:off x="504001" y="504000"/>
            <a:ext cx="11186476" cy="369332"/>
          </a:xfrm>
        </p:spPr>
        <p:txBody>
          <a:bodyPr>
            <a:spAutoFit/>
          </a:bodyPr>
          <a:lstStyle/>
          <a:p>
            <a:r>
              <a:rPr lang="en-US" dirty="0"/>
              <a:t>HR Basic Transactions</a:t>
            </a:r>
          </a:p>
        </p:txBody>
      </p:sp>
      <p:sp>
        <p:nvSpPr>
          <p:cNvPr id="7" name="Text Placeholder 3"/>
          <p:cNvSpPr txBox="1">
            <a:spLocks/>
          </p:cNvSpPr>
          <p:nvPr/>
        </p:nvSpPr>
        <p:spPr bwMode="gray">
          <a:xfrm>
            <a:off x="503999" y="4220910"/>
            <a:ext cx="3059292" cy="184666"/>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2" indent="0">
              <a:buNone/>
            </a:pPr>
            <a:r>
              <a:rPr lang="en-US" sz="1200" b="1" dirty="0">
                <a:solidFill>
                  <a:schemeClr val="accent2"/>
                </a:solidFill>
              </a:rPr>
              <a:t>Key process steps</a:t>
            </a:r>
          </a:p>
        </p:txBody>
      </p:sp>
      <p:sp>
        <p:nvSpPr>
          <p:cNvPr id="8" name="Text Placeholder 3"/>
          <p:cNvSpPr txBox="1">
            <a:spLocks/>
          </p:cNvSpPr>
          <p:nvPr/>
        </p:nvSpPr>
        <p:spPr bwMode="gray">
          <a:xfrm>
            <a:off x="6362476" y="4220910"/>
            <a:ext cx="3059292" cy="184666"/>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2" indent="0">
              <a:buNone/>
            </a:pPr>
            <a:r>
              <a:rPr lang="en-US" sz="1200" b="1" dirty="0">
                <a:solidFill>
                  <a:schemeClr val="accent2"/>
                </a:solidFill>
              </a:rPr>
              <a:t>Business benefits</a:t>
            </a:r>
          </a:p>
        </p:txBody>
      </p:sp>
      <p:sp>
        <p:nvSpPr>
          <p:cNvPr id="12" name="Text Placeholder 3"/>
          <p:cNvSpPr txBox="1">
            <a:spLocks/>
          </p:cNvSpPr>
          <p:nvPr/>
        </p:nvSpPr>
        <p:spPr bwMode="gray">
          <a:xfrm>
            <a:off x="6362476" y="4474836"/>
            <a:ext cx="5328000" cy="194349"/>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2">
              <a:lnSpc>
                <a:spcPct val="115000"/>
              </a:lnSpc>
              <a:buClr>
                <a:srgbClr val="666666"/>
              </a:buClr>
              <a:buSzPct val="100000"/>
              <a:buFont typeface="Wingdings"/>
              <a:buChar char=""/>
            </a:pPr>
            <a:r>
              <a:rPr lang="en-US" sz="1200" b="0" i="0" u="none" dirty="0">
                <a:solidFill>
                  <a:srgbClr val="000000"/>
                </a:solidFill>
                <a:latin typeface="Arial"/>
              </a:rPr>
              <a:t>Maintain and track data pertaining to promotions and demotions</a:t>
            </a:r>
          </a:p>
        </p:txBody>
      </p:sp>
      <p:sp>
        <p:nvSpPr>
          <p:cNvPr id="15" name="Text Placeholder 3"/>
          <p:cNvSpPr txBox="1">
            <a:spLocks/>
          </p:cNvSpPr>
          <p:nvPr/>
        </p:nvSpPr>
        <p:spPr bwMode="gray">
          <a:xfrm>
            <a:off x="503998" y="4474836"/>
            <a:ext cx="5328000" cy="1077218"/>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80000" lvl="1" indent="-180000">
              <a:spcBef>
                <a:spcPts val="300"/>
              </a:spcBef>
              <a:buClr>
                <a:srgbClr val="666666"/>
              </a:buClr>
              <a:buSzPct val="100000"/>
              <a:buFont typeface="Wingdings"/>
              <a:buChar char=""/>
            </a:pPr>
            <a:r>
              <a:rPr lang="en-US" sz="1200" b="0" i="0" u="none" dirty="0">
                <a:solidFill>
                  <a:srgbClr val="000000"/>
                </a:solidFill>
                <a:latin typeface="Arial"/>
              </a:rPr>
              <a:t>Entering Promotion/Demotion  Data</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Entering Job Information Changes due to Promotion/Demotion</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Entering Compensation Information Changes due to Promotion/Demotion</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Approving Promotion/Demotion Request</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Processing Approved Promotion/Demotion Request</a:t>
            </a:r>
          </a:p>
        </p:txBody>
      </p:sp>
      <p:sp>
        <p:nvSpPr>
          <p:cNvPr id="5" name="TextBox 4"/>
          <p:cNvSpPr txBox="1"/>
          <p:nvPr/>
        </p:nvSpPr>
        <p:spPr>
          <a:xfrm>
            <a:off x="503999" y="877334"/>
            <a:ext cx="10148935"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dirty="0"/>
              <a:t>Take Action: Promotion/Demotion</a:t>
            </a:r>
            <a:endParaRPr lang="en-US" sz="2400" kern="0" dirty="0">
              <a:ea typeface="Arial Unicode MS" pitchFamily="34" charset="-128"/>
              <a:cs typeface="Arial Unicode MS" pitchFamily="34" charset="-128"/>
            </a:endParaRPr>
          </a:p>
        </p:txBody>
      </p:sp>
      <p:sp>
        <p:nvSpPr>
          <p:cNvPr id="16" name="TextBox 15"/>
          <p:cNvSpPr txBox="1"/>
          <p:nvPr/>
        </p:nvSpPr>
        <p:spPr>
          <a:xfrm>
            <a:off x="3731899" y="877334"/>
            <a:ext cx="7958577" cy="369332"/>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400" dirty="0"/>
              <a:t>FJ2</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type="body" sz="quarter" idx="10"/>
          </p:nvPr>
        </p:nvSpPr>
        <p:spPr>
          <a:xfrm>
            <a:off x="504000" y="1620000"/>
            <a:ext cx="8744776" cy="1923604"/>
          </a:xfrm>
        </p:spPr>
        <p:txBody>
          <a:bodyPr>
            <a:spAutoFit/>
          </a:bodyPr>
          <a:lstStyle/>
          <a:p>
            <a:pPr marL="0" indent="0">
              <a:spcBef>
                <a:spcPts val="300"/>
              </a:spcBef>
            </a:pPr>
            <a:r>
              <a:rPr lang="en-US" sz="1200" b="0" i="0" u="none" dirty="0">
                <a:solidFill>
                  <a:srgbClr val="000000"/>
                </a:solidFill>
                <a:latin typeface="Arial"/>
              </a:rPr>
              <a:t>This business process describes the termination of an employee's contract and the tracking of all relevant data including termination dates (termination effective date, last day worked, pay through date, next pay date, etc.), termination reasons, rehire eligibility status, severance, and customizable termination checklists.</a:t>
            </a:r>
          </a:p>
          <a:p>
            <a:pPr marL="0" indent="0">
              <a:spcBef>
                <a:spcPts val="300"/>
              </a:spcBef>
            </a:pPr>
            <a:r>
              <a:rPr lang="en-US" sz="1200" b="0" i="0" u="none" dirty="0">
                <a:solidFill>
                  <a:srgbClr val="000000"/>
                </a:solidFill>
                <a:latin typeface="Arial"/>
              </a:rPr>
              <a:t>Both the former second level manager and the former HR business partner of the employee whose contract was terminated are notified about the termination of an employee within their area of responsibility.</a:t>
            </a:r>
          </a:p>
          <a:p>
            <a:pPr marL="0" indent="0">
              <a:spcBef>
                <a:spcPts val="300"/>
              </a:spcBef>
            </a:pPr>
            <a:r>
              <a:rPr lang="en-US" sz="1200" b="0" i="0" u="none" dirty="0">
                <a:solidFill>
                  <a:srgbClr val="000000"/>
                </a:solidFill>
                <a:latin typeface="Arial"/>
              </a:rPr>
              <a:t>In case Position Management is enabled in the SAP SuccessFactors Employee Central instance, it can be decided if the position to which the employee has been assigned during his or her appointment at the company remains active or is to be deactivated. In case the position remains active, it will remain without incumbent starting one day after the termination date. A position can be deactivated during the termination process in case no other incumbent is assigned to this position and no active lower-level positions exist below this position.</a:t>
            </a:r>
          </a:p>
        </p:txBody>
      </p:sp>
      <p:sp>
        <p:nvSpPr>
          <p:cNvPr id="3" name="Title 2"/>
          <p:cNvSpPr>
            <a:spLocks noGrp="1"/>
          </p:cNvSpPr>
          <p:nvPr>
            <p:ph type="title"/>
          </p:nvPr>
        </p:nvSpPr>
        <p:spPr>
          <a:xfrm>
            <a:off x="504001" y="504000"/>
            <a:ext cx="11186476" cy="369332"/>
          </a:xfrm>
        </p:spPr>
        <p:txBody>
          <a:bodyPr>
            <a:spAutoFit/>
          </a:bodyPr>
          <a:lstStyle/>
          <a:p>
            <a:r>
              <a:rPr lang="en-US" dirty="0"/>
              <a:t>HR Basic Transactions</a:t>
            </a:r>
          </a:p>
        </p:txBody>
      </p:sp>
      <p:sp>
        <p:nvSpPr>
          <p:cNvPr id="7" name="Text Placeholder 3"/>
          <p:cNvSpPr txBox="1">
            <a:spLocks/>
          </p:cNvSpPr>
          <p:nvPr/>
        </p:nvSpPr>
        <p:spPr bwMode="gray">
          <a:xfrm>
            <a:off x="503999" y="4220910"/>
            <a:ext cx="3059292" cy="184666"/>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2" indent="0">
              <a:buNone/>
            </a:pPr>
            <a:r>
              <a:rPr lang="en-US" sz="1200" b="1" dirty="0">
                <a:solidFill>
                  <a:schemeClr val="accent2"/>
                </a:solidFill>
              </a:rPr>
              <a:t>Key process steps</a:t>
            </a:r>
          </a:p>
        </p:txBody>
      </p:sp>
      <p:sp>
        <p:nvSpPr>
          <p:cNvPr id="8" name="Text Placeholder 3"/>
          <p:cNvSpPr txBox="1">
            <a:spLocks/>
          </p:cNvSpPr>
          <p:nvPr/>
        </p:nvSpPr>
        <p:spPr bwMode="gray">
          <a:xfrm>
            <a:off x="6362476" y="4220910"/>
            <a:ext cx="3059292" cy="184666"/>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2" indent="0">
              <a:buNone/>
            </a:pPr>
            <a:r>
              <a:rPr lang="en-US" sz="1200" b="1" dirty="0">
                <a:solidFill>
                  <a:schemeClr val="accent2"/>
                </a:solidFill>
              </a:rPr>
              <a:t>Business benefits</a:t>
            </a:r>
          </a:p>
        </p:txBody>
      </p:sp>
      <p:sp>
        <p:nvSpPr>
          <p:cNvPr id="12" name="Text Placeholder 3"/>
          <p:cNvSpPr txBox="1">
            <a:spLocks/>
          </p:cNvSpPr>
          <p:nvPr/>
        </p:nvSpPr>
        <p:spPr bwMode="gray">
          <a:xfrm>
            <a:off x="6362476" y="4474836"/>
            <a:ext cx="5328000" cy="406714"/>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2">
              <a:lnSpc>
                <a:spcPct val="115000"/>
              </a:lnSpc>
              <a:buClr>
                <a:srgbClr val="666666"/>
              </a:buClr>
              <a:buSzPct val="100000"/>
              <a:buFont typeface="Wingdings"/>
              <a:buChar char=""/>
            </a:pPr>
            <a:r>
              <a:rPr lang="en-US" sz="1200" b="0" i="0" u="none" dirty="0">
                <a:solidFill>
                  <a:srgbClr val="000000"/>
                </a:solidFill>
                <a:latin typeface="Arial"/>
              </a:rPr>
              <a:t>Transparency of all termination relevant data including termination dates, reasons, rehire eligibility status, etc.</a:t>
            </a:r>
          </a:p>
        </p:txBody>
      </p:sp>
      <p:sp>
        <p:nvSpPr>
          <p:cNvPr id="15" name="Text Placeholder 3"/>
          <p:cNvSpPr txBox="1">
            <a:spLocks/>
          </p:cNvSpPr>
          <p:nvPr/>
        </p:nvSpPr>
        <p:spPr bwMode="gray">
          <a:xfrm>
            <a:off x="503998" y="4474836"/>
            <a:ext cx="5328000" cy="1300356"/>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80000" lvl="1" indent="-180000">
              <a:spcBef>
                <a:spcPts val="300"/>
              </a:spcBef>
              <a:buClr>
                <a:srgbClr val="666666"/>
              </a:buClr>
              <a:buSzPct val="100000"/>
              <a:buFont typeface="Wingdings"/>
              <a:buChar char=""/>
            </a:pPr>
            <a:r>
              <a:rPr lang="en-US" sz="1200" b="0" i="0" u="none" dirty="0">
                <a:solidFill>
                  <a:srgbClr val="000000"/>
                </a:solidFill>
                <a:latin typeface="Arial"/>
              </a:rPr>
              <a:t>Entering Termination Data</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Sending E-mail Notification about Terminated Employee</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Receiving E-mail Notification about Terminated Employee</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Updating Position (Optional)</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Viewing Position Details (Optional)</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Viewing Terminated Employee Data</a:t>
            </a:r>
          </a:p>
        </p:txBody>
      </p:sp>
      <p:sp>
        <p:nvSpPr>
          <p:cNvPr id="5" name="TextBox 4"/>
          <p:cNvSpPr txBox="1"/>
          <p:nvPr/>
        </p:nvSpPr>
        <p:spPr>
          <a:xfrm>
            <a:off x="503999" y="877334"/>
            <a:ext cx="10148935"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dirty="0"/>
              <a:t>Take Action: Termination</a:t>
            </a:r>
            <a:endParaRPr lang="en-US" sz="2400" kern="0" dirty="0">
              <a:ea typeface="Arial Unicode MS" pitchFamily="34" charset="-128"/>
              <a:cs typeface="Arial Unicode MS" pitchFamily="34" charset="-128"/>
            </a:endParaRPr>
          </a:p>
        </p:txBody>
      </p:sp>
      <p:sp>
        <p:nvSpPr>
          <p:cNvPr id="16" name="TextBox 15"/>
          <p:cNvSpPr txBox="1"/>
          <p:nvPr/>
        </p:nvSpPr>
        <p:spPr>
          <a:xfrm>
            <a:off x="3731899" y="877334"/>
            <a:ext cx="7958577" cy="369332"/>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400" dirty="0"/>
              <a:t>FJ3</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type="body" sz="quarter" idx="10"/>
          </p:nvPr>
        </p:nvSpPr>
        <p:spPr>
          <a:xfrm>
            <a:off x="504000" y="1620000"/>
            <a:ext cx="8744776" cy="1184940"/>
          </a:xfrm>
        </p:spPr>
        <p:txBody>
          <a:bodyPr>
            <a:spAutoFit/>
          </a:bodyPr>
          <a:lstStyle/>
          <a:p>
            <a:pPr marL="0" indent="0">
              <a:spcBef>
                <a:spcPts val="300"/>
              </a:spcBef>
            </a:pPr>
            <a:r>
              <a:rPr lang="en-US" sz="1200" b="0" i="0" u="none" dirty="0">
                <a:solidFill>
                  <a:srgbClr val="000000"/>
                </a:solidFill>
                <a:latin typeface="Arial"/>
              </a:rPr>
              <a:t>This business process describes how an employee's file can be updated and/or viewed within the SAP SuccessFactors Employee Central system.</a:t>
            </a:r>
          </a:p>
          <a:p>
            <a:pPr marL="0" indent="0">
              <a:spcBef>
                <a:spcPts val="300"/>
              </a:spcBef>
            </a:pPr>
            <a:r>
              <a:rPr lang="en-US" sz="1200" b="0" i="0" u="none" dirty="0">
                <a:solidFill>
                  <a:srgbClr val="000000"/>
                </a:solidFill>
                <a:latin typeface="Arial"/>
              </a:rPr>
              <a:t>The maintenance of data related to the employee's personal information is considered; for example: adaption of home address, creation of primary emergency contact, change in naming information, and possibly marital status information.</a:t>
            </a:r>
          </a:p>
          <a:p>
            <a:pPr marL="0" indent="0">
              <a:spcBef>
                <a:spcPts val="300"/>
              </a:spcBef>
            </a:pPr>
            <a:r>
              <a:rPr lang="en-US" sz="1200" b="0" i="0" u="none" dirty="0">
                <a:solidFill>
                  <a:srgbClr val="000000"/>
                </a:solidFill>
                <a:latin typeface="Arial"/>
              </a:rPr>
              <a:t>The change in naming information/marital status and the maintenance of work permit information trigger a workflow which needs to be approved by the HR business partner of the employee before the change becomes effective in the system.</a:t>
            </a:r>
          </a:p>
        </p:txBody>
      </p:sp>
      <p:sp>
        <p:nvSpPr>
          <p:cNvPr id="3" name="Title 2"/>
          <p:cNvSpPr>
            <a:spLocks noGrp="1"/>
          </p:cNvSpPr>
          <p:nvPr>
            <p:ph type="title"/>
          </p:nvPr>
        </p:nvSpPr>
        <p:spPr>
          <a:xfrm>
            <a:off x="504001" y="504000"/>
            <a:ext cx="11186476" cy="369332"/>
          </a:xfrm>
        </p:spPr>
        <p:txBody>
          <a:bodyPr>
            <a:spAutoFit/>
          </a:bodyPr>
          <a:lstStyle/>
          <a:p>
            <a:r>
              <a:rPr lang="en-US" dirty="0"/>
              <a:t>HR Basic Transactions</a:t>
            </a:r>
          </a:p>
        </p:txBody>
      </p:sp>
      <p:sp>
        <p:nvSpPr>
          <p:cNvPr id="7" name="Text Placeholder 3"/>
          <p:cNvSpPr txBox="1">
            <a:spLocks/>
          </p:cNvSpPr>
          <p:nvPr/>
        </p:nvSpPr>
        <p:spPr bwMode="gray">
          <a:xfrm>
            <a:off x="503999" y="4220910"/>
            <a:ext cx="3059292" cy="184666"/>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2" indent="0">
              <a:buNone/>
            </a:pPr>
            <a:r>
              <a:rPr lang="en-US" sz="1200" b="1" dirty="0">
                <a:solidFill>
                  <a:schemeClr val="accent2"/>
                </a:solidFill>
              </a:rPr>
              <a:t>Key process steps</a:t>
            </a:r>
          </a:p>
        </p:txBody>
      </p:sp>
      <p:sp>
        <p:nvSpPr>
          <p:cNvPr id="8" name="Text Placeholder 3"/>
          <p:cNvSpPr txBox="1">
            <a:spLocks/>
          </p:cNvSpPr>
          <p:nvPr/>
        </p:nvSpPr>
        <p:spPr bwMode="gray">
          <a:xfrm>
            <a:off x="6362476" y="4220910"/>
            <a:ext cx="3059292" cy="184666"/>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2" indent="0">
              <a:buNone/>
            </a:pPr>
            <a:r>
              <a:rPr lang="en-US" sz="1200" b="1" dirty="0">
                <a:solidFill>
                  <a:schemeClr val="accent2"/>
                </a:solidFill>
              </a:rPr>
              <a:t>Business benefits</a:t>
            </a:r>
          </a:p>
        </p:txBody>
      </p:sp>
      <p:sp>
        <p:nvSpPr>
          <p:cNvPr id="12" name="Text Placeholder 3"/>
          <p:cNvSpPr txBox="1">
            <a:spLocks/>
          </p:cNvSpPr>
          <p:nvPr/>
        </p:nvSpPr>
        <p:spPr bwMode="gray">
          <a:xfrm>
            <a:off x="6362476" y="4474836"/>
            <a:ext cx="5328000" cy="684290"/>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2">
              <a:lnSpc>
                <a:spcPct val="105000"/>
              </a:lnSpc>
              <a:buClr>
                <a:srgbClr val="666666"/>
              </a:buClr>
              <a:buSzPct val="100000"/>
              <a:buFont typeface="Wingdings"/>
              <a:buChar char=""/>
            </a:pPr>
            <a:r>
              <a:rPr lang="en-US" sz="1200" b="0" i="0" u="none" dirty="0">
                <a:solidFill>
                  <a:srgbClr val="000000"/>
                </a:solidFill>
                <a:latin typeface="Arial"/>
              </a:rPr>
              <a:t>Keeps your employee files up to date</a:t>
            </a:r>
          </a:p>
          <a:p>
            <a:pPr lvl="2">
              <a:lnSpc>
                <a:spcPct val="105000"/>
              </a:lnSpc>
              <a:buClr>
                <a:srgbClr val="666666"/>
              </a:buClr>
              <a:buSzPct val="100000"/>
              <a:buFont typeface="Wingdings"/>
              <a:buChar char=""/>
            </a:pPr>
            <a:r>
              <a:rPr lang="en-US" sz="1200" b="0" i="0" u="none" dirty="0">
                <a:solidFill>
                  <a:srgbClr val="000000"/>
                </a:solidFill>
                <a:latin typeface="Arial"/>
              </a:rPr>
              <a:t>Traces back data changes</a:t>
            </a:r>
          </a:p>
          <a:p>
            <a:pPr lvl="2">
              <a:lnSpc>
                <a:spcPct val="105000"/>
              </a:lnSpc>
              <a:buClr>
                <a:srgbClr val="666666"/>
              </a:buClr>
              <a:buSzPct val="100000"/>
              <a:buFont typeface="Wingdings"/>
              <a:buChar char=""/>
            </a:pPr>
            <a:r>
              <a:rPr lang="en-US" sz="1200" b="0" i="0" u="none" dirty="0">
                <a:solidFill>
                  <a:srgbClr val="000000"/>
                </a:solidFill>
                <a:latin typeface="Arial"/>
              </a:rPr>
              <a:t>Reduces errors with self-service and workflows</a:t>
            </a:r>
          </a:p>
        </p:txBody>
      </p:sp>
      <p:sp>
        <p:nvSpPr>
          <p:cNvPr id="15" name="Text Placeholder 3"/>
          <p:cNvSpPr txBox="1">
            <a:spLocks/>
          </p:cNvSpPr>
          <p:nvPr/>
        </p:nvSpPr>
        <p:spPr bwMode="gray">
          <a:xfrm>
            <a:off x="503998" y="4474836"/>
            <a:ext cx="5328000" cy="1969770"/>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80000" lvl="1" indent="-180000">
              <a:spcBef>
                <a:spcPts val="300"/>
              </a:spcBef>
              <a:buClr>
                <a:srgbClr val="666666"/>
              </a:buClr>
              <a:buSzPct val="100000"/>
              <a:buFont typeface="Wingdings"/>
              <a:buChar char=""/>
            </a:pPr>
            <a:r>
              <a:rPr lang="en-US" sz="1200" b="0" i="0" u="none" dirty="0">
                <a:solidFill>
                  <a:srgbClr val="000000"/>
                </a:solidFill>
                <a:latin typeface="Arial"/>
              </a:rPr>
              <a:t>Maintenance of Employee's Personal Information 
   Entering Change in Personal Information 
   Approving Change in Personal Information Data 
   </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Entering Data Change in Employee File</a:t>
            </a:r>
          </a:p>
          <a:p>
            <a:pPr marL="360000" lvl="2" indent="-180000">
              <a:spcBef>
                <a:spcPts val="300"/>
              </a:spcBef>
              <a:buSzPct val="100000"/>
              <a:buFont typeface="Arial"/>
              <a:buChar char="◦"/>
            </a:pPr>
            <a:r>
              <a:rPr lang="en-US" sz="1200" b="0" i="0" u="none" dirty="0">
                <a:solidFill>
                  <a:srgbClr val="000000"/>
                </a:solidFill>
                <a:latin typeface="Arial"/>
              </a:rPr>
              <a:t>Entering Change in Personal Information</a:t>
            </a:r>
          </a:p>
          <a:p>
            <a:pPr marL="360000" lvl="2" indent="-180000">
              <a:spcBef>
                <a:spcPts val="300"/>
              </a:spcBef>
              <a:buSzPct val="100000"/>
              <a:buFont typeface="Arial"/>
              <a:buChar char="◦"/>
            </a:pPr>
            <a:r>
              <a:rPr lang="en-US" sz="1200" b="0" i="0" u="none" dirty="0">
                <a:solidFill>
                  <a:srgbClr val="000000"/>
                </a:solidFill>
                <a:latin typeface="Arial"/>
              </a:rPr>
              <a:t>Approving Change in Personal Information Data</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Maintenance of Employee's Work Eligibility Data is an additional Process.</a:t>
            </a:r>
          </a:p>
        </p:txBody>
      </p:sp>
      <p:sp>
        <p:nvSpPr>
          <p:cNvPr id="5" name="TextBox 4"/>
          <p:cNvSpPr txBox="1"/>
          <p:nvPr/>
        </p:nvSpPr>
        <p:spPr>
          <a:xfrm>
            <a:off x="503999" y="877334"/>
            <a:ext cx="10148935"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dirty="0"/>
              <a:t>Data Change Employee File</a:t>
            </a:r>
            <a:endParaRPr lang="en-US" sz="2400" kern="0" dirty="0">
              <a:ea typeface="Arial Unicode MS" pitchFamily="34" charset="-128"/>
              <a:cs typeface="Arial Unicode MS" pitchFamily="34" charset="-128"/>
            </a:endParaRPr>
          </a:p>
        </p:txBody>
      </p:sp>
      <p:sp>
        <p:nvSpPr>
          <p:cNvPr id="16" name="TextBox 15"/>
          <p:cNvSpPr txBox="1"/>
          <p:nvPr/>
        </p:nvSpPr>
        <p:spPr>
          <a:xfrm>
            <a:off x="3731899" y="877334"/>
            <a:ext cx="7958577" cy="369332"/>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400" dirty="0"/>
              <a:t>FJ5</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738664"/>
          </a:xfrm>
        </p:spPr>
        <p:txBody>
          <a:bodyPr>
            <a:spAutoFit/>
          </a:bodyPr>
          <a:lstStyle/>
          <a:p>
            <a:r>
              <a:rPr lang="en-US" dirty="0"/>
              <a:t>HR Additional Transactions</a:t>
            </a:r>
            <a:br>
              <a:rPr lang="en-US" dirty="0"/>
            </a:br>
            <a:r>
              <a:rPr lang="en-US" b="0" dirty="0"/>
              <a:t>Includes these scope items</a:t>
            </a:r>
          </a:p>
        </p:txBody>
      </p:sp>
      <p:graphicFrame>
        <p:nvGraphicFramePr>
          <p:cNvPr id="6" name="Table 5"/>
          <p:cNvGraphicFramePr>
            <a:graphicFrameLocks noGrp="1"/>
          </p:cNvGraphicFramePr>
          <p:nvPr>
            <p:extLst>
              <p:ext uri="{D42A27DB-BD31-4B8C-83A1-F6EECF244321}">
                <p14:modId xmlns:p14="http://schemas.microsoft.com/office/powerpoint/2010/main" val="4065900901"/>
              </p:ext>
            </p:extLst>
          </p:nvPr>
        </p:nvGraphicFramePr>
        <p:xfrm>
          <a:off x="503999" y="1620000"/>
          <a:ext cx="11186477" cy="947520"/>
        </p:xfrm>
        <a:graphic>
          <a:graphicData uri="http://schemas.openxmlformats.org/drawingml/2006/table">
            <a:tbl>
              <a:tblPr firstRow="1" bandRow="1">
                <a:tableStyleId>{2D5ABB26-0587-4C30-8999-92F81FD0307C}</a:tableStyleId>
              </a:tblPr>
              <a:tblGrid>
                <a:gridCol w="2999692">
                  <a:extLst>
                    <a:ext uri="{9D8B030D-6E8A-4147-A177-3AD203B41FA5}">
                      <a16:colId xmlns:a16="http://schemas.microsoft.com/office/drawing/2014/main" val="2016480477"/>
                    </a:ext>
                  </a:extLst>
                </a:gridCol>
                <a:gridCol w="7767873">
                  <a:extLst>
                    <a:ext uri="{9D8B030D-6E8A-4147-A177-3AD203B41FA5}">
                      <a16:colId xmlns:a16="http://schemas.microsoft.com/office/drawing/2014/main" val="2530223410"/>
                    </a:ext>
                  </a:extLst>
                </a:gridCol>
                <a:gridCol w="418912">
                  <a:extLst>
                    <a:ext uri="{9D8B030D-6E8A-4147-A177-3AD203B41FA5}">
                      <a16:colId xmlns:a16="http://schemas.microsoft.com/office/drawing/2014/main" val="1415911389"/>
                    </a:ext>
                  </a:extLst>
                </a:gridCol>
              </a:tblGrid>
              <a:tr h="254000">
                <a:tc>
                  <a:txBody>
                    <a:bodyPr/>
                    <a:lstStyle/>
                    <a:p>
                      <a:r>
                        <a:rPr lang="en-US" sz="1200" b="0" i="0" u="none" dirty="0">
                          <a:solidFill>
                            <a:srgbClr val="000000"/>
                          </a:solidFill>
                          <a:latin typeface="Arial"/>
                        </a:rPr>
                        <a:t>Manage Dependents</a:t>
                      </a:r>
                    </a:p>
                  </a:txBody>
                  <a:tcPr marL="0" marR="72000" marT="0" marB="0"/>
                </a:tc>
                <a:tc>
                  <a:txBody>
                    <a:bodyPr/>
                    <a:lstStyle/>
                    <a:p>
                      <a:r>
                        <a:rPr lang="en-US" sz="1200" b="0" i="0" u="none" dirty="0">
                          <a:solidFill>
                            <a:srgbClr val="000000"/>
                          </a:solidFill>
                          <a:latin typeface="Arial"/>
                        </a:rPr>
                        <a:t>This business process describes the typical activities for maintaining employee dependents data in the system.</a:t>
                      </a:r>
                    </a:p>
                  </a:txBody>
                  <a:tcPr marL="0" marR="72000" marT="0" marB="72000"/>
                </a:tc>
                <a:tc>
                  <a:txBody>
                    <a:bodyPr/>
                    <a:lstStyle/>
                    <a:p>
                      <a:r>
                        <a:rPr lang="en-US" sz="1200" b="0" i="0" u="none" dirty="0">
                          <a:solidFill>
                            <a:srgbClr val="000000"/>
                          </a:solidFill>
                          <a:latin typeface="Arial"/>
                        </a:rPr>
                        <a:t>1LY</a:t>
                      </a:r>
                    </a:p>
                  </a:txBody>
                  <a:tcPr marL="36000" marR="0" marT="0" marB="0"/>
                </a:tc>
                <a:extLst>
                  <a:ext uri="{0D108BD9-81ED-4DB2-BD59-A6C34878D82A}">
                    <a16:rowId xmlns:a16="http://schemas.microsoft.com/office/drawing/2014/main" val="10000"/>
                  </a:ext>
                </a:extLst>
              </a:tr>
              <a:tr h="254000">
                <a:tc>
                  <a:txBody>
                    <a:bodyPr/>
                    <a:lstStyle/>
                    <a:p>
                      <a:r>
                        <a:rPr lang="en-US" sz="1200" b="0" i="0" u="none" dirty="0">
                          <a:solidFill>
                            <a:srgbClr val="000000"/>
                          </a:solidFill>
                          <a:latin typeface="Arial"/>
                        </a:rPr>
                        <a:t>Manage Concurrent Employment</a:t>
                      </a:r>
                    </a:p>
                  </a:txBody>
                  <a:tcPr marL="0" marR="72000" marT="0" marB="0"/>
                </a:tc>
                <a:tc>
                  <a:txBody>
                    <a:bodyPr/>
                    <a:lstStyle/>
                    <a:p>
                      <a:r>
                        <a:rPr lang="en-US" sz="1200" b="0" i="0" u="none" dirty="0">
                          <a:solidFill>
                            <a:srgbClr val="000000"/>
                          </a:solidFill>
                          <a:latin typeface="Arial"/>
                        </a:rPr>
                        <a:t>Manage concurrent employments of an employee within the SAP SuccessFactors Employee Central system.</a:t>
                      </a:r>
                    </a:p>
                  </a:txBody>
                  <a:tcPr marL="0" marR="72000" marT="0" marB="72000"/>
                </a:tc>
                <a:tc>
                  <a:txBody>
                    <a:bodyPr/>
                    <a:lstStyle/>
                    <a:p>
                      <a:r>
                        <a:rPr lang="en-US" sz="1200" b="0" i="0" u="none" dirty="0">
                          <a:solidFill>
                            <a:srgbClr val="000000"/>
                          </a:solidFill>
                          <a:latin typeface="Arial"/>
                        </a:rPr>
                        <a:t>1Z8</a:t>
                      </a:r>
                    </a:p>
                  </a:txBody>
                  <a:tcPr marL="36000" marR="0" marT="0" marB="0"/>
                </a:tc>
                <a:extLst>
                  <a:ext uri="{0D108BD9-81ED-4DB2-BD59-A6C34878D82A}">
                    <a16:rowId xmlns:a16="http://schemas.microsoft.com/office/drawing/2014/main" val="10001"/>
                  </a:ext>
                </a:extLst>
              </a:tr>
              <a:tr h="254000">
                <a:tc>
                  <a:txBody>
                    <a:bodyPr/>
                    <a:lstStyle/>
                    <a:p>
                      <a:r>
                        <a:rPr lang="en-US" sz="1200" b="0" i="0" u="none" dirty="0">
                          <a:solidFill>
                            <a:srgbClr val="000000"/>
                          </a:solidFill>
                          <a:latin typeface="Arial"/>
                        </a:rPr>
                        <a:t>Manage Global Assignment</a:t>
                      </a:r>
                    </a:p>
                  </a:txBody>
                  <a:tcPr marL="0" marR="72000" marT="0" marB="0"/>
                </a:tc>
                <a:tc>
                  <a:txBody>
                    <a:bodyPr/>
                    <a:lstStyle/>
                    <a:p>
                      <a:r>
                        <a:rPr lang="en-US" sz="1200" b="0" i="0" u="none" dirty="0">
                          <a:solidFill>
                            <a:srgbClr val="000000"/>
                          </a:solidFill>
                          <a:latin typeface="Arial"/>
                        </a:rPr>
                        <a:t>This scope item is about managing a global assignment of an employee within the SAP SuccessFactors Employee Central system.</a:t>
                      </a:r>
                    </a:p>
                  </a:txBody>
                  <a:tcPr marL="0" marR="72000" marT="0" marB="72000"/>
                </a:tc>
                <a:tc>
                  <a:txBody>
                    <a:bodyPr/>
                    <a:lstStyle/>
                    <a:p>
                      <a:r>
                        <a:rPr lang="en-US" sz="1200" b="0" i="0" u="none" dirty="0">
                          <a:solidFill>
                            <a:srgbClr val="000000"/>
                          </a:solidFill>
                          <a:latin typeface="Arial"/>
                        </a:rPr>
                        <a:t>1ZA</a:t>
                      </a:r>
                    </a:p>
                  </a:txBody>
                  <a:tcPr marL="36000" marR="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47501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type="body" sz="quarter" idx="10"/>
          </p:nvPr>
        </p:nvSpPr>
        <p:spPr>
          <a:xfrm>
            <a:off x="504000" y="1620000"/>
            <a:ext cx="8744776" cy="592470"/>
          </a:xfrm>
        </p:spPr>
        <p:txBody>
          <a:bodyPr>
            <a:spAutoFit/>
          </a:bodyPr>
          <a:lstStyle/>
          <a:p>
            <a:pPr marL="0" indent="0">
              <a:spcBef>
                <a:spcPts val="300"/>
              </a:spcBef>
            </a:pPr>
            <a:r>
              <a:rPr lang="en-US" sz="1200" b="0" i="0" u="none" dirty="0">
                <a:solidFill>
                  <a:srgbClr val="000000"/>
                </a:solidFill>
                <a:latin typeface="Arial"/>
              </a:rPr>
              <a:t>This business process describes the typical activities for maintaining employee dependents data in the system.</a:t>
            </a:r>
          </a:p>
          <a:p>
            <a:pPr marL="0" indent="0">
              <a:spcBef>
                <a:spcPts val="300"/>
              </a:spcBef>
            </a:pPr>
            <a:r>
              <a:rPr lang="en-US" sz="1200" b="0" i="0" u="none" dirty="0">
                <a:solidFill>
                  <a:srgbClr val="000000"/>
                </a:solidFill>
                <a:latin typeface="Arial"/>
              </a:rPr>
              <a:t>The employee (or HR administrator) maintains high-level data of his or her dependents such as name and relationship. In addition, detailed information can also be maintained such as address data or national ID details.</a:t>
            </a:r>
          </a:p>
        </p:txBody>
      </p:sp>
      <p:sp>
        <p:nvSpPr>
          <p:cNvPr id="3" name="Title 2"/>
          <p:cNvSpPr>
            <a:spLocks noGrp="1"/>
          </p:cNvSpPr>
          <p:nvPr>
            <p:ph type="title"/>
          </p:nvPr>
        </p:nvSpPr>
        <p:spPr>
          <a:xfrm>
            <a:off x="504001" y="504000"/>
            <a:ext cx="11186476" cy="369332"/>
          </a:xfrm>
        </p:spPr>
        <p:txBody>
          <a:bodyPr>
            <a:spAutoFit/>
          </a:bodyPr>
          <a:lstStyle/>
          <a:p>
            <a:r>
              <a:rPr lang="en-US" dirty="0"/>
              <a:t>HR Additional Transactions</a:t>
            </a:r>
          </a:p>
        </p:txBody>
      </p:sp>
      <p:sp>
        <p:nvSpPr>
          <p:cNvPr id="7" name="Text Placeholder 3"/>
          <p:cNvSpPr txBox="1">
            <a:spLocks/>
          </p:cNvSpPr>
          <p:nvPr/>
        </p:nvSpPr>
        <p:spPr bwMode="gray">
          <a:xfrm>
            <a:off x="503999" y="4220910"/>
            <a:ext cx="3059292" cy="184666"/>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2" indent="0">
              <a:buNone/>
            </a:pPr>
            <a:r>
              <a:rPr lang="en-US" sz="1200" b="1" dirty="0">
                <a:solidFill>
                  <a:schemeClr val="accent2"/>
                </a:solidFill>
              </a:rPr>
              <a:t>Key process steps</a:t>
            </a:r>
          </a:p>
        </p:txBody>
      </p:sp>
      <p:sp>
        <p:nvSpPr>
          <p:cNvPr id="8" name="Text Placeholder 3"/>
          <p:cNvSpPr txBox="1">
            <a:spLocks/>
          </p:cNvSpPr>
          <p:nvPr/>
        </p:nvSpPr>
        <p:spPr bwMode="gray">
          <a:xfrm>
            <a:off x="6362476" y="4220910"/>
            <a:ext cx="3059292" cy="184666"/>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2" indent="0">
              <a:buNone/>
            </a:pPr>
            <a:r>
              <a:rPr lang="en-US" sz="1200" b="1" dirty="0">
                <a:solidFill>
                  <a:schemeClr val="accent2"/>
                </a:solidFill>
              </a:rPr>
              <a:t>Business benefits</a:t>
            </a:r>
          </a:p>
        </p:txBody>
      </p:sp>
      <p:sp>
        <p:nvSpPr>
          <p:cNvPr id="12" name="Text Placeholder 3"/>
          <p:cNvSpPr txBox="1">
            <a:spLocks/>
          </p:cNvSpPr>
          <p:nvPr/>
        </p:nvSpPr>
        <p:spPr bwMode="gray">
          <a:xfrm>
            <a:off x="6362476" y="4474836"/>
            <a:ext cx="5328000" cy="878189"/>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2">
              <a:lnSpc>
                <a:spcPct val="105000"/>
              </a:lnSpc>
              <a:buClr>
                <a:srgbClr val="666666"/>
              </a:buClr>
              <a:buSzPct val="100000"/>
              <a:buFont typeface="Wingdings"/>
              <a:buChar char=""/>
            </a:pPr>
            <a:r>
              <a:rPr lang="en-US" sz="1200" b="0" i="0" u="none" dirty="0">
                <a:solidFill>
                  <a:srgbClr val="000000"/>
                </a:solidFill>
                <a:latin typeface="Arial"/>
              </a:rPr>
              <a:t>Use SAP SuccessFactors Employee Central as a single system of record for all employee records.</a:t>
            </a:r>
          </a:p>
          <a:p>
            <a:pPr lvl="2">
              <a:lnSpc>
                <a:spcPct val="105000"/>
              </a:lnSpc>
              <a:buClr>
                <a:srgbClr val="666666"/>
              </a:buClr>
              <a:buSzPct val="100000"/>
              <a:buFont typeface="Wingdings"/>
              <a:buChar char=""/>
            </a:pPr>
            <a:r>
              <a:rPr lang="en-US" sz="1200" b="0" i="0" u="none" dirty="0">
                <a:solidFill>
                  <a:srgbClr val="000000"/>
                </a:solidFill>
                <a:latin typeface="Arial"/>
              </a:rPr>
              <a:t>Track employee dependents details.</a:t>
            </a:r>
          </a:p>
          <a:p>
            <a:pPr lvl="2">
              <a:lnSpc>
                <a:spcPct val="105000"/>
              </a:lnSpc>
              <a:buClr>
                <a:srgbClr val="666666"/>
              </a:buClr>
              <a:buSzPct val="100000"/>
              <a:buFont typeface="Wingdings"/>
              <a:buChar char=""/>
            </a:pPr>
            <a:r>
              <a:rPr lang="en-US" sz="1200" b="0" i="0" u="none" dirty="0">
                <a:solidFill>
                  <a:srgbClr val="000000"/>
                </a:solidFill>
                <a:latin typeface="Arial"/>
              </a:rPr>
              <a:t>Track country-specific dependents details.</a:t>
            </a:r>
          </a:p>
        </p:txBody>
      </p:sp>
      <p:sp>
        <p:nvSpPr>
          <p:cNvPr id="15" name="Text Placeholder 3"/>
          <p:cNvSpPr txBox="1">
            <a:spLocks/>
          </p:cNvSpPr>
          <p:nvPr/>
        </p:nvSpPr>
        <p:spPr bwMode="gray">
          <a:xfrm>
            <a:off x="503998" y="4474836"/>
            <a:ext cx="5328000" cy="184666"/>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80000" lvl="1" indent="-180000">
              <a:spcBef>
                <a:spcPts val="300"/>
              </a:spcBef>
              <a:buClr>
                <a:srgbClr val="666666"/>
              </a:buClr>
              <a:buSzPct val="100000"/>
              <a:buFont typeface="Wingdings"/>
              <a:buChar char=""/>
            </a:pPr>
            <a:r>
              <a:rPr lang="en-US" sz="1200" b="0" i="0" u="none" dirty="0">
                <a:solidFill>
                  <a:srgbClr val="000000"/>
                </a:solidFill>
                <a:latin typeface="Arial"/>
              </a:rPr>
              <a:t>Maintaining Dependents Data</a:t>
            </a:r>
          </a:p>
        </p:txBody>
      </p:sp>
      <p:sp>
        <p:nvSpPr>
          <p:cNvPr id="5" name="TextBox 4"/>
          <p:cNvSpPr txBox="1"/>
          <p:nvPr/>
        </p:nvSpPr>
        <p:spPr>
          <a:xfrm>
            <a:off x="503999" y="877334"/>
            <a:ext cx="10148935"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dirty="0"/>
              <a:t>Manage Dependents</a:t>
            </a:r>
            <a:endParaRPr lang="en-US" sz="2400" kern="0" dirty="0">
              <a:ea typeface="Arial Unicode MS" pitchFamily="34" charset="-128"/>
              <a:cs typeface="Arial Unicode MS" pitchFamily="34" charset="-128"/>
            </a:endParaRPr>
          </a:p>
        </p:txBody>
      </p:sp>
      <p:sp>
        <p:nvSpPr>
          <p:cNvPr id="16" name="TextBox 15"/>
          <p:cNvSpPr txBox="1"/>
          <p:nvPr/>
        </p:nvSpPr>
        <p:spPr>
          <a:xfrm>
            <a:off x="3731899" y="877334"/>
            <a:ext cx="7958577" cy="369332"/>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400" dirty="0"/>
              <a:t>1LY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type="body" sz="quarter" idx="10"/>
          </p:nvPr>
        </p:nvSpPr>
        <p:spPr>
          <a:xfrm>
            <a:off x="504000" y="1620000"/>
            <a:ext cx="8744776" cy="1446550"/>
          </a:xfrm>
        </p:spPr>
        <p:txBody>
          <a:bodyPr>
            <a:spAutoFit/>
          </a:bodyPr>
          <a:lstStyle/>
          <a:p>
            <a:pPr marL="0" indent="0">
              <a:spcBef>
                <a:spcPts val="300"/>
              </a:spcBef>
            </a:pPr>
            <a:r>
              <a:rPr lang="en-US" sz="1200" b="0" i="0" u="none" dirty="0">
                <a:solidFill>
                  <a:srgbClr val="000000"/>
                </a:solidFill>
                <a:latin typeface="Arial"/>
              </a:rPr>
              <a:t>Manage concurrent employments of an employee within the SAP SuccessFactors Employee Central system.</a:t>
            </a:r>
          </a:p>
          <a:p>
            <a:pPr marL="0" indent="0">
              <a:spcBef>
                <a:spcPts val="300"/>
              </a:spcBef>
            </a:pPr>
            <a:r>
              <a:rPr lang="en-US" sz="1200" b="0" i="0" u="none" dirty="0">
                <a:solidFill>
                  <a:srgbClr val="000000"/>
                </a:solidFill>
                <a:latin typeface="Arial"/>
              </a:rPr>
              <a:t>A concurrent employment is a second employment for an employee in the same company. An employee can have one primary employment and multiple secondary employments in the system.</a:t>
            </a:r>
          </a:p>
          <a:p>
            <a:pPr marL="0" indent="0">
              <a:spcBef>
                <a:spcPts val="300"/>
              </a:spcBef>
            </a:pPr>
            <a:endParaRPr lang="en-US" sz="1200" b="0" i="0" u="none" dirty="0">
              <a:solidFill>
                <a:srgbClr val="000000"/>
              </a:solidFill>
              <a:latin typeface="Arial"/>
            </a:endParaRPr>
          </a:p>
          <a:p>
            <a:pPr marL="0" indent="0">
              <a:spcBef>
                <a:spcPts val="300"/>
              </a:spcBef>
            </a:pPr>
            <a:r>
              <a:rPr lang="en-US" sz="1200" b="0" i="0" u="none" dirty="0">
                <a:solidFill>
                  <a:srgbClr val="000000"/>
                </a:solidFill>
                <a:latin typeface="Arial"/>
              </a:rPr>
              <a:t>If a concurrent employment is added to the employee then the system automatically assigns another user name and use ID to the employee. The person ID remains the same as for the first employment.</a:t>
            </a:r>
          </a:p>
          <a:p>
            <a:pPr marL="0" indent="0">
              <a:spcBef>
                <a:spcPts val="300"/>
              </a:spcBef>
            </a:pPr>
            <a:r>
              <a:rPr lang="en-US" sz="1200" b="0" i="0" u="none" dirty="0">
                <a:solidFill>
                  <a:srgbClr val="000000"/>
                </a:solidFill>
                <a:latin typeface="Arial"/>
              </a:rPr>
              <a:t>A concurrent employment cannot be applied to the same time with a global assignment.</a:t>
            </a:r>
          </a:p>
        </p:txBody>
      </p:sp>
      <p:sp>
        <p:nvSpPr>
          <p:cNvPr id="3" name="Title 2"/>
          <p:cNvSpPr>
            <a:spLocks noGrp="1"/>
          </p:cNvSpPr>
          <p:nvPr>
            <p:ph type="title"/>
          </p:nvPr>
        </p:nvSpPr>
        <p:spPr>
          <a:xfrm>
            <a:off x="504001" y="504000"/>
            <a:ext cx="11186476" cy="369332"/>
          </a:xfrm>
        </p:spPr>
        <p:txBody>
          <a:bodyPr>
            <a:spAutoFit/>
          </a:bodyPr>
          <a:lstStyle/>
          <a:p>
            <a:r>
              <a:rPr lang="en-US" dirty="0"/>
              <a:t>HR Additional Transactions</a:t>
            </a:r>
          </a:p>
        </p:txBody>
      </p:sp>
      <p:sp>
        <p:nvSpPr>
          <p:cNvPr id="7" name="Text Placeholder 3"/>
          <p:cNvSpPr txBox="1">
            <a:spLocks/>
          </p:cNvSpPr>
          <p:nvPr/>
        </p:nvSpPr>
        <p:spPr bwMode="gray">
          <a:xfrm>
            <a:off x="503999" y="4220910"/>
            <a:ext cx="3059292" cy="184666"/>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2" indent="0">
              <a:buNone/>
            </a:pPr>
            <a:r>
              <a:rPr lang="en-US" sz="1200" b="1" dirty="0">
                <a:solidFill>
                  <a:schemeClr val="accent2"/>
                </a:solidFill>
              </a:rPr>
              <a:t>Key process steps</a:t>
            </a:r>
          </a:p>
        </p:txBody>
      </p:sp>
      <p:sp>
        <p:nvSpPr>
          <p:cNvPr id="8" name="Text Placeholder 3"/>
          <p:cNvSpPr txBox="1">
            <a:spLocks/>
          </p:cNvSpPr>
          <p:nvPr/>
        </p:nvSpPr>
        <p:spPr bwMode="gray">
          <a:xfrm>
            <a:off x="6362476" y="4220910"/>
            <a:ext cx="3059292" cy="184666"/>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2" indent="0">
              <a:buNone/>
            </a:pPr>
            <a:r>
              <a:rPr lang="en-US" sz="1200" b="1" dirty="0">
                <a:solidFill>
                  <a:schemeClr val="accent2"/>
                </a:solidFill>
              </a:rPr>
              <a:t>Business benefits</a:t>
            </a:r>
          </a:p>
        </p:txBody>
      </p:sp>
      <p:sp>
        <p:nvSpPr>
          <p:cNvPr id="12" name="Text Placeholder 3"/>
          <p:cNvSpPr txBox="1">
            <a:spLocks/>
          </p:cNvSpPr>
          <p:nvPr/>
        </p:nvSpPr>
        <p:spPr bwMode="gray">
          <a:xfrm>
            <a:off x="6362476" y="4474836"/>
            <a:ext cx="5328000" cy="660694"/>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2">
              <a:lnSpc>
                <a:spcPct val="110000"/>
              </a:lnSpc>
              <a:buClr>
                <a:srgbClr val="666666"/>
              </a:buClr>
              <a:buSzPct val="100000"/>
              <a:buFont typeface="Wingdings"/>
              <a:buChar char=""/>
            </a:pPr>
            <a:r>
              <a:rPr lang="en-US" sz="1200" b="0" i="0" u="none" dirty="0">
                <a:solidFill>
                  <a:srgbClr val="000000"/>
                </a:solidFill>
                <a:latin typeface="Arial"/>
              </a:rPr>
              <a:t>Enables employees to leverage their talent, Core HR, and personal profile data to collaborate on business goals.</a:t>
            </a:r>
          </a:p>
          <a:p>
            <a:pPr lvl="2">
              <a:lnSpc>
                <a:spcPct val="110000"/>
              </a:lnSpc>
              <a:buClr>
                <a:srgbClr val="666666"/>
              </a:buClr>
              <a:buSzPct val="100000"/>
              <a:buFont typeface="Wingdings"/>
              <a:buChar char=""/>
            </a:pPr>
            <a:r>
              <a:rPr lang="en-US" sz="1200" b="0" i="0" u="none" dirty="0">
                <a:solidFill>
                  <a:srgbClr val="000000"/>
                </a:solidFill>
                <a:latin typeface="Arial"/>
              </a:rPr>
              <a:t>Manage and track concurrent employment</a:t>
            </a:r>
          </a:p>
        </p:txBody>
      </p:sp>
      <p:sp>
        <p:nvSpPr>
          <p:cNvPr id="15" name="Text Placeholder 3"/>
          <p:cNvSpPr txBox="1">
            <a:spLocks/>
          </p:cNvSpPr>
          <p:nvPr/>
        </p:nvSpPr>
        <p:spPr bwMode="gray">
          <a:xfrm>
            <a:off x="503998" y="4474836"/>
            <a:ext cx="5328000" cy="946413"/>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2">
              <a:spcBef>
                <a:spcPts val="300"/>
              </a:spcBef>
            </a:pPr>
            <a:endParaRPr lang="en-US" dirty="0"/>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Concurrent Employment Creation</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Concurrent Employment Maintenance</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Concurrent Employment Termination</a:t>
            </a:r>
          </a:p>
        </p:txBody>
      </p:sp>
      <p:sp>
        <p:nvSpPr>
          <p:cNvPr id="5" name="TextBox 4"/>
          <p:cNvSpPr txBox="1"/>
          <p:nvPr/>
        </p:nvSpPr>
        <p:spPr>
          <a:xfrm>
            <a:off x="503999" y="877334"/>
            <a:ext cx="10148935"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dirty="0"/>
              <a:t>Manage Concurrent Employment</a:t>
            </a:r>
            <a:endParaRPr lang="en-US" sz="2400" kern="0" dirty="0">
              <a:ea typeface="Arial Unicode MS" pitchFamily="34" charset="-128"/>
              <a:cs typeface="Arial Unicode MS" pitchFamily="34" charset="-128"/>
            </a:endParaRPr>
          </a:p>
        </p:txBody>
      </p:sp>
      <p:sp>
        <p:nvSpPr>
          <p:cNvPr id="16" name="TextBox 15"/>
          <p:cNvSpPr txBox="1"/>
          <p:nvPr/>
        </p:nvSpPr>
        <p:spPr>
          <a:xfrm>
            <a:off x="3731899" y="877334"/>
            <a:ext cx="7958577" cy="369332"/>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400" dirty="0"/>
              <a:t>1Z8</a:t>
            </a:r>
          </a:p>
        </p:txBody>
      </p:sp>
    </p:spTree>
    <p:extLst>
      <p:ext uri="{BB962C8B-B14F-4D97-AF65-F5344CB8AC3E}">
        <p14:creationId xmlns:p14="http://schemas.microsoft.com/office/powerpoint/2010/main" val="378411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gray">
          <a:xfrm>
            <a:off x="328360" y="2044227"/>
            <a:ext cx="11452749" cy="4696326"/>
          </a:xfrm>
          <a:prstGeom prst="rect">
            <a:avLst/>
          </a:prstGeom>
        </p:spPr>
        <p:txBody>
          <a:bodyPr lIns="0" tIns="0" rIns="0" bIns="0" anchor="ctr"/>
          <a:lstStyle>
            <a:lvl1pPr algn="l" defTabSz="1088776" rtl="0" eaLnBrk="1" latinLnBrk="0" hangingPunct="1">
              <a:spcBef>
                <a:spcPct val="0"/>
              </a:spcBef>
              <a:buNone/>
              <a:defRPr sz="2800" b="1" kern="1200">
                <a:solidFill>
                  <a:schemeClr val="accent2"/>
                </a:solidFill>
                <a:latin typeface="+mj-lt"/>
                <a:ea typeface="+mj-ea"/>
                <a:cs typeface="+mj-cs"/>
              </a:defRPr>
            </a:lvl1pPr>
          </a:lstStyle>
          <a:p>
            <a:pPr>
              <a:lnSpc>
                <a:spcPct val="110000"/>
              </a:lnSpc>
              <a:defRPr/>
            </a:pPr>
            <a:endParaRPr lang="en-US" sz="4797" b="0" dirty="0">
              <a:solidFill>
                <a:srgbClr val="000000">
                  <a:lumMod val="75000"/>
                  <a:lumOff val="25000"/>
                </a:srgbClr>
              </a:solidFill>
              <a:cs typeface="Arial"/>
            </a:endParaRPr>
          </a:p>
        </p:txBody>
      </p:sp>
      <p:sp>
        <p:nvSpPr>
          <p:cNvPr id="4" name="Rectangle 3"/>
          <p:cNvSpPr/>
          <p:nvPr/>
        </p:nvSpPr>
        <p:spPr bwMode="gray">
          <a:xfrm>
            <a:off x="9892422" y="2539412"/>
            <a:ext cx="2023595" cy="1479208"/>
          </a:xfrm>
          <a:prstGeom prst="rect">
            <a:avLst/>
          </a:prstGeom>
          <a:solidFill>
            <a:schemeClr val="accent3">
              <a:lumMod val="20000"/>
              <a:lumOff val="80000"/>
              <a:alpha val="62000"/>
            </a:schemeClr>
          </a:solidFill>
          <a:ln w="6350" algn="ctr">
            <a:noFill/>
            <a:miter lim="800000"/>
            <a:headEnd/>
            <a:tailEnd/>
          </a:ln>
        </p:spPr>
        <p:txBody>
          <a:bodyPr lIns="89956" tIns="71964" rIns="89956" bIns="71964" anchor="ctr"/>
          <a:lstStyle/>
          <a:p>
            <a:pPr algn="ctr" defTabSz="913943">
              <a:spcBef>
                <a:spcPct val="50000"/>
              </a:spcBef>
              <a:buClr>
                <a:srgbClr val="F0AB00"/>
              </a:buClr>
              <a:buSzPct val="80000"/>
              <a:defRPr/>
            </a:pPr>
            <a:endParaRPr lang="en-US" sz="1999" kern="0" dirty="0">
              <a:ea typeface="Arial Unicode MS" pitchFamily="34" charset="-128"/>
              <a:cs typeface="Arial Unicode MS" pitchFamily="34" charset="-128"/>
            </a:endParaRPr>
          </a:p>
        </p:txBody>
      </p:sp>
      <p:sp>
        <p:nvSpPr>
          <p:cNvPr id="5" name="Rectangle 4"/>
          <p:cNvSpPr/>
          <p:nvPr/>
        </p:nvSpPr>
        <p:spPr bwMode="gray">
          <a:xfrm>
            <a:off x="7835498" y="2539412"/>
            <a:ext cx="2006136" cy="1479208"/>
          </a:xfrm>
          <a:prstGeom prst="rect">
            <a:avLst/>
          </a:prstGeom>
          <a:solidFill>
            <a:schemeClr val="accent3">
              <a:lumMod val="20000"/>
              <a:lumOff val="80000"/>
              <a:alpha val="62000"/>
            </a:schemeClr>
          </a:solidFill>
          <a:ln w="6350" algn="ctr">
            <a:noFill/>
            <a:miter lim="800000"/>
            <a:headEnd/>
            <a:tailEnd/>
          </a:ln>
        </p:spPr>
        <p:txBody>
          <a:bodyPr lIns="89956" tIns="71964" rIns="89956" bIns="71964" anchor="ctr"/>
          <a:lstStyle/>
          <a:p>
            <a:pPr algn="ctr" defTabSz="913943">
              <a:spcBef>
                <a:spcPct val="50000"/>
              </a:spcBef>
              <a:buClr>
                <a:srgbClr val="F0AB00"/>
              </a:buClr>
              <a:buSzPct val="80000"/>
              <a:defRPr/>
            </a:pPr>
            <a:endParaRPr lang="en-US" sz="1999" kern="0" dirty="0">
              <a:ea typeface="Arial Unicode MS" pitchFamily="34" charset="-128"/>
              <a:cs typeface="Arial Unicode MS" pitchFamily="34" charset="-128"/>
            </a:endParaRPr>
          </a:p>
        </p:txBody>
      </p:sp>
      <p:sp>
        <p:nvSpPr>
          <p:cNvPr id="6" name="Rectangle 5"/>
          <p:cNvSpPr/>
          <p:nvPr/>
        </p:nvSpPr>
        <p:spPr bwMode="gray">
          <a:xfrm>
            <a:off x="5869041" y="2564806"/>
            <a:ext cx="1915669" cy="1447465"/>
          </a:xfrm>
          <a:prstGeom prst="rect">
            <a:avLst/>
          </a:prstGeom>
          <a:solidFill>
            <a:schemeClr val="accent3">
              <a:lumMod val="20000"/>
              <a:lumOff val="80000"/>
              <a:alpha val="62000"/>
            </a:schemeClr>
          </a:solidFill>
          <a:ln w="6350" algn="ctr">
            <a:noFill/>
            <a:miter lim="800000"/>
            <a:headEnd/>
            <a:tailEnd/>
          </a:ln>
        </p:spPr>
        <p:txBody>
          <a:bodyPr lIns="89956" tIns="71964" rIns="89956" bIns="71964" anchor="ctr"/>
          <a:lstStyle/>
          <a:p>
            <a:pPr algn="ctr" defTabSz="913943">
              <a:spcBef>
                <a:spcPct val="50000"/>
              </a:spcBef>
              <a:buClr>
                <a:srgbClr val="F0AB00"/>
              </a:buClr>
              <a:buSzPct val="80000"/>
              <a:defRPr/>
            </a:pPr>
            <a:endParaRPr lang="en-US" sz="1999" kern="0" dirty="0">
              <a:ea typeface="Arial Unicode MS" pitchFamily="34" charset="-128"/>
              <a:cs typeface="Arial Unicode MS" pitchFamily="34" charset="-128"/>
            </a:endParaRPr>
          </a:p>
        </p:txBody>
      </p:sp>
      <p:sp>
        <p:nvSpPr>
          <p:cNvPr id="7" name="Rectangle 6"/>
          <p:cNvSpPr/>
          <p:nvPr/>
        </p:nvSpPr>
        <p:spPr bwMode="gray">
          <a:xfrm>
            <a:off x="4140653" y="2564806"/>
            <a:ext cx="1680774" cy="1447465"/>
          </a:xfrm>
          <a:prstGeom prst="rect">
            <a:avLst/>
          </a:prstGeom>
          <a:solidFill>
            <a:schemeClr val="accent3">
              <a:lumMod val="20000"/>
              <a:lumOff val="80000"/>
              <a:alpha val="62000"/>
            </a:schemeClr>
          </a:solidFill>
          <a:ln w="6350" algn="ctr">
            <a:noFill/>
            <a:miter lim="800000"/>
            <a:headEnd/>
            <a:tailEnd/>
          </a:ln>
        </p:spPr>
        <p:txBody>
          <a:bodyPr lIns="89956" tIns="71964" rIns="89956" bIns="71964" anchor="ctr"/>
          <a:lstStyle/>
          <a:p>
            <a:pPr algn="ctr" defTabSz="913943">
              <a:spcBef>
                <a:spcPct val="50000"/>
              </a:spcBef>
              <a:buClr>
                <a:srgbClr val="F0AB00"/>
              </a:buClr>
              <a:buSzPct val="80000"/>
              <a:defRPr/>
            </a:pPr>
            <a:endParaRPr lang="en-US" sz="1999" kern="0" dirty="0">
              <a:ea typeface="Arial Unicode MS" pitchFamily="34" charset="-128"/>
              <a:cs typeface="Arial Unicode MS" pitchFamily="34" charset="-128"/>
            </a:endParaRPr>
          </a:p>
        </p:txBody>
      </p:sp>
      <p:sp>
        <p:nvSpPr>
          <p:cNvPr id="8" name="Rectangle 7"/>
          <p:cNvSpPr/>
          <p:nvPr/>
        </p:nvSpPr>
        <p:spPr bwMode="gray">
          <a:xfrm>
            <a:off x="2459880" y="2577503"/>
            <a:ext cx="1642682" cy="1431594"/>
          </a:xfrm>
          <a:prstGeom prst="rect">
            <a:avLst/>
          </a:prstGeom>
          <a:solidFill>
            <a:schemeClr val="accent3">
              <a:lumMod val="20000"/>
              <a:lumOff val="80000"/>
              <a:alpha val="62000"/>
            </a:schemeClr>
          </a:solidFill>
          <a:ln w="6350" algn="ctr">
            <a:noFill/>
            <a:miter lim="800000"/>
            <a:headEnd/>
            <a:tailEnd/>
          </a:ln>
        </p:spPr>
        <p:txBody>
          <a:bodyPr lIns="89956" tIns="71964" rIns="89956" bIns="71964" anchor="ctr"/>
          <a:lstStyle/>
          <a:p>
            <a:pPr algn="ctr" defTabSz="913943">
              <a:spcBef>
                <a:spcPct val="50000"/>
              </a:spcBef>
              <a:buClr>
                <a:srgbClr val="F0AB00"/>
              </a:buClr>
              <a:buSzPct val="80000"/>
              <a:defRPr/>
            </a:pPr>
            <a:endParaRPr lang="en-US" sz="1999" kern="0" dirty="0">
              <a:ea typeface="Arial Unicode MS" pitchFamily="34" charset="-128"/>
              <a:cs typeface="Arial Unicode MS" pitchFamily="34" charset="-128"/>
            </a:endParaRPr>
          </a:p>
        </p:txBody>
      </p:sp>
      <p:sp>
        <p:nvSpPr>
          <p:cNvPr id="9" name="Rectangle 8"/>
          <p:cNvSpPr/>
          <p:nvPr/>
        </p:nvSpPr>
        <p:spPr bwMode="gray">
          <a:xfrm>
            <a:off x="318838" y="2552110"/>
            <a:ext cx="2095015" cy="1463336"/>
          </a:xfrm>
          <a:prstGeom prst="rect">
            <a:avLst/>
          </a:prstGeom>
          <a:solidFill>
            <a:schemeClr val="accent3">
              <a:lumMod val="20000"/>
              <a:lumOff val="80000"/>
              <a:alpha val="62000"/>
            </a:schemeClr>
          </a:solidFill>
          <a:ln w="6350" algn="ctr">
            <a:noFill/>
            <a:miter lim="800000"/>
            <a:headEnd/>
            <a:tailEnd/>
          </a:ln>
        </p:spPr>
        <p:txBody>
          <a:bodyPr lIns="89956" tIns="71964" rIns="89956" bIns="71964" anchor="ctr"/>
          <a:lstStyle/>
          <a:p>
            <a:pPr algn="ctr" defTabSz="913943">
              <a:spcBef>
                <a:spcPct val="50000"/>
              </a:spcBef>
              <a:buClr>
                <a:srgbClr val="F0AB00"/>
              </a:buClr>
              <a:buSzPct val="80000"/>
              <a:defRPr/>
            </a:pPr>
            <a:endParaRPr lang="en-US" sz="1999" kern="0" dirty="0">
              <a:ea typeface="Arial Unicode MS" pitchFamily="34" charset="-128"/>
              <a:cs typeface="Arial Unicode MS" pitchFamily="34" charset="-128"/>
            </a:endParaRPr>
          </a:p>
        </p:txBody>
      </p:sp>
      <p:sp>
        <p:nvSpPr>
          <p:cNvPr id="10" name="Rectangle 9"/>
          <p:cNvSpPr/>
          <p:nvPr/>
        </p:nvSpPr>
        <p:spPr bwMode="gray">
          <a:xfrm>
            <a:off x="318837" y="4075757"/>
            <a:ext cx="11579720" cy="411068"/>
          </a:xfrm>
          <a:prstGeom prst="rect">
            <a:avLst/>
          </a:prstGeom>
          <a:solidFill>
            <a:schemeClr val="accent3">
              <a:lumMod val="20000"/>
              <a:lumOff val="80000"/>
            </a:schemeClr>
          </a:solidFill>
          <a:ln w="6350" algn="ctr">
            <a:noFill/>
            <a:miter lim="800000"/>
            <a:headEnd/>
            <a:tailEnd/>
          </a:ln>
        </p:spPr>
        <p:txBody>
          <a:bodyPr lIns="89956" tIns="71964" rIns="89956" bIns="71964" anchor="ctr"/>
          <a:lstStyle/>
          <a:p>
            <a:pPr algn="ctr" defTabSz="913943">
              <a:spcBef>
                <a:spcPct val="50000"/>
              </a:spcBef>
              <a:buClr>
                <a:srgbClr val="F0AB00"/>
              </a:buClr>
              <a:buSzPct val="80000"/>
              <a:defRPr/>
            </a:pPr>
            <a:endParaRPr lang="en-US" sz="1999" kern="0" dirty="0">
              <a:ea typeface="Arial Unicode MS" pitchFamily="34" charset="-128"/>
              <a:cs typeface="Arial Unicode MS" pitchFamily="34" charset="-128"/>
            </a:endParaRPr>
          </a:p>
        </p:txBody>
      </p:sp>
      <p:sp>
        <p:nvSpPr>
          <p:cNvPr id="11" name="Rectangle 10"/>
          <p:cNvSpPr/>
          <p:nvPr/>
        </p:nvSpPr>
        <p:spPr bwMode="gray">
          <a:xfrm>
            <a:off x="329948" y="4561419"/>
            <a:ext cx="11579720" cy="971325"/>
          </a:xfrm>
          <a:prstGeom prst="rect">
            <a:avLst/>
          </a:prstGeom>
          <a:solidFill>
            <a:schemeClr val="bg2"/>
          </a:solidFill>
          <a:ln w="6350" algn="ctr">
            <a:noFill/>
            <a:miter lim="800000"/>
            <a:headEnd/>
            <a:tailEnd/>
          </a:ln>
        </p:spPr>
        <p:txBody>
          <a:bodyPr lIns="89956" tIns="71964" rIns="89956" bIns="71964" anchor="ctr"/>
          <a:lstStyle/>
          <a:p>
            <a:pPr algn="ctr" defTabSz="913943">
              <a:spcBef>
                <a:spcPct val="50000"/>
              </a:spcBef>
              <a:buClr>
                <a:srgbClr val="F0AB00"/>
              </a:buClr>
              <a:buSzPct val="80000"/>
              <a:defRPr/>
            </a:pPr>
            <a:endParaRPr lang="en-US" sz="1999" kern="0" dirty="0">
              <a:solidFill>
                <a:schemeClr val="tx1">
                  <a:lumMod val="75000"/>
                  <a:lumOff val="25000"/>
                </a:schemeClr>
              </a:solidFill>
              <a:ea typeface="Arial Unicode MS" pitchFamily="34" charset="-128"/>
              <a:cs typeface="Arial Unicode MS" pitchFamily="34" charset="-128"/>
            </a:endParaRPr>
          </a:p>
        </p:txBody>
      </p:sp>
      <p:sp>
        <p:nvSpPr>
          <p:cNvPr id="15" name="TextBox 14"/>
          <p:cNvSpPr txBox="1"/>
          <p:nvPr/>
        </p:nvSpPr>
        <p:spPr>
          <a:xfrm>
            <a:off x="2477338" y="3605966"/>
            <a:ext cx="1612527" cy="246006"/>
          </a:xfrm>
          <a:prstGeom prst="rect">
            <a:avLst/>
          </a:prstGeom>
          <a:noFill/>
        </p:spPr>
        <p:txBody>
          <a:bodyPr lIns="0" tIns="0" rIns="0" bIns="0">
            <a:spAutoFit/>
          </a:bodyPr>
          <a:lstStyle/>
          <a:p>
            <a:pPr algn="ctr">
              <a:spcBef>
                <a:spcPts val="600"/>
              </a:spcBef>
              <a:buClr>
                <a:srgbClr val="F0AB00"/>
              </a:buClr>
              <a:buSzPct val="80000"/>
              <a:defRPr/>
            </a:pPr>
            <a:r>
              <a:rPr lang="en-US" sz="1600" kern="0" dirty="0">
                <a:solidFill>
                  <a:srgbClr val="404040"/>
                </a:solidFill>
                <a:ea typeface="Arial Unicode MS" pitchFamily="34" charset="-128"/>
                <a:cs typeface="Arial Unicode MS" pitchFamily="34" charset="-128"/>
              </a:rPr>
              <a:t>Onboarding</a:t>
            </a:r>
          </a:p>
        </p:txBody>
      </p:sp>
      <p:sp>
        <p:nvSpPr>
          <p:cNvPr id="16" name="TextBox 15"/>
          <p:cNvSpPr txBox="1"/>
          <p:nvPr/>
        </p:nvSpPr>
        <p:spPr>
          <a:xfrm>
            <a:off x="306141" y="3602791"/>
            <a:ext cx="2107712" cy="246006"/>
          </a:xfrm>
          <a:prstGeom prst="rect">
            <a:avLst/>
          </a:prstGeom>
          <a:noFill/>
        </p:spPr>
        <p:txBody>
          <a:bodyPr lIns="0" tIns="0" rIns="0" bIns="0">
            <a:spAutoFit/>
          </a:bodyPr>
          <a:lstStyle/>
          <a:p>
            <a:pPr algn="ctr">
              <a:spcBef>
                <a:spcPts val="600"/>
              </a:spcBef>
              <a:buClr>
                <a:srgbClr val="F0AB00"/>
              </a:buClr>
              <a:buSzPct val="80000"/>
              <a:defRPr/>
            </a:pPr>
            <a:r>
              <a:rPr lang="en-US" sz="1600" kern="0" dirty="0">
                <a:solidFill>
                  <a:schemeClr val="tx1">
                    <a:lumMod val="75000"/>
                    <a:lumOff val="25000"/>
                  </a:schemeClr>
                </a:solidFill>
                <a:ea typeface="Arial Unicode MS" pitchFamily="34" charset="-128"/>
                <a:cs typeface="Arial Unicode MS" pitchFamily="34" charset="-128"/>
              </a:rPr>
              <a:t>Recruiting</a:t>
            </a:r>
          </a:p>
        </p:txBody>
      </p:sp>
      <p:sp>
        <p:nvSpPr>
          <p:cNvPr id="17" name="TextBox 16"/>
          <p:cNvSpPr txBox="1"/>
          <p:nvPr/>
        </p:nvSpPr>
        <p:spPr>
          <a:xfrm>
            <a:off x="4166047" y="3605966"/>
            <a:ext cx="1637921" cy="246006"/>
          </a:xfrm>
          <a:prstGeom prst="rect">
            <a:avLst/>
          </a:prstGeom>
          <a:noFill/>
        </p:spPr>
        <p:txBody>
          <a:bodyPr lIns="0" tIns="0" rIns="0" bIns="0">
            <a:spAutoFit/>
          </a:bodyPr>
          <a:lstStyle/>
          <a:p>
            <a:pPr algn="ctr">
              <a:spcBef>
                <a:spcPts val="600"/>
              </a:spcBef>
              <a:buClr>
                <a:srgbClr val="F0AB00"/>
              </a:buClr>
              <a:buSzPct val="80000"/>
              <a:defRPr/>
            </a:pPr>
            <a:r>
              <a:rPr lang="en-US" sz="1600" kern="0" dirty="0">
                <a:solidFill>
                  <a:srgbClr val="404040"/>
                </a:solidFill>
                <a:ea typeface="Arial Unicode MS" pitchFamily="34" charset="-128"/>
                <a:cs typeface="Arial Unicode MS" pitchFamily="34" charset="-128"/>
              </a:rPr>
              <a:t>Learning</a:t>
            </a:r>
          </a:p>
        </p:txBody>
      </p:sp>
      <p:sp>
        <p:nvSpPr>
          <p:cNvPr id="18" name="TextBox 17"/>
          <p:cNvSpPr txBox="1"/>
          <p:nvPr/>
        </p:nvSpPr>
        <p:spPr>
          <a:xfrm>
            <a:off x="7924377" y="3605966"/>
            <a:ext cx="1879165" cy="246006"/>
          </a:xfrm>
          <a:prstGeom prst="rect">
            <a:avLst/>
          </a:prstGeom>
          <a:noFill/>
        </p:spPr>
        <p:txBody>
          <a:bodyPr lIns="0" tIns="0" rIns="0" bIns="0">
            <a:spAutoFit/>
          </a:bodyPr>
          <a:lstStyle/>
          <a:p>
            <a:pPr algn="ctr">
              <a:spcBef>
                <a:spcPts val="600"/>
              </a:spcBef>
              <a:buClr>
                <a:srgbClr val="F0AB00"/>
              </a:buClr>
              <a:buSzPct val="80000"/>
              <a:defRPr/>
            </a:pPr>
            <a:r>
              <a:rPr lang="en-US" sz="1600" kern="0" dirty="0">
                <a:solidFill>
                  <a:srgbClr val="404040"/>
                </a:solidFill>
                <a:ea typeface="Arial Unicode MS" pitchFamily="34" charset="-128"/>
                <a:cs typeface="Arial Unicode MS" pitchFamily="34" charset="-128"/>
              </a:rPr>
              <a:t>Compensation</a:t>
            </a:r>
          </a:p>
        </p:txBody>
      </p:sp>
      <p:sp>
        <p:nvSpPr>
          <p:cNvPr id="19" name="TextBox 18"/>
          <p:cNvSpPr txBox="1"/>
          <p:nvPr/>
        </p:nvSpPr>
        <p:spPr>
          <a:xfrm>
            <a:off x="5880150" y="3505977"/>
            <a:ext cx="1929953" cy="447571"/>
          </a:xfrm>
          <a:prstGeom prst="rect">
            <a:avLst/>
          </a:prstGeom>
          <a:noFill/>
        </p:spPr>
        <p:txBody>
          <a:bodyPr lIns="0" tIns="0" rIns="0" bIns="0">
            <a:spAutoFit/>
          </a:bodyPr>
          <a:lstStyle/>
          <a:p>
            <a:pPr algn="ctr">
              <a:lnSpc>
                <a:spcPct val="90000"/>
              </a:lnSpc>
              <a:spcBef>
                <a:spcPts val="600"/>
              </a:spcBef>
              <a:buClr>
                <a:srgbClr val="F0AB00"/>
              </a:buClr>
              <a:buSzPct val="80000"/>
              <a:defRPr/>
            </a:pPr>
            <a:r>
              <a:rPr lang="en-US" sz="1600" kern="0" dirty="0">
                <a:solidFill>
                  <a:srgbClr val="404040"/>
                </a:solidFill>
                <a:ea typeface="Arial Unicode MS" pitchFamily="34" charset="-128"/>
                <a:cs typeface="Arial Unicode MS" pitchFamily="34" charset="-128"/>
              </a:rPr>
              <a:t>Performance </a:t>
            </a:r>
            <a:br>
              <a:rPr lang="en-US" sz="1600" kern="0" dirty="0">
                <a:solidFill>
                  <a:srgbClr val="404040"/>
                </a:solidFill>
                <a:ea typeface="Arial Unicode MS" pitchFamily="34" charset="-128"/>
                <a:cs typeface="Arial Unicode MS" pitchFamily="34" charset="-128"/>
              </a:rPr>
            </a:br>
            <a:r>
              <a:rPr lang="en-US" sz="1600" kern="0" dirty="0">
                <a:solidFill>
                  <a:srgbClr val="404040"/>
                </a:solidFill>
                <a:ea typeface="Arial Unicode MS" pitchFamily="34" charset="-128"/>
                <a:cs typeface="Arial Unicode MS" pitchFamily="34" charset="-128"/>
              </a:rPr>
              <a:t>&amp; Goals</a:t>
            </a:r>
          </a:p>
        </p:txBody>
      </p:sp>
      <p:sp>
        <p:nvSpPr>
          <p:cNvPr id="20" name="TextBox 19"/>
          <p:cNvSpPr txBox="1"/>
          <p:nvPr/>
        </p:nvSpPr>
        <p:spPr>
          <a:xfrm>
            <a:off x="9879724" y="3507564"/>
            <a:ext cx="2006136" cy="447571"/>
          </a:xfrm>
          <a:prstGeom prst="rect">
            <a:avLst/>
          </a:prstGeom>
          <a:noFill/>
        </p:spPr>
        <p:txBody>
          <a:bodyPr lIns="0" tIns="0" rIns="0" bIns="0">
            <a:spAutoFit/>
          </a:bodyPr>
          <a:lstStyle/>
          <a:p>
            <a:pPr algn="ctr">
              <a:lnSpc>
                <a:spcPct val="90000"/>
              </a:lnSpc>
              <a:spcBef>
                <a:spcPts val="600"/>
              </a:spcBef>
              <a:buClr>
                <a:srgbClr val="F0AB00"/>
              </a:buClr>
              <a:buSzPct val="80000"/>
              <a:defRPr/>
            </a:pPr>
            <a:r>
              <a:rPr lang="en-US" sz="1600" kern="0" dirty="0">
                <a:solidFill>
                  <a:srgbClr val="404040"/>
                </a:solidFill>
                <a:ea typeface="Arial Unicode MS" pitchFamily="34" charset="-128"/>
                <a:cs typeface="Arial Unicode MS" pitchFamily="34" charset="-128"/>
              </a:rPr>
              <a:t>Succession &amp; Development</a:t>
            </a:r>
          </a:p>
        </p:txBody>
      </p:sp>
      <p:sp>
        <p:nvSpPr>
          <p:cNvPr id="21" name="TextBox 20"/>
          <p:cNvSpPr txBox="1"/>
          <p:nvPr/>
        </p:nvSpPr>
        <p:spPr>
          <a:xfrm>
            <a:off x="329948" y="4689978"/>
            <a:ext cx="11579720" cy="276161"/>
          </a:xfrm>
          <a:prstGeom prst="rect">
            <a:avLst/>
          </a:prstGeom>
          <a:noFill/>
        </p:spPr>
        <p:txBody>
          <a:bodyPr lIns="0" tIns="0" rIns="0" bIns="0">
            <a:spAutoFit/>
          </a:bodyPr>
          <a:lstStyle/>
          <a:p>
            <a:pPr algn="ctr">
              <a:spcBef>
                <a:spcPts val="600"/>
              </a:spcBef>
              <a:buClr>
                <a:srgbClr val="F0AB00"/>
              </a:buClr>
              <a:buSzPct val="80000"/>
              <a:defRPr/>
            </a:pPr>
            <a:r>
              <a:rPr lang="en-US" sz="1799" kern="0" dirty="0">
                <a:solidFill>
                  <a:schemeClr val="tx1">
                    <a:lumMod val="75000"/>
                    <a:lumOff val="25000"/>
                  </a:schemeClr>
                </a:solidFill>
                <a:ea typeface="Arial Unicode MS" pitchFamily="34" charset="-128"/>
                <a:cs typeface="Arial Unicode MS" pitchFamily="34" charset="-128"/>
              </a:rPr>
              <a:t>Core HR: Employee Central</a:t>
            </a:r>
          </a:p>
        </p:txBody>
      </p:sp>
      <p:sp>
        <p:nvSpPr>
          <p:cNvPr id="22" name="TextBox 21"/>
          <p:cNvSpPr txBox="1"/>
          <p:nvPr/>
        </p:nvSpPr>
        <p:spPr>
          <a:xfrm>
            <a:off x="228372" y="5081999"/>
            <a:ext cx="11655902" cy="1153846"/>
          </a:xfrm>
          <a:prstGeom prst="rect">
            <a:avLst/>
          </a:prstGeom>
          <a:noFill/>
        </p:spPr>
        <p:txBody>
          <a:bodyPr lIns="0" tIns="0" rIns="0" bIns="0">
            <a:spAutoFit/>
          </a:bodyPr>
          <a:lstStyle/>
          <a:p>
            <a:pPr algn="ctr">
              <a:spcBef>
                <a:spcPts val="600"/>
              </a:spcBef>
              <a:buClr>
                <a:srgbClr val="F0AB00"/>
              </a:buClr>
              <a:buSzPct val="80000"/>
              <a:defRPr/>
            </a:pPr>
            <a:r>
              <a:rPr lang="en-US" sz="1500" kern="0" dirty="0">
                <a:solidFill>
                  <a:srgbClr val="404040"/>
                </a:solidFill>
                <a:ea typeface="Arial Unicode MS" pitchFamily="34" charset="-128"/>
                <a:cs typeface="Arial Unicode MS" pitchFamily="34" charset="-128"/>
              </a:rPr>
              <a:t>Employee Recordkeeping   </a:t>
            </a:r>
            <a:r>
              <a:rPr lang="en-US" sz="1500" kern="0" dirty="0">
                <a:solidFill>
                  <a:srgbClr val="FFFFFF"/>
                </a:solidFill>
                <a:ea typeface="Arial Unicode MS" pitchFamily="34" charset="-128"/>
                <a:cs typeface="Arial Unicode MS" pitchFamily="34" charset="-128"/>
              </a:rPr>
              <a:t>|  </a:t>
            </a:r>
            <a:r>
              <a:rPr lang="en-US" sz="1500" kern="0" dirty="0">
                <a:solidFill>
                  <a:srgbClr val="404040"/>
                </a:solidFill>
                <a:ea typeface="Arial Unicode MS" pitchFamily="34" charset="-128"/>
                <a:cs typeface="Arial Unicode MS" pitchFamily="34" charset="-128"/>
              </a:rPr>
              <a:t>Organizational Management </a:t>
            </a:r>
            <a:r>
              <a:rPr lang="en-US" sz="1500" kern="0" dirty="0">
                <a:solidFill>
                  <a:srgbClr val="FFFFFF"/>
                </a:solidFill>
                <a:ea typeface="Arial Unicode MS" pitchFamily="34" charset="-128"/>
                <a:cs typeface="Arial Unicode MS" pitchFamily="34" charset="-128"/>
              </a:rPr>
              <a:t>  |  </a:t>
            </a:r>
            <a:r>
              <a:rPr lang="en-US" sz="1500" kern="0" dirty="0">
                <a:solidFill>
                  <a:srgbClr val="404040"/>
                </a:solidFill>
                <a:ea typeface="Arial Unicode MS" pitchFamily="34" charset="-128"/>
                <a:cs typeface="Arial Unicode MS" pitchFamily="34" charset="-128"/>
              </a:rPr>
              <a:t>Global Benefits  </a:t>
            </a:r>
            <a:r>
              <a:rPr lang="en-US" sz="1500" kern="0" dirty="0">
                <a:solidFill>
                  <a:srgbClr val="FFFFFF"/>
                </a:solidFill>
                <a:ea typeface="Arial Unicode MS" pitchFamily="34" charset="-128"/>
                <a:cs typeface="Arial Unicode MS" pitchFamily="34" charset="-128"/>
              </a:rPr>
              <a:t> |   </a:t>
            </a:r>
            <a:r>
              <a:rPr lang="en-US" sz="1500" kern="0" dirty="0">
                <a:solidFill>
                  <a:srgbClr val="404040"/>
                </a:solidFill>
                <a:ea typeface="Arial Unicode MS" pitchFamily="34" charset="-128"/>
                <a:cs typeface="Arial Unicode MS" pitchFamily="34" charset="-128"/>
              </a:rPr>
              <a:t>Shared Services  </a:t>
            </a:r>
            <a:r>
              <a:rPr lang="en-US" sz="1500" kern="0" dirty="0">
                <a:solidFill>
                  <a:srgbClr val="FFFFFF"/>
                </a:solidFill>
                <a:ea typeface="Arial Unicode MS" pitchFamily="34" charset="-128"/>
                <a:cs typeface="Arial Unicode MS" pitchFamily="34" charset="-128"/>
              </a:rPr>
              <a:t>| </a:t>
            </a:r>
            <a:r>
              <a:rPr lang="en-US" sz="1500" kern="0" dirty="0">
                <a:solidFill>
                  <a:srgbClr val="404040"/>
                </a:solidFill>
                <a:ea typeface="Arial Unicode MS" pitchFamily="34" charset="-128"/>
                <a:cs typeface="Arial Unicode MS" pitchFamily="34" charset="-128"/>
              </a:rPr>
              <a:t> Payroll </a:t>
            </a:r>
            <a:r>
              <a:rPr lang="en-US" sz="1500" kern="0" dirty="0">
                <a:solidFill>
                  <a:srgbClr val="FFFFFF"/>
                </a:solidFill>
                <a:ea typeface="Arial Unicode MS" pitchFamily="34" charset="-128"/>
                <a:cs typeface="Arial Unicode MS" pitchFamily="34" charset="-128"/>
              </a:rPr>
              <a:t> |  </a:t>
            </a:r>
            <a:r>
              <a:rPr lang="en-US" sz="1500" kern="0" dirty="0">
                <a:solidFill>
                  <a:srgbClr val="404040"/>
                </a:solidFill>
                <a:ea typeface="Arial Unicode MS" pitchFamily="34" charset="-128"/>
                <a:cs typeface="Arial Unicode MS" pitchFamily="34" charset="-128"/>
              </a:rPr>
              <a:t>Time &amp; Attendance</a:t>
            </a:r>
          </a:p>
          <a:p>
            <a:pPr algn="ctr">
              <a:spcBef>
                <a:spcPts val="600"/>
              </a:spcBef>
              <a:buClr>
                <a:srgbClr val="F0AB00"/>
              </a:buClr>
              <a:buSzPct val="80000"/>
              <a:defRPr/>
            </a:pPr>
            <a:endParaRPr lang="en-US" sz="1500" kern="0" dirty="0">
              <a:solidFill>
                <a:srgbClr val="404040"/>
              </a:solidFill>
              <a:ea typeface="Arial Unicode MS" pitchFamily="34" charset="-128"/>
              <a:cs typeface="Arial Unicode MS" pitchFamily="34" charset="-128"/>
            </a:endParaRPr>
          </a:p>
          <a:p>
            <a:pPr algn="ctr">
              <a:spcBef>
                <a:spcPts val="600"/>
              </a:spcBef>
              <a:buClr>
                <a:srgbClr val="F0AB00"/>
              </a:buClr>
              <a:buSzPct val="80000"/>
              <a:defRPr/>
            </a:pPr>
            <a:endParaRPr lang="en-US" sz="1500" kern="0" dirty="0">
              <a:solidFill>
                <a:srgbClr val="404040"/>
              </a:solidFill>
              <a:ea typeface="Arial Unicode MS" pitchFamily="34" charset="-128"/>
              <a:cs typeface="Arial Unicode MS" pitchFamily="34" charset="-128"/>
            </a:endParaRPr>
          </a:p>
          <a:p>
            <a:pPr algn="ctr">
              <a:spcBef>
                <a:spcPts val="600"/>
              </a:spcBef>
              <a:buClr>
                <a:srgbClr val="F0AB00"/>
              </a:buClr>
              <a:buSzPct val="80000"/>
              <a:defRPr/>
            </a:pPr>
            <a:endParaRPr lang="en-US" sz="1500" kern="0" dirty="0">
              <a:solidFill>
                <a:srgbClr val="404040"/>
              </a:solidFill>
              <a:ea typeface="Arial Unicode MS" pitchFamily="34" charset="-128"/>
              <a:cs typeface="Arial Unicode MS" pitchFamily="34" charset="-128"/>
            </a:endParaRPr>
          </a:p>
        </p:txBody>
      </p:sp>
      <p:sp>
        <p:nvSpPr>
          <p:cNvPr id="23" name="TextBox 22"/>
          <p:cNvSpPr txBox="1"/>
          <p:nvPr/>
        </p:nvSpPr>
        <p:spPr>
          <a:xfrm>
            <a:off x="318837" y="4170985"/>
            <a:ext cx="11592417" cy="276161"/>
          </a:xfrm>
          <a:prstGeom prst="rect">
            <a:avLst/>
          </a:prstGeom>
          <a:noFill/>
        </p:spPr>
        <p:txBody>
          <a:bodyPr lIns="0" tIns="0" rIns="0" bIns="0">
            <a:spAutoFit/>
          </a:bodyPr>
          <a:lstStyle/>
          <a:p>
            <a:pPr algn="ctr">
              <a:spcBef>
                <a:spcPts val="600"/>
              </a:spcBef>
              <a:buClr>
                <a:srgbClr val="F0AB00"/>
              </a:buClr>
              <a:buSzPct val="80000"/>
              <a:defRPr/>
            </a:pPr>
            <a:r>
              <a:rPr lang="en-US" sz="1799" kern="0" dirty="0">
                <a:solidFill>
                  <a:srgbClr val="404040"/>
                </a:solidFill>
                <a:ea typeface="Arial Unicode MS" pitchFamily="34" charset="-128"/>
                <a:cs typeface="Arial Unicode MS" pitchFamily="34" charset="-128"/>
              </a:rPr>
              <a:t>Competencies  </a:t>
            </a:r>
            <a:r>
              <a:rPr lang="en-US" sz="1799" kern="0" dirty="0">
                <a:solidFill>
                  <a:schemeClr val="bg1"/>
                </a:solidFill>
                <a:ea typeface="Arial Unicode MS" pitchFamily="34" charset="-128"/>
                <a:cs typeface="Arial Unicode MS" pitchFamily="34" charset="-128"/>
              </a:rPr>
              <a:t> |   </a:t>
            </a:r>
            <a:r>
              <a:rPr lang="en-US" sz="1799" kern="0" dirty="0">
                <a:solidFill>
                  <a:srgbClr val="404040"/>
                </a:solidFill>
                <a:ea typeface="Arial Unicode MS" pitchFamily="34" charset="-128"/>
                <a:cs typeface="Arial Unicode MS" pitchFamily="34" charset="-128"/>
              </a:rPr>
              <a:t>Skills    </a:t>
            </a:r>
            <a:r>
              <a:rPr lang="en-US" sz="1799" kern="0" dirty="0">
                <a:solidFill>
                  <a:srgbClr val="FFFFFF"/>
                </a:solidFill>
                <a:ea typeface="Arial Unicode MS" pitchFamily="34" charset="-128"/>
                <a:cs typeface="Arial Unicode MS" pitchFamily="34" charset="-128"/>
              </a:rPr>
              <a:t>|</a:t>
            </a:r>
            <a:r>
              <a:rPr lang="en-US" sz="1799" kern="0" dirty="0">
                <a:solidFill>
                  <a:srgbClr val="404040"/>
                </a:solidFill>
                <a:ea typeface="Arial Unicode MS" pitchFamily="34" charset="-128"/>
                <a:cs typeface="Arial Unicode MS" pitchFamily="34" charset="-128"/>
              </a:rPr>
              <a:t>    Best Practices</a:t>
            </a:r>
          </a:p>
        </p:txBody>
      </p:sp>
      <p:sp>
        <p:nvSpPr>
          <p:cNvPr id="25" name="Rectangle 24"/>
          <p:cNvSpPr/>
          <p:nvPr/>
        </p:nvSpPr>
        <p:spPr bwMode="gray">
          <a:xfrm>
            <a:off x="318837" y="2377525"/>
            <a:ext cx="11579720" cy="411068"/>
          </a:xfrm>
          <a:prstGeom prst="rect">
            <a:avLst/>
          </a:prstGeom>
          <a:solidFill>
            <a:schemeClr val="tx2">
              <a:lumMod val="60000"/>
              <a:lumOff val="40000"/>
            </a:schemeClr>
          </a:solidFill>
          <a:ln w="6350" algn="ctr">
            <a:noFill/>
            <a:miter lim="800000"/>
            <a:headEnd/>
            <a:tailEnd/>
          </a:ln>
        </p:spPr>
        <p:txBody>
          <a:bodyPr lIns="89956" tIns="71964" rIns="89956" bIns="71964" anchor="ctr"/>
          <a:lstStyle/>
          <a:p>
            <a:pPr algn="ctr" defTabSz="913943">
              <a:spcBef>
                <a:spcPct val="50000"/>
              </a:spcBef>
              <a:buClr>
                <a:srgbClr val="F0AB00"/>
              </a:buClr>
              <a:buSzPct val="80000"/>
              <a:defRPr/>
            </a:pPr>
            <a:endParaRPr lang="en-US" sz="1999" kern="0" dirty="0">
              <a:ea typeface="Arial Unicode MS" pitchFamily="34" charset="-128"/>
              <a:cs typeface="Arial Unicode MS" pitchFamily="34" charset="-128"/>
            </a:endParaRPr>
          </a:p>
        </p:txBody>
      </p:sp>
      <p:sp>
        <p:nvSpPr>
          <p:cNvPr id="26" name="TextBox 25"/>
          <p:cNvSpPr txBox="1"/>
          <p:nvPr/>
        </p:nvSpPr>
        <p:spPr>
          <a:xfrm>
            <a:off x="318837" y="2447359"/>
            <a:ext cx="11592417" cy="276161"/>
          </a:xfrm>
          <a:prstGeom prst="rect">
            <a:avLst/>
          </a:prstGeom>
          <a:noFill/>
        </p:spPr>
        <p:txBody>
          <a:bodyPr lIns="0" tIns="0" rIns="0" bIns="0">
            <a:spAutoFit/>
          </a:bodyPr>
          <a:lstStyle/>
          <a:p>
            <a:pPr algn="ctr">
              <a:spcBef>
                <a:spcPts val="600"/>
              </a:spcBef>
              <a:buClr>
                <a:srgbClr val="F0AB00"/>
              </a:buClr>
              <a:buSzPct val="80000"/>
              <a:defRPr/>
            </a:pPr>
            <a:r>
              <a:rPr lang="en-US" sz="1799" kern="0" dirty="0">
                <a:solidFill>
                  <a:schemeClr val="tx1">
                    <a:lumMod val="75000"/>
                    <a:lumOff val="25000"/>
                  </a:schemeClr>
                </a:solidFill>
                <a:ea typeface="Arial Unicode MS" pitchFamily="34" charset="-128"/>
                <a:cs typeface="Arial Unicode MS" pitchFamily="34" charset="-128"/>
              </a:rPr>
              <a:t>Talent Management</a:t>
            </a:r>
          </a:p>
        </p:txBody>
      </p:sp>
      <p:pic>
        <p:nvPicPr>
          <p:cNvPr id="51224" name="Picture 26" descr="eye.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02498" y="2969526"/>
            <a:ext cx="590413" cy="48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5" name="Picture 27" descr="people.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83634" y="2996506"/>
            <a:ext cx="701513" cy="469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6" name="Picture 28" descr="magnet.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87000" y="3055231"/>
            <a:ext cx="663421" cy="390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7" name="Picture 29" descr="SAP_SF_ICON_008.ai"/>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437022" y="2874298"/>
            <a:ext cx="828483" cy="828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8" name="Picture 30" descr="SAP_SF_ICON_002.ai"/>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457867" y="2837793"/>
            <a:ext cx="723732" cy="72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9" name="Picture 31" descr="SAP_SF_ICON_006.ai"/>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578063" y="2869536"/>
            <a:ext cx="660247" cy="660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itle 1"/>
          <p:cNvSpPr>
            <a:spLocks noGrp="1"/>
          </p:cNvSpPr>
          <p:nvPr>
            <p:ph type="title"/>
          </p:nvPr>
        </p:nvSpPr>
        <p:spPr>
          <a:xfrm>
            <a:off x="306141" y="472745"/>
            <a:ext cx="11708516" cy="369204"/>
          </a:xfrm>
        </p:spPr>
        <p:txBody>
          <a:bodyPr/>
          <a:lstStyle/>
          <a:p>
            <a:pPr>
              <a:defRPr/>
            </a:pPr>
            <a:r>
              <a:rPr lang="en-US" sz="2399" dirty="0"/>
              <a:t>SAP </a:t>
            </a:r>
            <a:r>
              <a:rPr lang="en-US" sz="2399" dirty="0" err="1"/>
              <a:t>SuccessFactors</a:t>
            </a:r>
            <a:r>
              <a:rPr lang="en-US" sz="2399" dirty="0"/>
              <a:t> Employee Central is the Core of SAP HCM Cloud Solutions</a:t>
            </a:r>
            <a:endParaRPr lang="en-US" sz="1799" b="0" dirty="0"/>
          </a:p>
        </p:txBody>
      </p:sp>
      <p:sp>
        <p:nvSpPr>
          <p:cNvPr id="34" name="Rectangle 33"/>
          <p:cNvSpPr/>
          <p:nvPr/>
        </p:nvSpPr>
        <p:spPr>
          <a:xfrm>
            <a:off x="306141" y="1453813"/>
            <a:ext cx="11440052" cy="1645967"/>
          </a:xfrm>
          <a:prstGeom prst="rect">
            <a:avLst/>
          </a:prstGeom>
        </p:spPr>
        <p:txBody>
          <a:bodyPr>
            <a:spAutoFit/>
          </a:bodyPr>
          <a:lstStyle/>
          <a:p>
            <a:pPr marL="0" lvl="1" algn="ctr" fontAlgn="base">
              <a:spcBef>
                <a:spcPts val="600"/>
              </a:spcBef>
              <a:spcAft>
                <a:spcPct val="0"/>
              </a:spcAft>
              <a:buClr>
                <a:srgbClr val="F0AB00"/>
              </a:buClr>
              <a:buSzPct val="80000"/>
              <a:buNone/>
            </a:pPr>
            <a:r>
              <a:rPr lang="en-US" sz="1800" dirty="0"/>
              <a:t>SAP SuccessFactors Employee Central is a cloud-based Core HR solution that provides comprehensive, integrated Core HR capabilities and is specifically designed for business execution.</a:t>
            </a:r>
          </a:p>
          <a:p>
            <a:pPr fontAlgn="base">
              <a:spcBef>
                <a:spcPts val="600"/>
              </a:spcBef>
              <a:spcAft>
                <a:spcPct val="0"/>
              </a:spcAft>
              <a:buClr>
                <a:srgbClr val="F0AB00"/>
              </a:buClr>
              <a:buSzPct val="80000"/>
            </a:pPr>
            <a:endParaRPr lang="en-US" sz="1800" dirty="0"/>
          </a:p>
          <a:p>
            <a:pPr algn="ctr">
              <a:defRPr/>
            </a:pPr>
            <a:br>
              <a:rPr lang="en-US" sz="2099" dirty="0">
                <a:solidFill>
                  <a:srgbClr val="666666"/>
                </a:solidFill>
              </a:rPr>
            </a:br>
            <a:endParaRPr lang="en-US" sz="2099" dirty="0">
              <a:solidFill>
                <a:srgbClr val="666666"/>
              </a:solidFill>
            </a:endParaRPr>
          </a:p>
        </p:txBody>
      </p:sp>
    </p:spTree>
    <p:extLst>
      <p:ext uri="{BB962C8B-B14F-4D97-AF65-F5344CB8AC3E}">
        <p14:creationId xmlns:p14="http://schemas.microsoft.com/office/powerpoint/2010/main" val="11571542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type="body" sz="quarter" idx="10"/>
          </p:nvPr>
        </p:nvSpPr>
        <p:spPr>
          <a:xfrm>
            <a:off x="504000" y="1620000"/>
            <a:ext cx="8744776" cy="1331134"/>
          </a:xfrm>
        </p:spPr>
        <p:txBody>
          <a:bodyPr>
            <a:spAutoFit/>
          </a:bodyPr>
          <a:lstStyle/>
          <a:p>
            <a:pPr marL="0" indent="0">
              <a:spcBef>
                <a:spcPts val="300"/>
              </a:spcBef>
            </a:pPr>
            <a:r>
              <a:rPr lang="en-US" sz="1200" b="0" i="0" u="none" dirty="0">
                <a:solidFill>
                  <a:srgbClr val="000000"/>
                </a:solidFill>
                <a:latin typeface="Arial"/>
              </a:rPr>
              <a:t>This scope item is about managing a global assignment of an employee within the SAP SuccessFactors Employee Central system.</a:t>
            </a:r>
          </a:p>
          <a:p>
            <a:pPr marL="0" indent="0">
              <a:spcBef>
                <a:spcPts val="300"/>
              </a:spcBef>
            </a:pPr>
            <a:r>
              <a:rPr lang="en-US" sz="1200" b="0" i="0" u="none" dirty="0">
                <a:solidFill>
                  <a:srgbClr val="000000"/>
                </a:solidFill>
                <a:latin typeface="Arial"/>
              </a:rPr>
              <a:t>A global assignment is a temporary assignment of one employee to another company for a set period of time. A new employment must be created for the global assignment for the employee in the system. Once the global assignment is active, there is one home and one host employment for this employee (which are also called 'expatriate' for the time of their global assignment). During the duration of the global assignment, the home employment can be marked as 'dormant' to indicate the employee is away. Note that marking the home employment as 'dormant' will not inactivate it, it will continue to remain active.</a:t>
            </a:r>
          </a:p>
        </p:txBody>
      </p:sp>
      <p:sp>
        <p:nvSpPr>
          <p:cNvPr id="3" name="Title 2"/>
          <p:cNvSpPr>
            <a:spLocks noGrp="1"/>
          </p:cNvSpPr>
          <p:nvPr>
            <p:ph type="title"/>
          </p:nvPr>
        </p:nvSpPr>
        <p:spPr>
          <a:xfrm>
            <a:off x="504001" y="504000"/>
            <a:ext cx="11186476" cy="369332"/>
          </a:xfrm>
        </p:spPr>
        <p:txBody>
          <a:bodyPr>
            <a:spAutoFit/>
          </a:bodyPr>
          <a:lstStyle/>
          <a:p>
            <a:r>
              <a:rPr lang="en-US" dirty="0"/>
              <a:t>HR Additional Transactions</a:t>
            </a:r>
          </a:p>
        </p:txBody>
      </p:sp>
      <p:sp>
        <p:nvSpPr>
          <p:cNvPr id="7" name="Text Placeholder 3"/>
          <p:cNvSpPr txBox="1">
            <a:spLocks/>
          </p:cNvSpPr>
          <p:nvPr/>
        </p:nvSpPr>
        <p:spPr bwMode="gray">
          <a:xfrm>
            <a:off x="503999" y="4220910"/>
            <a:ext cx="3059292" cy="184666"/>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2" indent="0">
              <a:buNone/>
            </a:pPr>
            <a:r>
              <a:rPr lang="en-US" sz="1200" b="1" dirty="0">
                <a:solidFill>
                  <a:schemeClr val="accent2"/>
                </a:solidFill>
              </a:rPr>
              <a:t>Key process steps</a:t>
            </a:r>
          </a:p>
        </p:txBody>
      </p:sp>
      <p:sp>
        <p:nvSpPr>
          <p:cNvPr id="8" name="Text Placeholder 3"/>
          <p:cNvSpPr txBox="1">
            <a:spLocks/>
          </p:cNvSpPr>
          <p:nvPr/>
        </p:nvSpPr>
        <p:spPr bwMode="gray">
          <a:xfrm>
            <a:off x="6362476" y="4220910"/>
            <a:ext cx="3059292" cy="184666"/>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2" indent="0">
              <a:buNone/>
            </a:pPr>
            <a:r>
              <a:rPr lang="en-US" sz="1200" b="1" dirty="0">
                <a:solidFill>
                  <a:schemeClr val="accent2"/>
                </a:solidFill>
              </a:rPr>
              <a:t>Business benefits</a:t>
            </a:r>
          </a:p>
        </p:txBody>
      </p:sp>
      <p:sp>
        <p:nvSpPr>
          <p:cNvPr id="12" name="Text Placeholder 3"/>
          <p:cNvSpPr txBox="1">
            <a:spLocks/>
          </p:cNvSpPr>
          <p:nvPr/>
        </p:nvSpPr>
        <p:spPr bwMode="gray">
          <a:xfrm>
            <a:off x="6362476" y="4474836"/>
            <a:ext cx="5328000" cy="406714"/>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2">
              <a:lnSpc>
                <a:spcPct val="115000"/>
              </a:lnSpc>
              <a:buClr>
                <a:srgbClr val="666666"/>
              </a:buClr>
              <a:buSzPct val="100000"/>
              <a:buFont typeface="Wingdings"/>
              <a:buChar char=""/>
            </a:pPr>
            <a:r>
              <a:rPr lang="en-US" sz="1200" b="0" i="0" u="none" dirty="0">
                <a:solidFill>
                  <a:srgbClr val="000000"/>
                </a:solidFill>
                <a:latin typeface="Arial"/>
              </a:rPr>
              <a:t>Track Global Assignment and maintain both home and host country assignment records</a:t>
            </a:r>
          </a:p>
        </p:txBody>
      </p:sp>
      <p:sp>
        <p:nvSpPr>
          <p:cNvPr id="15" name="Text Placeholder 3"/>
          <p:cNvSpPr txBox="1">
            <a:spLocks/>
          </p:cNvSpPr>
          <p:nvPr/>
        </p:nvSpPr>
        <p:spPr bwMode="gray">
          <a:xfrm>
            <a:off x="503998" y="4474836"/>
            <a:ext cx="5328000" cy="854080"/>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80000" lvl="1" indent="-180000">
              <a:spcBef>
                <a:spcPts val="300"/>
              </a:spcBef>
              <a:buClr>
                <a:srgbClr val="666666"/>
              </a:buClr>
              <a:buSzPct val="100000"/>
              <a:buFont typeface="Wingdings"/>
              <a:buChar char=""/>
            </a:pPr>
            <a:r>
              <a:rPr lang="en-US" sz="1200" b="0" i="0" u="none" dirty="0">
                <a:solidFill>
                  <a:srgbClr val="000000"/>
                </a:solidFill>
                <a:latin typeface="Arial"/>
              </a:rPr>
              <a:t>Creating Global Assignment</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Global Assignment Maintenance</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Global Assignment Termination</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Changing Global Assignment into Permanent Employment</a:t>
            </a:r>
          </a:p>
        </p:txBody>
      </p:sp>
      <p:sp>
        <p:nvSpPr>
          <p:cNvPr id="5" name="TextBox 4"/>
          <p:cNvSpPr txBox="1"/>
          <p:nvPr/>
        </p:nvSpPr>
        <p:spPr>
          <a:xfrm>
            <a:off x="503999" y="877334"/>
            <a:ext cx="10148935"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dirty="0"/>
              <a:t>Manage Global Assignment</a:t>
            </a:r>
            <a:endParaRPr lang="en-US" sz="2400" kern="0" dirty="0">
              <a:ea typeface="Arial Unicode MS" pitchFamily="34" charset="-128"/>
              <a:cs typeface="Arial Unicode MS" pitchFamily="34" charset="-128"/>
            </a:endParaRPr>
          </a:p>
        </p:txBody>
      </p:sp>
      <p:sp>
        <p:nvSpPr>
          <p:cNvPr id="16" name="TextBox 15"/>
          <p:cNvSpPr txBox="1"/>
          <p:nvPr/>
        </p:nvSpPr>
        <p:spPr>
          <a:xfrm>
            <a:off x="3731899" y="877334"/>
            <a:ext cx="7958577" cy="369332"/>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400" dirty="0"/>
              <a:t>1ZA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738664"/>
          </a:xfrm>
        </p:spPr>
        <p:txBody>
          <a:bodyPr>
            <a:spAutoFit/>
          </a:bodyPr>
          <a:lstStyle/>
          <a:p>
            <a:r>
              <a:rPr lang="en-US" dirty="0"/>
              <a:t>Time Management</a:t>
            </a:r>
            <a:br>
              <a:rPr lang="en-US" dirty="0"/>
            </a:br>
            <a:r>
              <a:rPr lang="en-US" b="0" dirty="0"/>
              <a:t>Includes these scope items</a:t>
            </a:r>
          </a:p>
        </p:txBody>
      </p:sp>
      <p:graphicFrame>
        <p:nvGraphicFramePr>
          <p:cNvPr id="6" name="Table 5"/>
          <p:cNvGraphicFramePr>
            <a:graphicFrameLocks noGrp="1"/>
          </p:cNvGraphicFramePr>
          <p:nvPr>
            <p:extLst>
              <p:ext uri="{D42A27DB-BD31-4B8C-83A1-F6EECF244321}">
                <p14:modId xmlns:p14="http://schemas.microsoft.com/office/powerpoint/2010/main" val="2404032545"/>
              </p:ext>
            </p:extLst>
          </p:nvPr>
        </p:nvGraphicFramePr>
        <p:xfrm>
          <a:off x="503999" y="1620000"/>
          <a:ext cx="11186477" cy="2044800"/>
        </p:xfrm>
        <a:graphic>
          <a:graphicData uri="http://schemas.openxmlformats.org/drawingml/2006/table">
            <a:tbl>
              <a:tblPr firstRow="1" bandRow="1">
                <a:tableStyleId>{2D5ABB26-0587-4C30-8999-92F81FD0307C}</a:tableStyleId>
              </a:tblPr>
              <a:tblGrid>
                <a:gridCol w="2999692">
                  <a:extLst>
                    <a:ext uri="{9D8B030D-6E8A-4147-A177-3AD203B41FA5}">
                      <a16:colId xmlns:a16="http://schemas.microsoft.com/office/drawing/2014/main" val="2016480477"/>
                    </a:ext>
                  </a:extLst>
                </a:gridCol>
                <a:gridCol w="7767873">
                  <a:extLst>
                    <a:ext uri="{9D8B030D-6E8A-4147-A177-3AD203B41FA5}">
                      <a16:colId xmlns:a16="http://schemas.microsoft.com/office/drawing/2014/main" val="2530223410"/>
                    </a:ext>
                  </a:extLst>
                </a:gridCol>
                <a:gridCol w="418912">
                  <a:extLst>
                    <a:ext uri="{9D8B030D-6E8A-4147-A177-3AD203B41FA5}">
                      <a16:colId xmlns:a16="http://schemas.microsoft.com/office/drawing/2014/main" val="1415911389"/>
                    </a:ext>
                  </a:extLst>
                </a:gridCol>
              </a:tblGrid>
              <a:tr h="254000">
                <a:tc>
                  <a:txBody>
                    <a:bodyPr/>
                    <a:lstStyle/>
                    <a:p>
                      <a:r>
                        <a:rPr lang="en-US" sz="1200" b="0" i="0" u="none" dirty="0">
                          <a:solidFill>
                            <a:srgbClr val="000000"/>
                          </a:solidFill>
                          <a:latin typeface="Arial"/>
                        </a:rPr>
                        <a:t>Record Working Time</a:t>
                      </a:r>
                    </a:p>
                  </a:txBody>
                  <a:tcPr marL="0" marR="72000" marT="0" marB="0"/>
                </a:tc>
                <a:tc>
                  <a:txBody>
                    <a:bodyPr/>
                    <a:lstStyle/>
                    <a:p>
                      <a:r>
                        <a:rPr lang="en-US" sz="1200" b="0" i="0" u="none" dirty="0">
                          <a:solidFill>
                            <a:srgbClr val="000000"/>
                          </a:solidFill>
                          <a:latin typeface="Arial"/>
                        </a:rPr>
                        <a:t>Employees book their actual working time in time sheets for each workweek, they can display the booked time and amend the same as needed. Booked time is approved by line manager at a later stage. The approved time can be pushed to other systems, for example, SAP SuccessFactors Employee Central Payroll.</a:t>
                      </a:r>
                    </a:p>
                  </a:txBody>
                  <a:tcPr marL="0" marR="72000" marT="0" marB="72000"/>
                </a:tc>
                <a:tc>
                  <a:txBody>
                    <a:bodyPr/>
                    <a:lstStyle/>
                    <a:p>
                      <a:r>
                        <a:rPr lang="en-US" sz="1200" b="0" i="0" u="none" dirty="0">
                          <a:solidFill>
                            <a:srgbClr val="000000"/>
                          </a:solidFill>
                          <a:latin typeface="Arial"/>
                        </a:rPr>
                        <a:t>15S</a:t>
                      </a:r>
                    </a:p>
                  </a:txBody>
                  <a:tcPr marL="36000" marR="0" marT="0" marB="0"/>
                </a:tc>
                <a:extLst>
                  <a:ext uri="{0D108BD9-81ED-4DB2-BD59-A6C34878D82A}">
                    <a16:rowId xmlns:a16="http://schemas.microsoft.com/office/drawing/2014/main" val="10000"/>
                  </a:ext>
                </a:extLst>
              </a:tr>
              <a:tr h="254000">
                <a:tc>
                  <a:txBody>
                    <a:bodyPr/>
                    <a:lstStyle/>
                    <a:p>
                      <a:r>
                        <a:rPr lang="en-US" sz="1200" b="0" i="0" u="none" dirty="0">
                          <a:solidFill>
                            <a:srgbClr val="000000"/>
                          </a:solidFill>
                          <a:latin typeface="Arial"/>
                        </a:rPr>
                        <a:t>Request and Manage Time Off</a:t>
                      </a:r>
                    </a:p>
                  </a:txBody>
                  <a:tcPr marL="0" marR="72000" marT="0" marB="0"/>
                </a:tc>
                <a:tc>
                  <a:txBody>
                    <a:bodyPr/>
                    <a:lstStyle/>
                    <a:p>
                      <a:r>
                        <a:rPr lang="en-US" sz="1200" b="0" i="0" u="none" dirty="0">
                          <a:solidFill>
                            <a:srgbClr val="000000"/>
                          </a:solidFill>
                          <a:latin typeface="Arial"/>
                        </a:rPr>
                        <a:t>The Time-Off solution of SAP SuccessFactors Employee Central manages leave requests and approvals in a simple and efficient way. Employees can request time off from the web and managers can approve or decline these requests in the same way.</a:t>
                      </a:r>
                    </a:p>
                  </a:txBody>
                  <a:tcPr marL="0" marR="72000" marT="0" marB="72000"/>
                </a:tc>
                <a:tc>
                  <a:txBody>
                    <a:bodyPr/>
                    <a:lstStyle/>
                    <a:p>
                      <a:r>
                        <a:rPr lang="en-US" sz="1200" b="0" i="0" u="none" dirty="0">
                          <a:solidFill>
                            <a:srgbClr val="000000"/>
                          </a:solidFill>
                          <a:latin typeface="Arial"/>
                        </a:rPr>
                        <a:t>FJ7</a:t>
                      </a:r>
                    </a:p>
                  </a:txBody>
                  <a:tcPr marL="36000" marR="0" marT="0" marB="0"/>
                </a:tc>
                <a:extLst>
                  <a:ext uri="{0D108BD9-81ED-4DB2-BD59-A6C34878D82A}">
                    <a16:rowId xmlns:a16="http://schemas.microsoft.com/office/drawing/2014/main" val="10001"/>
                  </a:ext>
                </a:extLst>
              </a:tr>
              <a:tr h="254000">
                <a:tc>
                  <a:txBody>
                    <a:bodyPr/>
                    <a:lstStyle/>
                    <a:p>
                      <a:r>
                        <a:rPr lang="en-US" sz="1200" b="0" i="0" u="none" dirty="0">
                          <a:solidFill>
                            <a:srgbClr val="000000"/>
                          </a:solidFill>
                          <a:latin typeface="Arial"/>
                        </a:rPr>
                        <a:t>Manage Leave Of Absence</a:t>
                      </a:r>
                    </a:p>
                  </a:txBody>
                  <a:tcPr marL="0" marR="72000" marT="0" marB="0"/>
                </a:tc>
                <a:tc>
                  <a:txBody>
                    <a:bodyPr/>
                    <a:lstStyle/>
                    <a:p>
                      <a:r>
                        <a:rPr lang="en-US" sz="1200" b="0" i="0" u="none" dirty="0">
                          <a:solidFill>
                            <a:srgbClr val="000000"/>
                          </a:solidFill>
                          <a:latin typeface="Arial"/>
                        </a:rPr>
                        <a:t>For customers who do not have SAP SuccessFactors Time Off activated, this business process describes the typical activities performed to manage Leave of Absence in SAP SuccessFactors Employee Central. The employee requests a leave of absence; the line manager and the HR business partner of the employee are notified for approval.</a:t>
                      </a:r>
                    </a:p>
                  </a:txBody>
                  <a:tcPr marL="0" marR="72000" marT="0" marB="72000"/>
                </a:tc>
                <a:tc>
                  <a:txBody>
                    <a:bodyPr/>
                    <a:lstStyle/>
                    <a:p>
                      <a:r>
                        <a:rPr lang="en-US" sz="1200" b="0" i="0" u="none" dirty="0">
                          <a:solidFill>
                            <a:srgbClr val="000000"/>
                          </a:solidFill>
                          <a:latin typeface="Arial"/>
                        </a:rPr>
                        <a:t>10B</a:t>
                      </a:r>
                    </a:p>
                  </a:txBody>
                  <a:tcPr marL="36000" marR="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type="body" sz="quarter" idx="10"/>
          </p:nvPr>
        </p:nvSpPr>
        <p:spPr>
          <a:xfrm>
            <a:off x="503997" y="1306474"/>
            <a:ext cx="10440667" cy="2854628"/>
          </a:xfrm>
        </p:spPr>
        <p:txBody>
          <a:bodyPr wrap="square">
            <a:spAutoFit/>
          </a:bodyPr>
          <a:lstStyle/>
          <a:p>
            <a:pPr marL="0" indent="0">
              <a:spcBef>
                <a:spcPts val="300"/>
              </a:spcBef>
            </a:pPr>
            <a:r>
              <a:rPr lang="en-US" sz="1200" b="0" i="0" u="none" dirty="0">
                <a:solidFill>
                  <a:srgbClr val="000000"/>
                </a:solidFill>
                <a:latin typeface="Arial"/>
              </a:rPr>
              <a:t>The recording of working times and the processing of time sheet requests can get executed either in the instance or via the SAP SuccessFactors mobile application. </a:t>
            </a:r>
          </a:p>
          <a:p>
            <a:pPr marL="0" indent="0">
              <a:spcBef>
                <a:spcPts val="300"/>
              </a:spcBef>
            </a:pPr>
            <a:r>
              <a:rPr lang="en-US" sz="1200" b="0" i="0" u="none" dirty="0">
                <a:solidFill>
                  <a:srgbClr val="000000"/>
                </a:solidFill>
                <a:latin typeface="Arial"/>
              </a:rPr>
              <a:t>Employees book their actual working time in time sheets for each workweek.</a:t>
            </a:r>
          </a:p>
          <a:p>
            <a:pPr marL="0" indent="0">
              <a:spcBef>
                <a:spcPts val="300"/>
              </a:spcBef>
            </a:pPr>
            <a:r>
              <a:rPr lang="en-US" sz="1200" b="0" i="0" u="none" dirty="0">
                <a:solidFill>
                  <a:srgbClr val="000000"/>
                </a:solidFill>
                <a:latin typeface="Arial"/>
              </a:rPr>
              <a:t>They can display the booked time and amend the same as needed. Booked time is approved by line manager at a later stage. The approved time can be pushed to other systems, for example, SAP SuccessFactors Employee Central Payroll.</a:t>
            </a:r>
          </a:p>
          <a:p>
            <a:pPr marL="0" indent="0">
              <a:spcBef>
                <a:spcPts val="300"/>
              </a:spcBef>
            </a:pPr>
            <a:r>
              <a:rPr lang="en-US" sz="1200" b="0" i="0" u="none" dirty="0">
                <a:solidFill>
                  <a:srgbClr val="000000"/>
                </a:solidFill>
                <a:latin typeface="Arial"/>
              </a:rPr>
              <a:t>Depending on the Time Profile and Time Recording Profile maintained in the employee’s master data record during hiring/rehiring, he or she can perform either positive recording or overtime recording.</a:t>
            </a:r>
          </a:p>
          <a:p>
            <a:pPr marL="0" indent="0">
              <a:spcBef>
                <a:spcPts val="300"/>
              </a:spcBef>
            </a:pPr>
            <a:r>
              <a:rPr lang="en-US" sz="1200" b="0" i="0" u="none" dirty="0">
                <a:solidFill>
                  <a:srgbClr val="000000"/>
                </a:solidFill>
                <a:latin typeface="Arial"/>
              </a:rPr>
              <a:t>Depending on the time profile and overtime compensation variant maintained for the employee, the overtime will be compensated either as payout or as time off in lieu, or as combination of both.</a:t>
            </a:r>
          </a:p>
          <a:p>
            <a:pPr marL="0" indent="0">
              <a:spcBef>
                <a:spcPts val="300"/>
              </a:spcBef>
            </a:pPr>
            <a:r>
              <a:rPr lang="en-US" sz="1200" b="0" i="0" u="none" dirty="0">
                <a:solidFill>
                  <a:srgbClr val="000000"/>
                </a:solidFill>
                <a:latin typeface="Arial"/>
              </a:rPr>
              <a:t>Depending on the time recording variant implemented at your company, the employee can perform either a duration-based time recording or a clock-time-based time recording.</a:t>
            </a:r>
          </a:p>
          <a:p>
            <a:pPr marL="0" indent="0">
              <a:spcBef>
                <a:spcPts val="300"/>
              </a:spcBef>
            </a:pPr>
            <a:r>
              <a:rPr lang="en-US" sz="1200" b="0" i="0" u="none" dirty="0">
                <a:solidFill>
                  <a:srgbClr val="000000"/>
                </a:solidFill>
                <a:latin typeface="Arial"/>
              </a:rPr>
              <a:t>The time sheet calculates individual employee time valuation result entries, one for each relevant time pay type, and collects them in a single time valuation result that is relevant for payroll.</a:t>
            </a:r>
          </a:p>
          <a:p>
            <a:pPr marL="0" indent="0">
              <a:spcBef>
                <a:spcPts val="300"/>
              </a:spcBef>
            </a:pPr>
            <a:r>
              <a:rPr lang="en-US" sz="1200" b="0" i="0" u="none" dirty="0">
                <a:solidFill>
                  <a:srgbClr val="000000"/>
                </a:solidFill>
                <a:latin typeface="Arial"/>
              </a:rPr>
              <a:t>This process is only relevant for customers who choose to have SAP SuccessFactors Time Off activated.</a:t>
            </a:r>
          </a:p>
        </p:txBody>
      </p:sp>
      <p:sp>
        <p:nvSpPr>
          <p:cNvPr id="3" name="Title 2"/>
          <p:cNvSpPr>
            <a:spLocks noGrp="1"/>
          </p:cNvSpPr>
          <p:nvPr>
            <p:ph type="title"/>
          </p:nvPr>
        </p:nvSpPr>
        <p:spPr>
          <a:xfrm>
            <a:off x="504001" y="504000"/>
            <a:ext cx="11186476" cy="369332"/>
          </a:xfrm>
        </p:spPr>
        <p:txBody>
          <a:bodyPr>
            <a:spAutoFit/>
          </a:bodyPr>
          <a:lstStyle/>
          <a:p>
            <a:r>
              <a:rPr lang="en-US" dirty="0"/>
              <a:t>Time Management</a:t>
            </a:r>
          </a:p>
        </p:txBody>
      </p:sp>
      <p:sp>
        <p:nvSpPr>
          <p:cNvPr id="7" name="Text Placeholder 3"/>
          <p:cNvSpPr txBox="1">
            <a:spLocks/>
          </p:cNvSpPr>
          <p:nvPr/>
        </p:nvSpPr>
        <p:spPr bwMode="gray">
          <a:xfrm>
            <a:off x="503999" y="4220910"/>
            <a:ext cx="3059292" cy="184666"/>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2" indent="0">
              <a:buNone/>
            </a:pPr>
            <a:r>
              <a:rPr lang="en-US" sz="1200" b="1" dirty="0">
                <a:solidFill>
                  <a:schemeClr val="accent2"/>
                </a:solidFill>
              </a:rPr>
              <a:t>Key process steps</a:t>
            </a:r>
          </a:p>
        </p:txBody>
      </p:sp>
      <p:sp>
        <p:nvSpPr>
          <p:cNvPr id="8" name="Text Placeholder 3"/>
          <p:cNvSpPr txBox="1">
            <a:spLocks/>
          </p:cNvSpPr>
          <p:nvPr/>
        </p:nvSpPr>
        <p:spPr bwMode="gray">
          <a:xfrm>
            <a:off x="6362476" y="4220910"/>
            <a:ext cx="3059292" cy="184666"/>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2" indent="0">
              <a:buNone/>
            </a:pPr>
            <a:r>
              <a:rPr lang="en-US" sz="1200" b="1" dirty="0">
                <a:solidFill>
                  <a:schemeClr val="accent2"/>
                </a:solidFill>
              </a:rPr>
              <a:t>Business benefits</a:t>
            </a:r>
          </a:p>
        </p:txBody>
      </p:sp>
      <p:sp>
        <p:nvSpPr>
          <p:cNvPr id="12" name="Text Placeholder 3"/>
          <p:cNvSpPr txBox="1">
            <a:spLocks/>
          </p:cNvSpPr>
          <p:nvPr/>
        </p:nvSpPr>
        <p:spPr bwMode="gray">
          <a:xfrm>
            <a:off x="6362476" y="4474836"/>
            <a:ext cx="5328000" cy="892552"/>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2">
              <a:lnSpc>
                <a:spcPct val="100000"/>
              </a:lnSpc>
              <a:buClr>
                <a:srgbClr val="666666"/>
              </a:buClr>
              <a:buSzPct val="100000"/>
              <a:buFont typeface="Wingdings"/>
              <a:buChar char=""/>
            </a:pPr>
            <a:r>
              <a:rPr lang="en-US" sz="1200" b="0" i="0" u="none" dirty="0">
                <a:solidFill>
                  <a:srgbClr val="000000"/>
                </a:solidFill>
                <a:latin typeface="Arial"/>
              </a:rPr>
              <a:t>Helps employees to record their actual working time</a:t>
            </a:r>
          </a:p>
          <a:p>
            <a:pPr lvl="2">
              <a:lnSpc>
                <a:spcPct val="100000"/>
              </a:lnSpc>
              <a:buClr>
                <a:srgbClr val="666666"/>
              </a:buClr>
              <a:buSzPct val="100000"/>
              <a:buFont typeface="Wingdings"/>
              <a:buChar char=""/>
            </a:pPr>
            <a:r>
              <a:rPr lang="en-US" sz="1200" b="0" i="0" u="none" dirty="0">
                <a:solidFill>
                  <a:srgbClr val="000000"/>
                </a:solidFill>
                <a:latin typeface="Arial"/>
              </a:rPr>
              <a:t>Helps employees to amend their actual working time</a:t>
            </a:r>
          </a:p>
          <a:p>
            <a:pPr lvl="2">
              <a:lnSpc>
                <a:spcPct val="100000"/>
              </a:lnSpc>
              <a:buClr>
                <a:srgbClr val="666666"/>
              </a:buClr>
              <a:buSzPct val="100000"/>
              <a:buFont typeface="Wingdings"/>
              <a:buChar char=""/>
            </a:pPr>
            <a:r>
              <a:rPr lang="en-US" sz="1200" b="0" i="0" u="none" dirty="0">
                <a:solidFill>
                  <a:srgbClr val="000000"/>
                </a:solidFill>
                <a:latin typeface="Arial"/>
              </a:rPr>
              <a:t>Helps line managers to check and approve the recorded time</a:t>
            </a:r>
          </a:p>
          <a:p>
            <a:pPr lvl="2">
              <a:lnSpc>
                <a:spcPct val="100000"/>
              </a:lnSpc>
              <a:buClr>
                <a:srgbClr val="666666"/>
              </a:buClr>
              <a:buSzPct val="100000"/>
              <a:buFont typeface="Wingdings"/>
              <a:buChar char=""/>
            </a:pPr>
            <a:r>
              <a:rPr lang="en-US" sz="1200" b="0" i="0" u="none" dirty="0">
                <a:solidFill>
                  <a:srgbClr val="000000"/>
                </a:solidFill>
                <a:latin typeface="Arial"/>
              </a:rPr>
              <a:t>Helps Manage Overtime and Time Off in lieu</a:t>
            </a:r>
          </a:p>
        </p:txBody>
      </p:sp>
      <p:sp>
        <p:nvSpPr>
          <p:cNvPr id="15" name="Text Placeholder 3"/>
          <p:cNvSpPr txBox="1">
            <a:spLocks/>
          </p:cNvSpPr>
          <p:nvPr/>
        </p:nvSpPr>
        <p:spPr bwMode="gray">
          <a:xfrm>
            <a:off x="503998" y="4474836"/>
            <a:ext cx="5328000" cy="1077218"/>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80000" lvl="1" indent="-180000">
              <a:spcBef>
                <a:spcPts val="300"/>
              </a:spcBef>
              <a:buClr>
                <a:srgbClr val="666666"/>
              </a:buClr>
              <a:buSzPct val="100000"/>
              <a:buFont typeface="Wingdings"/>
              <a:buChar char=""/>
            </a:pPr>
            <a:r>
              <a:rPr lang="en-US" sz="1200" b="0" i="0" u="none" dirty="0">
                <a:solidFill>
                  <a:srgbClr val="000000"/>
                </a:solidFill>
                <a:latin typeface="Arial"/>
              </a:rPr>
              <a:t>Recording my Working Time</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Processing Time Sheets</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Viewing my Time Sheet Status (Optional)</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Making Amendments to my Time Sheet (Optional)</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Processing Time Sheet Amendments (Optional)</a:t>
            </a:r>
          </a:p>
        </p:txBody>
      </p:sp>
      <p:sp>
        <p:nvSpPr>
          <p:cNvPr id="5" name="TextBox 4"/>
          <p:cNvSpPr txBox="1"/>
          <p:nvPr/>
        </p:nvSpPr>
        <p:spPr>
          <a:xfrm>
            <a:off x="503999" y="877334"/>
            <a:ext cx="10148935"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dirty="0"/>
              <a:t>Record Working Time</a:t>
            </a:r>
            <a:endParaRPr lang="en-US" sz="2400" kern="0" dirty="0">
              <a:ea typeface="Arial Unicode MS" pitchFamily="34" charset="-128"/>
              <a:cs typeface="Arial Unicode MS" pitchFamily="34" charset="-128"/>
            </a:endParaRPr>
          </a:p>
        </p:txBody>
      </p:sp>
      <p:sp>
        <p:nvSpPr>
          <p:cNvPr id="16" name="TextBox 15"/>
          <p:cNvSpPr txBox="1"/>
          <p:nvPr/>
        </p:nvSpPr>
        <p:spPr>
          <a:xfrm>
            <a:off x="3731899" y="877334"/>
            <a:ext cx="7958577" cy="369332"/>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400" dirty="0"/>
              <a:t>15S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type="body" sz="quarter" idx="10"/>
          </p:nvPr>
        </p:nvSpPr>
        <p:spPr>
          <a:xfrm>
            <a:off x="505294" y="1620420"/>
            <a:ext cx="11409588" cy="2146245"/>
          </a:xfrm>
        </p:spPr>
        <p:txBody>
          <a:bodyPr wrap="square">
            <a:spAutoFit/>
          </a:bodyPr>
          <a:lstStyle/>
          <a:p>
            <a:pPr>
              <a:spcBef>
                <a:spcPts val="300"/>
              </a:spcBef>
            </a:pPr>
            <a:r>
              <a:rPr lang="en-US" sz="1200" dirty="0">
                <a:solidFill>
                  <a:srgbClr val="000000"/>
                </a:solidFill>
                <a:latin typeface="Arial"/>
              </a:rPr>
              <a:t>Companies need to know when their employees are at work and when they are not. Employees need to be able to plan their vacation and managers need to be able to decide whether an employee's vacation request can be approved, for example, with the help of a team absence calendar. HR administrators need to be able to set up new employees with the correct time accounts when they are hired and to make any necessary adjustments. At the same time, they want a complete picture of an employee's time data.</a:t>
            </a:r>
          </a:p>
          <a:p>
            <a:pPr>
              <a:spcBef>
                <a:spcPts val="300"/>
              </a:spcBef>
            </a:pPr>
            <a:r>
              <a:rPr lang="en-US" sz="1200" dirty="0">
                <a:solidFill>
                  <a:srgbClr val="000000"/>
                </a:solidFill>
                <a:latin typeface="Arial"/>
              </a:rPr>
              <a:t>The pre-configured content of Time-Off enables you to manage the mentioned processes for employees with different country specific holiday calendars, work schedules, time types and quotas. This can all be done without countless papers being passed around, and with flexibility to take into account country, company and even employee specific aspects of time off policies and rules. Employees can request time off from the web or the mobile app, their line manager and possibly HR business partners can approve or decline these requests.</a:t>
            </a:r>
          </a:p>
          <a:p>
            <a:pPr>
              <a:spcBef>
                <a:spcPts val="300"/>
              </a:spcBef>
            </a:pPr>
            <a:r>
              <a:rPr lang="en-US" sz="1200" dirty="0">
                <a:solidFill>
                  <a:srgbClr val="000000"/>
                </a:solidFill>
                <a:latin typeface="Arial"/>
              </a:rPr>
              <a:t>Two use cases are considered separately: short-term absences and long-term absences.</a:t>
            </a:r>
          </a:p>
          <a:p>
            <a:pPr>
              <a:spcBef>
                <a:spcPts val="300"/>
              </a:spcBef>
            </a:pPr>
            <a:r>
              <a:rPr lang="en-US" sz="1200" dirty="0">
                <a:solidFill>
                  <a:srgbClr val="000000"/>
                </a:solidFill>
                <a:latin typeface="Arial"/>
              </a:rPr>
              <a:t>In addition, in case Position Management is enabled in the SAP SuccessFactors Employee Central instance, you can decide whether the employee who went on a long-term absence should have the right to return to his or her current position when the leave of absence is over.</a:t>
            </a:r>
          </a:p>
        </p:txBody>
      </p:sp>
      <p:sp>
        <p:nvSpPr>
          <p:cNvPr id="3" name="Title 2"/>
          <p:cNvSpPr>
            <a:spLocks noGrp="1"/>
          </p:cNvSpPr>
          <p:nvPr>
            <p:ph type="title"/>
          </p:nvPr>
        </p:nvSpPr>
        <p:spPr>
          <a:xfrm>
            <a:off x="505296" y="504677"/>
            <a:ext cx="11183887" cy="369247"/>
          </a:xfrm>
        </p:spPr>
        <p:txBody>
          <a:bodyPr>
            <a:spAutoFit/>
          </a:bodyPr>
          <a:lstStyle/>
          <a:p>
            <a:r>
              <a:rPr lang="en-US" dirty="0"/>
              <a:t>Time Management</a:t>
            </a:r>
          </a:p>
        </p:txBody>
      </p:sp>
      <p:sp>
        <p:nvSpPr>
          <p:cNvPr id="7" name="Text Placeholder 3"/>
          <p:cNvSpPr txBox="1">
            <a:spLocks/>
          </p:cNvSpPr>
          <p:nvPr/>
        </p:nvSpPr>
        <p:spPr bwMode="gray">
          <a:xfrm>
            <a:off x="505294" y="4111869"/>
            <a:ext cx="3058584" cy="184623"/>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2" indent="0">
              <a:buClr>
                <a:srgbClr val="666666"/>
              </a:buClr>
              <a:buNone/>
            </a:pPr>
            <a:r>
              <a:rPr lang="en-US" sz="1200" b="1" dirty="0">
                <a:latin typeface="Arial"/>
              </a:rPr>
              <a:t>Key process steps</a:t>
            </a:r>
          </a:p>
        </p:txBody>
      </p:sp>
      <p:sp>
        <p:nvSpPr>
          <p:cNvPr id="8" name="Text Placeholder 3"/>
          <p:cNvSpPr txBox="1">
            <a:spLocks/>
          </p:cNvSpPr>
          <p:nvPr/>
        </p:nvSpPr>
        <p:spPr bwMode="gray">
          <a:xfrm>
            <a:off x="6362415" y="4111869"/>
            <a:ext cx="3058584" cy="184623"/>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2" indent="0">
              <a:buClr>
                <a:srgbClr val="666666"/>
              </a:buClr>
              <a:buNone/>
            </a:pPr>
            <a:r>
              <a:rPr lang="en-US" sz="1200" b="1" dirty="0">
                <a:latin typeface="Arial"/>
              </a:rPr>
              <a:t>Business benefits</a:t>
            </a:r>
          </a:p>
        </p:txBody>
      </p:sp>
      <p:sp>
        <p:nvSpPr>
          <p:cNvPr id="12" name="Text Placeholder 3"/>
          <p:cNvSpPr txBox="1">
            <a:spLocks/>
          </p:cNvSpPr>
          <p:nvPr/>
        </p:nvSpPr>
        <p:spPr bwMode="gray">
          <a:xfrm>
            <a:off x="6362415" y="4365736"/>
            <a:ext cx="5326767" cy="1630838"/>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2">
              <a:buClr>
                <a:srgbClr val="666666"/>
              </a:buClr>
              <a:buFont typeface="Wingdings"/>
              <a:buChar char=""/>
            </a:pPr>
            <a:r>
              <a:rPr lang="en-US" sz="1200" dirty="0">
                <a:solidFill>
                  <a:srgbClr val="000000"/>
                </a:solidFill>
                <a:latin typeface="Arial"/>
              </a:rPr>
              <a:t>Helps to manage leave requests and approvals in a simple and efficient way.</a:t>
            </a:r>
          </a:p>
          <a:p>
            <a:pPr lvl="2">
              <a:buClr>
                <a:srgbClr val="666666"/>
              </a:buClr>
              <a:buFont typeface="Wingdings"/>
              <a:buChar char=""/>
            </a:pPr>
            <a:r>
              <a:rPr lang="en-US" sz="1200" dirty="0">
                <a:solidFill>
                  <a:srgbClr val="000000"/>
                </a:solidFill>
                <a:latin typeface="Arial"/>
              </a:rPr>
              <a:t>Facilitates the scheduling of vacations in a team with the help of a team absence calendar.</a:t>
            </a:r>
          </a:p>
          <a:p>
            <a:pPr lvl="2">
              <a:buClr>
                <a:srgbClr val="666666"/>
              </a:buClr>
              <a:buFont typeface="Wingdings"/>
              <a:buChar char=""/>
            </a:pPr>
            <a:r>
              <a:rPr lang="en-US" sz="1200" dirty="0">
                <a:solidFill>
                  <a:srgbClr val="000000"/>
                </a:solidFill>
                <a:latin typeface="Arial"/>
              </a:rPr>
              <a:t>Enables employees to request time off from the Web and line managers to approve or decline these requests the same way.</a:t>
            </a:r>
          </a:p>
          <a:p>
            <a:pPr lvl="2">
              <a:buClr>
                <a:srgbClr val="666666"/>
              </a:buClr>
              <a:buFont typeface="Wingdings"/>
              <a:buChar char=""/>
            </a:pPr>
            <a:r>
              <a:rPr lang="en-US" sz="1200" dirty="0">
                <a:solidFill>
                  <a:srgbClr val="000000"/>
                </a:solidFill>
                <a:latin typeface="Arial"/>
              </a:rPr>
              <a:t>Provides the flexibility needed for taking into account the aspects of time off policies that are company, country and employee specifics: companies might have different time off rules for different user groups.</a:t>
            </a:r>
          </a:p>
        </p:txBody>
      </p:sp>
      <p:sp>
        <p:nvSpPr>
          <p:cNvPr id="15" name="Text Placeholder 3"/>
          <p:cNvSpPr txBox="1">
            <a:spLocks/>
          </p:cNvSpPr>
          <p:nvPr/>
        </p:nvSpPr>
        <p:spPr bwMode="gray">
          <a:xfrm>
            <a:off x="505292" y="4365736"/>
            <a:ext cx="5326767" cy="2038548"/>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79964" lvl="1" indent="-179964">
              <a:spcBef>
                <a:spcPts val="300"/>
              </a:spcBef>
              <a:buClr>
                <a:srgbClr val="666666"/>
              </a:buClr>
              <a:buSzPct val="100000"/>
              <a:buFont typeface="Wingdings"/>
              <a:buChar char=""/>
            </a:pPr>
            <a:r>
              <a:rPr lang="en-US" sz="1100" dirty="0">
                <a:solidFill>
                  <a:srgbClr val="000000"/>
                </a:solidFill>
                <a:latin typeface="Arial"/>
              </a:rPr>
              <a:t>Viewing Employee Time Account  Data</a:t>
            </a:r>
          </a:p>
          <a:p>
            <a:pPr marL="179964" lvl="1" indent="-179964">
              <a:spcBef>
                <a:spcPts val="300"/>
              </a:spcBef>
              <a:buClr>
                <a:srgbClr val="666666"/>
              </a:buClr>
              <a:buSzPct val="100000"/>
              <a:buFont typeface="Wingdings"/>
              <a:buChar char=""/>
            </a:pPr>
            <a:r>
              <a:rPr lang="en-US" sz="1100" dirty="0">
                <a:solidFill>
                  <a:srgbClr val="000000"/>
                </a:solidFill>
                <a:latin typeface="Arial"/>
              </a:rPr>
              <a:t>Adjusting Employee Time Accounts</a:t>
            </a:r>
          </a:p>
          <a:p>
            <a:pPr marL="179964" lvl="1" indent="-179964">
              <a:spcBef>
                <a:spcPts val="300"/>
              </a:spcBef>
              <a:buClr>
                <a:srgbClr val="666666"/>
              </a:buClr>
              <a:buSzPct val="100000"/>
              <a:buFont typeface="Wingdings"/>
              <a:buChar char=""/>
            </a:pPr>
            <a:r>
              <a:rPr lang="en-US" sz="1100" dirty="0">
                <a:solidFill>
                  <a:srgbClr val="000000"/>
                </a:solidFill>
                <a:latin typeface="Arial"/>
              </a:rPr>
              <a:t>Viewing Public Holidays and Team Absences Calendar</a:t>
            </a:r>
          </a:p>
          <a:p>
            <a:pPr marL="179964" lvl="1" indent="-179964">
              <a:spcBef>
                <a:spcPts val="300"/>
              </a:spcBef>
              <a:buClr>
                <a:srgbClr val="666666"/>
              </a:buClr>
              <a:buSzPct val="100000"/>
              <a:buFont typeface="Wingdings"/>
              <a:buChar char=""/>
            </a:pPr>
            <a:r>
              <a:rPr lang="en-US" sz="1100" dirty="0">
                <a:solidFill>
                  <a:srgbClr val="000000"/>
                </a:solidFill>
                <a:latin typeface="Arial"/>
              </a:rPr>
              <a:t>Requesting Short-Term or Long-Term Time Off</a:t>
            </a:r>
          </a:p>
          <a:p>
            <a:pPr marL="179964" lvl="1" indent="-179964">
              <a:spcBef>
                <a:spcPts val="300"/>
              </a:spcBef>
              <a:buClr>
                <a:srgbClr val="666666"/>
              </a:buClr>
              <a:buSzPct val="100000"/>
              <a:buFont typeface="Wingdings"/>
              <a:buChar char=""/>
            </a:pPr>
            <a:r>
              <a:rPr lang="en-US" sz="1100" dirty="0">
                <a:solidFill>
                  <a:srgbClr val="000000"/>
                </a:solidFill>
                <a:latin typeface="Arial"/>
              </a:rPr>
              <a:t>Processing Short-Term or Long-Term Time Off Request</a:t>
            </a:r>
          </a:p>
          <a:p>
            <a:pPr marL="179964" lvl="1" indent="-179964">
              <a:spcBef>
                <a:spcPts val="300"/>
              </a:spcBef>
              <a:buClr>
                <a:srgbClr val="666666"/>
              </a:buClr>
              <a:buSzPct val="100000"/>
              <a:buFont typeface="Wingdings"/>
              <a:buChar char=""/>
            </a:pPr>
            <a:r>
              <a:rPr lang="en-US" sz="1100" dirty="0">
                <a:solidFill>
                  <a:srgbClr val="000000"/>
                </a:solidFill>
                <a:latin typeface="Arial"/>
              </a:rPr>
              <a:t>Processing Approved Time Off Request</a:t>
            </a:r>
          </a:p>
          <a:p>
            <a:pPr marL="179964" lvl="1" indent="-179964">
              <a:spcBef>
                <a:spcPts val="300"/>
              </a:spcBef>
              <a:buClr>
                <a:srgbClr val="666666"/>
              </a:buClr>
              <a:buSzPct val="100000"/>
              <a:buFont typeface="Wingdings"/>
              <a:buChar char=""/>
            </a:pPr>
            <a:r>
              <a:rPr lang="en-US" sz="1100" dirty="0">
                <a:solidFill>
                  <a:srgbClr val="000000"/>
                </a:solidFill>
                <a:latin typeface="Arial"/>
              </a:rPr>
              <a:t>Viewing Time Off Request Status and Time Account Balances</a:t>
            </a:r>
          </a:p>
          <a:p>
            <a:pPr marL="179964" lvl="1" indent="-179964">
              <a:spcBef>
                <a:spcPts val="300"/>
              </a:spcBef>
              <a:buClr>
                <a:srgbClr val="666666"/>
              </a:buClr>
              <a:buSzPct val="100000"/>
              <a:buFont typeface="Wingdings"/>
              <a:buChar char=""/>
            </a:pPr>
            <a:r>
              <a:rPr lang="en-US" sz="1100" dirty="0">
                <a:solidFill>
                  <a:srgbClr val="000000"/>
                </a:solidFill>
                <a:latin typeface="Arial"/>
              </a:rPr>
              <a:t>Entering Return to Work in case of Long-Term Absence</a:t>
            </a:r>
          </a:p>
          <a:p>
            <a:pPr marL="179964" lvl="1" indent="-179964">
              <a:spcBef>
                <a:spcPts val="300"/>
              </a:spcBef>
              <a:buClr>
                <a:srgbClr val="666666"/>
              </a:buClr>
              <a:buSzPct val="100000"/>
              <a:buFont typeface="Wingdings"/>
              <a:buChar char=""/>
            </a:pPr>
            <a:r>
              <a:rPr lang="en-US" sz="1100" dirty="0">
                <a:solidFill>
                  <a:srgbClr val="000000"/>
                </a:solidFill>
                <a:latin typeface="Arial"/>
              </a:rPr>
              <a:t>Updating / Viewing Employee Job Information in case of Long-Term Absence</a:t>
            </a:r>
          </a:p>
          <a:p>
            <a:pPr marL="179964" lvl="1" indent="-179964">
              <a:spcBef>
                <a:spcPts val="300"/>
              </a:spcBef>
              <a:buClr>
                <a:srgbClr val="666666"/>
              </a:buClr>
              <a:buSzPct val="100000"/>
              <a:buFont typeface="Wingdings"/>
              <a:buChar char=""/>
            </a:pPr>
            <a:r>
              <a:rPr lang="en-US" sz="1100" dirty="0">
                <a:solidFill>
                  <a:srgbClr val="000000"/>
                </a:solidFill>
                <a:latin typeface="Arial"/>
              </a:rPr>
              <a:t>Updating / Viewing Employee Position Details in case of Long-Term Absence</a:t>
            </a:r>
          </a:p>
        </p:txBody>
      </p:sp>
      <p:sp>
        <p:nvSpPr>
          <p:cNvPr id="5" name="TextBox 4"/>
          <p:cNvSpPr txBox="1"/>
          <p:nvPr/>
        </p:nvSpPr>
        <p:spPr>
          <a:xfrm>
            <a:off x="505295" y="877924"/>
            <a:ext cx="10146586" cy="36924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dirty="0">
                <a:solidFill>
                  <a:srgbClr val="000000"/>
                </a:solidFill>
              </a:rPr>
              <a:t>Request and Manage Time Off</a:t>
            </a:r>
            <a:endParaRPr lang="en-US" sz="2400" kern="0" dirty="0">
              <a:solidFill>
                <a:srgbClr val="000000"/>
              </a:solidFill>
              <a:ea typeface="Arial Unicode MS" pitchFamily="34" charset="-128"/>
              <a:cs typeface="Arial Unicode MS" pitchFamily="34" charset="-128"/>
            </a:endParaRPr>
          </a:p>
        </p:txBody>
      </p:sp>
      <p:sp>
        <p:nvSpPr>
          <p:cNvPr id="16" name="TextBox 15"/>
          <p:cNvSpPr txBox="1"/>
          <p:nvPr/>
        </p:nvSpPr>
        <p:spPr>
          <a:xfrm>
            <a:off x="3732448" y="877924"/>
            <a:ext cx="7956735" cy="369247"/>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400" dirty="0">
                <a:solidFill>
                  <a:srgbClr val="000000"/>
                </a:solidFill>
              </a:rPr>
              <a:t>FJ7</a:t>
            </a:r>
          </a:p>
        </p:txBody>
      </p:sp>
    </p:spTree>
    <p:extLst>
      <p:ext uri="{BB962C8B-B14F-4D97-AF65-F5344CB8AC3E}">
        <p14:creationId xmlns:p14="http://schemas.microsoft.com/office/powerpoint/2010/main" val="12652894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type="body" sz="quarter" idx="10"/>
          </p:nvPr>
        </p:nvSpPr>
        <p:spPr>
          <a:xfrm>
            <a:off x="504000" y="1620000"/>
            <a:ext cx="8744776" cy="1738938"/>
          </a:xfrm>
        </p:spPr>
        <p:txBody>
          <a:bodyPr>
            <a:spAutoFit/>
          </a:bodyPr>
          <a:lstStyle/>
          <a:p>
            <a:pPr marL="0" indent="0">
              <a:spcBef>
                <a:spcPts val="300"/>
              </a:spcBef>
            </a:pPr>
            <a:r>
              <a:rPr lang="en-US" sz="1200" b="0" i="0" u="none" dirty="0">
                <a:solidFill>
                  <a:srgbClr val="000000"/>
                </a:solidFill>
                <a:latin typeface="Arial"/>
              </a:rPr>
              <a:t>For customers who do not have SAP SuccessFactors Time Off activated, this business process describes the typical activities performed to manage Leave of Absence in SAP SuccessFactors Employee Central.</a:t>
            </a:r>
          </a:p>
          <a:p>
            <a:pPr marL="0" indent="0">
              <a:spcBef>
                <a:spcPts val="300"/>
              </a:spcBef>
            </a:pPr>
            <a:r>
              <a:rPr lang="en-US" sz="1200" b="0" i="0" u="none" dirty="0">
                <a:solidFill>
                  <a:srgbClr val="000000"/>
                </a:solidFill>
                <a:latin typeface="Arial"/>
              </a:rPr>
              <a:t>Situations can occur in which the employee may be absent for a longer period from work. A reason for interrupting a work relationship is, for example, parental leave. The employee requests a leave of absence; after approval by the line manager and the HR business partner of the employee, an event with appropriate event reason is triggered, which results in the appropriate setting of the employee’s status to mark that the employee is away from work for a longer period.</a:t>
            </a:r>
          </a:p>
          <a:p>
            <a:pPr marL="0" indent="0">
              <a:spcBef>
                <a:spcPts val="300"/>
              </a:spcBef>
            </a:pPr>
            <a:r>
              <a:rPr lang="en-US" sz="1200" b="0" i="0" u="none" dirty="0">
                <a:solidFill>
                  <a:srgbClr val="000000"/>
                </a:solidFill>
                <a:latin typeface="Arial"/>
              </a:rPr>
              <a:t>In case Position Management is enabled, you can decide whether that employee should have the right to return to his or her current position when the leave of absence is over. For this, the Right to Return feature needs to be set. Right to Return is also visualized on the Position Org Chart.</a:t>
            </a:r>
          </a:p>
        </p:txBody>
      </p:sp>
      <p:sp>
        <p:nvSpPr>
          <p:cNvPr id="3" name="Title 2"/>
          <p:cNvSpPr>
            <a:spLocks noGrp="1"/>
          </p:cNvSpPr>
          <p:nvPr>
            <p:ph type="title"/>
          </p:nvPr>
        </p:nvSpPr>
        <p:spPr>
          <a:xfrm>
            <a:off x="504001" y="504000"/>
            <a:ext cx="11186476" cy="369332"/>
          </a:xfrm>
        </p:spPr>
        <p:txBody>
          <a:bodyPr>
            <a:spAutoFit/>
          </a:bodyPr>
          <a:lstStyle/>
          <a:p>
            <a:r>
              <a:rPr lang="en-US" dirty="0"/>
              <a:t>Time Management</a:t>
            </a:r>
          </a:p>
        </p:txBody>
      </p:sp>
      <p:sp>
        <p:nvSpPr>
          <p:cNvPr id="7" name="Text Placeholder 3"/>
          <p:cNvSpPr txBox="1">
            <a:spLocks/>
          </p:cNvSpPr>
          <p:nvPr/>
        </p:nvSpPr>
        <p:spPr bwMode="gray">
          <a:xfrm>
            <a:off x="503999" y="4220910"/>
            <a:ext cx="3059292" cy="184666"/>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2" indent="0">
              <a:buNone/>
            </a:pPr>
            <a:r>
              <a:rPr lang="en-US" sz="1200" b="1" dirty="0">
                <a:solidFill>
                  <a:schemeClr val="accent2"/>
                </a:solidFill>
              </a:rPr>
              <a:t>Key process steps</a:t>
            </a:r>
          </a:p>
        </p:txBody>
      </p:sp>
      <p:sp>
        <p:nvSpPr>
          <p:cNvPr id="8" name="Text Placeholder 3"/>
          <p:cNvSpPr txBox="1">
            <a:spLocks/>
          </p:cNvSpPr>
          <p:nvPr/>
        </p:nvSpPr>
        <p:spPr bwMode="gray">
          <a:xfrm>
            <a:off x="6362476" y="4220910"/>
            <a:ext cx="3059292" cy="184666"/>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2" indent="0">
              <a:buNone/>
            </a:pPr>
            <a:r>
              <a:rPr lang="en-US" sz="1200" b="1" dirty="0">
                <a:solidFill>
                  <a:schemeClr val="accent2"/>
                </a:solidFill>
              </a:rPr>
              <a:t>Business benefits</a:t>
            </a:r>
          </a:p>
        </p:txBody>
      </p:sp>
      <p:sp>
        <p:nvSpPr>
          <p:cNvPr id="12" name="Text Placeholder 3"/>
          <p:cNvSpPr txBox="1">
            <a:spLocks/>
          </p:cNvSpPr>
          <p:nvPr/>
        </p:nvSpPr>
        <p:spPr bwMode="gray">
          <a:xfrm>
            <a:off x="6362476" y="4474836"/>
            <a:ext cx="5328000" cy="863826"/>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2">
              <a:lnSpc>
                <a:spcPct val="110000"/>
              </a:lnSpc>
              <a:buClr>
                <a:srgbClr val="666666"/>
              </a:buClr>
              <a:buSzPct val="100000"/>
              <a:buFont typeface="Wingdings"/>
              <a:buChar char=""/>
            </a:pPr>
            <a:r>
              <a:rPr lang="en-US" sz="1200" b="0" i="0" u="none" dirty="0">
                <a:solidFill>
                  <a:srgbClr val="000000"/>
                </a:solidFill>
                <a:latin typeface="Arial"/>
              </a:rPr>
              <a:t>Enables employees to register their leave of absence at the period for which they are absent</a:t>
            </a:r>
          </a:p>
          <a:p>
            <a:pPr lvl="2">
              <a:lnSpc>
                <a:spcPct val="110000"/>
              </a:lnSpc>
              <a:buClr>
                <a:srgbClr val="666666"/>
              </a:buClr>
              <a:buSzPct val="100000"/>
              <a:buFont typeface="Wingdings"/>
              <a:buChar char=""/>
            </a:pPr>
            <a:r>
              <a:rPr lang="en-US" sz="1200" b="0" i="0" u="none" dirty="0">
                <a:solidFill>
                  <a:srgbClr val="000000"/>
                </a:solidFill>
                <a:latin typeface="Arial"/>
              </a:rPr>
              <a:t>Helps to have full traceability when an employee takes a leave of absence and returns from the leave</a:t>
            </a:r>
          </a:p>
        </p:txBody>
      </p:sp>
      <p:sp>
        <p:nvSpPr>
          <p:cNvPr id="15" name="Text Placeholder 3"/>
          <p:cNvSpPr txBox="1">
            <a:spLocks/>
          </p:cNvSpPr>
          <p:nvPr/>
        </p:nvSpPr>
        <p:spPr bwMode="gray">
          <a:xfrm>
            <a:off x="503998" y="4474836"/>
            <a:ext cx="5328000" cy="1300356"/>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80000" lvl="1" indent="-180000">
              <a:spcBef>
                <a:spcPts val="300"/>
              </a:spcBef>
              <a:buClr>
                <a:srgbClr val="666666"/>
              </a:buClr>
              <a:buSzPct val="100000"/>
              <a:buFont typeface="Wingdings"/>
              <a:buChar char=""/>
            </a:pPr>
            <a:r>
              <a:rPr lang="en-US" sz="1200" b="0" i="0" u="none" dirty="0">
                <a:solidFill>
                  <a:srgbClr val="000000"/>
                </a:solidFill>
                <a:latin typeface="Arial"/>
              </a:rPr>
              <a:t>Requesting Leave of Absence</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Processing Leave of Absence Request</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Processing Approved Leave of Absence Request</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Viewing Employee Position Details (Optional)</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Viewing Employee Job Information Details</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Entering Return to Work from Leave of Absence Data</a:t>
            </a:r>
          </a:p>
        </p:txBody>
      </p:sp>
      <p:sp>
        <p:nvSpPr>
          <p:cNvPr id="5" name="TextBox 4"/>
          <p:cNvSpPr txBox="1"/>
          <p:nvPr/>
        </p:nvSpPr>
        <p:spPr>
          <a:xfrm>
            <a:off x="503999" y="877334"/>
            <a:ext cx="10148935"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dirty="0"/>
              <a:t>Manage Leave Of Absence</a:t>
            </a:r>
            <a:endParaRPr lang="en-US" sz="2400" kern="0" dirty="0">
              <a:ea typeface="Arial Unicode MS" pitchFamily="34" charset="-128"/>
              <a:cs typeface="Arial Unicode MS" pitchFamily="34" charset="-128"/>
            </a:endParaRPr>
          </a:p>
        </p:txBody>
      </p:sp>
      <p:sp>
        <p:nvSpPr>
          <p:cNvPr id="16" name="TextBox 15"/>
          <p:cNvSpPr txBox="1"/>
          <p:nvPr/>
        </p:nvSpPr>
        <p:spPr>
          <a:xfrm>
            <a:off x="3731899" y="877334"/>
            <a:ext cx="7958577" cy="369332"/>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400" dirty="0"/>
              <a:t>10B</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738664"/>
          </a:xfrm>
        </p:spPr>
        <p:txBody>
          <a:bodyPr>
            <a:spAutoFit/>
          </a:bodyPr>
          <a:lstStyle/>
          <a:p>
            <a:r>
              <a:rPr lang="en-US" dirty="0"/>
              <a:t>Company Structure and Position Management</a:t>
            </a:r>
            <a:br>
              <a:rPr lang="en-US" dirty="0"/>
            </a:br>
            <a:r>
              <a:rPr lang="en-US" b="0" dirty="0"/>
              <a:t>Includes these scope items</a:t>
            </a:r>
          </a:p>
        </p:txBody>
      </p:sp>
      <p:graphicFrame>
        <p:nvGraphicFramePr>
          <p:cNvPr id="6" name="Table 5"/>
          <p:cNvGraphicFramePr>
            <a:graphicFrameLocks noGrp="1"/>
          </p:cNvGraphicFramePr>
          <p:nvPr>
            <p:extLst>
              <p:ext uri="{D42A27DB-BD31-4B8C-83A1-F6EECF244321}">
                <p14:modId xmlns:p14="http://schemas.microsoft.com/office/powerpoint/2010/main" val="2975670469"/>
              </p:ext>
            </p:extLst>
          </p:nvPr>
        </p:nvGraphicFramePr>
        <p:xfrm>
          <a:off x="503999" y="1620000"/>
          <a:ext cx="11186477" cy="1058400"/>
        </p:xfrm>
        <a:graphic>
          <a:graphicData uri="http://schemas.openxmlformats.org/drawingml/2006/table">
            <a:tbl>
              <a:tblPr firstRow="1" bandRow="1">
                <a:tableStyleId>{2D5ABB26-0587-4C30-8999-92F81FD0307C}</a:tableStyleId>
              </a:tblPr>
              <a:tblGrid>
                <a:gridCol w="2999692">
                  <a:extLst>
                    <a:ext uri="{9D8B030D-6E8A-4147-A177-3AD203B41FA5}">
                      <a16:colId xmlns:a16="http://schemas.microsoft.com/office/drawing/2014/main" val="2016480477"/>
                    </a:ext>
                  </a:extLst>
                </a:gridCol>
                <a:gridCol w="7767873">
                  <a:extLst>
                    <a:ext uri="{9D8B030D-6E8A-4147-A177-3AD203B41FA5}">
                      <a16:colId xmlns:a16="http://schemas.microsoft.com/office/drawing/2014/main" val="2530223410"/>
                    </a:ext>
                  </a:extLst>
                </a:gridCol>
                <a:gridCol w="418912">
                  <a:extLst>
                    <a:ext uri="{9D8B030D-6E8A-4147-A177-3AD203B41FA5}">
                      <a16:colId xmlns:a16="http://schemas.microsoft.com/office/drawing/2014/main" val="1415911389"/>
                    </a:ext>
                  </a:extLst>
                </a:gridCol>
              </a:tblGrid>
              <a:tr h="254000">
                <a:tc>
                  <a:txBody>
                    <a:bodyPr/>
                    <a:lstStyle/>
                    <a:p>
                      <a:r>
                        <a:rPr lang="en-US" sz="1200" b="0" i="0" u="none" dirty="0">
                          <a:solidFill>
                            <a:srgbClr val="000000"/>
                          </a:solidFill>
                          <a:latin typeface="Arial"/>
                        </a:rPr>
                        <a:t>Manage Positions</a:t>
                      </a:r>
                    </a:p>
                  </a:txBody>
                  <a:tcPr marL="0" marR="72000" marT="0" marB="0"/>
                </a:tc>
                <a:tc>
                  <a:txBody>
                    <a:bodyPr/>
                    <a:lstStyle/>
                    <a:p>
                      <a:r>
                        <a:rPr lang="en-US" sz="1200" b="0" i="0" u="none" dirty="0">
                          <a:solidFill>
                            <a:srgbClr val="000000"/>
                          </a:solidFill>
                          <a:latin typeface="Arial"/>
                        </a:rPr>
                        <a:t>This business process describes how to create, update, and deactivate positions online with appropriate controls, store and track position category, job description, related organizational entities, and current incumbent. Out of the box synchronization with job information and complete setup of forward propagation.</a:t>
                      </a:r>
                    </a:p>
                  </a:txBody>
                  <a:tcPr marL="0" marR="72000" marT="0" marB="72000"/>
                </a:tc>
                <a:tc>
                  <a:txBody>
                    <a:bodyPr/>
                    <a:lstStyle/>
                    <a:p>
                      <a:r>
                        <a:rPr lang="en-US" sz="1200" b="0" i="0" u="none" dirty="0">
                          <a:solidFill>
                            <a:srgbClr val="000000"/>
                          </a:solidFill>
                          <a:latin typeface="Arial"/>
                        </a:rPr>
                        <a:t>FK1</a:t>
                      </a:r>
                    </a:p>
                  </a:txBody>
                  <a:tcPr marL="36000" marR="0" marT="0" marB="0"/>
                </a:tc>
                <a:extLst>
                  <a:ext uri="{0D108BD9-81ED-4DB2-BD59-A6C34878D82A}">
                    <a16:rowId xmlns:a16="http://schemas.microsoft.com/office/drawing/2014/main" val="10000"/>
                  </a:ext>
                </a:extLst>
              </a:tr>
              <a:tr h="254000">
                <a:tc>
                  <a:txBody>
                    <a:bodyPr/>
                    <a:lstStyle/>
                    <a:p>
                      <a:r>
                        <a:rPr lang="en-US" sz="1200" b="0" i="0" u="none" dirty="0">
                          <a:solidFill>
                            <a:srgbClr val="000000"/>
                          </a:solidFill>
                          <a:latin typeface="Arial"/>
                        </a:rPr>
                        <a:t>Manage Company Structure</a:t>
                      </a:r>
                    </a:p>
                  </a:txBody>
                  <a:tcPr marL="0" marR="72000" marT="0" marB="0"/>
                </a:tc>
                <a:tc>
                  <a:txBody>
                    <a:bodyPr/>
                    <a:lstStyle/>
                    <a:p>
                      <a:r>
                        <a:rPr lang="en-US" sz="1200" b="0" i="0" u="none" dirty="0">
                          <a:solidFill>
                            <a:srgbClr val="000000"/>
                          </a:solidFill>
                          <a:latin typeface="Arial"/>
                        </a:rPr>
                        <a:t>This business process describes how the company structure can be managed within the SAP SuccessFactors Employee Central system. Customers can visualize the entire structure of the company in chart format.</a:t>
                      </a:r>
                    </a:p>
                  </a:txBody>
                  <a:tcPr marL="0" marR="72000" marT="0" marB="72000"/>
                </a:tc>
                <a:tc>
                  <a:txBody>
                    <a:bodyPr/>
                    <a:lstStyle/>
                    <a:p>
                      <a:r>
                        <a:rPr lang="en-US" sz="1200" b="0" i="0" u="none" dirty="0">
                          <a:solidFill>
                            <a:srgbClr val="000000"/>
                          </a:solidFill>
                          <a:latin typeface="Arial"/>
                        </a:rPr>
                        <a:t>2OY</a:t>
                      </a:r>
                    </a:p>
                  </a:txBody>
                  <a:tcPr marL="36000" marR="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type="body" sz="quarter" idx="10"/>
          </p:nvPr>
        </p:nvSpPr>
        <p:spPr>
          <a:xfrm>
            <a:off x="504000" y="1620000"/>
            <a:ext cx="8744776" cy="2331407"/>
          </a:xfrm>
        </p:spPr>
        <p:txBody>
          <a:bodyPr>
            <a:spAutoFit/>
          </a:bodyPr>
          <a:lstStyle/>
          <a:p>
            <a:pPr marL="0" indent="0">
              <a:spcBef>
                <a:spcPts val="300"/>
              </a:spcBef>
            </a:pPr>
            <a:r>
              <a:rPr lang="en-US" sz="1200" b="0" i="0" u="none" dirty="0">
                <a:solidFill>
                  <a:srgbClr val="000000"/>
                </a:solidFill>
                <a:latin typeface="Arial"/>
              </a:rPr>
              <a:t>Position Management is a solution for facilitating a company’s organizational management. It allows the assignment of resources that are needed in the organization, independent from actual employee assignments. Customers can maintain a target organizational structure by creating a central repository of authorized positions.</a:t>
            </a:r>
          </a:p>
          <a:p>
            <a:pPr marL="0" indent="0">
              <a:spcBef>
                <a:spcPts val="300"/>
              </a:spcBef>
            </a:pPr>
            <a:r>
              <a:rPr lang="en-US" sz="1200" b="0" i="0" u="none" dirty="0">
                <a:solidFill>
                  <a:srgbClr val="000000"/>
                </a:solidFill>
                <a:latin typeface="Arial"/>
              </a:rPr>
              <a:t>A position enables the hiring of one or more employees with the specified job classification onto the position. Customers can work with positions while there are no incumbents and work with employees when they are incumbents of positions. Position Management ensures employee job information is consistent (the position object drives organizational data like department, Location, and job code).</a:t>
            </a:r>
          </a:p>
          <a:p>
            <a:pPr marL="0" indent="0">
              <a:spcBef>
                <a:spcPts val="300"/>
              </a:spcBef>
            </a:pPr>
            <a:r>
              <a:rPr lang="en-US" sz="1200" b="0" i="0" u="none" dirty="0">
                <a:solidFill>
                  <a:srgbClr val="000000"/>
                </a:solidFill>
                <a:latin typeface="Arial"/>
              </a:rPr>
              <a:t>This business process describes the maintenance of positions within the company to keep up-to-date with the business requirements. The maintenance includes the sub processes of creating, updating, and deactivating positions, as well as mass updates to positions, which share common attribute values.</a:t>
            </a:r>
          </a:p>
          <a:p>
            <a:pPr marL="0" indent="0">
              <a:spcBef>
                <a:spcPts val="300"/>
              </a:spcBef>
            </a:pPr>
            <a:r>
              <a:rPr lang="en-US" sz="1200" b="0" i="0" u="none" dirty="0">
                <a:solidFill>
                  <a:srgbClr val="000000"/>
                </a:solidFill>
                <a:latin typeface="Arial"/>
              </a:rPr>
              <a:t>The trigger for these </a:t>
            </a:r>
            <a:r>
              <a:rPr lang="en-US" sz="1200" b="0" i="0" u="none" dirty="0" err="1">
                <a:solidFill>
                  <a:srgbClr val="000000"/>
                </a:solidFill>
                <a:latin typeface="Arial"/>
              </a:rPr>
              <a:t>subprocesses</a:t>
            </a:r>
            <a:r>
              <a:rPr lang="en-US" sz="1200" b="0" i="0" u="none" dirty="0">
                <a:solidFill>
                  <a:srgbClr val="000000"/>
                </a:solidFill>
                <a:latin typeface="Arial"/>
              </a:rPr>
              <a:t> is usually a request from the line manager in whose area of responsibility the position is to be created, updated, or deactivated resides.</a:t>
            </a:r>
          </a:p>
        </p:txBody>
      </p:sp>
      <p:sp>
        <p:nvSpPr>
          <p:cNvPr id="3" name="Title 2"/>
          <p:cNvSpPr>
            <a:spLocks noGrp="1"/>
          </p:cNvSpPr>
          <p:nvPr>
            <p:ph type="title"/>
          </p:nvPr>
        </p:nvSpPr>
        <p:spPr>
          <a:xfrm>
            <a:off x="504001" y="504000"/>
            <a:ext cx="11186476" cy="369332"/>
          </a:xfrm>
        </p:spPr>
        <p:txBody>
          <a:bodyPr>
            <a:spAutoFit/>
          </a:bodyPr>
          <a:lstStyle/>
          <a:p>
            <a:r>
              <a:rPr lang="en-US" dirty="0"/>
              <a:t>Company Structure and Position Management</a:t>
            </a:r>
          </a:p>
        </p:txBody>
      </p:sp>
      <p:sp>
        <p:nvSpPr>
          <p:cNvPr id="7" name="Text Placeholder 3"/>
          <p:cNvSpPr txBox="1">
            <a:spLocks/>
          </p:cNvSpPr>
          <p:nvPr/>
        </p:nvSpPr>
        <p:spPr bwMode="gray">
          <a:xfrm>
            <a:off x="503999" y="4220910"/>
            <a:ext cx="3059292" cy="184666"/>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2" indent="0">
              <a:buNone/>
            </a:pPr>
            <a:r>
              <a:rPr lang="en-US" sz="1200" b="1" dirty="0">
                <a:solidFill>
                  <a:schemeClr val="accent2"/>
                </a:solidFill>
              </a:rPr>
              <a:t>Key process steps</a:t>
            </a:r>
          </a:p>
        </p:txBody>
      </p:sp>
      <p:sp>
        <p:nvSpPr>
          <p:cNvPr id="8" name="Text Placeholder 3"/>
          <p:cNvSpPr txBox="1">
            <a:spLocks/>
          </p:cNvSpPr>
          <p:nvPr/>
        </p:nvSpPr>
        <p:spPr bwMode="gray">
          <a:xfrm>
            <a:off x="6362476" y="4220910"/>
            <a:ext cx="3059292" cy="184666"/>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2" indent="0">
              <a:buNone/>
            </a:pPr>
            <a:r>
              <a:rPr lang="en-US" sz="1200" b="1" dirty="0">
                <a:solidFill>
                  <a:schemeClr val="accent2"/>
                </a:solidFill>
              </a:rPr>
              <a:t>Business benefits</a:t>
            </a:r>
          </a:p>
        </p:txBody>
      </p:sp>
      <p:sp>
        <p:nvSpPr>
          <p:cNvPr id="12" name="Text Placeholder 3"/>
          <p:cNvSpPr txBox="1">
            <a:spLocks/>
          </p:cNvSpPr>
          <p:nvPr/>
        </p:nvSpPr>
        <p:spPr bwMode="gray">
          <a:xfrm>
            <a:off x="6362476" y="4474836"/>
            <a:ext cx="5328000" cy="684290"/>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2">
              <a:lnSpc>
                <a:spcPct val="105000"/>
              </a:lnSpc>
              <a:buClr>
                <a:srgbClr val="666666"/>
              </a:buClr>
              <a:buSzPct val="100000"/>
              <a:buFont typeface="Wingdings"/>
              <a:buChar char=""/>
            </a:pPr>
            <a:r>
              <a:rPr lang="en-US" sz="1200" b="0" i="0" u="none" dirty="0">
                <a:solidFill>
                  <a:srgbClr val="000000"/>
                </a:solidFill>
                <a:latin typeface="Arial"/>
              </a:rPr>
              <a:t>Concrete planning of what resources are needed in the organization</a:t>
            </a:r>
          </a:p>
          <a:p>
            <a:pPr lvl="2">
              <a:lnSpc>
                <a:spcPct val="105000"/>
              </a:lnSpc>
              <a:buClr>
                <a:srgbClr val="666666"/>
              </a:buClr>
              <a:buSzPct val="100000"/>
              <a:buFont typeface="Wingdings"/>
              <a:buChar char=""/>
            </a:pPr>
            <a:r>
              <a:rPr lang="en-US" sz="1200" b="0" i="0" u="none" dirty="0">
                <a:solidFill>
                  <a:srgbClr val="000000"/>
                </a:solidFill>
                <a:latin typeface="Arial"/>
              </a:rPr>
              <a:t>Maintain a target organizational structure</a:t>
            </a:r>
          </a:p>
          <a:p>
            <a:pPr lvl="2">
              <a:lnSpc>
                <a:spcPct val="105000"/>
              </a:lnSpc>
              <a:buClr>
                <a:srgbClr val="666666"/>
              </a:buClr>
              <a:buSzPct val="100000"/>
              <a:buFont typeface="Wingdings"/>
              <a:buChar char=""/>
            </a:pPr>
            <a:r>
              <a:rPr lang="en-US" sz="1200" b="0" i="0" u="none" dirty="0">
                <a:solidFill>
                  <a:srgbClr val="000000"/>
                </a:solidFill>
                <a:latin typeface="Arial"/>
              </a:rPr>
              <a:t>Reduce HR administrative overhead</a:t>
            </a:r>
          </a:p>
        </p:txBody>
      </p:sp>
      <p:sp>
        <p:nvSpPr>
          <p:cNvPr id="15" name="Text Placeholder 3"/>
          <p:cNvSpPr txBox="1">
            <a:spLocks/>
          </p:cNvSpPr>
          <p:nvPr/>
        </p:nvSpPr>
        <p:spPr bwMode="gray">
          <a:xfrm>
            <a:off x="503998" y="4474836"/>
            <a:ext cx="5328000" cy="1077218"/>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80000" lvl="1" indent="-180000">
              <a:spcBef>
                <a:spcPts val="300"/>
              </a:spcBef>
              <a:buClr>
                <a:srgbClr val="666666"/>
              </a:buClr>
              <a:buSzPct val="100000"/>
              <a:buFont typeface="Wingdings"/>
              <a:buChar char=""/>
            </a:pPr>
            <a:r>
              <a:rPr lang="en-US" sz="1200" b="0" i="0" u="none" dirty="0">
                <a:solidFill>
                  <a:srgbClr val="000000"/>
                </a:solidFill>
                <a:latin typeface="Arial"/>
              </a:rPr>
              <a:t>Viewing Position Details</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Position Creation</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Position Update</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Position Deactivation</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Mass Changes for Positions</a:t>
            </a:r>
          </a:p>
        </p:txBody>
      </p:sp>
      <p:sp>
        <p:nvSpPr>
          <p:cNvPr id="5" name="TextBox 4"/>
          <p:cNvSpPr txBox="1"/>
          <p:nvPr/>
        </p:nvSpPr>
        <p:spPr>
          <a:xfrm>
            <a:off x="503999" y="877334"/>
            <a:ext cx="10148935"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dirty="0"/>
              <a:t>Manage Positions</a:t>
            </a:r>
            <a:endParaRPr lang="en-US" sz="2400" kern="0" dirty="0">
              <a:ea typeface="Arial Unicode MS" pitchFamily="34" charset="-128"/>
              <a:cs typeface="Arial Unicode MS" pitchFamily="34" charset="-128"/>
            </a:endParaRPr>
          </a:p>
        </p:txBody>
      </p:sp>
      <p:sp>
        <p:nvSpPr>
          <p:cNvPr id="16" name="TextBox 15"/>
          <p:cNvSpPr txBox="1"/>
          <p:nvPr/>
        </p:nvSpPr>
        <p:spPr>
          <a:xfrm>
            <a:off x="3731899" y="877334"/>
            <a:ext cx="7958577" cy="369332"/>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400" dirty="0"/>
              <a:t>FK1</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type="body" sz="quarter" idx="10"/>
          </p:nvPr>
        </p:nvSpPr>
        <p:spPr>
          <a:xfrm>
            <a:off x="504000" y="1620000"/>
            <a:ext cx="8744776" cy="1369606"/>
          </a:xfrm>
        </p:spPr>
        <p:txBody>
          <a:bodyPr>
            <a:spAutoFit/>
          </a:bodyPr>
          <a:lstStyle/>
          <a:p>
            <a:pPr marL="0" indent="0">
              <a:spcBef>
                <a:spcPts val="300"/>
              </a:spcBef>
            </a:pPr>
            <a:r>
              <a:rPr lang="en-US" sz="1200" b="0" i="0" u="none" dirty="0">
                <a:solidFill>
                  <a:srgbClr val="000000"/>
                </a:solidFill>
                <a:latin typeface="Arial"/>
              </a:rPr>
              <a:t>This business process describes how the company structure can be managed within the SAP SuccessFactors Employee Central system. Customers can visualize the entire structure of the company in chart format.</a:t>
            </a:r>
          </a:p>
          <a:p>
            <a:pPr marL="0" indent="0">
              <a:spcBef>
                <a:spcPts val="300"/>
              </a:spcBef>
            </a:pPr>
            <a:r>
              <a:rPr lang="en-US" sz="1200" b="0" i="0" u="none" dirty="0">
                <a:solidFill>
                  <a:srgbClr val="000000"/>
                </a:solidFill>
                <a:latin typeface="Arial"/>
              </a:rPr>
              <a:t>Company reorganization, mergers or acquisitions, expansion, renaming of organization objects as part of restructuring measures, and other events trigger a maintenance in company structure. Having the company structure definition in place, users can directly start transactions from it, for example creating new organization objects, editing existing ones, or starting an action for an employee.</a:t>
            </a:r>
          </a:p>
          <a:p>
            <a:pPr marL="0" indent="0">
              <a:spcBef>
                <a:spcPts val="300"/>
              </a:spcBef>
            </a:pPr>
            <a:r>
              <a:rPr lang="en-US" sz="1200" b="0" i="0" u="none" dirty="0">
                <a:solidFill>
                  <a:srgbClr val="000000"/>
                </a:solidFill>
                <a:latin typeface="Arial"/>
              </a:rPr>
              <a:t>One or several views of the company structure can be provided for different target users.</a:t>
            </a:r>
          </a:p>
        </p:txBody>
      </p:sp>
      <p:sp>
        <p:nvSpPr>
          <p:cNvPr id="3" name="Title 2"/>
          <p:cNvSpPr>
            <a:spLocks noGrp="1"/>
          </p:cNvSpPr>
          <p:nvPr>
            <p:ph type="title"/>
          </p:nvPr>
        </p:nvSpPr>
        <p:spPr>
          <a:xfrm>
            <a:off x="504001" y="504000"/>
            <a:ext cx="11186476" cy="369332"/>
          </a:xfrm>
        </p:spPr>
        <p:txBody>
          <a:bodyPr>
            <a:spAutoFit/>
          </a:bodyPr>
          <a:lstStyle/>
          <a:p>
            <a:r>
              <a:rPr lang="en-US" dirty="0"/>
              <a:t>Company Structure and Position Management</a:t>
            </a:r>
          </a:p>
        </p:txBody>
      </p:sp>
      <p:sp>
        <p:nvSpPr>
          <p:cNvPr id="7" name="Text Placeholder 3"/>
          <p:cNvSpPr txBox="1">
            <a:spLocks/>
          </p:cNvSpPr>
          <p:nvPr/>
        </p:nvSpPr>
        <p:spPr bwMode="gray">
          <a:xfrm>
            <a:off x="503999" y="4220910"/>
            <a:ext cx="3059292" cy="184666"/>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2" indent="0">
              <a:buNone/>
            </a:pPr>
            <a:r>
              <a:rPr lang="en-US" sz="1200" b="1" dirty="0">
                <a:solidFill>
                  <a:schemeClr val="accent2"/>
                </a:solidFill>
              </a:rPr>
              <a:t>Key process steps</a:t>
            </a:r>
          </a:p>
        </p:txBody>
      </p:sp>
      <p:sp>
        <p:nvSpPr>
          <p:cNvPr id="8" name="Text Placeholder 3"/>
          <p:cNvSpPr txBox="1">
            <a:spLocks/>
          </p:cNvSpPr>
          <p:nvPr/>
        </p:nvSpPr>
        <p:spPr bwMode="gray">
          <a:xfrm>
            <a:off x="6362476" y="4220910"/>
            <a:ext cx="3059292" cy="184666"/>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2" indent="0">
              <a:buNone/>
            </a:pPr>
            <a:r>
              <a:rPr lang="en-US" sz="1200" b="1" dirty="0">
                <a:solidFill>
                  <a:schemeClr val="accent2"/>
                </a:solidFill>
              </a:rPr>
              <a:t>Business benefits</a:t>
            </a:r>
          </a:p>
        </p:txBody>
      </p:sp>
      <p:sp>
        <p:nvSpPr>
          <p:cNvPr id="12" name="Text Placeholder 3"/>
          <p:cNvSpPr txBox="1">
            <a:spLocks/>
          </p:cNvSpPr>
          <p:nvPr/>
        </p:nvSpPr>
        <p:spPr bwMode="gray">
          <a:xfrm>
            <a:off x="6362476" y="4474836"/>
            <a:ext cx="5328000" cy="684290"/>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2">
              <a:lnSpc>
                <a:spcPct val="105000"/>
              </a:lnSpc>
              <a:buClr>
                <a:srgbClr val="666666"/>
              </a:buClr>
              <a:buSzPct val="100000"/>
              <a:buFont typeface="Wingdings"/>
              <a:buChar char=""/>
            </a:pPr>
            <a:r>
              <a:rPr lang="en-US" sz="1200" b="0" i="0" u="none" dirty="0">
                <a:solidFill>
                  <a:srgbClr val="000000"/>
                </a:solidFill>
                <a:latin typeface="Arial"/>
              </a:rPr>
              <a:t>Visualizes the entire structure of the company in chart format.</a:t>
            </a:r>
          </a:p>
          <a:p>
            <a:pPr lvl="2">
              <a:lnSpc>
                <a:spcPct val="105000"/>
              </a:lnSpc>
              <a:buClr>
                <a:srgbClr val="666666"/>
              </a:buClr>
              <a:buSzPct val="100000"/>
              <a:buFont typeface="Wingdings"/>
              <a:buChar char=""/>
            </a:pPr>
            <a:r>
              <a:rPr lang="en-US" sz="1200" b="0" i="0" u="none" dirty="0">
                <a:solidFill>
                  <a:srgbClr val="000000"/>
                </a:solidFill>
                <a:latin typeface="Arial"/>
              </a:rPr>
              <a:t>Provides different company structure views for different target users</a:t>
            </a:r>
          </a:p>
          <a:p>
            <a:pPr lvl="2">
              <a:lnSpc>
                <a:spcPct val="105000"/>
              </a:lnSpc>
              <a:buClr>
                <a:srgbClr val="666666"/>
              </a:buClr>
              <a:buSzPct val="100000"/>
              <a:buFont typeface="Wingdings"/>
              <a:buChar char=""/>
            </a:pPr>
            <a:r>
              <a:rPr lang="en-US" sz="1200" b="0" i="0" u="none" dirty="0">
                <a:solidFill>
                  <a:srgbClr val="000000"/>
                </a:solidFill>
                <a:latin typeface="Arial"/>
              </a:rPr>
              <a:t>Ease of maintenance of organizational objects</a:t>
            </a:r>
          </a:p>
        </p:txBody>
      </p:sp>
      <p:sp>
        <p:nvSpPr>
          <p:cNvPr id="15" name="Text Placeholder 3"/>
          <p:cNvSpPr txBox="1">
            <a:spLocks/>
          </p:cNvSpPr>
          <p:nvPr/>
        </p:nvSpPr>
        <p:spPr bwMode="gray">
          <a:xfrm>
            <a:off x="503998" y="4474836"/>
            <a:ext cx="5328000" cy="1077218"/>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80000" lvl="1" indent="-180000">
              <a:spcBef>
                <a:spcPts val="300"/>
              </a:spcBef>
              <a:buClr>
                <a:srgbClr val="666666"/>
              </a:buClr>
              <a:buSzPct val="100000"/>
              <a:buFont typeface="Wingdings"/>
              <a:buChar char=""/>
            </a:pPr>
            <a:r>
              <a:rPr lang="en-US" sz="1200" b="0" i="0" u="none" dirty="0">
                <a:solidFill>
                  <a:srgbClr val="000000"/>
                </a:solidFill>
                <a:latin typeface="Arial"/>
              </a:rPr>
              <a:t>Viewing Company Structure</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Viewing Employee Assignment in Company Structure</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Creating Organizational Object</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Updating Organizational Object</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Deactivating Organizational Object</a:t>
            </a:r>
          </a:p>
        </p:txBody>
      </p:sp>
      <p:sp>
        <p:nvSpPr>
          <p:cNvPr id="5" name="TextBox 4"/>
          <p:cNvSpPr txBox="1"/>
          <p:nvPr/>
        </p:nvSpPr>
        <p:spPr>
          <a:xfrm>
            <a:off x="503999" y="877334"/>
            <a:ext cx="10148935"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dirty="0"/>
              <a:t>Manage Company Structure</a:t>
            </a:r>
            <a:endParaRPr lang="en-US" sz="2400" kern="0" dirty="0">
              <a:ea typeface="Arial Unicode MS" pitchFamily="34" charset="-128"/>
              <a:cs typeface="Arial Unicode MS" pitchFamily="34" charset="-128"/>
            </a:endParaRPr>
          </a:p>
        </p:txBody>
      </p:sp>
      <p:sp>
        <p:nvSpPr>
          <p:cNvPr id="16" name="TextBox 15"/>
          <p:cNvSpPr txBox="1"/>
          <p:nvPr/>
        </p:nvSpPr>
        <p:spPr>
          <a:xfrm>
            <a:off x="3731899" y="877334"/>
            <a:ext cx="7958577" cy="369332"/>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400" dirty="0"/>
              <a:t>2OY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738664"/>
          </a:xfrm>
        </p:spPr>
        <p:txBody>
          <a:bodyPr>
            <a:spAutoFit/>
          </a:bodyPr>
          <a:lstStyle/>
          <a:p>
            <a:r>
              <a:rPr lang="en-US" dirty="0"/>
              <a:t>Total Workforce Management</a:t>
            </a:r>
            <a:br>
              <a:rPr lang="en-US" dirty="0"/>
            </a:br>
            <a:r>
              <a:rPr lang="en-US" b="0" dirty="0"/>
              <a:t>Includes these scope items</a:t>
            </a:r>
          </a:p>
        </p:txBody>
      </p:sp>
      <p:graphicFrame>
        <p:nvGraphicFramePr>
          <p:cNvPr id="6" name="Table 5"/>
          <p:cNvGraphicFramePr>
            <a:graphicFrameLocks noGrp="1"/>
          </p:cNvGraphicFramePr>
          <p:nvPr>
            <p:extLst>
              <p:ext uri="{D42A27DB-BD31-4B8C-83A1-F6EECF244321}">
                <p14:modId xmlns:p14="http://schemas.microsoft.com/office/powerpoint/2010/main" val="1363277213"/>
              </p:ext>
            </p:extLst>
          </p:nvPr>
        </p:nvGraphicFramePr>
        <p:xfrm>
          <a:off x="503999" y="1620000"/>
          <a:ext cx="11186477" cy="1241280"/>
        </p:xfrm>
        <a:graphic>
          <a:graphicData uri="http://schemas.openxmlformats.org/drawingml/2006/table">
            <a:tbl>
              <a:tblPr firstRow="1" bandRow="1">
                <a:tableStyleId>{2D5ABB26-0587-4C30-8999-92F81FD0307C}</a:tableStyleId>
              </a:tblPr>
              <a:tblGrid>
                <a:gridCol w="2999692">
                  <a:extLst>
                    <a:ext uri="{9D8B030D-6E8A-4147-A177-3AD203B41FA5}">
                      <a16:colId xmlns:a16="http://schemas.microsoft.com/office/drawing/2014/main" val="2016480477"/>
                    </a:ext>
                  </a:extLst>
                </a:gridCol>
                <a:gridCol w="7767873">
                  <a:extLst>
                    <a:ext uri="{9D8B030D-6E8A-4147-A177-3AD203B41FA5}">
                      <a16:colId xmlns:a16="http://schemas.microsoft.com/office/drawing/2014/main" val="2530223410"/>
                    </a:ext>
                  </a:extLst>
                </a:gridCol>
                <a:gridCol w="418912">
                  <a:extLst>
                    <a:ext uri="{9D8B030D-6E8A-4147-A177-3AD203B41FA5}">
                      <a16:colId xmlns:a16="http://schemas.microsoft.com/office/drawing/2014/main" val="1415911389"/>
                    </a:ext>
                  </a:extLst>
                </a:gridCol>
              </a:tblGrid>
              <a:tr h="254000">
                <a:tc>
                  <a:txBody>
                    <a:bodyPr/>
                    <a:lstStyle/>
                    <a:p>
                      <a:r>
                        <a:rPr lang="en-US" sz="1200" b="0" i="0" u="none" dirty="0">
                          <a:solidFill>
                            <a:srgbClr val="000000"/>
                          </a:solidFill>
                          <a:latin typeface="Arial"/>
                        </a:rPr>
                        <a:t>Manage Contingent Workforce</a:t>
                      </a:r>
                    </a:p>
                  </a:txBody>
                  <a:tcPr marL="0" marR="72000" marT="0" marB="0"/>
                </a:tc>
                <a:tc>
                  <a:txBody>
                    <a:bodyPr/>
                    <a:lstStyle/>
                    <a:p>
                      <a:r>
                        <a:rPr lang="en-US" sz="1200" b="0" i="0" u="none" dirty="0">
                          <a:solidFill>
                            <a:srgbClr val="000000"/>
                          </a:solidFill>
                          <a:latin typeface="Arial"/>
                        </a:rPr>
                        <a:t>In addition to employees, the company can also hire contingent workers to deliver services on a non-permanent basis. The contingent workers are often known as independent professionals, temporary contract workers, labor hires. For contingent workers, only a limited amount of information is maintained in the SAP SuccessFactors Employee Central system.</a:t>
                      </a:r>
                    </a:p>
                  </a:txBody>
                  <a:tcPr marL="0" marR="72000" marT="0" marB="72000"/>
                </a:tc>
                <a:tc>
                  <a:txBody>
                    <a:bodyPr/>
                    <a:lstStyle/>
                    <a:p>
                      <a:r>
                        <a:rPr lang="en-US" sz="1200" b="0" i="0" u="none" dirty="0">
                          <a:solidFill>
                            <a:srgbClr val="000000"/>
                          </a:solidFill>
                          <a:latin typeface="Arial"/>
                        </a:rPr>
                        <a:t>1Q0</a:t>
                      </a:r>
                    </a:p>
                  </a:txBody>
                  <a:tcPr marL="36000" marR="0" marT="0" marB="0"/>
                </a:tc>
                <a:extLst>
                  <a:ext uri="{0D108BD9-81ED-4DB2-BD59-A6C34878D82A}">
                    <a16:rowId xmlns:a16="http://schemas.microsoft.com/office/drawing/2014/main" val="10000"/>
                  </a:ext>
                </a:extLst>
              </a:tr>
              <a:tr h="254000">
                <a:tc>
                  <a:txBody>
                    <a:bodyPr/>
                    <a:lstStyle/>
                    <a:p>
                      <a:r>
                        <a:rPr lang="en-US" sz="1200" b="0" i="0" u="none" dirty="0">
                          <a:solidFill>
                            <a:srgbClr val="000000"/>
                          </a:solidFill>
                          <a:latin typeface="Arial"/>
                        </a:rPr>
                        <a:t>Manage Apprentices</a:t>
                      </a:r>
                    </a:p>
                  </a:txBody>
                  <a:tcPr marL="0" marR="72000" marT="0" marB="0"/>
                </a:tc>
                <a:tc>
                  <a:txBody>
                    <a:bodyPr/>
                    <a:lstStyle/>
                    <a:p>
                      <a:r>
                        <a:rPr lang="en-US" sz="1200" b="0" i="0" u="none" dirty="0">
                          <a:solidFill>
                            <a:srgbClr val="000000"/>
                          </a:solidFill>
                          <a:latin typeface="Arial"/>
                        </a:rPr>
                        <a:t>This process describes how to manage the internal training, on-the-job training, and instruction of apprentices within the SAP SuccessFactors Employee Central system.</a:t>
                      </a:r>
                    </a:p>
                  </a:txBody>
                  <a:tcPr marL="0" marR="72000" marT="0" marB="72000"/>
                </a:tc>
                <a:tc>
                  <a:txBody>
                    <a:bodyPr/>
                    <a:lstStyle/>
                    <a:p>
                      <a:r>
                        <a:rPr lang="en-US" sz="1200" b="0" i="0" u="none" dirty="0">
                          <a:solidFill>
                            <a:srgbClr val="000000"/>
                          </a:solidFill>
                          <a:latin typeface="Arial"/>
                        </a:rPr>
                        <a:t>1ZC</a:t>
                      </a:r>
                    </a:p>
                  </a:txBody>
                  <a:tcPr marL="36000" marR="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type="body" sz="quarter" idx="10"/>
          </p:nvPr>
        </p:nvSpPr>
        <p:spPr>
          <a:xfrm>
            <a:off x="504000" y="1620000"/>
            <a:ext cx="8744776" cy="1331134"/>
          </a:xfrm>
        </p:spPr>
        <p:txBody>
          <a:bodyPr>
            <a:spAutoFit/>
          </a:bodyPr>
          <a:lstStyle/>
          <a:p>
            <a:pPr marL="0" indent="0">
              <a:spcBef>
                <a:spcPts val="300"/>
              </a:spcBef>
            </a:pPr>
            <a:r>
              <a:rPr lang="en-US" sz="1200" b="0" i="0" u="none" dirty="0">
                <a:solidFill>
                  <a:srgbClr val="000000"/>
                </a:solidFill>
                <a:latin typeface="Arial"/>
              </a:rPr>
              <a:t>In addition to employees, the company can also hire contingent workers to deliver services on a non-permanent basis. The contingent workers are often known as independent professionals, temporary contract workers, labor hires. For contingent workers, only a limited amount of information is maintained in the SAP SuccessFactors Employee Central system.</a:t>
            </a:r>
          </a:p>
          <a:p>
            <a:pPr marL="0" indent="0">
              <a:spcBef>
                <a:spcPts val="300"/>
              </a:spcBef>
            </a:pPr>
            <a:r>
              <a:rPr lang="en-US" sz="1200" b="0" i="0" u="none" dirty="0">
                <a:solidFill>
                  <a:srgbClr val="000000"/>
                </a:solidFill>
                <a:latin typeface="Arial"/>
              </a:rPr>
              <a:t>In case Position Management is enabled in the SAP SuccessFactors Employee Central instance, the contingent worker will be assigned to a particular position, and several fields related to organizational information and job information will be auto-populated from that position based on the propagation rule configured in the instance. The position to which the contingent worker is assigned will be updated automatically and the details can be viewed.</a:t>
            </a:r>
          </a:p>
        </p:txBody>
      </p:sp>
      <p:sp>
        <p:nvSpPr>
          <p:cNvPr id="3" name="Title 2"/>
          <p:cNvSpPr>
            <a:spLocks noGrp="1"/>
          </p:cNvSpPr>
          <p:nvPr>
            <p:ph type="title"/>
          </p:nvPr>
        </p:nvSpPr>
        <p:spPr>
          <a:xfrm>
            <a:off x="504001" y="504000"/>
            <a:ext cx="11186476" cy="369332"/>
          </a:xfrm>
        </p:spPr>
        <p:txBody>
          <a:bodyPr>
            <a:spAutoFit/>
          </a:bodyPr>
          <a:lstStyle/>
          <a:p>
            <a:r>
              <a:rPr lang="en-US" dirty="0"/>
              <a:t>Total Workforce Management</a:t>
            </a:r>
          </a:p>
        </p:txBody>
      </p:sp>
      <p:sp>
        <p:nvSpPr>
          <p:cNvPr id="7" name="Text Placeholder 3"/>
          <p:cNvSpPr txBox="1">
            <a:spLocks/>
          </p:cNvSpPr>
          <p:nvPr/>
        </p:nvSpPr>
        <p:spPr bwMode="gray">
          <a:xfrm>
            <a:off x="503999" y="4220910"/>
            <a:ext cx="3059292" cy="184666"/>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2" indent="0">
              <a:buNone/>
            </a:pPr>
            <a:r>
              <a:rPr lang="en-US" sz="1200" b="1" dirty="0">
                <a:solidFill>
                  <a:schemeClr val="accent2"/>
                </a:solidFill>
              </a:rPr>
              <a:t>Key process steps</a:t>
            </a:r>
          </a:p>
        </p:txBody>
      </p:sp>
      <p:sp>
        <p:nvSpPr>
          <p:cNvPr id="8" name="Text Placeholder 3"/>
          <p:cNvSpPr txBox="1">
            <a:spLocks/>
          </p:cNvSpPr>
          <p:nvPr/>
        </p:nvSpPr>
        <p:spPr bwMode="gray">
          <a:xfrm>
            <a:off x="6362476" y="4220910"/>
            <a:ext cx="3059292" cy="184666"/>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2" indent="0">
              <a:buNone/>
            </a:pPr>
            <a:r>
              <a:rPr lang="en-US" sz="1200" b="1" dirty="0">
                <a:solidFill>
                  <a:schemeClr val="accent2"/>
                </a:solidFill>
              </a:rPr>
              <a:t>Business benefits</a:t>
            </a:r>
          </a:p>
        </p:txBody>
      </p:sp>
      <p:sp>
        <p:nvSpPr>
          <p:cNvPr id="12" name="Text Placeholder 3"/>
          <p:cNvSpPr txBox="1">
            <a:spLocks/>
          </p:cNvSpPr>
          <p:nvPr/>
        </p:nvSpPr>
        <p:spPr bwMode="gray">
          <a:xfrm>
            <a:off x="6362476" y="4474836"/>
            <a:ext cx="5328000" cy="1265988"/>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2">
              <a:lnSpc>
                <a:spcPct val="105000"/>
              </a:lnSpc>
              <a:buClr>
                <a:srgbClr val="666666"/>
              </a:buClr>
              <a:buSzPct val="100000"/>
              <a:buFont typeface="Wingdings"/>
              <a:buChar char=""/>
            </a:pPr>
            <a:r>
              <a:rPr lang="en-US" sz="1200" b="0" i="0" u="none" dirty="0">
                <a:solidFill>
                  <a:srgbClr val="000000"/>
                </a:solidFill>
                <a:latin typeface="Arial"/>
              </a:rPr>
              <a:t>Manage and optimize your total workforce and help your business  achieve its goals and prosper</a:t>
            </a:r>
          </a:p>
          <a:p>
            <a:pPr lvl="2">
              <a:lnSpc>
                <a:spcPct val="105000"/>
              </a:lnSpc>
              <a:buClr>
                <a:srgbClr val="666666"/>
              </a:buClr>
              <a:buSzPct val="100000"/>
              <a:buFont typeface="Wingdings"/>
              <a:buChar char=""/>
            </a:pPr>
            <a:r>
              <a:rPr lang="en-US" sz="1200" b="0" i="0" u="none" dirty="0">
                <a:solidFill>
                  <a:srgbClr val="000000"/>
                </a:solidFill>
                <a:latin typeface="Arial"/>
              </a:rPr>
              <a:t>Full traceability of contingent worker information, for example: Name information, Contact information, Work Order Information</a:t>
            </a:r>
          </a:p>
          <a:p>
            <a:pPr lvl="2">
              <a:lnSpc>
                <a:spcPct val="105000"/>
              </a:lnSpc>
              <a:buClr>
                <a:srgbClr val="666666"/>
              </a:buClr>
              <a:buSzPct val="100000"/>
              <a:buFont typeface="Wingdings"/>
              <a:buChar char=""/>
            </a:pPr>
            <a:r>
              <a:rPr lang="en-US" sz="1200" b="0" i="0" u="none" dirty="0">
                <a:solidFill>
                  <a:srgbClr val="000000"/>
                </a:solidFill>
                <a:latin typeface="Arial"/>
              </a:rPr>
              <a:t>Make contingent workers visible to everyone in the organizational charts and people searches, so their talent can be leveraged for best business results</a:t>
            </a:r>
          </a:p>
        </p:txBody>
      </p:sp>
      <p:sp>
        <p:nvSpPr>
          <p:cNvPr id="15" name="Text Placeholder 3"/>
          <p:cNvSpPr txBox="1">
            <a:spLocks/>
          </p:cNvSpPr>
          <p:nvPr/>
        </p:nvSpPr>
        <p:spPr bwMode="gray">
          <a:xfrm>
            <a:off x="503998" y="4474836"/>
            <a:ext cx="5328000" cy="1077218"/>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80000" lvl="1" indent="-180000">
              <a:spcBef>
                <a:spcPts val="300"/>
              </a:spcBef>
              <a:buClr>
                <a:srgbClr val="666666"/>
              </a:buClr>
              <a:buSzPct val="100000"/>
              <a:buFont typeface="Wingdings"/>
              <a:buChar char=""/>
            </a:pPr>
            <a:r>
              <a:rPr lang="en-US" sz="1200" b="0" i="0" u="none" dirty="0">
                <a:solidFill>
                  <a:srgbClr val="000000"/>
                </a:solidFill>
                <a:latin typeface="Arial"/>
              </a:rPr>
              <a:t>Entering Master Data of Contingent Worker</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Viewing Contingent Worker in Org Chart</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Maintaining Contingent Worker Information</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Assigning Contingent Worker to New Work Order</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Hiring Contingent Worker as Employee</a:t>
            </a:r>
          </a:p>
        </p:txBody>
      </p:sp>
      <p:sp>
        <p:nvSpPr>
          <p:cNvPr id="5" name="TextBox 4"/>
          <p:cNvSpPr txBox="1"/>
          <p:nvPr/>
        </p:nvSpPr>
        <p:spPr>
          <a:xfrm>
            <a:off x="503999" y="877334"/>
            <a:ext cx="10148935"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dirty="0"/>
              <a:t>Manage Contingent Workforce</a:t>
            </a:r>
            <a:endParaRPr lang="en-US" sz="2400" kern="0" dirty="0">
              <a:ea typeface="Arial Unicode MS" pitchFamily="34" charset="-128"/>
              <a:cs typeface="Arial Unicode MS" pitchFamily="34" charset="-128"/>
            </a:endParaRPr>
          </a:p>
        </p:txBody>
      </p:sp>
      <p:sp>
        <p:nvSpPr>
          <p:cNvPr id="16" name="TextBox 15"/>
          <p:cNvSpPr txBox="1"/>
          <p:nvPr/>
        </p:nvSpPr>
        <p:spPr>
          <a:xfrm>
            <a:off x="3731899" y="877334"/>
            <a:ext cx="7958577" cy="369332"/>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400" dirty="0"/>
              <a:t>1Q0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Oval 37"/>
          <p:cNvSpPr/>
          <p:nvPr/>
        </p:nvSpPr>
        <p:spPr bwMode="gray">
          <a:xfrm>
            <a:off x="678588" y="4913762"/>
            <a:ext cx="922361" cy="922361"/>
          </a:xfrm>
          <a:prstGeom prst="ellipse">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ea typeface="Arial Unicode MS" pitchFamily="34" charset="-128"/>
              <a:cs typeface="Arial Unicode MS" pitchFamily="34" charset="-128"/>
            </a:endParaRPr>
          </a:p>
        </p:txBody>
      </p:sp>
      <p:sp>
        <p:nvSpPr>
          <p:cNvPr id="13315" name="Title 1"/>
          <p:cNvSpPr>
            <a:spLocks noGrp="1"/>
          </p:cNvSpPr>
          <p:nvPr>
            <p:ph type="title"/>
          </p:nvPr>
        </p:nvSpPr>
        <p:spPr/>
        <p:txBody>
          <a:bodyPr/>
          <a:lstStyle/>
          <a:p>
            <a:r>
              <a:rPr lang="en-US" dirty="0"/>
              <a:t>Innovation adoption made simple! </a:t>
            </a:r>
            <a:endParaRPr lang="en-US" altLang="en-US" sz="2000" b="0" dirty="0">
              <a:solidFill>
                <a:srgbClr val="666666"/>
              </a:solidFill>
            </a:endParaRPr>
          </a:p>
        </p:txBody>
      </p:sp>
      <p:sp>
        <p:nvSpPr>
          <p:cNvPr id="27" name="TextBox 26"/>
          <p:cNvSpPr txBox="1"/>
          <p:nvPr/>
        </p:nvSpPr>
        <p:spPr>
          <a:xfrm>
            <a:off x="5098311" y="1728596"/>
            <a:ext cx="6069260" cy="737705"/>
          </a:xfrm>
          <a:prstGeom prst="rect">
            <a:avLst/>
          </a:prstGeom>
          <a:noFill/>
        </p:spPr>
        <p:txBody>
          <a:bodyPr wrap="square" lIns="71983" tIns="71983" rIns="71983" bIns="71983" rtlCol="0">
            <a:spAutoFit/>
          </a:bodyPr>
          <a:lstStyle/>
          <a:p>
            <a:pPr marL="266647" indent="-266647">
              <a:spcBef>
                <a:spcPts val="300"/>
              </a:spcBef>
              <a:buClr>
                <a:schemeClr val="accent2"/>
              </a:buClr>
              <a:buFont typeface="Arial"/>
              <a:buChar char="•"/>
            </a:pPr>
            <a:r>
              <a:rPr lang="en-US" sz="1800" kern="0" dirty="0">
                <a:solidFill>
                  <a:srgbClr val="666666"/>
                </a:solidFill>
                <a:ea typeface="Arial Unicode MS" pitchFamily="34" charset="-128"/>
                <a:cs typeface="Arial Unicode MS" pitchFamily="34" charset="-128"/>
              </a:rPr>
              <a:t>Get a jump-start for your implementations</a:t>
            </a:r>
          </a:p>
          <a:p>
            <a:pPr marL="266647" indent="-266647">
              <a:spcBef>
                <a:spcPts val="300"/>
              </a:spcBef>
              <a:buClr>
                <a:schemeClr val="accent2"/>
              </a:buClr>
              <a:buFont typeface="Arial"/>
              <a:buChar char="•"/>
            </a:pPr>
            <a:r>
              <a:rPr lang="en-US" sz="1800" kern="0" dirty="0">
                <a:solidFill>
                  <a:srgbClr val="666666"/>
                </a:solidFill>
                <a:ea typeface="Arial Unicode MS" pitchFamily="34" charset="-128"/>
                <a:cs typeface="Arial Unicode MS" pitchFamily="34" charset="-128"/>
              </a:rPr>
              <a:t>Deploy SAP innovations fast, simple and flexible</a:t>
            </a:r>
            <a:endParaRPr lang="en-US" sz="1800" dirty="0">
              <a:solidFill>
                <a:srgbClr val="666666"/>
              </a:solidFill>
            </a:endParaRPr>
          </a:p>
        </p:txBody>
      </p:sp>
      <p:sp>
        <p:nvSpPr>
          <p:cNvPr id="37" name="TextBox 36"/>
          <p:cNvSpPr txBox="1"/>
          <p:nvPr/>
        </p:nvSpPr>
        <p:spPr>
          <a:xfrm>
            <a:off x="5098311" y="3304461"/>
            <a:ext cx="6069260" cy="1014640"/>
          </a:xfrm>
          <a:prstGeom prst="rect">
            <a:avLst/>
          </a:prstGeom>
          <a:noFill/>
        </p:spPr>
        <p:txBody>
          <a:bodyPr wrap="square" lIns="71983" tIns="71983" rIns="71983" bIns="71983" rtlCol="0">
            <a:spAutoFit/>
          </a:bodyPr>
          <a:lstStyle/>
          <a:p>
            <a:pPr marL="266647" indent="-266647">
              <a:spcBef>
                <a:spcPts val="300"/>
              </a:spcBef>
              <a:buClr>
                <a:schemeClr val="accent2"/>
              </a:buClr>
              <a:buFont typeface="Arial"/>
              <a:buChar char="•"/>
            </a:pPr>
            <a:r>
              <a:rPr lang="en-US" sz="1800" kern="0" dirty="0">
                <a:solidFill>
                  <a:srgbClr val="666666"/>
                </a:solidFill>
                <a:ea typeface="Arial Unicode MS" pitchFamily="34" charset="-128"/>
                <a:cs typeface="Arial Unicode MS" pitchFamily="34" charset="-128"/>
              </a:rPr>
              <a:t>Use SAP’s t</a:t>
            </a:r>
            <a:r>
              <a:rPr lang="en-US" sz="1800" dirty="0">
                <a:solidFill>
                  <a:srgbClr val="666666"/>
                </a:solidFill>
              </a:rPr>
              <a:t>ested and proven methodology with prescriptive guidelines </a:t>
            </a:r>
          </a:p>
          <a:p>
            <a:pPr marL="266647" indent="-266647">
              <a:spcBef>
                <a:spcPts val="300"/>
              </a:spcBef>
              <a:buClr>
                <a:schemeClr val="accent2"/>
              </a:buClr>
              <a:buFont typeface="Arial"/>
              <a:buChar char="•"/>
            </a:pPr>
            <a:r>
              <a:rPr lang="en-US" sz="1800" dirty="0">
                <a:solidFill>
                  <a:srgbClr val="666666"/>
                </a:solidFill>
              </a:rPr>
              <a:t>Leverage </a:t>
            </a:r>
            <a:r>
              <a:rPr lang="en-US" sz="1800" kern="0" dirty="0">
                <a:solidFill>
                  <a:srgbClr val="666666"/>
                </a:solidFill>
                <a:ea typeface="Arial Unicode MS" pitchFamily="34" charset="-128"/>
                <a:cs typeface="Arial Unicode MS" pitchFamily="34" charset="-128"/>
              </a:rPr>
              <a:t>preconfigured business content </a:t>
            </a:r>
            <a:endParaRPr lang="en-US" sz="1800" dirty="0">
              <a:solidFill>
                <a:srgbClr val="666666"/>
              </a:solidFill>
            </a:endParaRPr>
          </a:p>
        </p:txBody>
      </p:sp>
      <p:sp>
        <p:nvSpPr>
          <p:cNvPr id="28" name="Cloud 2"/>
          <p:cNvSpPr/>
          <p:nvPr/>
        </p:nvSpPr>
        <p:spPr bwMode="gray">
          <a:xfrm rot="177650">
            <a:off x="795328" y="5116182"/>
            <a:ext cx="691097" cy="500450"/>
          </a:xfrm>
          <a:prstGeom prst="cloud">
            <a:avLst/>
          </a:prstGeom>
          <a:solidFill>
            <a:schemeClr val="bg1"/>
          </a:solidFill>
          <a:effectLst/>
        </p:spPr>
        <p:txBody>
          <a:bodyPr lIns="89979" tIns="71983" rIns="89979" bIns="71983" rtlCol="0" anchor="ctr"/>
          <a:lstStyle/>
          <a:p>
            <a:pPr algn="ctr" defTabSz="914217"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29" name="TextBox 28"/>
          <p:cNvSpPr txBox="1"/>
          <p:nvPr/>
        </p:nvSpPr>
        <p:spPr>
          <a:xfrm>
            <a:off x="5098311" y="4763965"/>
            <a:ext cx="5962241" cy="1253112"/>
          </a:xfrm>
          <a:prstGeom prst="rect">
            <a:avLst/>
          </a:prstGeom>
          <a:noFill/>
        </p:spPr>
        <p:txBody>
          <a:bodyPr wrap="square" lIns="71983" tIns="71983" rIns="71983" bIns="71983" rtlCol="0">
            <a:spAutoFit/>
          </a:bodyPr>
          <a:lstStyle/>
          <a:p>
            <a:pPr marL="266647" indent="-266647">
              <a:buClr>
                <a:schemeClr val="accent2"/>
              </a:buClr>
              <a:buFont typeface="Arial"/>
              <a:buChar char="•"/>
            </a:pPr>
            <a:r>
              <a:rPr lang="en-US" sz="1800" kern="0" dirty="0">
                <a:solidFill>
                  <a:srgbClr val="666666"/>
                </a:solidFill>
                <a:ea typeface="Arial Unicode MS" pitchFamily="34" charset="-128"/>
                <a:cs typeface="Arial Unicode MS" pitchFamily="34" charset="-128"/>
              </a:rPr>
              <a:t>Protect your on-premise investments with extensions to the Cloud</a:t>
            </a:r>
          </a:p>
          <a:p>
            <a:pPr marL="266647" indent="-266647">
              <a:buClr>
                <a:schemeClr val="accent2"/>
              </a:buClr>
              <a:buFont typeface="Arial"/>
              <a:buChar char="•"/>
            </a:pPr>
            <a:r>
              <a:rPr lang="en-US" sz="1800" kern="0" dirty="0">
                <a:solidFill>
                  <a:srgbClr val="666666"/>
                </a:solidFill>
                <a:ea typeface="Arial Unicode MS" pitchFamily="34" charset="-128"/>
                <a:cs typeface="Arial Unicode MS" pitchFamily="34" charset="-128"/>
              </a:rPr>
              <a:t>Move up on the path to the cloud from </a:t>
            </a:r>
            <a:r>
              <a:rPr lang="en-US" sz="1800" kern="0" dirty="0" err="1">
                <a:solidFill>
                  <a:srgbClr val="666666"/>
                </a:solidFill>
                <a:ea typeface="Arial Unicode MS" pitchFamily="34" charset="-128"/>
                <a:cs typeface="Arial Unicode MS" pitchFamily="34" charset="-128"/>
              </a:rPr>
              <a:t>pre-assembled</a:t>
            </a:r>
            <a:r>
              <a:rPr lang="en-US" sz="1800" kern="0" dirty="0">
                <a:solidFill>
                  <a:srgbClr val="666666"/>
                </a:solidFill>
                <a:ea typeface="Arial Unicode MS" pitchFamily="34" charset="-128"/>
                <a:cs typeface="Arial Unicode MS" pitchFamily="34" charset="-128"/>
              </a:rPr>
              <a:t> trials to productive use </a:t>
            </a:r>
          </a:p>
        </p:txBody>
      </p:sp>
      <p:sp>
        <p:nvSpPr>
          <p:cNvPr id="12" name="TextBox 11"/>
          <p:cNvSpPr txBox="1"/>
          <p:nvPr/>
        </p:nvSpPr>
        <p:spPr>
          <a:xfrm>
            <a:off x="1878244" y="2097448"/>
            <a:ext cx="2597867" cy="36924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2400" b="1" kern="0" dirty="0">
                <a:solidFill>
                  <a:schemeClr val="accent2"/>
                </a:solidFill>
                <a:ea typeface="Arial Unicode MS" pitchFamily="34" charset="-128"/>
                <a:cs typeface="Arial Unicode MS" pitchFamily="34" charset="-128"/>
              </a:rPr>
              <a:t>Fast time to value</a:t>
            </a:r>
          </a:p>
        </p:txBody>
      </p:sp>
      <p:sp>
        <p:nvSpPr>
          <p:cNvPr id="31" name="TextBox 30"/>
          <p:cNvSpPr txBox="1"/>
          <p:nvPr/>
        </p:nvSpPr>
        <p:spPr>
          <a:xfrm>
            <a:off x="1878244" y="3622525"/>
            <a:ext cx="2753322" cy="36924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2400" b="1" kern="0" dirty="0">
                <a:solidFill>
                  <a:schemeClr val="accent2"/>
                </a:solidFill>
                <a:ea typeface="Arial Unicode MS" pitchFamily="34" charset="-128"/>
                <a:cs typeface="Arial Unicode MS" pitchFamily="34" charset="-128"/>
              </a:rPr>
              <a:t>Predictable results</a:t>
            </a:r>
          </a:p>
        </p:txBody>
      </p:sp>
      <p:sp>
        <p:nvSpPr>
          <p:cNvPr id="32" name="TextBox 31"/>
          <p:cNvSpPr txBox="1"/>
          <p:nvPr/>
        </p:nvSpPr>
        <p:spPr>
          <a:xfrm>
            <a:off x="1878244" y="5001294"/>
            <a:ext cx="2969678" cy="738493"/>
          </a:xfrm>
          <a:prstGeom prst="rect">
            <a:avLst/>
          </a:prstGeom>
          <a:noFill/>
        </p:spPr>
        <p:txBody>
          <a:bodyPr wrap="none" lIns="0" tIns="0" rIns="0" bIns="0" rtlCol="0">
            <a:spAutoFit/>
          </a:bodyPr>
          <a:lstStyle/>
          <a:p>
            <a:pPr>
              <a:buClr>
                <a:srgbClr val="F0AB00"/>
              </a:buClr>
              <a:buSzPct val="100000"/>
            </a:pPr>
            <a:r>
              <a:rPr lang="en-US" altLang="en-US" sz="2400" b="1" dirty="0">
                <a:solidFill>
                  <a:schemeClr val="accent2"/>
                </a:solidFill>
                <a:ea typeface="Arial Unicode MS" pitchFamily="34" charset="-128"/>
                <a:cs typeface="Arial Unicode MS" pitchFamily="34" charset="-128"/>
              </a:rPr>
              <a:t>Simple on-boarding </a:t>
            </a:r>
            <a:br>
              <a:rPr lang="en-US" altLang="en-US" sz="2400" b="1" dirty="0">
                <a:solidFill>
                  <a:schemeClr val="accent2"/>
                </a:solidFill>
                <a:ea typeface="Arial Unicode MS" pitchFamily="34" charset="-128"/>
                <a:cs typeface="Arial Unicode MS" pitchFamily="34" charset="-128"/>
              </a:rPr>
            </a:br>
            <a:r>
              <a:rPr lang="en-US" altLang="en-US" sz="2400" b="1" dirty="0">
                <a:solidFill>
                  <a:schemeClr val="accent2"/>
                </a:solidFill>
                <a:ea typeface="Arial Unicode MS" pitchFamily="34" charset="-128"/>
                <a:cs typeface="Arial Unicode MS" pitchFamily="34" charset="-128"/>
              </a:rPr>
              <a:t>to cloud</a:t>
            </a:r>
          </a:p>
        </p:txBody>
      </p:sp>
      <p:pic>
        <p:nvPicPr>
          <p:cNvPr id="22" name="Picture 21" descr="Tacometer.png"/>
          <p:cNvPicPr>
            <a:picLocks noChangeAspect="1"/>
          </p:cNvPicPr>
          <p:nvPr/>
        </p:nvPicPr>
        <p:blipFill>
          <a:blip r:embed="rId3">
            <a:duotone>
              <a:schemeClr val="accent3">
                <a:shade val="45000"/>
                <a:satMod val="135000"/>
              </a:schemeClr>
              <a:prstClr val="white"/>
            </a:duotone>
            <a:lum bright="13000"/>
          </a:blip>
          <a:stretch>
            <a:fillRect/>
          </a:stretch>
        </p:blipFill>
        <p:spPr>
          <a:xfrm>
            <a:off x="513076" y="1777853"/>
            <a:ext cx="1149693" cy="1155433"/>
          </a:xfrm>
          <a:prstGeom prst="rect">
            <a:avLst/>
          </a:prstGeom>
          <a:noFill/>
        </p:spPr>
      </p:pic>
      <p:sp>
        <p:nvSpPr>
          <p:cNvPr id="30" name="Oval 29"/>
          <p:cNvSpPr/>
          <p:nvPr/>
        </p:nvSpPr>
        <p:spPr bwMode="gray">
          <a:xfrm>
            <a:off x="678588" y="3364721"/>
            <a:ext cx="922361" cy="922361"/>
          </a:xfrm>
          <a:prstGeom prst="ellipse">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ea typeface="Arial Unicode MS" pitchFamily="34" charset="-128"/>
              <a:cs typeface="Arial Unicode MS" pitchFamily="34" charset="-128"/>
            </a:endParaRPr>
          </a:p>
        </p:txBody>
      </p:sp>
      <p:pic>
        <p:nvPicPr>
          <p:cNvPr id="33" name="Picture 32" descr="business8.png"/>
          <p:cNvPicPr>
            <a:picLocks noChangeAspect="1"/>
          </p:cNvPicPr>
          <p:nvPr/>
        </p:nvPicPr>
        <p:blipFill>
          <a:blip r:embed="rId4">
            <a:lum bright="100000" contrast="100000"/>
          </a:blip>
          <a:stretch>
            <a:fillRect/>
          </a:stretch>
        </p:blipFill>
        <p:spPr>
          <a:xfrm>
            <a:off x="885974" y="3494626"/>
            <a:ext cx="567246" cy="555255"/>
          </a:xfrm>
          <a:prstGeom prst="rect">
            <a:avLst/>
          </a:prstGeom>
        </p:spPr>
      </p:pic>
      <p:sp>
        <p:nvSpPr>
          <p:cNvPr id="20" name="Rounded Rectangle 19"/>
          <p:cNvSpPr/>
          <p:nvPr/>
        </p:nvSpPr>
        <p:spPr bwMode="gray">
          <a:xfrm>
            <a:off x="521991" y="1650618"/>
            <a:ext cx="11274990" cy="1257009"/>
          </a:xfrm>
          <a:prstGeom prst="roundRect">
            <a:avLst>
              <a:gd name="adj" fmla="val 50000"/>
            </a:avLst>
          </a:prstGeom>
          <a:noFill/>
          <a:ln w="25400" algn="ctr">
            <a:solidFill>
              <a:schemeClr val="bg1">
                <a:lumMod val="75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ea typeface="Arial Unicode MS" pitchFamily="34" charset="-128"/>
              <a:cs typeface="Arial Unicode MS" pitchFamily="34" charset="-128"/>
            </a:endParaRPr>
          </a:p>
        </p:txBody>
      </p:sp>
      <p:sp>
        <p:nvSpPr>
          <p:cNvPr id="35" name="Rounded Rectangle 34"/>
          <p:cNvSpPr/>
          <p:nvPr/>
        </p:nvSpPr>
        <p:spPr bwMode="gray">
          <a:xfrm>
            <a:off x="521991" y="3199659"/>
            <a:ext cx="11274990" cy="1257009"/>
          </a:xfrm>
          <a:prstGeom prst="roundRect">
            <a:avLst>
              <a:gd name="adj" fmla="val 50000"/>
            </a:avLst>
          </a:prstGeom>
          <a:noFill/>
          <a:ln w="25400" algn="ctr">
            <a:solidFill>
              <a:schemeClr val="bg1">
                <a:lumMod val="75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ea typeface="Arial Unicode MS" pitchFamily="34" charset="-128"/>
              <a:cs typeface="Arial Unicode MS" pitchFamily="34" charset="-128"/>
            </a:endParaRPr>
          </a:p>
        </p:txBody>
      </p:sp>
      <p:sp>
        <p:nvSpPr>
          <p:cNvPr id="36" name="Rounded Rectangle 35"/>
          <p:cNvSpPr/>
          <p:nvPr/>
        </p:nvSpPr>
        <p:spPr bwMode="gray">
          <a:xfrm>
            <a:off x="521991" y="4761398"/>
            <a:ext cx="11274990" cy="1257009"/>
          </a:xfrm>
          <a:prstGeom prst="roundRect">
            <a:avLst>
              <a:gd name="adj" fmla="val 50000"/>
            </a:avLst>
          </a:prstGeom>
          <a:noFill/>
          <a:ln w="25400" algn="ctr">
            <a:solidFill>
              <a:schemeClr val="bg1">
                <a:lumMod val="75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185715758"/>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type="body" sz="quarter" idx="10"/>
          </p:nvPr>
        </p:nvSpPr>
        <p:spPr>
          <a:xfrm>
            <a:off x="504000" y="1620000"/>
            <a:ext cx="8744776" cy="1146468"/>
          </a:xfrm>
        </p:spPr>
        <p:txBody>
          <a:bodyPr>
            <a:spAutoFit/>
          </a:bodyPr>
          <a:lstStyle/>
          <a:p>
            <a:pPr marL="0" indent="0">
              <a:spcBef>
                <a:spcPts val="300"/>
              </a:spcBef>
            </a:pPr>
            <a:r>
              <a:rPr lang="en-US" sz="1200" b="0" i="0" u="none" dirty="0">
                <a:solidFill>
                  <a:srgbClr val="000000"/>
                </a:solidFill>
                <a:latin typeface="Arial"/>
              </a:rPr>
              <a:t>This process describes how to manage the internal training, on-the-job training, and instruction of apprentices within the SAP SuccessFactors Employee Central system. </a:t>
            </a:r>
          </a:p>
          <a:p>
            <a:pPr marL="0" indent="0">
              <a:spcBef>
                <a:spcPts val="300"/>
              </a:spcBef>
            </a:pPr>
            <a:r>
              <a:rPr lang="en-US" sz="1200" b="0" i="0" u="none" dirty="0">
                <a:solidFill>
                  <a:srgbClr val="000000"/>
                </a:solidFill>
                <a:latin typeface="Arial"/>
              </a:rPr>
              <a:t>Apprentice Management supports the planning and management of the (typically) 3-year educational programs, in which the young talents rotate between on-the-job training courses and study, both within the company and external. The primary users of this module are apprentice supervisors, who are in overall charge of apprentices and their training. The apprentice supervisors plan the apprenticeships efficiently and share the apprentices' schedules with on-site supervisors and apprentices.</a:t>
            </a:r>
          </a:p>
        </p:txBody>
      </p:sp>
      <p:sp>
        <p:nvSpPr>
          <p:cNvPr id="3" name="Title 2"/>
          <p:cNvSpPr>
            <a:spLocks noGrp="1"/>
          </p:cNvSpPr>
          <p:nvPr>
            <p:ph type="title"/>
          </p:nvPr>
        </p:nvSpPr>
        <p:spPr>
          <a:xfrm>
            <a:off x="504001" y="504000"/>
            <a:ext cx="11186476" cy="369332"/>
          </a:xfrm>
        </p:spPr>
        <p:txBody>
          <a:bodyPr>
            <a:spAutoFit/>
          </a:bodyPr>
          <a:lstStyle/>
          <a:p>
            <a:r>
              <a:rPr lang="en-US" dirty="0"/>
              <a:t>Total Workforce Management</a:t>
            </a:r>
          </a:p>
        </p:txBody>
      </p:sp>
      <p:sp>
        <p:nvSpPr>
          <p:cNvPr id="7" name="Text Placeholder 3"/>
          <p:cNvSpPr txBox="1">
            <a:spLocks/>
          </p:cNvSpPr>
          <p:nvPr/>
        </p:nvSpPr>
        <p:spPr bwMode="gray">
          <a:xfrm>
            <a:off x="503999" y="4220910"/>
            <a:ext cx="3059292" cy="184666"/>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2" indent="0">
              <a:buNone/>
            </a:pPr>
            <a:r>
              <a:rPr lang="en-US" sz="1200" b="1" dirty="0">
                <a:solidFill>
                  <a:schemeClr val="accent2"/>
                </a:solidFill>
              </a:rPr>
              <a:t>Key process steps</a:t>
            </a:r>
          </a:p>
        </p:txBody>
      </p:sp>
      <p:sp>
        <p:nvSpPr>
          <p:cNvPr id="8" name="Text Placeholder 3"/>
          <p:cNvSpPr txBox="1">
            <a:spLocks/>
          </p:cNvSpPr>
          <p:nvPr/>
        </p:nvSpPr>
        <p:spPr bwMode="gray">
          <a:xfrm>
            <a:off x="6362476" y="4220910"/>
            <a:ext cx="3059292" cy="184666"/>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2" indent="0">
              <a:buNone/>
            </a:pPr>
            <a:r>
              <a:rPr lang="en-US" sz="1200" b="1" dirty="0">
                <a:solidFill>
                  <a:schemeClr val="accent2"/>
                </a:solidFill>
              </a:rPr>
              <a:t>Business benefits</a:t>
            </a:r>
          </a:p>
        </p:txBody>
      </p:sp>
      <p:sp>
        <p:nvSpPr>
          <p:cNvPr id="12" name="Text Placeholder 3"/>
          <p:cNvSpPr txBox="1">
            <a:spLocks/>
          </p:cNvSpPr>
          <p:nvPr/>
        </p:nvSpPr>
        <p:spPr bwMode="gray">
          <a:xfrm>
            <a:off x="6362476" y="4474836"/>
            <a:ext cx="5328000" cy="878189"/>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2">
              <a:lnSpc>
                <a:spcPct val="105000"/>
              </a:lnSpc>
              <a:buClr>
                <a:srgbClr val="666666"/>
              </a:buClr>
              <a:buSzPct val="100000"/>
              <a:buFont typeface="Wingdings"/>
              <a:buChar char=""/>
            </a:pPr>
            <a:r>
              <a:rPr lang="en-US" sz="1200" b="0" i="0" u="none" dirty="0">
                <a:solidFill>
                  <a:srgbClr val="000000"/>
                </a:solidFill>
                <a:latin typeface="Arial"/>
              </a:rPr>
              <a:t>Manage and optimize your total workforce including apprentices</a:t>
            </a:r>
          </a:p>
          <a:p>
            <a:pPr lvl="2">
              <a:lnSpc>
                <a:spcPct val="105000"/>
              </a:lnSpc>
              <a:buClr>
                <a:srgbClr val="666666"/>
              </a:buClr>
              <a:buSzPct val="100000"/>
              <a:buFont typeface="Wingdings"/>
              <a:buChar char=""/>
            </a:pPr>
            <a:r>
              <a:rPr lang="en-US" sz="1200" b="0" i="0" u="none" dirty="0">
                <a:solidFill>
                  <a:srgbClr val="000000"/>
                </a:solidFill>
                <a:latin typeface="Arial"/>
              </a:rPr>
              <a:t>Efficiently plan and manage apprenticeships</a:t>
            </a:r>
          </a:p>
          <a:p>
            <a:pPr lvl="2">
              <a:lnSpc>
                <a:spcPct val="105000"/>
              </a:lnSpc>
              <a:buClr>
                <a:srgbClr val="666666"/>
              </a:buClr>
              <a:buSzPct val="100000"/>
              <a:buFont typeface="Wingdings"/>
              <a:buChar char=""/>
            </a:pPr>
            <a:r>
              <a:rPr lang="en-US" sz="1200" b="0" i="0" u="none" dirty="0">
                <a:solidFill>
                  <a:srgbClr val="000000"/>
                </a:solidFill>
                <a:latin typeface="Arial"/>
              </a:rPr>
              <a:t>Access to apprenticeship plans for on-site supervisors and for the apprentices</a:t>
            </a:r>
          </a:p>
        </p:txBody>
      </p:sp>
      <p:sp>
        <p:nvSpPr>
          <p:cNvPr id="15" name="Text Placeholder 3"/>
          <p:cNvSpPr txBox="1">
            <a:spLocks/>
          </p:cNvSpPr>
          <p:nvPr/>
        </p:nvSpPr>
        <p:spPr bwMode="gray">
          <a:xfrm>
            <a:off x="503998" y="4474836"/>
            <a:ext cx="5328000" cy="1708160"/>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80000" lvl="1" indent="-180000">
              <a:spcBef>
                <a:spcPts val="300"/>
              </a:spcBef>
              <a:buClr>
                <a:srgbClr val="666666"/>
              </a:buClr>
              <a:buSzPct val="100000"/>
              <a:buFont typeface="Wingdings"/>
              <a:buChar char=""/>
            </a:pPr>
            <a:r>
              <a:rPr lang="en-US" sz="1200" b="0" i="0" u="none" dirty="0">
                <a:solidFill>
                  <a:srgbClr val="000000"/>
                </a:solidFill>
                <a:latin typeface="Arial"/>
              </a:rPr>
              <a:t>Maintaining Apprentice Groups, Schools (Optional),  Apprentice Departments (Optional)</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Maintaining Apprentices</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Maintaining Apprenticeship Plans</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Sharing Apprenticeship Plan</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Viewing Department Plan (Optional)</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Viewing My Apprenticeship Plan</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Viewing Apprenticeship Plan of Apprentices</a:t>
            </a:r>
          </a:p>
        </p:txBody>
      </p:sp>
      <p:sp>
        <p:nvSpPr>
          <p:cNvPr id="5" name="TextBox 4"/>
          <p:cNvSpPr txBox="1"/>
          <p:nvPr/>
        </p:nvSpPr>
        <p:spPr>
          <a:xfrm>
            <a:off x="503999" y="877334"/>
            <a:ext cx="10148935"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dirty="0"/>
              <a:t>Manage Apprentices</a:t>
            </a:r>
            <a:endParaRPr lang="en-US" sz="2400" kern="0" dirty="0">
              <a:ea typeface="Arial Unicode MS" pitchFamily="34" charset="-128"/>
              <a:cs typeface="Arial Unicode MS" pitchFamily="34" charset="-128"/>
            </a:endParaRPr>
          </a:p>
        </p:txBody>
      </p:sp>
      <p:sp>
        <p:nvSpPr>
          <p:cNvPr id="16" name="TextBox 15"/>
          <p:cNvSpPr txBox="1"/>
          <p:nvPr/>
        </p:nvSpPr>
        <p:spPr>
          <a:xfrm>
            <a:off x="3731899" y="877334"/>
            <a:ext cx="7958577" cy="369332"/>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400" dirty="0"/>
              <a:t>1ZC</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738664"/>
          </a:xfrm>
        </p:spPr>
        <p:txBody>
          <a:bodyPr>
            <a:spAutoFit/>
          </a:bodyPr>
          <a:lstStyle/>
          <a:p>
            <a:r>
              <a:rPr lang="en-US" dirty="0"/>
              <a:t>Global Benefits</a:t>
            </a:r>
            <a:br>
              <a:rPr lang="en-US" dirty="0"/>
            </a:br>
            <a:r>
              <a:rPr lang="en-US" b="0" dirty="0"/>
              <a:t>Includes these scope items</a:t>
            </a:r>
          </a:p>
        </p:txBody>
      </p:sp>
      <p:graphicFrame>
        <p:nvGraphicFramePr>
          <p:cNvPr id="6" name="Table 5"/>
          <p:cNvGraphicFramePr>
            <a:graphicFrameLocks noGrp="1"/>
          </p:cNvGraphicFramePr>
          <p:nvPr>
            <p:extLst>
              <p:ext uri="{D42A27DB-BD31-4B8C-83A1-F6EECF244321}">
                <p14:modId xmlns:p14="http://schemas.microsoft.com/office/powerpoint/2010/main" val="2766660283"/>
              </p:ext>
            </p:extLst>
          </p:nvPr>
        </p:nvGraphicFramePr>
        <p:xfrm>
          <a:off x="503999" y="1620000"/>
          <a:ext cx="11186477" cy="620640"/>
        </p:xfrm>
        <a:graphic>
          <a:graphicData uri="http://schemas.openxmlformats.org/drawingml/2006/table">
            <a:tbl>
              <a:tblPr firstRow="1" bandRow="1">
                <a:tableStyleId>{2D5ABB26-0587-4C30-8999-92F81FD0307C}</a:tableStyleId>
              </a:tblPr>
              <a:tblGrid>
                <a:gridCol w="2999692">
                  <a:extLst>
                    <a:ext uri="{9D8B030D-6E8A-4147-A177-3AD203B41FA5}">
                      <a16:colId xmlns:a16="http://schemas.microsoft.com/office/drawing/2014/main" val="2016480477"/>
                    </a:ext>
                  </a:extLst>
                </a:gridCol>
                <a:gridCol w="7767873">
                  <a:extLst>
                    <a:ext uri="{9D8B030D-6E8A-4147-A177-3AD203B41FA5}">
                      <a16:colId xmlns:a16="http://schemas.microsoft.com/office/drawing/2014/main" val="2530223410"/>
                    </a:ext>
                  </a:extLst>
                </a:gridCol>
                <a:gridCol w="418912">
                  <a:extLst>
                    <a:ext uri="{9D8B030D-6E8A-4147-A177-3AD203B41FA5}">
                      <a16:colId xmlns:a16="http://schemas.microsoft.com/office/drawing/2014/main" val="1415911389"/>
                    </a:ext>
                  </a:extLst>
                </a:gridCol>
              </a:tblGrid>
              <a:tr h="254000">
                <a:tc>
                  <a:txBody>
                    <a:bodyPr/>
                    <a:lstStyle/>
                    <a:p>
                      <a:r>
                        <a:rPr lang="en-US" sz="1200" b="0" i="0" u="none" dirty="0">
                          <a:solidFill>
                            <a:srgbClr val="000000"/>
                          </a:solidFill>
                          <a:latin typeface="Arial"/>
                        </a:rPr>
                        <a:t>Manage Employee Benefits</a:t>
                      </a:r>
                    </a:p>
                  </a:txBody>
                  <a:tcPr marL="0" marR="72000" marT="0" marB="0"/>
                </a:tc>
                <a:tc>
                  <a:txBody>
                    <a:bodyPr/>
                    <a:lstStyle/>
                    <a:p>
                      <a:r>
                        <a:rPr lang="en-US" sz="1200" b="0" i="0" u="none" dirty="0">
                          <a:solidFill>
                            <a:srgbClr val="000000"/>
                          </a:solidFill>
                          <a:latin typeface="Arial"/>
                        </a:rPr>
                        <a:t>This business process describes the typical activities performed by the employee to enroll in benefits, edit or claim a benefit. If the employee has no access to the system, the benefits administrator can perform these activities on behalf of the employee.</a:t>
                      </a:r>
                    </a:p>
                  </a:txBody>
                  <a:tcPr marL="0" marR="72000" marT="0" marB="72000"/>
                </a:tc>
                <a:tc>
                  <a:txBody>
                    <a:bodyPr/>
                    <a:lstStyle/>
                    <a:p>
                      <a:r>
                        <a:rPr lang="en-US" sz="1200" b="0" i="0" u="none" dirty="0">
                          <a:solidFill>
                            <a:srgbClr val="000000"/>
                          </a:solidFill>
                          <a:latin typeface="Arial"/>
                        </a:rPr>
                        <a:t>2OB</a:t>
                      </a:r>
                    </a:p>
                  </a:txBody>
                  <a:tcPr marL="36000" marR="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727324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type="body" sz="quarter" idx="10"/>
          </p:nvPr>
        </p:nvSpPr>
        <p:spPr>
          <a:xfrm>
            <a:off x="504000" y="1620000"/>
            <a:ext cx="8744776" cy="1369606"/>
          </a:xfrm>
        </p:spPr>
        <p:txBody>
          <a:bodyPr>
            <a:spAutoFit/>
          </a:bodyPr>
          <a:lstStyle/>
          <a:p>
            <a:pPr marL="0" indent="0">
              <a:spcBef>
                <a:spcPts val="300"/>
              </a:spcBef>
            </a:pPr>
            <a:r>
              <a:rPr lang="en-US" sz="1200" b="0" i="0" u="none" dirty="0">
                <a:solidFill>
                  <a:srgbClr val="000000"/>
                </a:solidFill>
                <a:latin typeface="Arial"/>
              </a:rPr>
              <a:t>Benefits are either monetary or non-monetary components paid to an employee. In general, there are some mandatory benefits by law, which may vary from country to country. Apart from mandatory benefits, there are other benefits, which may vary again from company to company or industry to industry.</a:t>
            </a:r>
          </a:p>
          <a:p>
            <a:pPr marL="0" indent="0">
              <a:spcBef>
                <a:spcPts val="300"/>
              </a:spcBef>
            </a:pPr>
            <a:r>
              <a:rPr lang="en-US" sz="1200" b="0" i="0" u="none" dirty="0">
                <a:solidFill>
                  <a:srgbClr val="000000"/>
                </a:solidFill>
                <a:latin typeface="Arial"/>
              </a:rPr>
              <a:t>Different types of benefits are considered in SAP SuccessFactors Employee Central: allowances, reimbursements, pensions, insurances.</a:t>
            </a:r>
          </a:p>
          <a:p>
            <a:pPr marL="0" indent="0">
              <a:spcBef>
                <a:spcPts val="300"/>
              </a:spcBef>
            </a:pPr>
            <a:r>
              <a:rPr lang="en-US" sz="1200" b="0" i="0" u="none" dirty="0">
                <a:solidFill>
                  <a:srgbClr val="000000"/>
                </a:solidFill>
                <a:latin typeface="Arial"/>
              </a:rPr>
              <a:t>This business process describes the typical activities performed by the employee to enroll in benefits, edit or claim a benefit. If the employee has no access to the system, the benefits administrator can perform these activities on behalf of the employee.</a:t>
            </a:r>
          </a:p>
        </p:txBody>
      </p:sp>
      <p:sp>
        <p:nvSpPr>
          <p:cNvPr id="3" name="Title 2"/>
          <p:cNvSpPr>
            <a:spLocks noGrp="1"/>
          </p:cNvSpPr>
          <p:nvPr>
            <p:ph type="title"/>
          </p:nvPr>
        </p:nvSpPr>
        <p:spPr>
          <a:xfrm>
            <a:off x="504001" y="504000"/>
            <a:ext cx="11186476" cy="369332"/>
          </a:xfrm>
        </p:spPr>
        <p:txBody>
          <a:bodyPr>
            <a:spAutoFit/>
          </a:bodyPr>
          <a:lstStyle/>
          <a:p>
            <a:r>
              <a:rPr lang="en-US" dirty="0"/>
              <a:t>Global Benefits</a:t>
            </a:r>
          </a:p>
        </p:txBody>
      </p:sp>
      <p:sp>
        <p:nvSpPr>
          <p:cNvPr id="7" name="Text Placeholder 3"/>
          <p:cNvSpPr txBox="1">
            <a:spLocks/>
          </p:cNvSpPr>
          <p:nvPr/>
        </p:nvSpPr>
        <p:spPr bwMode="gray">
          <a:xfrm>
            <a:off x="503999" y="4220910"/>
            <a:ext cx="3059292" cy="184666"/>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2" indent="0">
              <a:buNone/>
            </a:pPr>
            <a:r>
              <a:rPr lang="en-US" sz="1200" b="1" dirty="0">
                <a:solidFill>
                  <a:schemeClr val="accent2"/>
                </a:solidFill>
              </a:rPr>
              <a:t>Key process steps</a:t>
            </a:r>
          </a:p>
        </p:txBody>
      </p:sp>
      <p:sp>
        <p:nvSpPr>
          <p:cNvPr id="8" name="Text Placeholder 3"/>
          <p:cNvSpPr txBox="1">
            <a:spLocks/>
          </p:cNvSpPr>
          <p:nvPr/>
        </p:nvSpPr>
        <p:spPr bwMode="gray">
          <a:xfrm>
            <a:off x="6362476" y="4220910"/>
            <a:ext cx="3059292" cy="184666"/>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2" indent="0">
              <a:buNone/>
            </a:pPr>
            <a:r>
              <a:rPr lang="en-US" sz="1200" b="1" dirty="0">
                <a:solidFill>
                  <a:schemeClr val="accent2"/>
                </a:solidFill>
              </a:rPr>
              <a:t>Business benefits</a:t>
            </a:r>
          </a:p>
        </p:txBody>
      </p:sp>
      <p:sp>
        <p:nvSpPr>
          <p:cNvPr id="12" name="Text Placeholder 3"/>
          <p:cNvSpPr txBox="1">
            <a:spLocks/>
          </p:cNvSpPr>
          <p:nvPr/>
        </p:nvSpPr>
        <p:spPr bwMode="gray">
          <a:xfrm>
            <a:off x="6362476" y="4474836"/>
            <a:ext cx="5328000" cy="1077218"/>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2">
              <a:lnSpc>
                <a:spcPct val="100000"/>
              </a:lnSpc>
              <a:buClr>
                <a:srgbClr val="666666"/>
              </a:buClr>
              <a:buSzPct val="100000"/>
              <a:buFont typeface="Wingdings"/>
              <a:buChar char=""/>
            </a:pPr>
            <a:r>
              <a:rPr lang="en-US" sz="1200" b="0" i="0" u="none" dirty="0">
                <a:solidFill>
                  <a:srgbClr val="000000"/>
                </a:solidFill>
                <a:latin typeface="Arial"/>
              </a:rPr>
              <a:t>Efficiently manage and control benefits</a:t>
            </a:r>
          </a:p>
          <a:p>
            <a:pPr lvl="2">
              <a:lnSpc>
                <a:spcPct val="100000"/>
              </a:lnSpc>
              <a:buClr>
                <a:srgbClr val="666666"/>
              </a:buClr>
              <a:buSzPct val="100000"/>
              <a:buFont typeface="Wingdings"/>
              <a:buChar char=""/>
            </a:pPr>
            <a:r>
              <a:rPr lang="en-US" sz="1200" b="0" i="0" u="none" dirty="0">
                <a:solidFill>
                  <a:srgbClr val="000000"/>
                </a:solidFill>
                <a:latin typeface="Arial"/>
              </a:rPr>
              <a:t>Employees can easily enroll in benefits provided by their employer, using self-service functionalities</a:t>
            </a:r>
          </a:p>
          <a:p>
            <a:pPr lvl="2">
              <a:lnSpc>
                <a:spcPct val="100000"/>
              </a:lnSpc>
              <a:buClr>
                <a:srgbClr val="666666"/>
              </a:buClr>
              <a:buSzPct val="100000"/>
              <a:buFont typeface="Wingdings"/>
              <a:buChar char=""/>
            </a:pPr>
            <a:r>
              <a:rPr lang="en-US" sz="1200" b="0" i="0" u="none" dirty="0">
                <a:solidFill>
                  <a:srgbClr val="000000"/>
                </a:solidFill>
                <a:latin typeface="Arial"/>
              </a:rPr>
              <a:t>Employees can manage (</a:t>
            </a:r>
            <a:r>
              <a:rPr lang="en-US" sz="1200" b="0" i="0" u="none" dirty="0" err="1">
                <a:solidFill>
                  <a:srgbClr val="000000"/>
                </a:solidFill>
                <a:latin typeface="Arial"/>
              </a:rPr>
              <a:t>i.e</a:t>
            </a:r>
            <a:r>
              <a:rPr lang="en-US" sz="1200" b="0" i="0" u="none" dirty="0">
                <a:solidFill>
                  <a:srgbClr val="000000"/>
                </a:solidFill>
                <a:latin typeface="Arial"/>
              </a:rPr>
              <a:t> edit or claim) their benefits</a:t>
            </a:r>
          </a:p>
          <a:p>
            <a:pPr lvl="2">
              <a:lnSpc>
                <a:spcPct val="100000"/>
              </a:lnSpc>
              <a:buClr>
                <a:srgbClr val="666666"/>
              </a:buClr>
              <a:buSzPct val="100000"/>
              <a:buFont typeface="Wingdings"/>
              <a:buChar char=""/>
            </a:pPr>
            <a:r>
              <a:rPr lang="en-US" sz="1200" b="0" i="0" u="none" dirty="0">
                <a:solidFill>
                  <a:srgbClr val="000000"/>
                </a:solidFill>
                <a:latin typeface="Arial"/>
              </a:rPr>
              <a:t>Benefits administrator can perform activities on behalf of employees</a:t>
            </a:r>
          </a:p>
        </p:txBody>
      </p:sp>
      <p:sp>
        <p:nvSpPr>
          <p:cNvPr id="15" name="Text Placeholder 3"/>
          <p:cNvSpPr txBox="1">
            <a:spLocks/>
          </p:cNvSpPr>
          <p:nvPr/>
        </p:nvSpPr>
        <p:spPr bwMode="gray">
          <a:xfrm>
            <a:off x="503998" y="4474836"/>
            <a:ext cx="5328000" cy="1800493"/>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2">
              <a:spcBef>
                <a:spcPts val="300"/>
              </a:spcBef>
            </a:pPr>
            <a:endParaRPr lang="en-US" dirty="0"/>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Benefits Enrollment via Self Service or on Behalf of Employee</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Benefits Update via  Self Service or on Behalf of Employee</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Benefits Claims via Self Service or on Behalf of Employee</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Approving Benefits Enrollment Update, Benefits Claim</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Sending/Receiving E-mail Notification about Benefits Enrollment, Update or Claims</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Viewing Benefits</a:t>
            </a:r>
          </a:p>
        </p:txBody>
      </p:sp>
      <p:sp>
        <p:nvSpPr>
          <p:cNvPr id="5" name="TextBox 4"/>
          <p:cNvSpPr txBox="1"/>
          <p:nvPr/>
        </p:nvSpPr>
        <p:spPr>
          <a:xfrm>
            <a:off x="503999" y="877334"/>
            <a:ext cx="10148935"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dirty="0"/>
              <a:t>Manage Employee Benefits</a:t>
            </a:r>
            <a:endParaRPr lang="en-US" sz="2400" kern="0" dirty="0">
              <a:ea typeface="Arial Unicode MS" pitchFamily="34" charset="-128"/>
              <a:cs typeface="Arial Unicode MS" pitchFamily="34" charset="-128"/>
            </a:endParaRPr>
          </a:p>
        </p:txBody>
      </p:sp>
      <p:sp>
        <p:nvSpPr>
          <p:cNvPr id="16" name="TextBox 15"/>
          <p:cNvSpPr txBox="1"/>
          <p:nvPr/>
        </p:nvSpPr>
        <p:spPr>
          <a:xfrm>
            <a:off x="3731899" y="877334"/>
            <a:ext cx="7958577" cy="369332"/>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400" dirty="0"/>
              <a:t>2OB</a:t>
            </a:r>
          </a:p>
        </p:txBody>
      </p:sp>
    </p:spTree>
    <p:extLst>
      <p:ext uri="{BB962C8B-B14F-4D97-AF65-F5344CB8AC3E}">
        <p14:creationId xmlns:p14="http://schemas.microsoft.com/office/powerpoint/2010/main" val="5365700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738664"/>
          </a:xfrm>
        </p:spPr>
        <p:txBody>
          <a:bodyPr>
            <a:spAutoFit/>
          </a:bodyPr>
          <a:lstStyle/>
          <a:p>
            <a:r>
              <a:rPr lang="en-US" dirty="0"/>
              <a:t>Integration</a:t>
            </a:r>
            <a:br>
              <a:rPr lang="en-US" dirty="0"/>
            </a:br>
            <a:r>
              <a:rPr lang="en-US" b="0" dirty="0"/>
              <a:t>Includes these scope items</a:t>
            </a:r>
          </a:p>
        </p:txBody>
      </p:sp>
      <p:graphicFrame>
        <p:nvGraphicFramePr>
          <p:cNvPr id="6" name="Table 5"/>
          <p:cNvGraphicFramePr>
            <a:graphicFrameLocks noGrp="1"/>
          </p:cNvGraphicFramePr>
          <p:nvPr>
            <p:extLst>
              <p:ext uri="{D42A27DB-BD31-4B8C-83A1-F6EECF244321}">
                <p14:modId xmlns:p14="http://schemas.microsoft.com/office/powerpoint/2010/main" val="361081393"/>
              </p:ext>
            </p:extLst>
          </p:nvPr>
        </p:nvGraphicFramePr>
        <p:xfrm>
          <a:off x="503999" y="1620000"/>
          <a:ext cx="11186477" cy="620640"/>
        </p:xfrm>
        <a:graphic>
          <a:graphicData uri="http://schemas.openxmlformats.org/drawingml/2006/table">
            <a:tbl>
              <a:tblPr firstRow="1" bandRow="1">
                <a:tableStyleId>{2D5ABB26-0587-4C30-8999-92F81FD0307C}</a:tableStyleId>
              </a:tblPr>
              <a:tblGrid>
                <a:gridCol w="2999692">
                  <a:extLst>
                    <a:ext uri="{9D8B030D-6E8A-4147-A177-3AD203B41FA5}">
                      <a16:colId xmlns:a16="http://schemas.microsoft.com/office/drawing/2014/main" val="2016480477"/>
                    </a:ext>
                  </a:extLst>
                </a:gridCol>
                <a:gridCol w="7767873">
                  <a:extLst>
                    <a:ext uri="{9D8B030D-6E8A-4147-A177-3AD203B41FA5}">
                      <a16:colId xmlns:a16="http://schemas.microsoft.com/office/drawing/2014/main" val="2530223410"/>
                    </a:ext>
                  </a:extLst>
                </a:gridCol>
                <a:gridCol w="418912">
                  <a:extLst>
                    <a:ext uri="{9D8B030D-6E8A-4147-A177-3AD203B41FA5}">
                      <a16:colId xmlns:a16="http://schemas.microsoft.com/office/drawing/2014/main" val="1415911389"/>
                    </a:ext>
                  </a:extLst>
                </a:gridCol>
              </a:tblGrid>
              <a:tr h="254000">
                <a:tc>
                  <a:txBody>
                    <a:bodyPr/>
                    <a:lstStyle/>
                    <a:p>
                      <a:r>
                        <a:rPr lang="en-US" sz="1200" b="0" i="0" u="none" dirty="0">
                          <a:solidFill>
                            <a:srgbClr val="000000"/>
                          </a:solidFill>
                          <a:latin typeface="Arial"/>
                        </a:rPr>
                        <a:t>Integration with SAP SuccessFactors Employee Central Payroll</a:t>
                      </a:r>
                    </a:p>
                  </a:txBody>
                  <a:tcPr marL="0" marR="72000" marT="0" marB="0"/>
                </a:tc>
                <a:tc>
                  <a:txBody>
                    <a:bodyPr/>
                    <a:lstStyle/>
                    <a:p>
                      <a:r>
                        <a:rPr lang="en-US" sz="1200" b="0" i="0" u="none" dirty="0">
                          <a:solidFill>
                            <a:srgbClr val="000000"/>
                          </a:solidFill>
                          <a:latin typeface="Arial"/>
                        </a:rPr>
                        <a:t>For customers considering integration between SAP SuccessFactors Employee Central and SAP SuccessFactors Employee Central Payroll, this scope item describes the maintenance of payroll-relevant data, the replication of employee data and time data.</a:t>
                      </a:r>
                    </a:p>
                  </a:txBody>
                  <a:tcPr marL="0" marR="72000" marT="0" marB="72000"/>
                </a:tc>
                <a:tc>
                  <a:txBody>
                    <a:bodyPr/>
                    <a:lstStyle/>
                    <a:p>
                      <a:r>
                        <a:rPr lang="en-US" sz="1200" b="0" i="0" u="none" dirty="0">
                          <a:solidFill>
                            <a:srgbClr val="000000"/>
                          </a:solidFill>
                          <a:latin typeface="Arial"/>
                        </a:rPr>
                        <a:t>15O</a:t>
                      </a:r>
                    </a:p>
                  </a:txBody>
                  <a:tcPr marL="36000" marR="0" marT="0" marB="0"/>
                </a:tc>
                <a:extLst>
                  <a:ext uri="{0D108BD9-81ED-4DB2-BD59-A6C34878D82A}">
                    <a16:rowId xmlns:a16="http://schemas.microsoft.com/office/drawing/2014/main" val="1000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type="body" sz="quarter" idx="10"/>
          </p:nvPr>
        </p:nvSpPr>
        <p:spPr>
          <a:xfrm>
            <a:off x="504000" y="1620000"/>
            <a:ext cx="8744776" cy="1331134"/>
          </a:xfrm>
        </p:spPr>
        <p:txBody>
          <a:bodyPr>
            <a:spAutoFit/>
          </a:bodyPr>
          <a:lstStyle/>
          <a:p>
            <a:pPr marL="0" indent="0">
              <a:spcBef>
                <a:spcPts val="300"/>
              </a:spcBef>
            </a:pPr>
            <a:r>
              <a:rPr lang="en-US" sz="1200" b="0" i="0" u="none" dirty="0">
                <a:solidFill>
                  <a:srgbClr val="000000"/>
                </a:solidFill>
                <a:latin typeface="Arial"/>
              </a:rPr>
              <a:t>For customers considering integration between SAP SuccessFactors Employee Central and SAP SuccessFactors Employee Central Payroll, this scope item describes the maintenance of payroll-relevant data in SAP SuccessFactors Employee Central Payroll using the mashup UI rendered into SAP SuccessFactors Employee Central.</a:t>
            </a:r>
          </a:p>
          <a:p>
            <a:pPr marL="0" indent="0">
              <a:spcBef>
                <a:spcPts val="300"/>
              </a:spcBef>
            </a:pPr>
            <a:r>
              <a:rPr lang="en-US" sz="1200" b="0" i="0" u="none" dirty="0">
                <a:solidFill>
                  <a:srgbClr val="000000"/>
                </a:solidFill>
                <a:latin typeface="Arial"/>
              </a:rPr>
              <a:t>This scope item also describes the automated replication of the employee's master data and/or time data from SAP SuccessFactors Employee Central to SAP SuccessFactors Employee Central Payroll, as well as the checking for correctness of the replicated data. The replicated data to SAP SuccessFactors Employee Central Payroll is used, for example, for payroll processing purposes.</a:t>
            </a:r>
          </a:p>
        </p:txBody>
      </p:sp>
      <p:sp>
        <p:nvSpPr>
          <p:cNvPr id="3" name="Title 2"/>
          <p:cNvSpPr>
            <a:spLocks noGrp="1"/>
          </p:cNvSpPr>
          <p:nvPr>
            <p:ph type="title"/>
          </p:nvPr>
        </p:nvSpPr>
        <p:spPr>
          <a:xfrm>
            <a:off x="504001" y="504000"/>
            <a:ext cx="11186476" cy="369332"/>
          </a:xfrm>
        </p:spPr>
        <p:txBody>
          <a:bodyPr>
            <a:spAutoFit/>
          </a:bodyPr>
          <a:lstStyle/>
          <a:p>
            <a:r>
              <a:rPr lang="en-US" dirty="0"/>
              <a:t>Integration</a:t>
            </a:r>
          </a:p>
        </p:txBody>
      </p:sp>
      <p:sp>
        <p:nvSpPr>
          <p:cNvPr id="7" name="Text Placeholder 3"/>
          <p:cNvSpPr txBox="1">
            <a:spLocks/>
          </p:cNvSpPr>
          <p:nvPr/>
        </p:nvSpPr>
        <p:spPr bwMode="gray">
          <a:xfrm>
            <a:off x="503999" y="4220910"/>
            <a:ext cx="3059292" cy="184666"/>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2" indent="0">
              <a:buNone/>
            </a:pPr>
            <a:r>
              <a:rPr lang="en-US" sz="1200" b="1" dirty="0">
                <a:solidFill>
                  <a:schemeClr val="accent2"/>
                </a:solidFill>
              </a:rPr>
              <a:t>Key process steps</a:t>
            </a:r>
          </a:p>
        </p:txBody>
      </p:sp>
      <p:sp>
        <p:nvSpPr>
          <p:cNvPr id="8" name="Text Placeholder 3"/>
          <p:cNvSpPr txBox="1">
            <a:spLocks/>
          </p:cNvSpPr>
          <p:nvPr/>
        </p:nvSpPr>
        <p:spPr bwMode="gray">
          <a:xfrm>
            <a:off x="6362476" y="4220910"/>
            <a:ext cx="3059292" cy="184666"/>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2" indent="0">
              <a:buNone/>
            </a:pPr>
            <a:r>
              <a:rPr lang="en-US" sz="1200" b="1" dirty="0">
                <a:solidFill>
                  <a:schemeClr val="accent2"/>
                </a:solidFill>
              </a:rPr>
              <a:t>Business benefits</a:t>
            </a:r>
          </a:p>
        </p:txBody>
      </p:sp>
      <p:sp>
        <p:nvSpPr>
          <p:cNvPr id="12" name="Text Placeholder 3"/>
          <p:cNvSpPr txBox="1">
            <a:spLocks/>
          </p:cNvSpPr>
          <p:nvPr/>
        </p:nvSpPr>
        <p:spPr bwMode="gray">
          <a:xfrm>
            <a:off x="6362476" y="4474836"/>
            <a:ext cx="5328000" cy="1072088"/>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2">
              <a:lnSpc>
                <a:spcPct val="105000"/>
              </a:lnSpc>
              <a:buClr>
                <a:srgbClr val="666666"/>
              </a:buClr>
              <a:buSzPct val="100000"/>
              <a:buFont typeface="Wingdings"/>
              <a:buChar char=""/>
            </a:pPr>
            <a:r>
              <a:rPr lang="en-US" sz="1200" b="0" i="0" u="none" dirty="0">
                <a:solidFill>
                  <a:srgbClr val="000000"/>
                </a:solidFill>
                <a:latin typeface="Arial"/>
              </a:rPr>
              <a:t>Employee data as well as Time data/Time Sheet data are maintained once in SAP SuccessFactors Employee Central, then replicated to SAP SuccessFactors Employee Central Payroll.</a:t>
            </a:r>
          </a:p>
          <a:p>
            <a:pPr lvl="2">
              <a:lnSpc>
                <a:spcPct val="105000"/>
              </a:lnSpc>
              <a:buClr>
                <a:srgbClr val="666666"/>
              </a:buClr>
              <a:buSzPct val="100000"/>
              <a:buFont typeface="Wingdings"/>
              <a:buChar char=""/>
            </a:pPr>
            <a:r>
              <a:rPr lang="en-US" sz="1200" b="0" i="0" u="none" dirty="0">
                <a:solidFill>
                  <a:srgbClr val="000000"/>
                </a:solidFill>
                <a:latin typeface="Arial"/>
              </a:rPr>
              <a:t>Data consistency between different systems</a:t>
            </a:r>
          </a:p>
          <a:p>
            <a:pPr lvl="2">
              <a:lnSpc>
                <a:spcPct val="105000"/>
              </a:lnSpc>
              <a:buClr>
                <a:srgbClr val="666666"/>
              </a:buClr>
              <a:buSzPct val="100000"/>
              <a:buFont typeface="Wingdings"/>
              <a:buChar char=""/>
            </a:pPr>
            <a:r>
              <a:rPr lang="en-US" sz="1200" b="0" i="0" u="none" dirty="0">
                <a:solidFill>
                  <a:srgbClr val="000000"/>
                </a:solidFill>
                <a:latin typeface="Arial"/>
              </a:rPr>
              <a:t>Less manual work in data replication between systems</a:t>
            </a:r>
          </a:p>
        </p:txBody>
      </p:sp>
      <p:sp>
        <p:nvSpPr>
          <p:cNvPr id="15" name="Text Placeholder 3"/>
          <p:cNvSpPr txBox="1">
            <a:spLocks/>
          </p:cNvSpPr>
          <p:nvPr/>
        </p:nvSpPr>
        <p:spPr bwMode="gray">
          <a:xfrm>
            <a:off x="503998" y="4474836"/>
            <a:ext cx="5328000" cy="854080"/>
          </a:xfrm>
          <a:prstGeom prst="rect">
            <a:avLst/>
          </a:prstGeom>
        </p:spPr>
        <p:txBody>
          <a:bodyPr vert="horz"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80000" lvl="1" indent="-180000">
              <a:spcBef>
                <a:spcPts val="300"/>
              </a:spcBef>
              <a:buClr>
                <a:srgbClr val="666666"/>
              </a:buClr>
              <a:buSzPct val="100000"/>
              <a:buFont typeface="Wingdings"/>
              <a:buChar char=""/>
            </a:pPr>
            <a:r>
              <a:rPr lang="en-US" sz="1200" b="0" i="0" u="none" dirty="0">
                <a:solidFill>
                  <a:srgbClr val="000000"/>
                </a:solidFill>
                <a:latin typeface="Arial"/>
              </a:rPr>
              <a:t>Employee Master Data Replication</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Employee Time Off Data Replication</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Employee Time Sheet Replication</a:t>
            </a:r>
          </a:p>
          <a:p>
            <a:pPr marL="180000" lvl="1" indent="-180000">
              <a:spcBef>
                <a:spcPts val="300"/>
              </a:spcBef>
              <a:buClr>
                <a:srgbClr val="666666"/>
              </a:buClr>
              <a:buSzPct val="100000"/>
              <a:buFont typeface="Wingdings"/>
              <a:buChar char=""/>
            </a:pPr>
            <a:r>
              <a:rPr lang="en-US" sz="1200" b="0" i="0" u="none" dirty="0">
                <a:solidFill>
                  <a:srgbClr val="000000"/>
                </a:solidFill>
                <a:latin typeface="Arial"/>
              </a:rPr>
              <a:t>Maintaining Payroll-Relevant Employee Data</a:t>
            </a:r>
          </a:p>
        </p:txBody>
      </p:sp>
      <p:sp>
        <p:nvSpPr>
          <p:cNvPr id="5" name="TextBox 4"/>
          <p:cNvSpPr txBox="1"/>
          <p:nvPr/>
        </p:nvSpPr>
        <p:spPr>
          <a:xfrm>
            <a:off x="503999" y="877334"/>
            <a:ext cx="10148935"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dirty="0"/>
              <a:t>Integration with SAP SuccessFactors Employee Central Payroll</a:t>
            </a:r>
            <a:endParaRPr lang="en-US" sz="2400" kern="0" dirty="0">
              <a:ea typeface="Arial Unicode MS" pitchFamily="34" charset="-128"/>
              <a:cs typeface="Arial Unicode MS" pitchFamily="34" charset="-128"/>
            </a:endParaRPr>
          </a:p>
        </p:txBody>
      </p:sp>
      <p:sp>
        <p:nvSpPr>
          <p:cNvPr id="16" name="TextBox 15"/>
          <p:cNvSpPr txBox="1"/>
          <p:nvPr/>
        </p:nvSpPr>
        <p:spPr>
          <a:xfrm>
            <a:off x="3731899" y="877334"/>
            <a:ext cx="7958577" cy="369332"/>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400" dirty="0"/>
              <a:t>15O</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Text Placeholder 2"/>
          <p:cNvSpPr>
            <a:spLocks noGrp="1"/>
          </p:cNvSpPr>
          <p:nvPr>
            <p:ph type="body" sz="quarter" idx="10"/>
          </p:nvPr>
        </p:nvSpPr>
        <p:spPr/>
        <p:txBody>
          <a:bodyPr/>
          <a:lstStyle/>
          <a:p>
            <a:r>
              <a:rPr lang="en-US" dirty="0"/>
              <a:t>Contact information:</a:t>
            </a:r>
          </a:p>
          <a:p>
            <a:pPr lvl="1"/>
            <a:r>
              <a:rPr lang="en-US" b="1" dirty="0"/>
              <a:t>F name L name</a:t>
            </a:r>
          </a:p>
          <a:p>
            <a:pPr lvl="1"/>
            <a:r>
              <a:rPr lang="en-US" dirty="0"/>
              <a:t>Title</a:t>
            </a:r>
          </a:p>
          <a:p>
            <a:pPr lvl="1"/>
            <a:r>
              <a:rPr lang="en-US" dirty="0"/>
              <a:t>Address</a:t>
            </a:r>
          </a:p>
          <a:p>
            <a:pPr lvl="1"/>
            <a:r>
              <a:rPr lang="en-US" dirty="0"/>
              <a:t>Phone number</a:t>
            </a:r>
          </a:p>
          <a:p>
            <a:endParaRPr lang="en-US" dirty="0"/>
          </a:p>
        </p:txBody>
      </p:sp>
      <p:sp>
        <p:nvSpPr>
          <p:cNvPr id="4" name="Rectangle 3"/>
          <p:cNvSpPr/>
          <p:nvPr/>
        </p:nvSpPr>
        <p:spPr bwMode="gray">
          <a:xfrm>
            <a:off x="10732989" y="5953554"/>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Customer logo</a:t>
            </a:r>
          </a:p>
        </p:txBody>
      </p:sp>
    </p:spTree>
    <p:extLst>
      <p:ext uri="{BB962C8B-B14F-4D97-AF65-F5344CB8AC3E}">
        <p14:creationId xmlns:p14="http://schemas.microsoft.com/office/powerpoint/2010/main" val="32311631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l="55" r="55"/>
          <a:stretch/>
        </p:blipFill>
        <p:spPr/>
      </p:pic>
      <p:sp>
        <p:nvSpPr>
          <p:cNvPr id="3" name="Divider"/>
          <p:cNvSpPr>
            <a:spLocks noGrp="1"/>
          </p:cNvSpPr>
          <p:nvPr>
            <p:ph type="ctrTitle"/>
          </p:nvPr>
        </p:nvSpPr>
        <p:spPr bwMode="gray"/>
        <p:txBody>
          <a:bodyPr/>
          <a:lstStyle/>
          <a:p>
            <a:r>
              <a:rPr lang="en-US" dirty="0"/>
              <a:t>Appendix</a:t>
            </a:r>
            <a:endParaRPr lang="en-US" dirty="0">
              <a:solidFill>
                <a:schemeClr val="accent1"/>
              </a:solidFill>
            </a:endParaRPr>
          </a:p>
        </p:txBody>
      </p:sp>
      <p:sp>
        <p:nvSpPr>
          <p:cNvPr id="4" name="TextBox 3"/>
          <p:cNvSpPr txBox="1"/>
          <p:nvPr/>
        </p:nvSpPr>
        <p:spPr>
          <a:xfrm>
            <a:off x="1" y="2348087"/>
            <a:ext cx="12195175" cy="391589"/>
          </a:xfrm>
          <a:prstGeom prst="rect">
            <a:avLst/>
          </a:prstGeom>
          <a:solidFill>
            <a:schemeClr val="accent1"/>
          </a:solidFill>
        </p:spPr>
        <p:txBody>
          <a:bodyPr wrap="square" lIns="71981" tIns="71981" rIns="71981" bIns="71981">
            <a:spAutoFit/>
          </a:bodyPr>
          <a:lstStyle/>
          <a:p>
            <a:pPr algn="ctr" defTabSz="1219444"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Additional slides that can be used to include in the customer presentation if needed.</a:t>
            </a:r>
          </a:p>
        </p:txBody>
      </p:sp>
    </p:spTree>
    <p:extLst>
      <p:ext uri="{BB962C8B-B14F-4D97-AF65-F5344CB8AC3E}">
        <p14:creationId xmlns:p14="http://schemas.microsoft.com/office/powerpoint/2010/main" val="22492195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 Same Side Corner Rectangle 7"/>
          <p:cNvSpPr/>
          <p:nvPr/>
        </p:nvSpPr>
        <p:spPr bwMode="gray">
          <a:xfrm>
            <a:off x="444661" y="2156747"/>
            <a:ext cx="3632892" cy="336394"/>
          </a:xfrm>
          <a:prstGeom prst="round2SameRect">
            <a:avLst/>
          </a:prstGeom>
          <a:solidFill>
            <a:schemeClr val="bg1">
              <a:lumMod val="50000"/>
            </a:schemeClr>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chemeClr val="bg1"/>
              </a:solidFill>
              <a:ea typeface="Arial Unicode MS" pitchFamily="34" charset="-128"/>
              <a:cs typeface="Arial Unicode MS" pitchFamily="34" charset="-128"/>
            </a:endParaRPr>
          </a:p>
        </p:txBody>
      </p:sp>
      <p:sp>
        <p:nvSpPr>
          <p:cNvPr id="13" name="Round Same Side Corner Rectangle 7"/>
          <p:cNvSpPr/>
          <p:nvPr/>
        </p:nvSpPr>
        <p:spPr bwMode="gray">
          <a:xfrm>
            <a:off x="4246345" y="2161373"/>
            <a:ext cx="3632892" cy="336394"/>
          </a:xfrm>
          <a:prstGeom prst="round2SameRect">
            <a:avLst/>
          </a:prstGeom>
          <a:solidFill>
            <a:schemeClr val="bg1">
              <a:lumMod val="50000"/>
            </a:schemeClr>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chemeClr val="bg1"/>
              </a:solidFill>
              <a:ea typeface="Arial Unicode MS" pitchFamily="34" charset="-128"/>
              <a:cs typeface="Arial Unicode MS" pitchFamily="34" charset="-128"/>
            </a:endParaRPr>
          </a:p>
        </p:txBody>
      </p:sp>
      <p:sp>
        <p:nvSpPr>
          <p:cNvPr id="12" name="Round Same Side Corner Rectangle 7"/>
          <p:cNvSpPr/>
          <p:nvPr/>
        </p:nvSpPr>
        <p:spPr bwMode="gray">
          <a:xfrm>
            <a:off x="8057585" y="2161373"/>
            <a:ext cx="3632892" cy="336394"/>
          </a:xfrm>
          <a:prstGeom prst="round2SameRect">
            <a:avLst/>
          </a:prstGeom>
          <a:solidFill>
            <a:schemeClr val="bg1">
              <a:lumMod val="50000"/>
            </a:schemeClr>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chemeClr val="bg1"/>
              </a:solidFill>
              <a:ea typeface="Arial Unicode MS" pitchFamily="34" charset="-128"/>
              <a:cs typeface="Arial Unicode MS" pitchFamily="34" charset="-128"/>
            </a:endParaRPr>
          </a:p>
        </p:txBody>
      </p:sp>
      <p:sp>
        <p:nvSpPr>
          <p:cNvPr id="7" name="Text Placeholder 6"/>
          <p:cNvSpPr>
            <a:spLocks noGrp="1"/>
          </p:cNvSpPr>
          <p:nvPr>
            <p:ph type="body" sz="quarter" idx="13"/>
          </p:nvPr>
        </p:nvSpPr>
        <p:spPr>
          <a:xfrm>
            <a:off x="8126477" y="2206460"/>
            <a:ext cx="3564000" cy="246221"/>
          </a:xfrm>
        </p:spPr>
        <p:txBody>
          <a:bodyPr>
            <a:spAutoFit/>
          </a:bodyPr>
          <a:lstStyle/>
          <a:p>
            <a:r>
              <a:rPr lang="en-US" sz="1600" b="1" dirty="0">
                <a:solidFill>
                  <a:schemeClr val="bg1"/>
                </a:solidFill>
              </a:rPr>
              <a:t>Business benefits</a:t>
            </a:r>
          </a:p>
        </p:txBody>
      </p:sp>
      <p:sp>
        <p:nvSpPr>
          <p:cNvPr id="6" name="Text Placeholder 5"/>
          <p:cNvSpPr>
            <a:spLocks noGrp="1"/>
          </p:cNvSpPr>
          <p:nvPr>
            <p:ph type="body" sz="quarter" idx="12"/>
          </p:nvPr>
        </p:nvSpPr>
        <p:spPr>
          <a:xfrm>
            <a:off x="4315238" y="2206460"/>
            <a:ext cx="3564000" cy="246221"/>
          </a:xfrm>
        </p:spPr>
        <p:txBody>
          <a:bodyPr>
            <a:spAutoFit/>
          </a:bodyPr>
          <a:lstStyle/>
          <a:p>
            <a:r>
              <a:rPr lang="en-US" sz="1600" b="1" dirty="0">
                <a:solidFill>
                  <a:schemeClr val="bg1"/>
                </a:solidFill>
              </a:rPr>
              <a:t>Solution</a:t>
            </a:r>
            <a:r>
              <a:rPr lang="en-US" sz="1600" dirty="0">
                <a:solidFill>
                  <a:schemeClr val="bg1"/>
                </a:solidFill>
              </a:rPr>
              <a:t> </a:t>
            </a:r>
          </a:p>
        </p:txBody>
      </p:sp>
      <p:sp>
        <p:nvSpPr>
          <p:cNvPr id="5" name="Text Placeholder 4"/>
          <p:cNvSpPr>
            <a:spLocks noGrp="1"/>
          </p:cNvSpPr>
          <p:nvPr>
            <p:ph type="body" sz="quarter" idx="10"/>
          </p:nvPr>
        </p:nvSpPr>
        <p:spPr>
          <a:xfrm>
            <a:off x="504000" y="2206460"/>
            <a:ext cx="3564000" cy="246221"/>
          </a:xfrm>
        </p:spPr>
        <p:txBody>
          <a:bodyPr>
            <a:spAutoFit/>
          </a:bodyPr>
          <a:lstStyle/>
          <a:p>
            <a:r>
              <a:rPr lang="en-US" sz="1600" b="1" dirty="0">
                <a:solidFill>
                  <a:schemeClr val="bg1"/>
                </a:solidFill>
              </a:rPr>
              <a:t>Business challenges</a:t>
            </a:r>
          </a:p>
        </p:txBody>
      </p:sp>
      <p:sp>
        <p:nvSpPr>
          <p:cNvPr id="4" name="Title 3"/>
          <p:cNvSpPr>
            <a:spLocks noGrp="1"/>
          </p:cNvSpPr>
          <p:nvPr>
            <p:ph type="title"/>
          </p:nvPr>
        </p:nvSpPr>
        <p:spPr/>
        <p:txBody>
          <a:bodyPr>
            <a:spAutoFit/>
          </a:bodyPr>
          <a:lstStyle/>
          <a:p>
            <a:r>
              <a:rPr lang="en-US" dirty="0"/>
              <a:t>At-a-glance: SAP Best Practices for SAP SuccessFactors Employee Central</a:t>
            </a:r>
          </a:p>
        </p:txBody>
      </p:sp>
      <p:sp>
        <p:nvSpPr>
          <p:cNvPr id="8" name="Text Placeholder 3"/>
          <p:cNvSpPr txBox="1">
            <a:spLocks/>
          </p:cNvSpPr>
          <p:nvPr/>
        </p:nvSpPr>
        <p:spPr bwMode="gray">
          <a:xfrm>
            <a:off x="503999" y="1620000"/>
            <a:ext cx="11186477" cy="276999"/>
          </a:xfrm>
          <a:prstGeom prst="rect">
            <a:avLst/>
          </a:prstGeom>
        </p:spPr>
        <p:txBody>
          <a:bodyPr vert="horz" lIns="0" tIns="0" rIns="0" bIns="0" rtlCol="0">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800" dirty="0"/>
              <a:t>Implement a complete core HR system in the cloud that’s designed for business execution.</a:t>
            </a:r>
          </a:p>
        </p:txBody>
      </p:sp>
      <p:sp>
        <p:nvSpPr>
          <p:cNvPr id="10" name="Text Placeholder 4"/>
          <p:cNvSpPr txBox="1">
            <a:spLocks/>
          </p:cNvSpPr>
          <p:nvPr/>
        </p:nvSpPr>
        <p:spPr bwMode="gray">
          <a:xfrm>
            <a:off x="4315237" y="2551334"/>
            <a:ext cx="3564000" cy="1107996"/>
          </a:xfrm>
          <a:prstGeom prst="rect">
            <a:avLst/>
          </a:prstGeom>
        </p:spPr>
        <p:txBody>
          <a:bodyPr vert="horz" lIns="0" tIns="0" rIns="0" bIns="0" rtlCol="0">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spcBef>
                <a:spcPts val="300"/>
              </a:spcBef>
            </a:pPr>
            <a:r>
              <a:rPr lang="en-US" sz="1200" dirty="0"/>
              <a:t>The SAP SuccessFactors Employee Central solution provides comprehensive, integrated core HR capabilities specifically designed for business execution. With preconfigured content, you can accelerate implementation for optimal time-to-value of your core HR processes in the cloud.</a:t>
            </a:r>
          </a:p>
        </p:txBody>
      </p:sp>
      <p:sp>
        <p:nvSpPr>
          <p:cNvPr id="15" name="TextBox 14"/>
          <p:cNvSpPr txBox="1"/>
          <p:nvPr/>
        </p:nvSpPr>
        <p:spPr>
          <a:xfrm>
            <a:off x="503998" y="6161702"/>
            <a:ext cx="1117294" cy="18466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200" b="1" dirty="0">
                <a:solidFill>
                  <a:srgbClr val="666666"/>
                </a:solidFill>
                <a:latin typeface="+mn-lt"/>
              </a:rPr>
              <a:t>Discover more:</a:t>
            </a:r>
          </a:p>
        </p:txBody>
      </p:sp>
      <p:sp>
        <p:nvSpPr>
          <p:cNvPr id="16" name="TextBox 15"/>
          <p:cNvSpPr txBox="1"/>
          <p:nvPr/>
        </p:nvSpPr>
        <p:spPr>
          <a:xfrm>
            <a:off x="1696239" y="6167048"/>
            <a:ext cx="1441100" cy="184666"/>
          </a:xfrm>
          <a:prstGeom prst="rect">
            <a:avLst/>
          </a:prstGeom>
          <a:noFill/>
        </p:spPr>
        <p:txBody>
          <a:bodyPr wrap="none" lIns="0" tIns="0" rIns="0" bIns="0" rtlCol="0">
            <a:normAutofit/>
          </a:bodyPr>
          <a:lstStyle/>
          <a:p>
            <a:pPr fontAlgn="base">
              <a:spcBef>
                <a:spcPts val="600"/>
              </a:spcBef>
              <a:spcAft>
                <a:spcPct val="0"/>
              </a:spcAft>
              <a:buClr>
                <a:srgbClr val="F0AB00"/>
              </a:buClr>
              <a:buSzPct val="80000"/>
            </a:pPr>
            <a:r>
              <a:rPr lang="en-US" sz="1200" dirty="0">
                <a:solidFill>
                  <a:srgbClr val="666666"/>
                </a:solidFill>
                <a:latin typeface="+mn-lt"/>
                <a:hlinkClick r:id="rId3"/>
              </a:rPr>
              <a:t>https://rapid.sap.com/bp/BP_SFSF_EC</a:t>
            </a:r>
          </a:p>
        </p:txBody>
      </p:sp>
      <p:cxnSp>
        <p:nvCxnSpPr>
          <p:cNvPr id="17" name="Straight Connector 16"/>
          <p:cNvCxnSpPr/>
          <p:nvPr/>
        </p:nvCxnSpPr>
        <p:spPr>
          <a:xfrm>
            <a:off x="444661" y="5848828"/>
            <a:ext cx="11245815"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3"/>
          <p:cNvSpPr txBox="1">
            <a:spLocks/>
          </p:cNvSpPr>
          <p:nvPr/>
        </p:nvSpPr>
        <p:spPr bwMode="gray">
          <a:xfrm>
            <a:off x="503998" y="2551334"/>
            <a:ext cx="3563999" cy="1608646"/>
          </a:xfrm>
          <a:prstGeom prst="rect">
            <a:avLst/>
          </a:prstGeom>
        </p:spPr>
        <p:txBody>
          <a:bodyPr vert="horz" wrap="square"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2">
              <a:lnSpc>
                <a:spcPct val="95000"/>
              </a:lnSpc>
              <a:buClr>
                <a:srgbClr val="666666"/>
              </a:buClr>
              <a:buSzPct val="100000"/>
              <a:buFont typeface="Wingdings"/>
              <a:buChar char=""/>
            </a:pPr>
            <a:r>
              <a:rPr lang="en-US" sz="1200" b="0" i="0" u="none" dirty="0">
                <a:solidFill>
                  <a:srgbClr val="000000"/>
                </a:solidFill>
                <a:latin typeface="Arial"/>
              </a:rPr>
              <a:t>Lack of access to consolidated data due to diverse HR IT landscapes.</a:t>
            </a:r>
          </a:p>
          <a:p>
            <a:pPr lvl="2">
              <a:lnSpc>
                <a:spcPct val="95000"/>
              </a:lnSpc>
              <a:buClr>
                <a:srgbClr val="666666"/>
              </a:buClr>
              <a:buSzPct val="100000"/>
              <a:buFont typeface="Wingdings"/>
              <a:buChar char=""/>
            </a:pPr>
            <a:r>
              <a:rPr lang="en-US" sz="1200" b="0" i="0" u="none" dirty="0">
                <a:solidFill>
                  <a:srgbClr val="000000"/>
                </a:solidFill>
                <a:latin typeface="Arial"/>
              </a:rPr>
              <a:t>Manual reconciliation of local legacy systems.</a:t>
            </a:r>
          </a:p>
          <a:p>
            <a:pPr lvl="2">
              <a:lnSpc>
                <a:spcPct val="95000"/>
              </a:lnSpc>
              <a:buClr>
                <a:srgbClr val="666666"/>
              </a:buClr>
              <a:buSzPct val="100000"/>
              <a:buFont typeface="Wingdings"/>
              <a:buChar char=""/>
            </a:pPr>
            <a:r>
              <a:rPr lang="en-US" sz="1200" b="0" i="0" u="none" dirty="0">
                <a:solidFill>
                  <a:srgbClr val="000000"/>
                </a:solidFill>
                <a:latin typeface="Arial"/>
              </a:rPr>
              <a:t>Fragmented and inefficient manual processes, leading to inefficiencies and data inconsistencies.</a:t>
            </a:r>
          </a:p>
          <a:p>
            <a:pPr lvl="2">
              <a:lnSpc>
                <a:spcPct val="95000"/>
              </a:lnSpc>
              <a:buClr>
                <a:srgbClr val="666666"/>
              </a:buClr>
              <a:buSzPct val="100000"/>
              <a:buFont typeface="Wingdings"/>
              <a:buChar char=""/>
            </a:pPr>
            <a:r>
              <a:rPr lang="en-US" sz="1200" b="0" i="0" u="none" dirty="0">
                <a:solidFill>
                  <a:srgbClr val="000000"/>
                </a:solidFill>
                <a:latin typeface="Arial"/>
              </a:rPr>
              <a:t>High implementation and operational costs with HR system landscapes.</a:t>
            </a:r>
          </a:p>
          <a:p>
            <a:pPr lvl="2">
              <a:lnSpc>
                <a:spcPct val="95000"/>
              </a:lnSpc>
              <a:buClr>
                <a:srgbClr val="666666"/>
              </a:buClr>
              <a:buSzPct val="100000"/>
              <a:buFont typeface="Wingdings"/>
              <a:buChar char=""/>
            </a:pPr>
            <a:r>
              <a:rPr lang="en-US" sz="1200" b="0" i="0" u="none" dirty="0">
                <a:solidFill>
                  <a:srgbClr val="000000"/>
                </a:solidFill>
                <a:latin typeface="Arial"/>
              </a:rPr>
              <a:t>High cost in adopting innovation.</a:t>
            </a:r>
          </a:p>
        </p:txBody>
      </p:sp>
      <p:sp>
        <p:nvSpPr>
          <p:cNvPr id="20" name="Text Placeholder 3"/>
          <p:cNvSpPr txBox="1">
            <a:spLocks/>
          </p:cNvSpPr>
          <p:nvPr/>
        </p:nvSpPr>
        <p:spPr bwMode="gray">
          <a:xfrm>
            <a:off x="8126477" y="2551334"/>
            <a:ext cx="3563999" cy="2369880"/>
          </a:xfrm>
          <a:prstGeom prst="rect">
            <a:avLst/>
          </a:prstGeom>
        </p:spPr>
        <p:txBody>
          <a:bodyPr vert="horz" wrap="square" lIns="0" tIns="0" rIns="0" bIns="0" rtlCol="0">
            <a:spAutoFit/>
          </a:bodyPr>
          <a:lstStyle>
            <a:lvl1pPr marL="0" indent="0" algn="l" defTabSz="1088776" rtl="0" eaLnBrk="1" latinLnBrk="0" hangingPunct="1">
              <a:spcBef>
                <a:spcPts val="2400"/>
              </a:spcBef>
              <a:buClr>
                <a:schemeClr val="accent1"/>
              </a:buClr>
              <a:buSzPct val="80000"/>
              <a:buFontTx/>
              <a:buNone/>
              <a:defRPr sz="2000" b="1" kern="1200">
                <a:solidFill>
                  <a:srgbClr val="666666"/>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2"/>
              </a:buClr>
              <a:buSzPct val="100000"/>
              <a:buFont typeface="Wingdings" pitchFamily="2" charset="2"/>
              <a:buChar char=""/>
              <a:defRPr sz="1800" kern="1200">
                <a:solidFill>
                  <a:srgbClr val="666666"/>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2">
              <a:lnSpc>
                <a:spcPct val="100000"/>
              </a:lnSpc>
              <a:buClr>
                <a:srgbClr val="666666"/>
              </a:buClr>
              <a:buSzPct val="100000"/>
              <a:buFont typeface="Wingdings"/>
              <a:buChar char=""/>
            </a:pPr>
            <a:r>
              <a:rPr lang="en-US" sz="1200" b="0" i="0" u="none" dirty="0">
                <a:solidFill>
                  <a:srgbClr val="000000"/>
                </a:solidFill>
                <a:latin typeface="Arial"/>
              </a:rPr>
              <a:t>Enable employees to leverage their talent, core HR, and personal profile data to collaborate on business goals.</a:t>
            </a:r>
          </a:p>
          <a:p>
            <a:pPr lvl="2">
              <a:lnSpc>
                <a:spcPct val="100000"/>
              </a:lnSpc>
              <a:buClr>
                <a:srgbClr val="666666"/>
              </a:buClr>
              <a:buSzPct val="100000"/>
              <a:buFont typeface="Wingdings"/>
              <a:buChar char=""/>
            </a:pPr>
            <a:r>
              <a:rPr lang="en-US" sz="1200" b="0" i="0" u="none" dirty="0">
                <a:solidFill>
                  <a:srgbClr val="000000"/>
                </a:solidFill>
                <a:latin typeface="Arial"/>
              </a:rPr>
              <a:t>Reduce errors and boost adoption through innovations, such as built-in wizards, smart business rules, org charts, inline comments, audit history, and flexible workflows.</a:t>
            </a:r>
          </a:p>
          <a:p>
            <a:pPr lvl="2">
              <a:lnSpc>
                <a:spcPct val="100000"/>
              </a:lnSpc>
              <a:buClr>
                <a:srgbClr val="666666"/>
              </a:buClr>
              <a:buSzPct val="100000"/>
              <a:buFont typeface="Wingdings"/>
              <a:buChar char=""/>
            </a:pPr>
            <a:r>
              <a:rPr lang="en-US" sz="1200" b="0" i="0" u="none" dirty="0">
                <a:solidFill>
                  <a:srgbClr val="000000"/>
                </a:solidFill>
                <a:latin typeface="Arial"/>
              </a:rPr>
              <a:t>Run in the cloud with a pure SaaS-based solution with a lower total cost of ownership than on-premise solutions.</a:t>
            </a:r>
          </a:p>
          <a:p>
            <a:pPr lvl="2">
              <a:lnSpc>
                <a:spcPct val="100000"/>
              </a:lnSpc>
              <a:buClr>
                <a:srgbClr val="666666"/>
              </a:buClr>
              <a:buSzPct val="100000"/>
              <a:buFont typeface="Wingdings"/>
              <a:buChar char=""/>
            </a:pPr>
            <a:r>
              <a:rPr lang="en-US" sz="1200" b="0" i="0" u="none" dirty="0">
                <a:solidFill>
                  <a:srgbClr val="000000"/>
                </a:solidFill>
                <a:latin typeface="Arial"/>
              </a:rPr>
              <a:t>Scale easily as business needs expansion, while delivering constant innovation without disruption.</a:t>
            </a:r>
          </a:p>
        </p:txBody>
      </p:sp>
    </p:spTree>
    <p:extLst>
      <p:ext uri="{BB962C8B-B14F-4D97-AF65-F5344CB8AC3E}">
        <p14:creationId xmlns:p14="http://schemas.microsoft.com/office/powerpoint/2010/main" val="11214145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4919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056" y="2076655"/>
            <a:ext cx="2897271" cy="2897271"/>
          </a:xfrm>
          <a:prstGeom prst="rect">
            <a:avLst/>
          </a:prstGeom>
        </p:spPr>
      </p:pic>
      <p:sp>
        <p:nvSpPr>
          <p:cNvPr id="5" name="Text Placeholder 10"/>
          <p:cNvSpPr>
            <a:spLocks noGrp="1"/>
          </p:cNvSpPr>
          <p:nvPr>
            <p:ph type="body" sz="quarter" idx="10"/>
          </p:nvPr>
        </p:nvSpPr>
        <p:spPr>
          <a:xfrm>
            <a:off x="2819917" y="1580668"/>
            <a:ext cx="8467566" cy="3668816"/>
          </a:xfrm>
        </p:spPr>
        <p:txBody>
          <a:bodyPr/>
          <a:lstStyle/>
          <a:p>
            <a:pPr lvl="0"/>
            <a:r>
              <a:rPr lang="en-US" b="1" dirty="0">
                <a:solidFill>
                  <a:schemeClr val="accent2"/>
                </a:solidFill>
              </a:rPr>
              <a:t>SAP Best Practices </a:t>
            </a:r>
          </a:p>
          <a:p>
            <a:pPr marL="342831" indent="-342831">
              <a:spcBef>
                <a:spcPct val="50000"/>
              </a:spcBef>
              <a:buClr>
                <a:srgbClr val="FFD05D"/>
              </a:buClr>
              <a:buSzPct val="100000"/>
              <a:buFont typeface="Wingdings" panose="05000000000000000000" pitchFamily="2" charset="2"/>
              <a:buChar char="v"/>
            </a:pPr>
            <a:r>
              <a:rPr lang="en-US" altLang="en-US" dirty="0">
                <a:ea typeface="Arial Unicode MS" panose="020B0604020202020204" pitchFamily="34" charset="-128"/>
                <a:cs typeface="Arial Unicode MS" panose="020B0604020202020204" pitchFamily="34" charset="-128"/>
              </a:rPr>
              <a:t>Are a proven set of well described pre-configured business content</a:t>
            </a:r>
          </a:p>
          <a:p>
            <a:pPr marL="342831" indent="-342831">
              <a:spcBef>
                <a:spcPct val="50000"/>
              </a:spcBef>
              <a:buClr>
                <a:srgbClr val="FFD05D"/>
              </a:buClr>
              <a:buSzPct val="100000"/>
              <a:buFont typeface="Wingdings" panose="05000000000000000000" pitchFamily="2" charset="2"/>
              <a:buChar char="v"/>
            </a:pPr>
            <a:r>
              <a:rPr lang="en-US" altLang="en-US" dirty="0">
                <a:ea typeface="Arial Unicode MS" panose="020B0604020202020204" pitchFamily="34" charset="-128"/>
                <a:cs typeface="Arial Unicode MS" panose="020B0604020202020204" pitchFamily="34" charset="-128"/>
              </a:rPr>
              <a:t>Reflecting the experiences and learnings from real-life implementations </a:t>
            </a:r>
          </a:p>
          <a:p>
            <a:pPr marL="342831" indent="-342831">
              <a:spcBef>
                <a:spcPct val="50000"/>
              </a:spcBef>
              <a:buClr>
                <a:srgbClr val="FFD05D"/>
              </a:buClr>
              <a:buSzPct val="100000"/>
              <a:buFont typeface="Wingdings" panose="05000000000000000000" pitchFamily="2" charset="2"/>
              <a:buChar char="v"/>
            </a:pPr>
            <a:r>
              <a:rPr lang="en-US" altLang="en-US" dirty="0">
                <a:ea typeface="Arial Unicode MS" panose="020B0604020202020204" pitchFamily="34" charset="-128"/>
                <a:cs typeface="Arial Unicode MS" panose="020B0604020202020204" pitchFamily="34" charset="-128"/>
              </a:rPr>
              <a:t>Can be deployed in a flexible manner and are following as such the Assemble to Order Principle </a:t>
            </a:r>
            <a:br>
              <a:rPr lang="en-US" altLang="en-US" dirty="0">
                <a:ea typeface="Arial Unicode MS" panose="020B0604020202020204" pitchFamily="34" charset="-128"/>
                <a:cs typeface="Arial Unicode MS" panose="020B0604020202020204" pitchFamily="34" charset="-128"/>
              </a:rPr>
            </a:br>
            <a:br>
              <a:rPr lang="en-US" altLang="en-US" dirty="0">
                <a:ea typeface="Arial Unicode MS" panose="020B0604020202020204" pitchFamily="34" charset="-128"/>
                <a:cs typeface="Arial Unicode MS" panose="020B0604020202020204" pitchFamily="34" charset="-128"/>
              </a:rPr>
            </a:br>
            <a:br>
              <a:rPr lang="en-US" altLang="en-US" dirty="0">
                <a:ea typeface="Arial Unicode MS" panose="020B0604020202020204" pitchFamily="34" charset="-128"/>
                <a:cs typeface="Arial Unicode MS" panose="020B0604020202020204" pitchFamily="34" charset="-128"/>
              </a:rPr>
            </a:br>
            <a:br>
              <a:rPr lang="en-US" altLang="en-US" dirty="0">
                <a:ea typeface="Arial Unicode MS" panose="020B0604020202020204" pitchFamily="34" charset="-128"/>
                <a:cs typeface="Arial Unicode MS" panose="020B0604020202020204" pitchFamily="34" charset="-128"/>
              </a:rPr>
            </a:br>
            <a:endParaRPr lang="en-US" altLang="en-US" dirty="0">
              <a:ea typeface="Arial Unicode MS" panose="020B0604020202020204" pitchFamily="34" charset="-128"/>
              <a:cs typeface="Arial Unicode MS" panose="020B0604020202020204" pitchFamily="34" charset="-128"/>
            </a:endParaRPr>
          </a:p>
          <a:p>
            <a:pPr marL="342831" indent="-342831">
              <a:buFont typeface="Wingdings" panose="05000000000000000000" pitchFamily="2" charset="2"/>
              <a:buChar char="v"/>
            </a:pPr>
            <a:r>
              <a:rPr lang="en-US" altLang="en-US" dirty="0">
                <a:ea typeface="Arial Unicode MS" panose="020B0604020202020204" pitchFamily="34" charset="-128"/>
                <a:cs typeface="Arial Unicode MS" panose="020B0604020202020204" pitchFamily="34" charset="-128"/>
              </a:rPr>
              <a:t>Are a foundation for tailored service offerings like HR Model Company offering </a:t>
            </a:r>
          </a:p>
          <a:p>
            <a:br>
              <a:rPr lang="en-US" kern="0" dirty="0">
                <a:ea typeface="Arial Unicode MS" pitchFamily="34" charset="-128"/>
                <a:cs typeface="Arial Unicode MS" pitchFamily="34" charset="-128"/>
              </a:rPr>
            </a:br>
            <a:br>
              <a:rPr lang="en-US" kern="0" dirty="0">
                <a:ea typeface="Arial Unicode MS" pitchFamily="34" charset="-128"/>
                <a:cs typeface="Arial Unicode MS" pitchFamily="34" charset="-128"/>
              </a:rPr>
            </a:br>
            <a:br>
              <a:rPr lang="en-US" kern="0" dirty="0">
                <a:ea typeface="Arial Unicode MS" pitchFamily="34" charset="-128"/>
                <a:cs typeface="Arial Unicode MS" pitchFamily="34" charset="-128"/>
              </a:rPr>
            </a:br>
            <a:br>
              <a:rPr lang="en-US" dirty="0"/>
            </a:br>
            <a:endParaRPr lang="en-US" dirty="0"/>
          </a:p>
          <a:p>
            <a:br>
              <a:rPr lang="en-US" dirty="0"/>
            </a:br>
            <a:br>
              <a:rPr lang="en-US" dirty="0"/>
            </a:br>
            <a:endParaRPr lang="en-US" dirty="0"/>
          </a:p>
        </p:txBody>
      </p:sp>
      <p:grpSp>
        <p:nvGrpSpPr>
          <p:cNvPr id="3" name="Group 2"/>
          <p:cNvGrpSpPr/>
          <p:nvPr/>
        </p:nvGrpSpPr>
        <p:grpSpPr>
          <a:xfrm>
            <a:off x="3116327" y="3728475"/>
            <a:ext cx="5983435" cy="1111745"/>
            <a:chOff x="3126523" y="4084059"/>
            <a:chExt cx="5984820" cy="1112002"/>
          </a:xfrm>
        </p:grpSpPr>
        <p:sp>
          <p:nvSpPr>
            <p:cNvPr id="4" name="Rectangle 3"/>
            <p:cNvSpPr/>
            <p:nvPr/>
          </p:nvSpPr>
          <p:spPr bwMode="gray">
            <a:xfrm>
              <a:off x="3126523" y="4084059"/>
              <a:ext cx="5984820" cy="1112002"/>
            </a:xfrm>
            <a:prstGeom prst="rect">
              <a:avLst/>
            </a:prstGeom>
            <a:solidFill>
              <a:schemeClr val="bg2">
                <a:lumMod val="20000"/>
                <a:lumOff val="80000"/>
              </a:schemeClr>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1800" kern="0" dirty="0" err="1">
                <a:ea typeface="Arial Unicode MS" pitchFamily="34" charset="-128"/>
                <a:cs typeface="Arial Unicode MS" pitchFamily="34" charset="-128"/>
              </a:endParaRPr>
            </a:p>
          </p:txBody>
        </p:sp>
        <p:sp>
          <p:nvSpPr>
            <p:cNvPr id="6" name="TextBox 5"/>
            <p:cNvSpPr txBox="1"/>
            <p:nvPr/>
          </p:nvSpPr>
          <p:spPr>
            <a:xfrm>
              <a:off x="3202723" y="4172804"/>
              <a:ext cx="3394020"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SAP Best Practices </a:t>
              </a:r>
              <a:r>
                <a:rPr lang="en-US" sz="1800" kern="0" dirty="0" err="1">
                  <a:ea typeface="Arial Unicode MS" pitchFamily="34" charset="-128"/>
                  <a:cs typeface="Arial Unicode MS" pitchFamily="34" charset="-128"/>
                </a:rPr>
                <a:t>Paket</a:t>
              </a:r>
              <a:r>
                <a:rPr lang="en-US" sz="1800" kern="0" dirty="0">
                  <a:ea typeface="Arial Unicode MS" pitchFamily="34" charset="-128"/>
                  <a:cs typeface="Arial Unicode MS" pitchFamily="34" charset="-128"/>
                </a:rPr>
                <a:t>  </a:t>
              </a:r>
            </a:p>
          </p:txBody>
        </p:sp>
        <p:grpSp>
          <p:nvGrpSpPr>
            <p:cNvPr id="10" name="Group 9"/>
            <p:cNvGrpSpPr/>
            <p:nvPr/>
          </p:nvGrpSpPr>
          <p:grpSpPr>
            <a:xfrm>
              <a:off x="3313800" y="4605556"/>
              <a:ext cx="1720492" cy="385861"/>
              <a:chOff x="7502580" y="4051428"/>
              <a:chExt cx="1944000" cy="385861"/>
            </a:xfrm>
          </p:grpSpPr>
          <p:sp>
            <p:nvSpPr>
              <p:cNvPr id="12" name="Rectangle: Rounded Corners 11"/>
              <p:cNvSpPr/>
              <p:nvPr/>
            </p:nvSpPr>
            <p:spPr bwMode="gray">
              <a:xfrm>
                <a:off x="7502580" y="4051428"/>
                <a:ext cx="1944000" cy="385861"/>
              </a:xfrm>
              <a:prstGeom prst="roundRect">
                <a:avLst/>
              </a:prstGeom>
              <a:solidFill>
                <a:schemeClr val="accent1"/>
              </a:solidFill>
              <a:ln w="19050" algn="ctr">
                <a:solidFill>
                  <a:schemeClr val="tx1"/>
                </a:solidFill>
                <a:prstDash val="solid"/>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1800" kern="0" dirty="0" err="1">
                  <a:ea typeface="Arial Unicode MS" pitchFamily="34" charset="-128"/>
                  <a:cs typeface="Arial Unicode MS" pitchFamily="34" charset="-128"/>
                </a:endParaRPr>
              </a:p>
            </p:txBody>
          </p:sp>
          <p:sp>
            <p:nvSpPr>
              <p:cNvPr id="13" name="TextBox 12"/>
              <p:cNvSpPr txBox="1"/>
              <p:nvPr/>
            </p:nvSpPr>
            <p:spPr>
              <a:xfrm>
                <a:off x="7682768" y="4101772"/>
                <a:ext cx="1513114" cy="276999"/>
              </a:xfrm>
              <a:prstGeom prst="rect">
                <a:avLst/>
              </a:prstGeom>
              <a:noFill/>
              <a:ln w="19050">
                <a:noFill/>
                <a:prstDash val="solid"/>
              </a:ln>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Scope Item</a:t>
                </a:r>
              </a:p>
            </p:txBody>
          </p:sp>
        </p:grpSp>
        <p:grpSp>
          <p:nvGrpSpPr>
            <p:cNvPr id="17" name="Group 16"/>
            <p:cNvGrpSpPr/>
            <p:nvPr/>
          </p:nvGrpSpPr>
          <p:grpSpPr>
            <a:xfrm>
              <a:off x="5252903" y="4601468"/>
              <a:ext cx="1720492" cy="385861"/>
              <a:chOff x="7502580" y="4051428"/>
              <a:chExt cx="1944000" cy="385861"/>
            </a:xfrm>
          </p:grpSpPr>
          <p:sp>
            <p:nvSpPr>
              <p:cNvPr id="18" name="Rectangle: Rounded Corners 17"/>
              <p:cNvSpPr/>
              <p:nvPr/>
            </p:nvSpPr>
            <p:spPr bwMode="gray">
              <a:xfrm>
                <a:off x="7502580" y="4051428"/>
                <a:ext cx="1944000" cy="385861"/>
              </a:xfrm>
              <a:prstGeom prst="roundRect">
                <a:avLst/>
              </a:prstGeom>
              <a:solidFill>
                <a:schemeClr val="accent1"/>
              </a:solidFill>
              <a:ln w="19050" algn="ctr">
                <a:solidFill>
                  <a:schemeClr val="tx1"/>
                </a:solidFill>
                <a:prstDash val="lgDash"/>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1800" kern="0" dirty="0" err="1">
                  <a:ea typeface="Arial Unicode MS" pitchFamily="34" charset="-128"/>
                  <a:cs typeface="Arial Unicode MS" pitchFamily="34" charset="-128"/>
                </a:endParaRPr>
              </a:p>
            </p:txBody>
          </p:sp>
          <p:sp>
            <p:nvSpPr>
              <p:cNvPr id="19" name="TextBox 18"/>
              <p:cNvSpPr txBox="1"/>
              <p:nvPr/>
            </p:nvSpPr>
            <p:spPr>
              <a:xfrm>
                <a:off x="7682768" y="4101772"/>
                <a:ext cx="1513114" cy="276999"/>
              </a:xfrm>
              <a:prstGeom prst="rect">
                <a:avLst/>
              </a:prstGeom>
              <a:noFill/>
              <a:ln w="19050">
                <a:noFill/>
                <a:prstDash val="lgDash"/>
              </a:ln>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Scope Item</a:t>
                </a:r>
              </a:p>
            </p:txBody>
          </p:sp>
        </p:grpSp>
        <p:grpSp>
          <p:nvGrpSpPr>
            <p:cNvPr id="20" name="Group 19"/>
            <p:cNvGrpSpPr/>
            <p:nvPr/>
          </p:nvGrpSpPr>
          <p:grpSpPr>
            <a:xfrm>
              <a:off x="7192006" y="4597380"/>
              <a:ext cx="1720492" cy="385861"/>
              <a:chOff x="7502580" y="4051428"/>
              <a:chExt cx="1944000" cy="385861"/>
            </a:xfrm>
          </p:grpSpPr>
          <p:sp>
            <p:nvSpPr>
              <p:cNvPr id="21" name="Rectangle: Rounded Corners 20"/>
              <p:cNvSpPr/>
              <p:nvPr/>
            </p:nvSpPr>
            <p:spPr bwMode="gray">
              <a:xfrm>
                <a:off x="7502580" y="4051428"/>
                <a:ext cx="1944000" cy="385861"/>
              </a:xfrm>
              <a:prstGeom prst="roundRect">
                <a:avLst/>
              </a:prstGeom>
              <a:solidFill>
                <a:schemeClr val="accent1"/>
              </a:solidFill>
              <a:ln w="19050" algn="ctr">
                <a:solidFill>
                  <a:schemeClr val="tx1"/>
                </a:solidFill>
                <a:prstDash val="lgDash"/>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1800" kern="0" dirty="0" err="1">
                  <a:ea typeface="Arial Unicode MS" pitchFamily="34" charset="-128"/>
                  <a:cs typeface="Arial Unicode MS" pitchFamily="34" charset="-128"/>
                </a:endParaRPr>
              </a:p>
            </p:txBody>
          </p:sp>
          <p:sp>
            <p:nvSpPr>
              <p:cNvPr id="22" name="TextBox 21"/>
              <p:cNvSpPr txBox="1"/>
              <p:nvPr/>
            </p:nvSpPr>
            <p:spPr>
              <a:xfrm>
                <a:off x="7682768" y="4101772"/>
                <a:ext cx="1513114" cy="276999"/>
              </a:xfrm>
              <a:prstGeom prst="rect">
                <a:avLst/>
              </a:prstGeom>
              <a:noFill/>
              <a:ln w="19050">
                <a:noFill/>
                <a:prstDash val="lgDash"/>
              </a:ln>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Scope Item</a:t>
                </a:r>
              </a:p>
            </p:txBody>
          </p:sp>
        </p:grpSp>
      </p:grpSp>
      <p:sp>
        <p:nvSpPr>
          <p:cNvPr id="23" name="Title 1"/>
          <p:cNvSpPr>
            <a:spLocks noGrp="1"/>
          </p:cNvSpPr>
          <p:nvPr>
            <p:ph type="title"/>
          </p:nvPr>
        </p:nvSpPr>
        <p:spPr>
          <a:xfrm>
            <a:off x="505296" y="503999"/>
            <a:ext cx="11688468" cy="369247"/>
          </a:xfrm>
        </p:spPr>
        <p:txBody>
          <a:bodyPr/>
          <a:lstStyle/>
          <a:p>
            <a:r>
              <a:rPr lang="en-US" altLang="de-DE" dirty="0"/>
              <a:t>Implementation leading with SAP Best Practices </a:t>
            </a:r>
            <a:endParaRPr lang="en-US" altLang="de-DE" b="0" dirty="0"/>
          </a:p>
        </p:txBody>
      </p:sp>
    </p:spTree>
    <p:extLst>
      <p:ext uri="{BB962C8B-B14F-4D97-AF65-F5344CB8AC3E}">
        <p14:creationId xmlns:p14="http://schemas.microsoft.com/office/powerpoint/2010/main" val="394287121"/>
      </p:ext>
    </p:extLst>
  </p:cSld>
  <p:clrMapOvr>
    <a:masterClrMapping/>
  </p:clrMapOvr>
  <mc:AlternateContent xmlns:mc="http://schemas.openxmlformats.org/markup-compatibility/2006" xmlns:p14="http://schemas.microsoft.com/office/powerpoint/2010/main">
    <mc:Choice Requires="p14">
      <p:transition spd="slow" p14:dur="2000" advTm="7208"/>
    </mc:Choice>
    <mc:Fallback xmlns="">
      <p:transition spd="slow" advTm="720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a:stretch>
            <a:fillRect/>
          </a:stretch>
        </p:blipFill>
        <p:spPr>
          <a:xfrm>
            <a:off x="8130483" y="2070506"/>
            <a:ext cx="1423159" cy="1406994"/>
          </a:xfrm>
          <a:prstGeom prst="rect">
            <a:avLst/>
          </a:prstGeom>
        </p:spPr>
      </p:pic>
      <p:grpSp>
        <p:nvGrpSpPr>
          <p:cNvPr id="20" name="Group 19"/>
          <p:cNvGrpSpPr/>
          <p:nvPr/>
        </p:nvGrpSpPr>
        <p:grpSpPr>
          <a:xfrm>
            <a:off x="470107" y="2797508"/>
            <a:ext cx="3301995" cy="2337031"/>
            <a:chOff x="8720919" y="2342223"/>
            <a:chExt cx="3302759" cy="2337572"/>
          </a:xfrm>
        </p:grpSpPr>
        <p:sp>
          <p:nvSpPr>
            <p:cNvPr id="19" name="Rounded Rectangle 18"/>
            <p:cNvSpPr/>
            <p:nvPr/>
          </p:nvSpPr>
          <p:spPr bwMode="gray">
            <a:xfrm>
              <a:off x="8720919" y="2342223"/>
              <a:ext cx="3302759" cy="2337572"/>
            </a:xfrm>
            <a:prstGeom prst="roundRect">
              <a:avLst>
                <a:gd name="adj" fmla="val 7172"/>
              </a:avLst>
            </a:prstGeom>
            <a:solidFill>
              <a:schemeClr val="bg1">
                <a:lumMod val="85000"/>
              </a:schemeClr>
            </a:solidFill>
            <a:ln w="6350" algn="ctr">
              <a:noFill/>
              <a:miter lim="800000"/>
              <a:headEnd/>
              <a:tailEnd/>
            </a:ln>
          </p:spPr>
          <p:txBody>
            <a:bodyPr lIns="89979" tIns="71983" rIns="89979" bIns="71983" rtlCol="0" anchor="b"/>
            <a:lstStyle/>
            <a:p>
              <a:pPr algn="ctr" defTabSz="914217"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sp>
          <p:nvSpPr>
            <p:cNvPr id="17" name="Rounded Rectangle 16"/>
            <p:cNvSpPr/>
            <p:nvPr/>
          </p:nvSpPr>
          <p:spPr bwMode="gray">
            <a:xfrm>
              <a:off x="8946107" y="3077488"/>
              <a:ext cx="2852382" cy="928048"/>
            </a:xfrm>
            <a:prstGeom prst="roundRect">
              <a:avLst/>
            </a:prstGeom>
            <a:solidFill>
              <a:schemeClr val="accent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SAP Best Practices</a:t>
              </a:r>
            </a:p>
          </p:txBody>
        </p:sp>
      </p:grpSp>
      <p:sp>
        <p:nvSpPr>
          <p:cNvPr id="34" name="Rounded Rectangle 16"/>
          <p:cNvSpPr/>
          <p:nvPr/>
        </p:nvSpPr>
        <p:spPr bwMode="gray">
          <a:xfrm>
            <a:off x="4817877" y="4117690"/>
            <a:ext cx="4664226" cy="1201387"/>
          </a:xfrm>
          <a:prstGeom prst="roundRect">
            <a:avLst/>
          </a:prstGeom>
          <a:noFill/>
          <a:ln w="19050" algn="ctr">
            <a:solidFill>
              <a:schemeClr val="accent1"/>
            </a:solidFill>
            <a:miter lim="800000"/>
            <a:headEnd/>
            <a:tailEnd/>
          </a:ln>
        </p:spPr>
        <p:txBody>
          <a:bodyPr lIns="89979" tIns="71983" rIns="89979" bIns="71983" rtlCol="0" anchor="ctr"/>
          <a:lstStyle/>
          <a:p>
            <a:pPr defTabSz="914217"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Upgrade Center / </a:t>
            </a:r>
            <a:br>
              <a:rPr lang="en-US" sz="1800" b="1" kern="0" dirty="0">
                <a:ea typeface="Arial Unicode MS" pitchFamily="34" charset="-128"/>
                <a:cs typeface="Arial Unicode MS" pitchFamily="34" charset="-128"/>
              </a:rPr>
            </a:br>
            <a:r>
              <a:rPr lang="en-US" sz="1800" b="1" kern="0" dirty="0">
                <a:ea typeface="Arial Unicode MS" pitchFamily="34" charset="-128"/>
                <a:cs typeface="Arial Unicode MS" pitchFamily="34" charset="-128"/>
              </a:rPr>
              <a:t>Manual Configuration Guides </a:t>
            </a:r>
          </a:p>
          <a:p>
            <a:pPr defTabSz="914217" fontAlgn="base">
              <a:spcBef>
                <a:spcPct val="50000"/>
              </a:spcBef>
              <a:spcAft>
                <a:spcPct val="0"/>
              </a:spcAft>
              <a:buClr>
                <a:srgbClr val="F0AB00"/>
              </a:buClr>
              <a:buSzPct val="80000"/>
            </a:pPr>
            <a:r>
              <a:rPr lang="en-US" sz="1400" kern="0" dirty="0">
                <a:ea typeface="Arial Unicode MS" pitchFamily="34" charset="-128"/>
                <a:cs typeface="Arial Unicode MS" pitchFamily="34" charset="-128"/>
                <a:sym typeface="Wingdings" panose="05000000000000000000" pitchFamily="2" charset="2"/>
              </a:rPr>
              <a:t> Described in SAP Note </a:t>
            </a:r>
            <a:endParaRPr lang="en-US" sz="1400" kern="0" dirty="0">
              <a:ea typeface="Arial Unicode MS" pitchFamily="34" charset="-128"/>
              <a:cs typeface="Arial Unicode MS" pitchFamily="34" charset="-128"/>
            </a:endParaRPr>
          </a:p>
        </p:txBody>
      </p:sp>
      <p:grpSp>
        <p:nvGrpSpPr>
          <p:cNvPr id="42" name="Group 41"/>
          <p:cNvGrpSpPr/>
          <p:nvPr/>
        </p:nvGrpSpPr>
        <p:grpSpPr>
          <a:xfrm>
            <a:off x="7984712" y="4334709"/>
            <a:ext cx="1226610" cy="851952"/>
            <a:chOff x="2962182" y="2458220"/>
            <a:chExt cx="1364478" cy="936773"/>
          </a:xfrm>
        </p:grpSpPr>
        <p:sp>
          <p:nvSpPr>
            <p:cNvPr id="43" name="Freeform 5"/>
            <p:cNvSpPr>
              <a:spLocks/>
            </p:cNvSpPr>
            <p:nvPr/>
          </p:nvSpPr>
          <p:spPr bwMode="auto">
            <a:xfrm>
              <a:off x="2962182" y="2794550"/>
              <a:ext cx="1312220" cy="600443"/>
            </a:xfrm>
            <a:custGeom>
              <a:avLst/>
              <a:gdLst>
                <a:gd name="T0" fmla="*/ 161 w 1220"/>
                <a:gd name="T1" fmla="*/ 668 h 668"/>
                <a:gd name="T2" fmla="*/ 0 w 1220"/>
                <a:gd name="T3" fmla="*/ 507 h 668"/>
                <a:gd name="T4" fmla="*/ 138 w 1220"/>
                <a:gd name="T5" fmla="*/ 348 h 668"/>
                <a:gd name="T6" fmla="*/ 170 w 1220"/>
                <a:gd name="T7" fmla="*/ 343 h 668"/>
                <a:gd name="T8" fmla="*/ 165 w 1220"/>
                <a:gd name="T9" fmla="*/ 311 h 668"/>
                <a:gd name="T10" fmla="*/ 161 w 1220"/>
                <a:gd name="T11" fmla="*/ 268 h 668"/>
                <a:gd name="T12" fmla="*/ 430 w 1220"/>
                <a:gd name="T13" fmla="*/ 0 h 668"/>
                <a:gd name="T14" fmla="*/ 674 w 1220"/>
                <a:gd name="T15" fmla="*/ 158 h 668"/>
                <a:gd name="T16" fmla="*/ 688 w 1220"/>
                <a:gd name="T17" fmla="*/ 188 h 668"/>
                <a:gd name="T18" fmla="*/ 718 w 1220"/>
                <a:gd name="T19" fmla="*/ 173 h 668"/>
                <a:gd name="T20" fmla="*/ 818 w 1220"/>
                <a:gd name="T21" fmla="*/ 148 h 668"/>
                <a:gd name="T22" fmla="*/ 1032 w 1220"/>
                <a:gd name="T23" fmla="*/ 351 h 668"/>
                <a:gd name="T24" fmla="*/ 1034 w 1220"/>
                <a:gd name="T25" fmla="*/ 383 h 668"/>
                <a:gd name="T26" fmla="*/ 1066 w 1220"/>
                <a:gd name="T27" fmla="*/ 381 h 668"/>
                <a:gd name="T28" fmla="*/ 1076 w 1220"/>
                <a:gd name="T29" fmla="*/ 380 h 668"/>
                <a:gd name="T30" fmla="*/ 1220 w 1220"/>
                <a:gd name="T31" fmla="*/ 524 h 668"/>
                <a:gd name="T32" fmla="*/ 1076 w 1220"/>
                <a:gd name="T33" fmla="*/ 668 h 668"/>
                <a:gd name="T34" fmla="*/ 161 w 1220"/>
                <a:gd name="T35" fmla="*/ 66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20" h="668">
                  <a:moveTo>
                    <a:pt x="161" y="668"/>
                  </a:moveTo>
                  <a:cubicBezTo>
                    <a:pt x="72" y="668"/>
                    <a:pt x="0" y="596"/>
                    <a:pt x="0" y="507"/>
                  </a:cubicBezTo>
                  <a:cubicBezTo>
                    <a:pt x="0" y="428"/>
                    <a:pt x="59" y="359"/>
                    <a:pt x="138" y="348"/>
                  </a:cubicBezTo>
                  <a:cubicBezTo>
                    <a:pt x="170" y="343"/>
                    <a:pt x="170" y="343"/>
                    <a:pt x="170" y="343"/>
                  </a:cubicBezTo>
                  <a:cubicBezTo>
                    <a:pt x="165" y="311"/>
                    <a:pt x="165" y="311"/>
                    <a:pt x="165" y="311"/>
                  </a:cubicBezTo>
                  <a:cubicBezTo>
                    <a:pt x="162" y="297"/>
                    <a:pt x="161" y="282"/>
                    <a:pt x="161" y="268"/>
                  </a:cubicBezTo>
                  <a:cubicBezTo>
                    <a:pt x="161" y="120"/>
                    <a:pt x="282" y="0"/>
                    <a:pt x="430" y="0"/>
                  </a:cubicBezTo>
                  <a:cubicBezTo>
                    <a:pt x="535" y="0"/>
                    <a:pt x="631" y="62"/>
                    <a:pt x="674" y="158"/>
                  </a:cubicBezTo>
                  <a:cubicBezTo>
                    <a:pt x="688" y="188"/>
                    <a:pt x="688" y="188"/>
                    <a:pt x="688" y="188"/>
                  </a:cubicBezTo>
                  <a:cubicBezTo>
                    <a:pt x="718" y="173"/>
                    <a:pt x="718" y="173"/>
                    <a:pt x="718" y="173"/>
                  </a:cubicBezTo>
                  <a:cubicBezTo>
                    <a:pt x="749" y="156"/>
                    <a:pt x="783" y="148"/>
                    <a:pt x="818" y="148"/>
                  </a:cubicBezTo>
                  <a:cubicBezTo>
                    <a:pt x="932" y="148"/>
                    <a:pt x="1026" y="237"/>
                    <a:pt x="1032" y="351"/>
                  </a:cubicBezTo>
                  <a:cubicBezTo>
                    <a:pt x="1034" y="383"/>
                    <a:pt x="1034" y="383"/>
                    <a:pt x="1034" y="383"/>
                  </a:cubicBezTo>
                  <a:cubicBezTo>
                    <a:pt x="1066" y="381"/>
                    <a:pt x="1066" y="381"/>
                    <a:pt x="1066" y="381"/>
                  </a:cubicBezTo>
                  <a:cubicBezTo>
                    <a:pt x="1070" y="381"/>
                    <a:pt x="1073" y="380"/>
                    <a:pt x="1076" y="380"/>
                  </a:cubicBezTo>
                  <a:cubicBezTo>
                    <a:pt x="1155" y="380"/>
                    <a:pt x="1220" y="445"/>
                    <a:pt x="1220" y="524"/>
                  </a:cubicBezTo>
                  <a:cubicBezTo>
                    <a:pt x="1220" y="604"/>
                    <a:pt x="1155" y="668"/>
                    <a:pt x="1076" y="668"/>
                  </a:cubicBezTo>
                  <a:lnTo>
                    <a:pt x="161" y="668"/>
                  </a:lnTo>
                  <a:close/>
                </a:path>
              </a:pathLst>
            </a:custGeom>
            <a:solidFill>
              <a:schemeClr val="bg1"/>
            </a:solidFill>
            <a:ln w="38100">
              <a:solidFill>
                <a:schemeClr val="bg1">
                  <a:lumMod val="50000"/>
                </a:schemeClr>
              </a:solidFill>
            </a:ln>
          </p:spPr>
          <p:txBody>
            <a:bodyPr lIns="45675" tIns="22839" rIns="45675" bIns="22839"/>
            <a:lstStyle/>
            <a:p>
              <a:pPr defTabSz="914034">
                <a:defRPr/>
              </a:pPr>
              <a:endParaRPr lang="en-US" sz="1400" kern="0" dirty="0">
                <a:solidFill>
                  <a:srgbClr val="000000"/>
                </a:solidFill>
                <a:latin typeface="BentonSans Light" panose="02000503000000020004" pitchFamily="2" charset="0"/>
              </a:endParaRPr>
            </a:p>
          </p:txBody>
        </p:sp>
        <p:sp>
          <p:nvSpPr>
            <p:cNvPr id="44" name="Can 1"/>
            <p:cNvSpPr>
              <a:spLocks noChangeArrowheads="1"/>
            </p:cNvSpPr>
            <p:nvPr/>
          </p:nvSpPr>
          <p:spPr bwMode="gray">
            <a:xfrm>
              <a:off x="3631841" y="2746144"/>
              <a:ext cx="694819" cy="146499"/>
            </a:xfrm>
            <a:prstGeom prst="can">
              <a:avLst>
                <a:gd name="adj" fmla="val 25000"/>
              </a:avLst>
            </a:prstGeom>
            <a:solidFill>
              <a:schemeClr val="accent2"/>
            </a:solidFill>
            <a:ln>
              <a:noFill/>
            </a:ln>
            <a:extLst/>
          </p:spPr>
          <p:txBody>
            <a:bodyPr lIns="89958" tIns="71966" rIns="89958" bIns="71966" anchor="ctr"/>
            <a:lstStyle>
              <a:lvl1pPr>
                <a:defRPr sz="2100">
                  <a:solidFill>
                    <a:schemeClr val="tx1"/>
                  </a:solidFill>
                  <a:latin typeface="Arial" panose="020B0604020202020204" pitchFamily="34" charset="0"/>
                </a:defRPr>
              </a:lvl1pPr>
              <a:lvl2pPr>
                <a:defRPr sz="2100">
                  <a:solidFill>
                    <a:schemeClr val="tx1"/>
                  </a:solidFill>
                  <a:latin typeface="Arial" panose="020B0604020202020204" pitchFamily="34" charset="0"/>
                </a:defRPr>
              </a:lvl2pPr>
              <a:lvl3pPr>
                <a:defRPr sz="2100">
                  <a:solidFill>
                    <a:schemeClr val="tx1"/>
                  </a:solidFill>
                  <a:latin typeface="Arial" panose="020B0604020202020204" pitchFamily="34" charset="0"/>
                </a:defRPr>
              </a:lvl3pPr>
              <a:lvl4pPr>
                <a:defRPr sz="2100">
                  <a:solidFill>
                    <a:schemeClr val="tx1"/>
                  </a:solidFill>
                  <a:latin typeface="Arial" panose="020B0604020202020204" pitchFamily="34" charset="0"/>
                </a:defRPr>
              </a:lvl4pPr>
              <a:lvl5pPr>
                <a:defRPr sz="2100">
                  <a:solidFill>
                    <a:schemeClr val="tx1"/>
                  </a:solidFill>
                  <a:latin typeface="Arial" panose="020B0604020202020204" pitchFamily="34" charset="0"/>
                </a:defRPr>
              </a:lvl5pPr>
              <a:lvl6pPr marL="2633663" indent="-347663" eaLnBrk="0" fontAlgn="base" hangingPunct="0">
                <a:spcBef>
                  <a:spcPct val="0"/>
                </a:spcBef>
                <a:spcAft>
                  <a:spcPct val="0"/>
                </a:spcAft>
                <a:defRPr sz="2100">
                  <a:solidFill>
                    <a:schemeClr val="tx1"/>
                  </a:solidFill>
                  <a:latin typeface="Arial" panose="020B0604020202020204" pitchFamily="34" charset="0"/>
                </a:defRPr>
              </a:lvl6pPr>
              <a:lvl7pPr marL="3090863" indent="-347663" eaLnBrk="0" fontAlgn="base" hangingPunct="0">
                <a:spcBef>
                  <a:spcPct val="0"/>
                </a:spcBef>
                <a:spcAft>
                  <a:spcPct val="0"/>
                </a:spcAft>
                <a:defRPr sz="2100">
                  <a:solidFill>
                    <a:schemeClr val="tx1"/>
                  </a:solidFill>
                  <a:latin typeface="Arial" panose="020B0604020202020204" pitchFamily="34" charset="0"/>
                </a:defRPr>
              </a:lvl7pPr>
              <a:lvl8pPr marL="3548063" indent="-347663" eaLnBrk="0" fontAlgn="base" hangingPunct="0">
                <a:spcBef>
                  <a:spcPct val="0"/>
                </a:spcBef>
                <a:spcAft>
                  <a:spcPct val="0"/>
                </a:spcAft>
                <a:defRPr sz="2100">
                  <a:solidFill>
                    <a:schemeClr val="tx1"/>
                  </a:solidFill>
                  <a:latin typeface="Arial" panose="020B0604020202020204" pitchFamily="34" charset="0"/>
                </a:defRPr>
              </a:lvl8pPr>
              <a:lvl9pPr marL="4005263" indent="-347663" eaLnBrk="0" fontAlgn="base" hangingPunct="0">
                <a:spcBef>
                  <a:spcPct val="0"/>
                </a:spcBef>
                <a:spcAft>
                  <a:spcPct val="0"/>
                </a:spcAft>
                <a:defRPr sz="2100">
                  <a:solidFill>
                    <a:schemeClr val="tx1"/>
                  </a:solidFill>
                  <a:latin typeface="Arial" panose="020B0604020202020204" pitchFamily="34" charset="0"/>
                </a:defRPr>
              </a:lvl9pPr>
            </a:lstStyle>
            <a:p>
              <a:pPr algn="ctr" defTabSz="914034">
                <a:spcBef>
                  <a:spcPct val="50000"/>
                </a:spcBef>
                <a:buClr>
                  <a:srgbClr val="F0AB00"/>
                </a:buClr>
                <a:buSzPct val="80000"/>
                <a:defRPr/>
              </a:pPr>
              <a:endParaRPr lang="en-US" altLang="en-US" sz="2000" kern="0" dirty="0">
                <a:ea typeface="Arial Unicode MS" panose="020B0604020202020204" pitchFamily="34" charset="-128"/>
                <a:cs typeface="Arial Unicode MS" panose="020B0604020202020204" pitchFamily="34" charset="-128"/>
              </a:endParaRPr>
            </a:p>
          </p:txBody>
        </p:sp>
        <p:sp>
          <p:nvSpPr>
            <p:cNvPr id="45" name="Can 19"/>
            <p:cNvSpPr>
              <a:spLocks noChangeArrowheads="1"/>
            </p:cNvSpPr>
            <p:nvPr/>
          </p:nvSpPr>
          <p:spPr bwMode="gray">
            <a:xfrm>
              <a:off x="3631841" y="2596465"/>
              <a:ext cx="694819" cy="146500"/>
            </a:xfrm>
            <a:prstGeom prst="can">
              <a:avLst>
                <a:gd name="adj" fmla="val 25000"/>
              </a:avLst>
            </a:prstGeom>
            <a:solidFill>
              <a:schemeClr val="tx2"/>
            </a:solidFill>
            <a:ln>
              <a:noFill/>
            </a:ln>
            <a:extLst/>
          </p:spPr>
          <p:txBody>
            <a:bodyPr lIns="89958" tIns="71966" rIns="89958" bIns="71966" anchor="ctr"/>
            <a:lstStyle>
              <a:lvl1pPr>
                <a:defRPr sz="2100">
                  <a:solidFill>
                    <a:schemeClr val="tx1"/>
                  </a:solidFill>
                  <a:latin typeface="Arial" panose="020B0604020202020204" pitchFamily="34" charset="0"/>
                </a:defRPr>
              </a:lvl1pPr>
              <a:lvl2pPr>
                <a:defRPr sz="2100">
                  <a:solidFill>
                    <a:schemeClr val="tx1"/>
                  </a:solidFill>
                  <a:latin typeface="Arial" panose="020B0604020202020204" pitchFamily="34" charset="0"/>
                </a:defRPr>
              </a:lvl2pPr>
              <a:lvl3pPr>
                <a:defRPr sz="2100">
                  <a:solidFill>
                    <a:schemeClr val="tx1"/>
                  </a:solidFill>
                  <a:latin typeface="Arial" panose="020B0604020202020204" pitchFamily="34" charset="0"/>
                </a:defRPr>
              </a:lvl3pPr>
              <a:lvl4pPr>
                <a:defRPr sz="2100">
                  <a:solidFill>
                    <a:schemeClr val="tx1"/>
                  </a:solidFill>
                  <a:latin typeface="Arial" panose="020B0604020202020204" pitchFamily="34" charset="0"/>
                </a:defRPr>
              </a:lvl4pPr>
              <a:lvl5pPr>
                <a:defRPr sz="2100">
                  <a:solidFill>
                    <a:schemeClr val="tx1"/>
                  </a:solidFill>
                  <a:latin typeface="Arial" panose="020B0604020202020204" pitchFamily="34" charset="0"/>
                </a:defRPr>
              </a:lvl5pPr>
              <a:lvl6pPr marL="2633663" indent="-347663" eaLnBrk="0" fontAlgn="base" hangingPunct="0">
                <a:spcBef>
                  <a:spcPct val="0"/>
                </a:spcBef>
                <a:spcAft>
                  <a:spcPct val="0"/>
                </a:spcAft>
                <a:defRPr sz="2100">
                  <a:solidFill>
                    <a:schemeClr val="tx1"/>
                  </a:solidFill>
                  <a:latin typeface="Arial" panose="020B0604020202020204" pitchFamily="34" charset="0"/>
                </a:defRPr>
              </a:lvl6pPr>
              <a:lvl7pPr marL="3090863" indent="-347663" eaLnBrk="0" fontAlgn="base" hangingPunct="0">
                <a:spcBef>
                  <a:spcPct val="0"/>
                </a:spcBef>
                <a:spcAft>
                  <a:spcPct val="0"/>
                </a:spcAft>
                <a:defRPr sz="2100">
                  <a:solidFill>
                    <a:schemeClr val="tx1"/>
                  </a:solidFill>
                  <a:latin typeface="Arial" panose="020B0604020202020204" pitchFamily="34" charset="0"/>
                </a:defRPr>
              </a:lvl7pPr>
              <a:lvl8pPr marL="3548063" indent="-347663" eaLnBrk="0" fontAlgn="base" hangingPunct="0">
                <a:spcBef>
                  <a:spcPct val="0"/>
                </a:spcBef>
                <a:spcAft>
                  <a:spcPct val="0"/>
                </a:spcAft>
                <a:defRPr sz="2100">
                  <a:solidFill>
                    <a:schemeClr val="tx1"/>
                  </a:solidFill>
                  <a:latin typeface="Arial" panose="020B0604020202020204" pitchFamily="34" charset="0"/>
                </a:defRPr>
              </a:lvl8pPr>
              <a:lvl9pPr marL="4005263" indent="-347663" eaLnBrk="0" fontAlgn="base" hangingPunct="0">
                <a:spcBef>
                  <a:spcPct val="0"/>
                </a:spcBef>
                <a:spcAft>
                  <a:spcPct val="0"/>
                </a:spcAft>
                <a:defRPr sz="2100">
                  <a:solidFill>
                    <a:schemeClr val="tx1"/>
                  </a:solidFill>
                  <a:latin typeface="Arial" panose="020B0604020202020204" pitchFamily="34" charset="0"/>
                </a:defRPr>
              </a:lvl9pPr>
            </a:lstStyle>
            <a:p>
              <a:pPr algn="ctr" defTabSz="914034">
                <a:spcBef>
                  <a:spcPct val="50000"/>
                </a:spcBef>
                <a:buClr>
                  <a:srgbClr val="F0AB00"/>
                </a:buClr>
                <a:buSzPct val="80000"/>
                <a:defRPr/>
              </a:pPr>
              <a:endParaRPr lang="en-US" altLang="en-US" sz="2000" kern="0" dirty="0">
                <a:ea typeface="Arial Unicode MS" panose="020B0604020202020204" pitchFamily="34" charset="-128"/>
                <a:cs typeface="Arial Unicode MS" panose="020B0604020202020204" pitchFamily="34" charset="-128"/>
              </a:endParaRPr>
            </a:p>
          </p:txBody>
        </p:sp>
        <p:sp>
          <p:nvSpPr>
            <p:cNvPr id="46" name="Can 20"/>
            <p:cNvSpPr>
              <a:spLocks noChangeArrowheads="1"/>
            </p:cNvSpPr>
            <p:nvPr/>
          </p:nvSpPr>
          <p:spPr bwMode="gray">
            <a:xfrm>
              <a:off x="3631841" y="2458220"/>
              <a:ext cx="694819" cy="144437"/>
            </a:xfrm>
            <a:prstGeom prst="can">
              <a:avLst>
                <a:gd name="adj" fmla="val 25000"/>
              </a:avLst>
            </a:prstGeom>
            <a:solidFill>
              <a:schemeClr val="tx2"/>
            </a:solidFill>
            <a:ln>
              <a:noFill/>
            </a:ln>
            <a:extLst/>
          </p:spPr>
          <p:txBody>
            <a:bodyPr lIns="89958" tIns="71966" rIns="89958" bIns="71966" anchor="ctr"/>
            <a:lstStyle>
              <a:lvl1pPr>
                <a:defRPr sz="2100">
                  <a:solidFill>
                    <a:schemeClr val="tx1"/>
                  </a:solidFill>
                  <a:latin typeface="Arial" panose="020B0604020202020204" pitchFamily="34" charset="0"/>
                </a:defRPr>
              </a:lvl1pPr>
              <a:lvl2pPr>
                <a:defRPr sz="2100">
                  <a:solidFill>
                    <a:schemeClr val="tx1"/>
                  </a:solidFill>
                  <a:latin typeface="Arial" panose="020B0604020202020204" pitchFamily="34" charset="0"/>
                </a:defRPr>
              </a:lvl2pPr>
              <a:lvl3pPr>
                <a:defRPr sz="2100">
                  <a:solidFill>
                    <a:schemeClr val="tx1"/>
                  </a:solidFill>
                  <a:latin typeface="Arial" panose="020B0604020202020204" pitchFamily="34" charset="0"/>
                </a:defRPr>
              </a:lvl3pPr>
              <a:lvl4pPr>
                <a:defRPr sz="2100">
                  <a:solidFill>
                    <a:schemeClr val="tx1"/>
                  </a:solidFill>
                  <a:latin typeface="Arial" panose="020B0604020202020204" pitchFamily="34" charset="0"/>
                </a:defRPr>
              </a:lvl4pPr>
              <a:lvl5pPr>
                <a:defRPr sz="2100">
                  <a:solidFill>
                    <a:schemeClr val="tx1"/>
                  </a:solidFill>
                  <a:latin typeface="Arial" panose="020B0604020202020204" pitchFamily="34" charset="0"/>
                </a:defRPr>
              </a:lvl5pPr>
              <a:lvl6pPr marL="2633663" indent="-347663" eaLnBrk="0" fontAlgn="base" hangingPunct="0">
                <a:spcBef>
                  <a:spcPct val="0"/>
                </a:spcBef>
                <a:spcAft>
                  <a:spcPct val="0"/>
                </a:spcAft>
                <a:defRPr sz="2100">
                  <a:solidFill>
                    <a:schemeClr val="tx1"/>
                  </a:solidFill>
                  <a:latin typeface="Arial" panose="020B0604020202020204" pitchFamily="34" charset="0"/>
                </a:defRPr>
              </a:lvl6pPr>
              <a:lvl7pPr marL="3090863" indent="-347663" eaLnBrk="0" fontAlgn="base" hangingPunct="0">
                <a:spcBef>
                  <a:spcPct val="0"/>
                </a:spcBef>
                <a:spcAft>
                  <a:spcPct val="0"/>
                </a:spcAft>
                <a:defRPr sz="2100">
                  <a:solidFill>
                    <a:schemeClr val="tx1"/>
                  </a:solidFill>
                  <a:latin typeface="Arial" panose="020B0604020202020204" pitchFamily="34" charset="0"/>
                </a:defRPr>
              </a:lvl7pPr>
              <a:lvl8pPr marL="3548063" indent="-347663" eaLnBrk="0" fontAlgn="base" hangingPunct="0">
                <a:spcBef>
                  <a:spcPct val="0"/>
                </a:spcBef>
                <a:spcAft>
                  <a:spcPct val="0"/>
                </a:spcAft>
                <a:defRPr sz="2100">
                  <a:solidFill>
                    <a:schemeClr val="tx1"/>
                  </a:solidFill>
                  <a:latin typeface="Arial" panose="020B0604020202020204" pitchFamily="34" charset="0"/>
                </a:defRPr>
              </a:lvl8pPr>
              <a:lvl9pPr marL="4005263" indent="-347663" eaLnBrk="0" fontAlgn="base" hangingPunct="0">
                <a:spcBef>
                  <a:spcPct val="0"/>
                </a:spcBef>
                <a:spcAft>
                  <a:spcPct val="0"/>
                </a:spcAft>
                <a:defRPr sz="2100">
                  <a:solidFill>
                    <a:schemeClr val="tx1"/>
                  </a:solidFill>
                  <a:latin typeface="Arial" panose="020B0604020202020204" pitchFamily="34" charset="0"/>
                </a:defRPr>
              </a:lvl9pPr>
            </a:lstStyle>
            <a:p>
              <a:pPr algn="ctr" defTabSz="914034">
                <a:spcBef>
                  <a:spcPct val="50000"/>
                </a:spcBef>
                <a:buClr>
                  <a:srgbClr val="F0AB00"/>
                </a:buClr>
                <a:buSzPct val="80000"/>
                <a:defRPr/>
              </a:pPr>
              <a:endParaRPr lang="en-US" altLang="en-US" sz="2000" kern="0" dirty="0">
                <a:ea typeface="Arial Unicode MS" panose="020B0604020202020204" pitchFamily="34" charset="-128"/>
                <a:cs typeface="Arial Unicode MS" panose="020B0604020202020204" pitchFamily="34" charset="-128"/>
              </a:endParaRPr>
            </a:p>
          </p:txBody>
        </p:sp>
        <p:sp>
          <p:nvSpPr>
            <p:cNvPr id="47" name="Can 22"/>
            <p:cNvSpPr>
              <a:spLocks noChangeArrowheads="1"/>
            </p:cNvSpPr>
            <p:nvPr/>
          </p:nvSpPr>
          <p:spPr bwMode="gray">
            <a:xfrm>
              <a:off x="3631841" y="3013269"/>
              <a:ext cx="694819" cy="144437"/>
            </a:xfrm>
            <a:prstGeom prst="can">
              <a:avLst>
                <a:gd name="adj" fmla="val 25000"/>
              </a:avLst>
            </a:prstGeom>
            <a:solidFill>
              <a:schemeClr val="accent2"/>
            </a:solidFill>
            <a:ln>
              <a:noFill/>
            </a:ln>
            <a:extLst/>
          </p:spPr>
          <p:txBody>
            <a:bodyPr lIns="89958" tIns="71966" rIns="89958" bIns="71966" anchor="ctr"/>
            <a:lstStyle>
              <a:lvl1pPr>
                <a:defRPr sz="2100">
                  <a:solidFill>
                    <a:schemeClr val="tx1"/>
                  </a:solidFill>
                  <a:latin typeface="Arial" panose="020B0604020202020204" pitchFamily="34" charset="0"/>
                </a:defRPr>
              </a:lvl1pPr>
              <a:lvl2pPr>
                <a:defRPr sz="2100">
                  <a:solidFill>
                    <a:schemeClr val="tx1"/>
                  </a:solidFill>
                  <a:latin typeface="Arial" panose="020B0604020202020204" pitchFamily="34" charset="0"/>
                </a:defRPr>
              </a:lvl2pPr>
              <a:lvl3pPr>
                <a:defRPr sz="2100">
                  <a:solidFill>
                    <a:schemeClr val="tx1"/>
                  </a:solidFill>
                  <a:latin typeface="Arial" panose="020B0604020202020204" pitchFamily="34" charset="0"/>
                </a:defRPr>
              </a:lvl3pPr>
              <a:lvl4pPr>
                <a:defRPr sz="2100">
                  <a:solidFill>
                    <a:schemeClr val="tx1"/>
                  </a:solidFill>
                  <a:latin typeface="Arial" panose="020B0604020202020204" pitchFamily="34" charset="0"/>
                </a:defRPr>
              </a:lvl4pPr>
              <a:lvl5pPr>
                <a:defRPr sz="2100">
                  <a:solidFill>
                    <a:schemeClr val="tx1"/>
                  </a:solidFill>
                  <a:latin typeface="Arial" panose="020B0604020202020204" pitchFamily="34" charset="0"/>
                </a:defRPr>
              </a:lvl5pPr>
              <a:lvl6pPr marL="2633663" indent="-347663" eaLnBrk="0" fontAlgn="base" hangingPunct="0">
                <a:spcBef>
                  <a:spcPct val="0"/>
                </a:spcBef>
                <a:spcAft>
                  <a:spcPct val="0"/>
                </a:spcAft>
                <a:defRPr sz="2100">
                  <a:solidFill>
                    <a:schemeClr val="tx1"/>
                  </a:solidFill>
                  <a:latin typeface="Arial" panose="020B0604020202020204" pitchFamily="34" charset="0"/>
                </a:defRPr>
              </a:lvl6pPr>
              <a:lvl7pPr marL="3090863" indent="-347663" eaLnBrk="0" fontAlgn="base" hangingPunct="0">
                <a:spcBef>
                  <a:spcPct val="0"/>
                </a:spcBef>
                <a:spcAft>
                  <a:spcPct val="0"/>
                </a:spcAft>
                <a:defRPr sz="2100">
                  <a:solidFill>
                    <a:schemeClr val="tx1"/>
                  </a:solidFill>
                  <a:latin typeface="Arial" panose="020B0604020202020204" pitchFamily="34" charset="0"/>
                </a:defRPr>
              </a:lvl7pPr>
              <a:lvl8pPr marL="3548063" indent="-347663" eaLnBrk="0" fontAlgn="base" hangingPunct="0">
                <a:spcBef>
                  <a:spcPct val="0"/>
                </a:spcBef>
                <a:spcAft>
                  <a:spcPct val="0"/>
                </a:spcAft>
                <a:defRPr sz="2100">
                  <a:solidFill>
                    <a:schemeClr val="tx1"/>
                  </a:solidFill>
                  <a:latin typeface="Arial" panose="020B0604020202020204" pitchFamily="34" charset="0"/>
                </a:defRPr>
              </a:lvl8pPr>
              <a:lvl9pPr marL="4005263" indent="-347663" eaLnBrk="0" fontAlgn="base" hangingPunct="0">
                <a:spcBef>
                  <a:spcPct val="0"/>
                </a:spcBef>
                <a:spcAft>
                  <a:spcPct val="0"/>
                </a:spcAft>
                <a:defRPr sz="2100">
                  <a:solidFill>
                    <a:schemeClr val="tx1"/>
                  </a:solidFill>
                  <a:latin typeface="Arial" panose="020B0604020202020204" pitchFamily="34" charset="0"/>
                </a:defRPr>
              </a:lvl9pPr>
            </a:lstStyle>
            <a:p>
              <a:pPr algn="ctr" defTabSz="914034">
                <a:spcBef>
                  <a:spcPct val="50000"/>
                </a:spcBef>
                <a:buClr>
                  <a:srgbClr val="F0AB00"/>
                </a:buClr>
                <a:buSzPct val="80000"/>
                <a:defRPr/>
              </a:pPr>
              <a:endParaRPr lang="en-US" altLang="en-US" sz="2000" kern="0" dirty="0">
                <a:ea typeface="Arial Unicode MS" panose="020B0604020202020204" pitchFamily="34" charset="-128"/>
                <a:cs typeface="Arial Unicode MS" panose="020B0604020202020204" pitchFamily="34" charset="-128"/>
              </a:endParaRPr>
            </a:p>
          </p:txBody>
        </p:sp>
        <p:sp>
          <p:nvSpPr>
            <p:cNvPr id="48" name="Can 22"/>
            <p:cNvSpPr>
              <a:spLocks noChangeArrowheads="1"/>
            </p:cNvSpPr>
            <p:nvPr/>
          </p:nvSpPr>
          <p:spPr bwMode="gray">
            <a:xfrm>
              <a:off x="3631841" y="2882400"/>
              <a:ext cx="694819" cy="144437"/>
            </a:xfrm>
            <a:prstGeom prst="can">
              <a:avLst>
                <a:gd name="adj" fmla="val 25000"/>
              </a:avLst>
            </a:prstGeom>
            <a:solidFill>
              <a:schemeClr val="accent2"/>
            </a:solidFill>
            <a:ln>
              <a:noFill/>
            </a:ln>
            <a:extLst/>
          </p:spPr>
          <p:txBody>
            <a:bodyPr lIns="89958" tIns="71966" rIns="89958" bIns="71966" anchor="ctr"/>
            <a:lstStyle>
              <a:lvl1pPr>
                <a:defRPr sz="2100">
                  <a:solidFill>
                    <a:schemeClr val="tx1"/>
                  </a:solidFill>
                  <a:latin typeface="Arial" panose="020B0604020202020204" pitchFamily="34" charset="0"/>
                </a:defRPr>
              </a:lvl1pPr>
              <a:lvl2pPr>
                <a:defRPr sz="2100">
                  <a:solidFill>
                    <a:schemeClr val="tx1"/>
                  </a:solidFill>
                  <a:latin typeface="Arial" panose="020B0604020202020204" pitchFamily="34" charset="0"/>
                </a:defRPr>
              </a:lvl2pPr>
              <a:lvl3pPr>
                <a:defRPr sz="2100">
                  <a:solidFill>
                    <a:schemeClr val="tx1"/>
                  </a:solidFill>
                  <a:latin typeface="Arial" panose="020B0604020202020204" pitchFamily="34" charset="0"/>
                </a:defRPr>
              </a:lvl3pPr>
              <a:lvl4pPr>
                <a:defRPr sz="2100">
                  <a:solidFill>
                    <a:schemeClr val="tx1"/>
                  </a:solidFill>
                  <a:latin typeface="Arial" panose="020B0604020202020204" pitchFamily="34" charset="0"/>
                </a:defRPr>
              </a:lvl4pPr>
              <a:lvl5pPr>
                <a:defRPr sz="2100">
                  <a:solidFill>
                    <a:schemeClr val="tx1"/>
                  </a:solidFill>
                  <a:latin typeface="Arial" panose="020B0604020202020204" pitchFamily="34" charset="0"/>
                </a:defRPr>
              </a:lvl5pPr>
              <a:lvl6pPr marL="2633663" indent="-347663" eaLnBrk="0" fontAlgn="base" hangingPunct="0">
                <a:spcBef>
                  <a:spcPct val="0"/>
                </a:spcBef>
                <a:spcAft>
                  <a:spcPct val="0"/>
                </a:spcAft>
                <a:defRPr sz="2100">
                  <a:solidFill>
                    <a:schemeClr val="tx1"/>
                  </a:solidFill>
                  <a:latin typeface="Arial" panose="020B0604020202020204" pitchFamily="34" charset="0"/>
                </a:defRPr>
              </a:lvl6pPr>
              <a:lvl7pPr marL="3090863" indent="-347663" eaLnBrk="0" fontAlgn="base" hangingPunct="0">
                <a:spcBef>
                  <a:spcPct val="0"/>
                </a:spcBef>
                <a:spcAft>
                  <a:spcPct val="0"/>
                </a:spcAft>
                <a:defRPr sz="2100">
                  <a:solidFill>
                    <a:schemeClr val="tx1"/>
                  </a:solidFill>
                  <a:latin typeface="Arial" panose="020B0604020202020204" pitchFamily="34" charset="0"/>
                </a:defRPr>
              </a:lvl7pPr>
              <a:lvl8pPr marL="3548063" indent="-347663" eaLnBrk="0" fontAlgn="base" hangingPunct="0">
                <a:spcBef>
                  <a:spcPct val="0"/>
                </a:spcBef>
                <a:spcAft>
                  <a:spcPct val="0"/>
                </a:spcAft>
                <a:defRPr sz="2100">
                  <a:solidFill>
                    <a:schemeClr val="tx1"/>
                  </a:solidFill>
                  <a:latin typeface="Arial" panose="020B0604020202020204" pitchFamily="34" charset="0"/>
                </a:defRPr>
              </a:lvl8pPr>
              <a:lvl9pPr marL="4005263" indent="-347663" eaLnBrk="0" fontAlgn="base" hangingPunct="0">
                <a:spcBef>
                  <a:spcPct val="0"/>
                </a:spcBef>
                <a:spcAft>
                  <a:spcPct val="0"/>
                </a:spcAft>
                <a:defRPr sz="2100">
                  <a:solidFill>
                    <a:schemeClr val="tx1"/>
                  </a:solidFill>
                  <a:latin typeface="Arial" panose="020B0604020202020204" pitchFamily="34" charset="0"/>
                </a:defRPr>
              </a:lvl9pPr>
            </a:lstStyle>
            <a:p>
              <a:pPr algn="ctr" defTabSz="914034">
                <a:spcBef>
                  <a:spcPct val="50000"/>
                </a:spcBef>
                <a:buClr>
                  <a:srgbClr val="F0AB00"/>
                </a:buClr>
                <a:buSzPct val="80000"/>
                <a:defRPr/>
              </a:pPr>
              <a:endParaRPr lang="en-US" altLang="en-US" sz="2000" kern="0" dirty="0">
                <a:ea typeface="Arial Unicode MS" panose="020B0604020202020204" pitchFamily="34" charset="-128"/>
                <a:cs typeface="Arial Unicode MS" panose="020B0604020202020204" pitchFamily="34" charset="-128"/>
              </a:endParaRPr>
            </a:p>
          </p:txBody>
        </p:sp>
      </p:grpSp>
      <p:cxnSp>
        <p:nvCxnSpPr>
          <p:cNvPr id="14" name="Connector: Elbow 13"/>
          <p:cNvCxnSpPr>
            <a:stCxn id="17" idx="3"/>
            <a:endCxn id="26" idx="1"/>
          </p:cNvCxnSpPr>
          <p:nvPr/>
        </p:nvCxnSpPr>
        <p:spPr>
          <a:xfrm flipV="1">
            <a:off x="3546965" y="2636468"/>
            <a:ext cx="1283281" cy="1360052"/>
          </a:xfrm>
          <a:prstGeom prst="bentConnector3">
            <a:avLst>
              <a:gd name="adj1" fmla="val 44910"/>
            </a:avLst>
          </a:prstGeom>
          <a:ln w="1905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p:nvPr/>
        </p:nvCxnSpPr>
        <p:spPr>
          <a:xfrm rot="16200000" flipH="1">
            <a:off x="3580619" y="3517047"/>
            <a:ext cx="1747635" cy="655036"/>
          </a:xfrm>
          <a:prstGeom prst="bentConnector2">
            <a:avLst/>
          </a:prstGeom>
          <a:ln w="19050">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9979371" y="3089284"/>
            <a:ext cx="2214394" cy="1414102"/>
            <a:chOff x="7737758" y="2197655"/>
            <a:chExt cx="1689004" cy="1414429"/>
          </a:xfrm>
        </p:grpSpPr>
        <p:pic>
          <p:nvPicPr>
            <p:cNvPr id="52" name="Picture 1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78745" y="2197655"/>
              <a:ext cx="631401" cy="62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TextBox 52"/>
            <p:cNvSpPr txBox="1"/>
            <p:nvPr/>
          </p:nvSpPr>
          <p:spPr>
            <a:xfrm>
              <a:off x="7737758" y="2965753"/>
              <a:ext cx="1689004" cy="646331"/>
            </a:xfrm>
            <a:prstGeom prst="rect">
              <a:avLst/>
            </a:prstGeom>
            <a:noFill/>
          </p:spPr>
          <p:txBody>
            <a:bodyPr wrap="square" lIns="0" tIns="0" rIns="0" bIns="0">
              <a:spAutoFit/>
            </a:bodyPr>
            <a:lstStyle/>
            <a:p>
              <a:pPr>
                <a:spcBef>
                  <a:spcPts val="600"/>
                </a:spcBef>
                <a:buClr>
                  <a:srgbClr val="F0AB00"/>
                </a:buClr>
                <a:buSzPct val="80000"/>
                <a:defRPr/>
              </a:pPr>
              <a:r>
                <a:rPr lang="en-US" sz="1400" kern="0" dirty="0">
                  <a:latin typeface="Arial" charset="0"/>
                  <a:ea typeface="Arial Unicode MS" pitchFamily="34" charset="-128"/>
                  <a:cs typeface="Arial Unicode MS" pitchFamily="34" charset="-128"/>
                </a:rPr>
                <a:t>SAP Best Practices </a:t>
              </a:r>
              <a:br>
                <a:rPr lang="en-US" sz="1400" kern="0" dirty="0">
                  <a:latin typeface="Arial" charset="0"/>
                  <a:ea typeface="Arial Unicode MS" pitchFamily="34" charset="-128"/>
                  <a:cs typeface="Arial Unicode MS" pitchFamily="34" charset="-128"/>
                </a:rPr>
              </a:br>
              <a:r>
                <a:rPr lang="en-US" sz="1400" kern="0" dirty="0">
                  <a:latin typeface="Arial" charset="0"/>
                  <a:ea typeface="Arial Unicode MS" pitchFamily="34" charset="-128"/>
                  <a:cs typeface="Arial Unicode MS" pitchFamily="34" charset="-128"/>
                </a:rPr>
                <a:t>Explorer: </a:t>
              </a:r>
              <a:br>
                <a:rPr lang="en-US" sz="1400" kern="0" dirty="0">
                  <a:latin typeface="Arial" charset="0"/>
                  <a:ea typeface="Arial Unicode MS" pitchFamily="34" charset="-128"/>
                  <a:cs typeface="Arial Unicode MS" pitchFamily="34" charset="-128"/>
                </a:rPr>
              </a:br>
              <a:r>
                <a:rPr lang="en-US" sz="1400" dirty="0">
                  <a:hlinkClick r:id="rId5"/>
                </a:rPr>
                <a:t>https://rapid.sap.com/bp/</a:t>
              </a:r>
              <a:r>
                <a:rPr lang="en-US" sz="1400" dirty="0"/>
                <a:t> </a:t>
              </a:r>
              <a:endParaRPr lang="en-US" sz="1400" kern="0" dirty="0">
                <a:latin typeface="Arial" charset="0"/>
                <a:ea typeface="Arial Unicode MS" pitchFamily="34" charset="-128"/>
                <a:cs typeface="Arial Unicode MS" pitchFamily="34" charset="-128"/>
              </a:endParaRPr>
            </a:p>
          </p:txBody>
        </p:sp>
      </p:grpSp>
      <p:sp>
        <p:nvSpPr>
          <p:cNvPr id="206" name="Rectangle 205"/>
          <p:cNvSpPr/>
          <p:nvPr/>
        </p:nvSpPr>
        <p:spPr>
          <a:xfrm>
            <a:off x="9977935" y="2070507"/>
            <a:ext cx="1872639" cy="984657"/>
          </a:xfrm>
          <a:prstGeom prst="rect">
            <a:avLst/>
          </a:prstGeom>
        </p:spPr>
        <p:txBody>
          <a:bodyPr wrap="square">
            <a:spAutoFit/>
          </a:bodyPr>
          <a:lstStyle/>
          <a:p>
            <a:pPr fontAlgn="base">
              <a:spcBef>
                <a:spcPct val="50000"/>
              </a:spcBef>
              <a:spcAft>
                <a:spcPct val="0"/>
              </a:spcAft>
              <a:buClr>
                <a:srgbClr val="F0AB00"/>
              </a:buClr>
              <a:buSzPct val="80000"/>
            </a:pPr>
            <a:r>
              <a:rPr lang="en-US" sz="1400" b="1" kern="0" dirty="0">
                <a:solidFill>
                  <a:schemeClr val="accent1"/>
                </a:solidFill>
                <a:ea typeface="Arial Unicode MS" pitchFamily="34" charset="-128"/>
                <a:cs typeface="Arial Unicode MS" pitchFamily="34" charset="-128"/>
              </a:rPr>
              <a:t>Content is for free</a:t>
            </a:r>
            <a:r>
              <a:rPr lang="en-US" sz="1400" kern="0" dirty="0">
                <a:ea typeface="Arial Unicode MS" pitchFamily="34" charset="-128"/>
                <a:cs typeface="Arial Unicode MS" pitchFamily="34" charset="-128"/>
              </a:rPr>
              <a:t>, for customers with a SAP SuccessFactors subscription</a:t>
            </a:r>
          </a:p>
        </p:txBody>
      </p:sp>
      <p:sp>
        <p:nvSpPr>
          <p:cNvPr id="211" name="Right Brace 210"/>
          <p:cNvSpPr/>
          <p:nvPr/>
        </p:nvSpPr>
        <p:spPr>
          <a:xfrm>
            <a:off x="9393870" y="1379440"/>
            <a:ext cx="584065" cy="4102919"/>
          </a:xfrm>
          <a:prstGeom prst="rightBrac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Rounded Rectangle 16"/>
          <p:cNvSpPr/>
          <p:nvPr/>
        </p:nvSpPr>
        <p:spPr bwMode="gray">
          <a:xfrm>
            <a:off x="4830246" y="1503465"/>
            <a:ext cx="4651858" cy="2266005"/>
          </a:xfrm>
          <a:prstGeom prst="roundRect">
            <a:avLst/>
          </a:prstGeom>
          <a:noFill/>
          <a:ln w="19050" algn="ctr">
            <a:solidFill>
              <a:schemeClr val="accent1"/>
            </a:solidFill>
            <a:miter lim="800000"/>
            <a:headEnd/>
            <a:tailEnd/>
          </a:ln>
        </p:spPr>
        <p:txBody>
          <a:bodyPr lIns="89979" tIns="71983" rIns="89979" bIns="71983" rtlCol="0" anchor="ctr"/>
          <a:lstStyle/>
          <a:p>
            <a:pPr defTabSz="914217"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SAP Best Practices Documentation</a:t>
            </a:r>
            <a:endParaRPr lang="en-US" sz="1800" kern="0" dirty="0">
              <a:ea typeface="Arial Unicode MS" pitchFamily="34" charset="-128"/>
              <a:cs typeface="Arial Unicode MS" pitchFamily="34" charset="-128"/>
            </a:endParaRPr>
          </a:p>
          <a:p>
            <a:pPr marL="285693" indent="-285693" defTabSz="914217" fontAlgn="base">
              <a:spcBef>
                <a:spcPct val="50000"/>
              </a:spcBef>
              <a:spcAft>
                <a:spcPct val="0"/>
              </a:spcAft>
              <a:buClr>
                <a:srgbClr val="F0AB00"/>
              </a:buClr>
              <a:buSzPct val="80000"/>
              <a:buFont typeface="Arial" panose="020B0604020202020204" pitchFamily="34" charset="0"/>
              <a:buChar char="•"/>
            </a:pPr>
            <a:r>
              <a:rPr lang="en-US" sz="1600" kern="0" dirty="0">
                <a:ea typeface="Arial Unicode MS" pitchFamily="34" charset="-128"/>
                <a:cs typeface="Arial Unicode MS" pitchFamily="34" charset="-128"/>
              </a:rPr>
              <a:t>Business Process Diagrams </a:t>
            </a:r>
          </a:p>
          <a:p>
            <a:pPr marL="285693" indent="-285693" defTabSz="914217" fontAlgn="base">
              <a:spcBef>
                <a:spcPct val="50000"/>
              </a:spcBef>
              <a:spcAft>
                <a:spcPct val="0"/>
              </a:spcAft>
              <a:buClr>
                <a:srgbClr val="F0AB00"/>
              </a:buClr>
              <a:buSzPct val="80000"/>
              <a:buFont typeface="Arial" panose="020B0604020202020204" pitchFamily="34" charset="0"/>
              <a:buChar char="•"/>
            </a:pPr>
            <a:r>
              <a:rPr lang="en-US" sz="1600" kern="0" dirty="0">
                <a:ea typeface="Arial Unicode MS" pitchFamily="34" charset="-128"/>
                <a:cs typeface="Arial Unicode MS" pitchFamily="34" charset="-128"/>
              </a:rPr>
              <a:t>Scope Item Simulations</a:t>
            </a:r>
          </a:p>
          <a:p>
            <a:pPr marL="285693" indent="-285693" defTabSz="914217" fontAlgn="base">
              <a:spcBef>
                <a:spcPct val="50000"/>
              </a:spcBef>
              <a:spcAft>
                <a:spcPct val="0"/>
              </a:spcAft>
              <a:buClr>
                <a:srgbClr val="F0AB00"/>
              </a:buClr>
              <a:buSzPct val="80000"/>
              <a:buFont typeface="Arial" panose="020B0604020202020204" pitchFamily="34" charset="0"/>
              <a:buChar char="•"/>
            </a:pPr>
            <a:r>
              <a:rPr lang="en-US" sz="1600" kern="0" dirty="0">
                <a:ea typeface="Arial Unicode MS" pitchFamily="34" charset="-128"/>
                <a:cs typeface="Arial Unicode MS" pitchFamily="34" charset="-128"/>
              </a:rPr>
              <a:t>Workbooks</a:t>
            </a:r>
          </a:p>
          <a:p>
            <a:pPr marL="285693" indent="-285693" defTabSz="914217" fontAlgn="base">
              <a:spcBef>
                <a:spcPct val="50000"/>
              </a:spcBef>
              <a:spcAft>
                <a:spcPct val="0"/>
              </a:spcAft>
              <a:buClr>
                <a:srgbClr val="F0AB00"/>
              </a:buClr>
              <a:buSzPct val="80000"/>
              <a:buFont typeface="Arial" panose="020B0604020202020204" pitchFamily="34" charset="0"/>
              <a:buChar char="•"/>
            </a:pPr>
            <a:r>
              <a:rPr lang="en-US" sz="1600" kern="0" dirty="0">
                <a:ea typeface="Arial Unicode MS" pitchFamily="34" charset="-128"/>
                <a:cs typeface="Arial Unicode MS" pitchFamily="34" charset="-128"/>
              </a:rPr>
              <a:t>Manual Configuration Guides</a:t>
            </a:r>
          </a:p>
          <a:p>
            <a:pPr marL="285693" indent="-285693" defTabSz="914217" fontAlgn="base">
              <a:spcBef>
                <a:spcPct val="50000"/>
              </a:spcBef>
              <a:spcAft>
                <a:spcPct val="0"/>
              </a:spcAft>
              <a:buClr>
                <a:srgbClr val="F0AB00"/>
              </a:buClr>
              <a:buSzPct val="80000"/>
              <a:buFont typeface="Arial" panose="020B0604020202020204" pitchFamily="34" charset="0"/>
              <a:buChar char="•"/>
            </a:pPr>
            <a:r>
              <a:rPr lang="en-US" sz="1600" kern="0" dirty="0">
                <a:ea typeface="Arial Unicode MS" pitchFamily="34" charset="-128"/>
                <a:cs typeface="Arial Unicode MS" pitchFamily="34" charset="-128"/>
              </a:rPr>
              <a:t>Test Scripts</a:t>
            </a:r>
          </a:p>
        </p:txBody>
      </p:sp>
      <p:sp>
        <p:nvSpPr>
          <p:cNvPr id="24" name="Title 1"/>
          <p:cNvSpPr>
            <a:spLocks noGrp="1"/>
          </p:cNvSpPr>
          <p:nvPr>
            <p:ph type="title"/>
          </p:nvPr>
        </p:nvSpPr>
        <p:spPr>
          <a:xfrm>
            <a:off x="505296" y="503999"/>
            <a:ext cx="11688468" cy="369247"/>
          </a:xfrm>
        </p:spPr>
        <p:txBody>
          <a:bodyPr/>
          <a:lstStyle/>
          <a:p>
            <a:r>
              <a:rPr lang="en-US" altLang="de-DE" dirty="0"/>
              <a:t>SAP Best Practices - Documentation &amp; Pre-configuration</a:t>
            </a:r>
            <a:endParaRPr lang="en-US" altLang="de-DE" b="0" dirty="0"/>
          </a:p>
        </p:txBody>
      </p:sp>
    </p:spTree>
    <p:extLst>
      <p:ext uri="{BB962C8B-B14F-4D97-AF65-F5344CB8AC3E}">
        <p14:creationId xmlns:p14="http://schemas.microsoft.com/office/powerpoint/2010/main" val="4257751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561" y="459536"/>
            <a:ext cx="11186476" cy="369332"/>
          </a:xfrm>
        </p:spPr>
        <p:txBody>
          <a:bodyPr/>
          <a:lstStyle/>
          <a:p>
            <a:r>
              <a:rPr lang="en-US" dirty="0"/>
              <a:t>Service offering for SAP Best Practices</a:t>
            </a:r>
          </a:p>
        </p:txBody>
      </p:sp>
      <p:sp>
        <p:nvSpPr>
          <p:cNvPr id="21" name="Rectangle: Rounded Corners 20"/>
          <p:cNvSpPr/>
          <p:nvPr/>
        </p:nvSpPr>
        <p:spPr bwMode="gray">
          <a:xfrm>
            <a:off x="3390713" y="2374488"/>
            <a:ext cx="5355551" cy="3338935"/>
          </a:xfrm>
          <a:prstGeom prst="roundRect">
            <a:avLst>
              <a:gd name="adj" fmla="val 2597"/>
            </a:avLst>
          </a:prstGeom>
          <a:noFill/>
          <a:ln w="38100" algn="ctr">
            <a:solidFill>
              <a:schemeClr val="accent3">
                <a:lumMod val="50000"/>
              </a:schemeClr>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119" name="Oval 118"/>
          <p:cNvSpPr/>
          <p:nvPr/>
        </p:nvSpPr>
        <p:spPr bwMode="gray">
          <a:xfrm>
            <a:off x="3816165" y="6610602"/>
            <a:ext cx="166838" cy="166838"/>
          </a:xfrm>
          <a:prstGeom prst="ellipse">
            <a:avLst/>
          </a:prstGeom>
          <a:solidFill>
            <a:srgbClr val="F0AB00">
              <a:alpha val="69804"/>
            </a:srgbClr>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12" name="Rectangle 11"/>
          <p:cNvSpPr/>
          <p:nvPr/>
        </p:nvSpPr>
        <p:spPr>
          <a:xfrm>
            <a:off x="4024369" y="6610603"/>
            <a:ext cx="7133153" cy="123111"/>
          </a:xfrm>
          <a:prstGeom prst="rect">
            <a:avLst/>
          </a:prstGeom>
          <a:noFill/>
        </p:spPr>
        <p:txBody>
          <a:bodyPr wrap="square" lIns="0" tIns="0" rIns="0" bIns="0" rtlCol="0">
            <a:spAutoFit/>
          </a:bodyPr>
          <a:lstStyle/>
          <a:p>
            <a:pPr marL="0" marR="0" lvl="0" indent="0" algn="l" defTabSz="1088776" rtl="0" eaLnBrk="1" fontAlgn="base" latinLnBrk="0" hangingPunct="1">
              <a:lnSpc>
                <a:spcPct val="100000"/>
              </a:lnSpc>
              <a:spcBef>
                <a:spcPts val="0"/>
              </a:spcBef>
              <a:spcAft>
                <a:spcPct val="0"/>
              </a:spcAft>
              <a:buClr>
                <a:srgbClr val="F0AB00"/>
              </a:buClr>
              <a:buSzPct val="80000"/>
              <a:buFontTx/>
              <a:buNone/>
              <a:tabLst/>
              <a:defRPr/>
            </a:pPr>
            <a:r>
              <a:rPr kumimoji="0" lang="en-US" sz="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Vision ‘Sweet Spot’: By Q4’18 the Upgrade Center-based content activation will be the delivery model for greenfield AND brownfield customers</a:t>
            </a:r>
          </a:p>
        </p:txBody>
      </p:sp>
      <p:sp>
        <p:nvSpPr>
          <p:cNvPr id="141" name="Rectangle: Rounded Corners 140"/>
          <p:cNvSpPr/>
          <p:nvPr/>
        </p:nvSpPr>
        <p:spPr bwMode="gray">
          <a:xfrm rot="1228343">
            <a:off x="10178591" y="1291357"/>
            <a:ext cx="1852546" cy="564479"/>
          </a:xfrm>
          <a:prstGeom prst="roundRect">
            <a:avLst/>
          </a:prstGeom>
          <a:solidFill>
            <a:srgbClr val="FF0000"/>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Reflecting current concepts and is subject to change anytime</a:t>
            </a:r>
          </a:p>
        </p:txBody>
      </p:sp>
      <p:sp>
        <p:nvSpPr>
          <p:cNvPr id="8" name="Rectangle 7"/>
          <p:cNvSpPr/>
          <p:nvPr/>
        </p:nvSpPr>
        <p:spPr bwMode="gray">
          <a:xfrm>
            <a:off x="1768847" y="1015997"/>
            <a:ext cx="6991927" cy="920079"/>
          </a:xfrm>
          <a:prstGeom prst="rect">
            <a:avLst/>
          </a:prstGeom>
          <a:solidFill>
            <a:schemeClr val="accent3">
              <a:lumMod val="60000"/>
              <a:lumOff val="40000"/>
            </a:schemeClr>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Services offering</a:t>
            </a:r>
            <a:endParaRPr kumimoji="0" lang="en-US" sz="1800" b="1"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9" name="Rectangle 8"/>
          <p:cNvSpPr/>
          <p:nvPr/>
        </p:nvSpPr>
        <p:spPr bwMode="gray">
          <a:xfrm rot="16200000">
            <a:off x="549649" y="3262463"/>
            <a:ext cx="3990110" cy="1551713"/>
          </a:xfrm>
          <a:prstGeom prst="rect">
            <a:avLst/>
          </a:prstGeom>
          <a:solidFill>
            <a:schemeClr val="accent3">
              <a:lumMod val="50000"/>
            </a:schemeClr>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Pre-configured content</a:t>
            </a:r>
            <a:endParaRPr kumimoji="0" lang="en-US" sz="1800" b="1"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grpSp>
        <p:nvGrpSpPr>
          <p:cNvPr id="14" name="Group 13"/>
          <p:cNvGrpSpPr/>
          <p:nvPr/>
        </p:nvGrpSpPr>
        <p:grpSpPr>
          <a:xfrm>
            <a:off x="3403823" y="2037742"/>
            <a:ext cx="5488062" cy="3934690"/>
            <a:chOff x="4337273" y="2318328"/>
            <a:chExt cx="5488062" cy="3934690"/>
          </a:xfrm>
        </p:grpSpPr>
        <p:cxnSp>
          <p:nvCxnSpPr>
            <p:cNvPr id="35" name="Straight Connector 34"/>
            <p:cNvCxnSpPr/>
            <p:nvPr/>
          </p:nvCxnSpPr>
          <p:spPr>
            <a:xfrm>
              <a:off x="5624945" y="2678545"/>
              <a:ext cx="0" cy="3574473"/>
            </a:xfrm>
            <a:prstGeom prst="line">
              <a:avLst/>
            </a:prstGeom>
            <a:ln w="952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bwMode="gray">
            <a:xfrm>
              <a:off x="5643423" y="2318328"/>
              <a:ext cx="4036291" cy="230908"/>
            </a:xfrm>
            <a:prstGeom prst="rect">
              <a:avLst/>
            </a:prstGeom>
            <a:solidFill>
              <a:schemeClr val="bg1">
                <a:lumMod val="75000"/>
              </a:schemeClr>
            </a:solidFill>
            <a:ln w="6350" algn="ctr">
              <a:noFill/>
              <a:miter lim="800000"/>
              <a:headEnd/>
              <a:tailEnd/>
            </a:ln>
          </p:spPr>
          <p:txBody>
            <a:bodyPr lIns="0" tIns="35998" rIns="0" bIns="35998" rtlCol="0" anchor="ctr"/>
            <a:lstStyle/>
            <a:p>
              <a:pPr marL="0" marR="0" lvl="0" indent="0" algn="ctr" defTabSz="1088340" rtl="0" eaLnBrk="1" fontAlgn="base" latinLnBrk="0" hangingPunct="1">
                <a:lnSpc>
                  <a:spcPct val="100000"/>
                </a:lnSpc>
                <a:spcBef>
                  <a:spcPct val="50000"/>
                </a:spcBef>
                <a:spcAft>
                  <a:spcPct val="0"/>
                </a:spcAft>
                <a:buClr>
                  <a:srgbClr val="F0AB00"/>
                </a:buClr>
                <a:buSzPct val="80000"/>
                <a:buFontTx/>
                <a:buNone/>
                <a:tabLst/>
                <a:defRPr/>
              </a:pPr>
              <a:r>
                <a:rPr kumimoji="0" lang="en-US" sz="1200" b="1" i="0" u="none" strike="noStrike" kern="0" cap="none" spc="0" normalizeH="0" baseline="0" noProof="0" dirty="0">
                  <a:ln>
                    <a:noFill/>
                  </a:ln>
                  <a:solidFill>
                    <a:srgbClr val="008FD3">
                      <a:lumMod val="50000"/>
                    </a:srgbClr>
                  </a:solidFill>
                  <a:effectLst/>
                  <a:uLnTx/>
                  <a:uFillTx/>
                  <a:latin typeface="Arial"/>
                  <a:ea typeface="Arial Unicode MS" pitchFamily="34" charset="-128"/>
                  <a:cs typeface="Arial Unicode MS" pitchFamily="34" charset="-128"/>
                </a:rPr>
                <a:t>2018</a:t>
              </a:r>
            </a:p>
          </p:txBody>
        </p:sp>
        <p:sp>
          <p:nvSpPr>
            <p:cNvPr id="4" name="TextBox 3"/>
            <p:cNvSpPr txBox="1"/>
            <p:nvPr/>
          </p:nvSpPr>
          <p:spPr>
            <a:xfrm rot="16200000">
              <a:off x="3256592" y="4382930"/>
              <a:ext cx="2805255" cy="246221"/>
            </a:xfrm>
            <a:prstGeom prst="rect">
              <a:avLst/>
            </a:prstGeom>
            <a:noFill/>
          </p:spPr>
          <p:txBody>
            <a:bodyPr wrap="square" lIns="0" tIns="0" rIns="0" bIns="0" rtlCol="0">
              <a:spAutoFit/>
            </a:bodyPr>
            <a:lstStyle/>
            <a:p>
              <a:pPr marL="0" marR="0" lvl="0" indent="0" algn="ctr" defTabSz="1088776" rtl="0" eaLnBrk="1" fontAlgn="base" latinLnBrk="0" hangingPunct="1">
                <a:lnSpc>
                  <a:spcPct val="100000"/>
                </a:lnSpc>
                <a:spcBef>
                  <a:spcPts val="0"/>
                </a:spcBef>
                <a:spcAft>
                  <a:spcPct val="0"/>
                </a:spcAft>
                <a:buClr>
                  <a:srgbClr val="F0AB00"/>
                </a:buClr>
                <a:buSzPct val="80000"/>
                <a:buFontTx/>
                <a:buNone/>
                <a:tabLst/>
                <a:defRPr/>
              </a:pPr>
              <a:r>
                <a:rPr kumimoji="0" lang="en-US" sz="1600" b="1" i="0" u="none" strike="noStrike" kern="0" cap="none" spc="0" normalizeH="0" baseline="0" noProof="0" dirty="0">
                  <a:ln>
                    <a:noFill/>
                  </a:ln>
                  <a:solidFill>
                    <a:srgbClr val="008FD3">
                      <a:lumMod val="50000"/>
                    </a:srgbClr>
                  </a:solidFill>
                  <a:effectLst/>
                  <a:uLnTx/>
                  <a:uFillTx/>
                  <a:latin typeface="Arial"/>
                  <a:ea typeface="Arial Unicode MS" pitchFamily="34" charset="-128"/>
                  <a:cs typeface="Arial Unicode MS" pitchFamily="34" charset="-128"/>
                </a:rPr>
                <a:t>Pre-configured Instance</a:t>
              </a:r>
            </a:p>
          </p:txBody>
        </p:sp>
        <p:sp>
          <p:nvSpPr>
            <p:cNvPr id="10" name="TextBox 9"/>
            <p:cNvSpPr txBox="1"/>
            <p:nvPr/>
          </p:nvSpPr>
          <p:spPr>
            <a:xfrm rot="16200000">
              <a:off x="7916995" y="4358915"/>
              <a:ext cx="1991342" cy="244677"/>
            </a:xfrm>
            <a:prstGeom prst="rect">
              <a:avLst/>
            </a:prstGeom>
            <a:noFill/>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600" b="1" i="0" u="none" strike="noStrike" kern="0" cap="none" spc="0" normalizeH="0" baseline="0" noProof="0" dirty="0">
                  <a:ln>
                    <a:noFill/>
                  </a:ln>
                  <a:solidFill>
                    <a:srgbClr val="008FD3">
                      <a:lumMod val="50000"/>
                    </a:srgbClr>
                  </a:solidFill>
                  <a:effectLst/>
                  <a:uLnTx/>
                  <a:uFillTx/>
                  <a:latin typeface="Arial"/>
                  <a:ea typeface="Arial Unicode MS" pitchFamily="34" charset="-128"/>
                  <a:cs typeface="Arial Unicode MS" pitchFamily="34" charset="-128"/>
                </a:rPr>
                <a:t>SAP Best Practices</a:t>
              </a:r>
            </a:p>
          </p:txBody>
        </p:sp>
        <p:sp>
          <p:nvSpPr>
            <p:cNvPr id="117" name="Rectangle: Rounded Corners 116"/>
            <p:cNvSpPr/>
            <p:nvPr/>
          </p:nvSpPr>
          <p:spPr bwMode="gray">
            <a:xfrm>
              <a:off x="4928955" y="3071403"/>
              <a:ext cx="258616" cy="2312603"/>
            </a:xfrm>
            <a:prstGeom prst="roundRect">
              <a:avLst/>
            </a:prstGeom>
            <a:solidFill>
              <a:schemeClr val="accent4">
                <a:lumMod val="75000"/>
              </a:schemeClr>
            </a:solidFill>
            <a:ln w="6350" algn="ctr">
              <a:noFill/>
              <a:miter lim="800000"/>
              <a:headEnd/>
              <a:tailEnd/>
            </a:ln>
          </p:spPr>
          <p:txBody>
            <a:bodyPr vert="vert270"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Target customer: Greenfield</a:t>
              </a:r>
            </a:p>
          </p:txBody>
        </p:sp>
        <p:sp>
          <p:nvSpPr>
            <p:cNvPr id="15" name="TextBox 14"/>
            <p:cNvSpPr txBox="1"/>
            <p:nvPr/>
          </p:nvSpPr>
          <p:spPr>
            <a:xfrm rot="19699988">
              <a:off x="5809291" y="3571471"/>
              <a:ext cx="3786909" cy="184666"/>
            </a:xfrm>
            <a:prstGeom prst="rect">
              <a:avLst/>
            </a:prstGeom>
            <a:noFill/>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200" b="1" i="0" u="none" strike="noStrike" kern="0" cap="none" spc="0" normalizeH="0" baseline="0" noProof="0" dirty="0">
                  <a:ln>
                    <a:noFill/>
                  </a:ln>
                  <a:solidFill>
                    <a:srgbClr val="008FD3">
                      <a:lumMod val="50000"/>
                    </a:srgbClr>
                  </a:solidFill>
                  <a:effectLst/>
                  <a:uLnTx/>
                  <a:uFillTx/>
                  <a:latin typeface="Arial"/>
                  <a:ea typeface="Arial Unicode MS" pitchFamily="34" charset="-128"/>
                  <a:cs typeface="Arial Unicode MS" pitchFamily="34" charset="-128"/>
                </a:rPr>
                <a:t>Increasing flexibility and target segment coverage</a:t>
              </a:r>
            </a:p>
          </p:txBody>
        </p:sp>
        <p:sp>
          <p:nvSpPr>
            <p:cNvPr id="92" name="Oval 91"/>
            <p:cNvSpPr/>
            <p:nvPr/>
          </p:nvSpPr>
          <p:spPr bwMode="gray">
            <a:xfrm>
              <a:off x="9477012" y="2540111"/>
              <a:ext cx="348323" cy="311571"/>
            </a:xfrm>
            <a:prstGeom prst="ellipse">
              <a:avLst/>
            </a:prstGeom>
            <a:solidFill>
              <a:srgbClr val="F0AB00">
                <a:alpha val="69804"/>
              </a:srgbClr>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cxnSp>
          <p:nvCxnSpPr>
            <p:cNvPr id="56" name="Straight Connector 55"/>
            <p:cNvCxnSpPr>
              <a:endCxn id="92" idx="3"/>
            </p:cNvCxnSpPr>
            <p:nvPr/>
          </p:nvCxnSpPr>
          <p:spPr>
            <a:xfrm flipV="1">
              <a:off x="4337273" y="2806053"/>
              <a:ext cx="5190750" cy="3187956"/>
            </a:xfrm>
            <a:prstGeom prst="line">
              <a:avLst/>
            </a:prstGeom>
            <a:ln w="38100">
              <a:solidFill>
                <a:schemeClr val="accent3">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bwMode="gray">
            <a:xfrm>
              <a:off x="4337273" y="2321235"/>
              <a:ext cx="1287677" cy="228002"/>
            </a:xfrm>
            <a:prstGeom prst="rect">
              <a:avLst/>
            </a:prstGeom>
            <a:solidFill>
              <a:schemeClr val="bg1">
                <a:lumMod val="75000"/>
              </a:schemeClr>
            </a:solidFill>
            <a:ln w="6350" algn="ctr">
              <a:noFill/>
              <a:miter lim="800000"/>
              <a:headEnd/>
              <a:tailEnd/>
            </a:ln>
          </p:spPr>
          <p:txBody>
            <a:bodyPr lIns="0" tIns="35998" rIns="0" bIns="35998" rtlCol="0" anchor="ctr"/>
            <a:lstStyle/>
            <a:p>
              <a:pPr marL="0" marR="0" lvl="0" indent="0" algn="ctr" defTabSz="1088340" rtl="0" eaLnBrk="1" fontAlgn="base" latinLnBrk="0" hangingPunct="1">
                <a:lnSpc>
                  <a:spcPct val="100000"/>
                </a:lnSpc>
                <a:spcBef>
                  <a:spcPct val="50000"/>
                </a:spcBef>
                <a:spcAft>
                  <a:spcPct val="0"/>
                </a:spcAft>
                <a:buClr>
                  <a:srgbClr val="F0AB00"/>
                </a:buClr>
                <a:buSzPct val="80000"/>
                <a:buFontTx/>
                <a:buNone/>
                <a:tabLst/>
                <a:defRPr/>
              </a:pPr>
              <a:r>
                <a:rPr kumimoji="0" lang="en-US" sz="1200" b="1" i="0" u="none" strike="noStrike" kern="0" cap="none" spc="0" normalizeH="0" baseline="0" noProof="0" dirty="0">
                  <a:ln>
                    <a:noFill/>
                  </a:ln>
                  <a:solidFill>
                    <a:srgbClr val="008FD3">
                      <a:lumMod val="50000"/>
                    </a:srgbClr>
                  </a:solidFill>
                  <a:effectLst/>
                  <a:uLnTx/>
                  <a:uFillTx/>
                  <a:latin typeface="Arial"/>
                  <a:ea typeface="Arial Unicode MS" pitchFamily="34" charset="-128"/>
                  <a:cs typeface="Arial Unicode MS" pitchFamily="34" charset="-128"/>
                </a:rPr>
                <a:t>2017</a:t>
              </a:r>
            </a:p>
          </p:txBody>
        </p:sp>
        <p:sp>
          <p:nvSpPr>
            <p:cNvPr id="123" name="Rectangle: Rounded Corners 122"/>
            <p:cNvSpPr/>
            <p:nvPr/>
          </p:nvSpPr>
          <p:spPr bwMode="gray">
            <a:xfrm>
              <a:off x="9051644" y="3487826"/>
              <a:ext cx="260269" cy="2312603"/>
            </a:xfrm>
            <a:prstGeom prst="roundRect">
              <a:avLst/>
            </a:prstGeom>
            <a:solidFill>
              <a:srgbClr val="B07E00"/>
            </a:solidFill>
            <a:ln w="6350" algn="ctr">
              <a:noFill/>
              <a:miter lim="800000"/>
              <a:headEnd/>
              <a:tailEnd/>
            </a:ln>
          </p:spPr>
          <p:txBody>
            <a:bodyPr vert="vert270"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Target customer: Brownfield</a:t>
              </a:r>
            </a:p>
          </p:txBody>
        </p:sp>
        <p:sp>
          <p:nvSpPr>
            <p:cNvPr id="7" name="Flowchart: Magnetic Disk 6"/>
            <p:cNvSpPr/>
            <p:nvPr/>
          </p:nvSpPr>
          <p:spPr bwMode="gray">
            <a:xfrm>
              <a:off x="5273969" y="4147127"/>
              <a:ext cx="748145" cy="803562"/>
            </a:xfrm>
            <a:prstGeom prst="flowChartMagneticDisk">
              <a:avLst/>
            </a:prstGeom>
            <a:solidFill>
              <a:schemeClr val="bg1">
                <a:lumMod val="75000"/>
              </a:schemeClr>
            </a:solidFill>
            <a:ln w="6350" algn="ctr">
              <a:solidFill>
                <a:schemeClr val="bg1">
                  <a:lumMod val="50000"/>
                </a:schemeClr>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grpSp>
          <p:nvGrpSpPr>
            <p:cNvPr id="27" name="Group 26"/>
            <p:cNvGrpSpPr/>
            <p:nvPr/>
          </p:nvGrpSpPr>
          <p:grpSpPr>
            <a:xfrm>
              <a:off x="7770589" y="4089206"/>
              <a:ext cx="1063707" cy="969726"/>
              <a:chOff x="8731165" y="4200042"/>
              <a:chExt cx="1063707" cy="969726"/>
            </a:xfrm>
          </p:grpSpPr>
          <p:sp>
            <p:nvSpPr>
              <p:cNvPr id="11" name="Cube 10"/>
              <p:cNvSpPr/>
              <p:nvPr/>
            </p:nvSpPr>
            <p:spPr bwMode="gray">
              <a:xfrm>
                <a:off x="8737599" y="4202541"/>
                <a:ext cx="277091" cy="286328"/>
              </a:xfrm>
              <a:prstGeom prst="cube">
                <a:avLst/>
              </a:prstGeom>
              <a:solidFill>
                <a:schemeClr val="bg1">
                  <a:lumMod val="75000"/>
                </a:schemeClr>
              </a:solidFill>
              <a:ln w="6350" algn="ctr">
                <a:solidFill>
                  <a:schemeClr val="bg1">
                    <a:lumMod val="50000"/>
                  </a:schemeClr>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128" name="Cube 127"/>
              <p:cNvSpPr/>
              <p:nvPr/>
            </p:nvSpPr>
            <p:spPr bwMode="gray">
              <a:xfrm>
                <a:off x="8737599" y="4516578"/>
                <a:ext cx="277091" cy="286328"/>
              </a:xfrm>
              <a:prstGeom prst="cube">
                <a:avLst/>
              </a:prstGeom>
              <a:solidFill>
                <a:schemeClr val="bg1">
                  <a:lumMod val="75000"/>
                </a:schemeClr>
              </a:solidFill>
              <a:ln w="6350" algn="ctr">
                <a:solidFill>
                  <a:schemeClr val="bg1">
                    <a:lumMod val="50000"/>
                  </a:schemeClr>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133" name="Cube 132"/>
              <p:cNvSpPr/>
              <p:nvPr/>
            </p:nvSpPr>
            <p:spPr bwMode="gray">
              <a:xfrm>
                <a:off x="9042399" y="4516578"/>
                <a:ext cx="277091" cy="286328"/>
              </a:xfrm>
              <a:prstGeom prst="cube">
                <a:avLst>
                  <a:gd name="adj" fmla="val 25000"/>
                </a:avLst>
              </a:prstGeom>
              <a:solidFill>
                <a:schemeClr val="bg1">
                  <a:lumMod val="75000"/>
                </a:schemeClr>
              </a:solidFill>
              <a:ln w="6350" algn="ctr">
                <a:solidFill>
                  <a:schemeClr val="bg1">
                    <a:lumMod val="50000"/>
                  </a:schemeClr>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138" name="Cube 137"/>
              <p:cNvSpPr/>
              <p:nvPr/>
            </p:nvSpPr>
            <p:spPr bwMode="gray">
              <a:xfrm>
                <a:off x="9356435" y="4516578"/>
                <a:ext cx="277091" cy="286328"/>
              </a:xfrm>
              <a:prstGeom prst="cube">
                <a:avLst>
                  <a:gd name="adj" fmla="val 25000"/>
                </a:avLst>
              </a:prstGeom>
              <a:solidFill>
                <a:schemeClr val="bg1">
                  <a:lumMod val="75000"/>
                </a:schemeClr>
              </a:solidFill>
              <a:ln w="6350" algn="ctr">
                <a:solidFill>
                  <a:schemeClr val="bg1">
                    <a:lumMod val="50000"/>
                  </a:schemeClr>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153" name="Cube 152"/>
              <p:cNvSpPr/>
              <p:nvPr/>
            </p:nvSpPr>
            <p:spPr bwMode="gray">
              <a:xfrm>
                <a:off x="9356435" y="4202541"/>
                <a:ext cx="277091" cy="286328"/>
              </a:xfrm>
              <a:prstGeom prst="cube">
                <a:avLst>
                  <a:gd name="adj" fmla="val 25000"/>
                </a:avLst>
              </a:prstGeom>
              <a:solidFill>
                <a:schemeClr val="bg1">
                  <a:lumMod val="75000"/>
                </a:schemeClr>
              </a:solidFill>
              <a:ln w="6350" algn="ctr">
                <a:solidFill>
                  <a:schemeClr val="bg1">
                    <a:lumMod val="50000"/>
                  </a:schemeClr>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159" name="Cube 158"/>
              <p:cNvSpPr/>
              <p:nvPr/>
            </p:nvSpPr>
            <p:spPr bwMode="gray">
              <a:xfrm>
                <a:off x="9042399" y="4202541"/>
                <a:ext cx="277091" cy="286328"/>
              </a:xfrm>
              <a:prstGeom prst="cube">
                <a:avLst>
                  <a:gd name="adj" fmla="val 25000"/>
                </a:avLst>
              </a:prstGeom>
              <a:solidFill>
                <a:schemeClr val="bg1">
                  <a:lumMod val="75000"/>
                </a:schemeClr>
              </a:solidFill>
              <a:ln w="6350" algn="ctr">
                <a:solidFill>
                  <a:schemeClr val="bg1">
                    <a:lumMod val="50000"/>
                  </a:schemeClr>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160" name="Cube 159"/>
              <p:cNvSpPr/>
              <p:nvPr/>
            </p:nvSpPr>
            <p:spPr bwMode="gray">
              <a:xfrm>
                <a:off x="8737599" y="4821378"/>
                <a:ext cx="277091" cy="286328"/>
              </a:xfrm>
              <a:prstGeom prst="cube">
                <a:avLst/>
              </a:prstGeom>
              <a:solidFill>
                <a:schemeClr val="bg1">
                  <a:lumMod val="75000"/>
                </a:schemeClr>
              </a:solidFill>
              <a:ln w="6350" algn="ctr">
                <a:solidFill>
                  <a:schemeClr val="bg1">
                    <a:lumMod val="50000"/>
                  </a:schemeClr>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161" name="Cube 160"/>
              <p:cNvSpPr/>
              <p:nvPr/>
            </p:nvSpPr>
            <p:spPr bwMode="gray">
              <a:xfrm>
                <a:off x="9042399" y="4821378"/>
                <a:ext cx="277091" cy="286328"/>
              </a:xfrm>
              <a:prstGeom prst="cube">
                <a:avLst>
                  <a:gd name="adj" fmla="val 25000"/>
                </a:avLst>
              </a:prstGeom>
              <a:solidFill>
                <a:schemeClr val="bg1">
                  <a:lumMod val="75000"/>
                </a:schemeClr>
              </a:solidFill>
              <a:ln w="6350" algn="ctr">
                <a:solidFill>
                  <a:schemeClr val="bg1">
                    <a:lumMod val="50000"/>
                  </a:schemeClr>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162" name="Cube 161"/>
              <p:cNvSpPr/>
              <p:nvPr/>
            </p:nvSpPr>
            <p:spPr bwMode="gray">
              <a:xfrm>
                <a:off x="9356435" y="4821378"/>
                <a:ext cx="277091" cy="286328"/>
              </a:xfrm>
              <a:prstGeom prst="cube">
                <a:avLst>
                  <a:gd name="adj" fmla="val 25000"/>
                </a:avLst>
              </a:prstGeom>
              <a:solidFill>
                <a:schemeClr val="bg1">
                  <a:lumMod val="75000"/>
                </a:schemeClr>
              </a:solidFill>
              <a:ln w="6350" algn="ctr">
                <a:solidFill>
                  <a:schemeClr val="bg1">
                    <a:lumMod val="50000"/>
                  </a:schemeClr>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182" name="TextBox 181"/>
              <p:cNvSpPr txBox="1"/>
              <p:nvPr/>
            </p:nvSpPr>
            <p:spPr>
              <a:xfrm>
                <a:off x="8731165" y="4255460"/>
                <a:ext cx="426399" cy="276999"/>
              </a:xfrm>
              <a:prstGeom prst="rect">
                <a:avLst/>
              </a:prstGeom>
              <a:noFill/>
            </p:spPr>
            <p:txBody>
              <a:bodyPr wrap="none" lIns="0" tIns="0" rIns="0" bIns="0" rtlCol="0">
                <a:spAutoFit/>
              </a:bodyPr>
              <a:lstStyle/>
              <a:p>
                <a:pPr marL="285750" marR="0" lvl="0" indent="-285750" algn="l" defTabSz="1088776" rtl="0" eaLnBrk="1" fontAlgn="base" latinLnBrk="0" hangingPunct="1">
                  <a:lnSpc>
                    <a:spcPct val="100000"/>
                  </a:lnSpc>
                  <a:spcBef>
                    <a:spcPct val="50000"/>
                  </a:spcBef>
                  <a:spcAft>
                    <a:spcPct val="0"/>
                  </a:spcAft>
                  <a:buClr>
                    <a:srgbClr val="F0AB00"/>
                  </a:buClr>
                  <a:buSzPct val="200000"/>
                  <a:buFont typeface="Wingdings" panose="05000000000000000000" pitchFamily="2" charset="2"/>
                  <a:buChar char="ü"/>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p>
            </p:txBody>
          </p:sp>
          <p:sp>
            <p:nvSpPr>
              <p:cNvPr id="183" name="TextBox 182"/>
              <p:cNvSpPr txBox="1"/>
              <p:nvPr/>
            </p:nvSpPr>
            <p:spPr>
              <a:xfrm>
                <a:off x="9026728" y="4892769"/>
                <a:ext cx="426399" cy="276999"/>
              </a:xfrm>
              <a:prstGeom prst="rect">
                <a:avLst/>
              </a:prstGeom>
              <a:noFill/>
            </p:spPr>
            <p:txBody>
              <a:bodyPr wrap="none" lIns="0" tIns="0" rIns="0" bIns="0" rtlCol="0">
                <a:spAutoFit/>
              </a:bodyPr>
              <a:lstStyle/>
              <a:p>
                <a:pPr marL="285750" marR="0" lvl="0" indent="-285750" algn="l" defTabSz="1088776" rtl="0" eaLnBrk="1" fontAlgn="base" latinLnBrk="0" hangingPunct="1">
                  <a:lnSpc>
                    <a:spcPct val="100000"/>
                  </a:lnSpc>
                  <a:spcBef>
                    <a:spcPct val="50000"/>
                  </a:spcBef>
                  <a:spcAft>
                    <a:spcPct val="0"/>
                  </a:spcAft>
                  <a:buClr>
                    <a:srgbClr val="F0AB00"/>
                  </a:buClr>
                  <a:buSzPct val="200000"/>
                  <a:buFont typeface="Wingdings" panose="05000000000000000000" pitchFamily="2" charset="2"/>
                  <a:buChar char="ü"/>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p>
            </p:txBody>
          </p:sp>
          <p:sp>
            <p:nvSpPr>
              <p:cNvPr id="184" name="TextBox 183"/>
              <p:cNvSpPr txBox="1"/>
              <p:nvPr/>
            </p:nvSpPr>
            <p:spPr>
              <a:xfrm>
                <a:off x="9368473" y="4200042"/>
                <a:ext cx="426399" cy="276999"/>
              </a:xfrm>
              <a:prstGeom prst="rect">
                <a:avLst/>
              </a:prstGeom>
              <a:noFill/>
            </p:spPr>
            <p:txBody>
              <a:bodyPr wrap="none" lIns="0" tIns="0" rIns="0" bIns="0" rtlCol="0">
                <a:spAutoFit/>
              </a:bodyPr>
              <a:lstStyle/>
              <a:p>
                <a:pPr marL="285750" marR="0" lvl="0" indent="-285750" algn="l" defTabSz="1088776" rtl="0" eaLnBrk="1" fontAlgn="base" latinLnBrk="0" hangingPunct="1">
                  <a:lnSpc>
                    <a:spcPct val="100000"/>
                  </a:lnSpc>
                  <a:spcBef>
                    <a:spcPct val="50000"/>
                  </a:spcBef>
                  <a:spcAft>
                    <a:spcPct val="0"/>
                  </a:spcAft>
                  <a:buClr>
                    <a:srgbClr val="F0AB00"/>
                  </a:buClr>
                  <a:buSzPct val="200000"/>
                  <a:buFont typeface="Wingdings" panose="05000000000000000000" pitchFamily="2" charset="2"/>
                  <a:buChar char="ü"/>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p>
            </p:txBody>
          </p:sp>
          <p:sp>
            <p:nvSpPr>
              <p:cNvPr id="185" name="TextBox 184"/>
              <p:cNvSpPr txBox="1"/>
              <p:nvPr/>
            </p:nvSpPr>
            <p:spPr>
              <a:xfrm>
                <a:off x="9368473" y="4551024"/>
                <a:ext cx="426399" cy="276999"/>
              </a:xfrm>
              <a:prstGeom prst="rect">
                <a:avLst/>
              </a:prstGeom>
              <a:noFill/>
            </p:spPr>
            <p:txBody>
              <a:bodyPr wrap="none" lIns="0" tIns="0" rIns="0" bIns="0" rtlCol="0">
                <a:spAutoFit/>
              </a:bodyPr>
              <a:lstStyle/>
              <a:p>
                <a:pPr marL="285750" marR="0" lvl="0" indent="-285750" algn="l" defTabSz="1088776" rtl="0" eaLnBrk="1" fontAlgn="base" latinLnBrk="0" hangingPunct="1">
                  <a:lnSpc>
                    <a:spcPct val="100000"/>
                  </a:lnSpc>
                  <a:spcBef>
                    <a:spcPct val="50000"/>
                  </a:spcBef>
                  <a:spcAft>
                    <a:spcPct val="0"/>
                  </a:spcAft>
                  <a:buClr>
                    <a:srgbClr val="F0AB00"/>
                  </a:buClr>
                  <a:buSzPct val="200000"/>
                  <a:buFont typeface="Wingdings" panose="05000000000000000000" pitchFamily="2" charset="2"/>
                  <a:buChar char="ü"/>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p>
            </p:txBody>
          </p:sp>
        </p:grpSp>
        <p:sp>
          <p:nvSpPr>
            <p:cNvPr id="186" name="Rectangle: Rounded Corners 185"/>
            <p:cNvSpPr/>
            <p:nvPr/>
          </p:nvSpPr>
          <p:spPr bwMode="gray">
            <a:xfrm>
              <a:off x="9356443" y="3487826"/>
              <a:ext cx="251036" cy="2312603"/>
            </a:xfrm>
            <a:prstGeom prst="roundRect">
              <a:avLst/>
            </a:prstGeom>
            <a:solidFill>
              <a:schemeClr val="accent4">
                <a:lumMod val="75000"/>
              </a:schemeClr>
            </a:solidFill>
            <a:ln w="6350" algn="ctr">
              <a:noFill/>
              <a:miter lim="800000"/>
              <a:headEnd/>
              <a:tailEnd/>
            </a:ln>
          </p:spPr>
          <p:txBody>
            <a:bodyPr vert="vert270"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Target customer: Greenfield</a:t>
              </a:r>
            </a:p>
          </p:txBody>
        </p:sp>
      </p:grpSp>
      <p:sp>
        <p:nvSpPr>
          <p:cNvPr id="29" name="TextBox 28"/>
          <p:cNvSpPr txBox="1"/>
          <p:nvPr/>
        </p:nvSpPr>
        <p:spPr>
          <a:xfrm rot="16200000">
            <a:off x="-1009779" y="3331693"/>
            <a:ext cx="5095586" cy="307777"/>
          </a:xfrm>
          <a:prstGeom prst="rect">
            <a:avLst/>
          </a:prstGeom>
          <a:noFill/>
        </p:spPr>
        <p:txBody>
          <a:bodyPr wrap="square" lIns="0" tIns="0" rIns="0" bIns="0" rtlCol="0">
            <a:spAutoFit/>
          </a:bodyPr>
          <a:lstStyle/>
          <a:p>
            <a:pPr marL="0" marR="0" lvl="0" indent="0" algn="ctr"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2000" b="1" i="0" u="none" strike="noStrike" kern="0" cap="none" spc="300" normalizeH="0" baseline="0" noProof="0" dirty="0">
                <a:ln>
                  <a:noFill/>
                </a:ln>
                <a:solidFill>
                  <a:srgbClr val="000000"/>
                </a:solidFill>
                <a:effectLst/>
                <a:uLnTx/>
                <a:uFillTx/>
                <a:latin typeface="Arial"/>
                <a:ea typeface="Arial Unicode MS" pitchFamily="34" charset="-128"/>
                <a:cs typeface="Arial Unicode MS" pitchFamily="34" charset="-128"/>
              </a:rPr>
              <a:t>SAP Model Company for HR</a:t>
            </a:r>
          </a:p>
        </p:txBody>
      </p:sp>
      <p:sp>
        <p:nvSpPr>
          <p:cNvPr id="3" name="TextBox 2"/>
          <p:cNvSpPr txBox="1"/>
          <p:nvPr/>
        </p:nvSpPr>
        <p:spPr>
          <a:xfrm>
            <a:off x="8967950" y="2094573"/>
            <a:ext cx="2189572" cy="1177245"/>
          </a:xfrm>
          <a:prstGeom prst="rect">
            <a:avLst/>
          </a:prstGeom>
          <a:solidFill>
            <a:schemeClr val="accent1">
              <a:lumMod val="40000"/>
              <a:lumOff val="60000"/>
            </a:schemeClr>
          </a:solidFill>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9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This vision will help us have High Flexibility to deliver:</a:t>
            </a:r>
          </a:p>
          <a:p>
            <a:pPr marL="171450" marR="0" lvl="0" indent="-171450" algn="l" defTabSz="1088776" rtl="0" eaLnBrk="1" fontAlgn="base" latinLnBrk="0" hangingPunct="1">
              <a:lnSpc>
                <a:spcPct val="100000"/>
              </a:lnSpc>
              <a:spcBef>
                <a:spcPct val="50000"/>
              </a:spcBef>
              <a:spcAft>
                <a:spcPct val="0"/>
              </a:spcAft>
              <a:buClr>
                <a:srgbClr val="F0AB00"/>
              </a:buClr>
              <a:buSzPct val="80000"/>
              <a:buFont typeface="Arial" panose="020B0604020202020204" pitchFamily="34" charset="0"/>
              <a:buChar char="•"/>
              <a:tabLst/>
              <a:defRPr/>
            </a:pPr>
            <a:r>
              <a:rPr kumimoji="0" lang="en-US" sz="9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E2E fully integrated Business Processes</a:t>
            </a:r>
          </a:p>
          <a:p>
            <a:pPr marL="171450" marR="0" lvl="0" indent="-171450" algn="l" defTabSz="1088776" rtl="0" eaLnBrk="1" fontAlgn="base" latinLnBrk="0" hangingPunct="1">
              <a:lnSpc>
                <a:spcPct val="100000"/>
              </a:lnSpc>
              <a:spcBef>
                <a:spcPct val="50000"/>
              </a:spcBef>
              <a:spcAft>
                <a:spcPct val="0"/>
              </a:spcAft>
              <a:buClr>
                <a:srgbClr val="F0AB00"/>
              </a:buClr>
              <a:buSzPct val="80000"/>
              <a:buFont typeface="Arial" panose="020B0604020202020204" pitchFamily="34" charset="0"/>
              <a:buChar char="•"/>
              <a:tabLst/>
              <a:defRPr/>
            </a:pPr>
            <a:r>
              <a:rPr kumimoji="0" lang="en-US" sz="9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Modular Deployment</a:t>
            </a:r>
          </a:p>
          <a:p>
            <a:pPr marL="171450" marR="0" lvl="0" indent="-171450" algn="l" defTabSz="1088776" rtl="0" eaLnBrk="1" fontAlgn="base" latinLnBrk="0" hangingPunct="1">
              <a:lnSpc>
                <a:spcPct val="100000"/>
              </a:lnSpc>
              <a:spcBef>
                <a:spcPct val="50000"/>
              </a:spcBef>
              <a:spcAft>
                <a:spcPct val="0"/>
              </a:spcAft>
              <a:buClr>
                <a:srgbClr val="F0AB00"/>
              </a:buClr>
              <a:buSzPct val="80000"/>
              <a:buFont typeface="Arial" panose="020B0604020202020204" pitchFamily="34" charset="0"/>
              <a:buChar char="•"/>
              <a:tabLst/>
              <a:defRPr/>
            </a:pPr>
            <a:r>
              <a:rPr kumimoji="0" lang="en-US" sz="9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Individual Feature or Functionality deployment  </a:t>
            </a:r>
          </a:p>
        </p:txBody>
      </p:sp>
      <p:sp>
        <p:nvSpPr>
          <p:cNvPr id="5" name="TextBox 4"/>
          <p:cNvSpPr txBox="1"/>
          <p:nvPr/>
        </p:nvSpPr>
        <p:spPr>
          <a:xfrm>
            <a:off x="3366727" y="5733823"/>
            <a:ext cx="1660420" cy="246221"/>
          </a:xfrm>
          <a:prstGeom prst="rect">
            <a:avLst/>
          </a:prstGeom>
          <a:noFill/>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600" b="1" i="0" u="none" strike="noStrike" kern="0" cap="none" spc="0" normalizeH="0" baseline="0" noProof="0" dirty="0">
                <a:ln>
                  <a:noFill/>
                </a:ln>
                <a:solidFill>
                  <a:srgbClr val="008FD3">
                    <a:lumMod val="50000"/>
                  </a:srgbClr>
                </a:solidFill>
                <a:effectLst/>
                <a:uLnTx/>
                <a:uFillTx/>
                <a:latin typeface="Arial"/>
                <a:ea typeface="Arial Unicode MS" pitchFamily="34" charset="-128"/>
                <a:cs typeface="Arial Unicode MS" pitchFamily="34" charset="-128"/>
              </a:rPr>
              <a:t>Instance Copy </a:t>
            </a:r>
          </a:p>
        </p:txBody>
      </p:sp>
      <p:sp>
        <p:nvSpPr>
          <p:cNvPr id="38" name="TextBox 37"/>
          <p:cNvSpPr txBox="1"/>
          <p:nvPr/>
        </p:nvSpPr>
        <p:spPr>
          <a:xfrm>
            <a:off x="7094153" y="5714168"/>
            <a:ext cx="1730735" cy="246221"/>
          </a:xfrm>
          <a:prstGeom prst="rect">
            <a:avLst/>
          </a:prstGeom>
          <a:noFill/>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600" b="1" i="0" u="none" strike="noStrike" kern="0" cap="none" spc="0" normalizeH="0" baseline="0" noProof="0" dirty="0">
                <a:ln>
                  <a:noFill/>
                </a:ln>
                <a:solidFill>
                  <a:srgbClr val="008FD3">
                    <a:lumMod val="50000"/>
                  </a:srgbClr>
                </a:solidFill>
                <a:effectLst/>
                <a:uLnTx/>
                <a:uFillTx/>
                <a:latin typeface="Arial"/>
                <a:ea typeface="Arial Unicode MS" pitchFamily="34" charset="-128"/>
                <a:cs typeface="Arial Unicode MS" pitchFamily="34" charset="-128"/>
              </a:rPr>
              <a:t>Upgrade Center </a:t>
            </a:r>
          </a:p>
        </p:txBody>
      </p:sp>
      <p:cxnSp>
        <p:nvCxnSpPr>
          <p:cNvPr id="13" name="Straight Arrow Connector 12"/>
          <p:cNvCxnSpPr/>
          <p:nvPr/>
        </p:nvCxnSpPr>
        <p:spPr>
          <a:xfrm flipV="1">
            <a:off x="3390713" y="5988018"/>
            <a:ext cx="5345408" cy="13918"/>
          </a:xfrm>
          <a:prstGeom prst="straightConnector1">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4183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bwMode="gray">
          <a:xfrm>
            <a:off x="384679" y="2483748"/>
            <a:ext cx="11231354" cy="2769666"/>
          </a:xfrm>
          <a:prstGeom prst="rect">
            <a:avLst/>
          </a:prstGeom>
          <a:solidFill>
            <a:schemeClr val="bg1">
              <a:lumMod val="9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Footer"/>
          <p:cNvSpPr txBox="1"/>
          <p:nvPr/>
        </p:nvSpPr>
        <p:spPr>
          <a:xfrm>
            <a:off x="9942445" y="6535112"/>
            <a:ext cx="1746755" cy="123111"/>
          </a:xfrm>
          <a:prstGeom prst="rect">
            <a:avLst/>
          </a:prstGeom>
          <a:noFill/>
        </p:spPr>
        <p:txBody>
          <a:bodyPr vert="horz" wrap="square" lIns="0" tIns="0" rIns="0" bIns="0" rtlCol="0" anchor="b">
            <a:spAutoFit/>
          </a:bodyPr>
          <a:lstStyle/>
          <a:p>
            <a:pPr fontAlgn="base">
              <a:spcBef>
                <a:spcPct val="50000"/>
              </a:spcBef>
              <a:spcAft>
                <a:spcPct val="0"/>
              </a:spcAft>
              <a:buClr>
                <a:srgbClr val="F0AB00"/>
              </a:buClr>
              <a:buSzPct val="80000"/>
            </a:pPr>
            <a:r>
              <a:rPr lang="en-US" sz="800" kern="0" dirty="0">
                <a:solidFill>
                  <a:srgbClr val="000000"/>
                </a:solidFill>
                <a:latin typeface="Arial" panose="020B0604020202020204" pitchFamily="34" charset="0"/>
                <a:ea typeface="Arial Unicode MS" pitchFamily="34" charset="-128"/>
                <a:cs typeface="Arial Unicode MS" pitchFamily="34" charset="-128"/>
              </a:rPr>
              <a:t>SAP Internal and Partner use only</a:t>
            </a:r>
          </a:p>
        </p:txBody>
      </p:sp>
      <p:sp>
        <p:nvSpPr>
          <p:cNvPr id="42" name="Title 1"/>
          <p:cNvSpPr>
            <a:spLocks noGrp="1"/>
          </p:cNvSpPr>
          <p:nvPr>
            <p:ph type="title"/>
          </p:nvPr>
        </p:nvSpPr>
        <p:spPr>
          <a:xfrm>
            <a:off x="251613" y="505158"/>
            <a:ext cx="11186476" cy="369332"/>
          </a:xfrm>
        </p:spPr>
        <p:txBody>
          <a:bodyPr/>
          <a:lstStyle/>
          <a:p>
            <a:r>
              <a:rPr lang="en-US" dirty="0"/>
              <a:t>SAP Best Practices for SAP SuccessFactors – Portfolio Overview</a:t>
            </a:r>
          </a:p>
        </p:txBody>
      </p:sp>
      <p:sp>
        <p:nvSpPr>
          <p:cNvPr id="38" name="Rectangle 37"/>
          <p:cNvSpPr/>
          <p:nvPr/>
        </p:nvSpPr>
        <p:spPr>
          <a:xfrm>
            <a:off x="442482" y="5667920"/>
            <a:ext cx="4086680" cy="292382"/>
          </a:xfrm>
          <a:prstGeom prst="rect">
            <a:avLst/>
          </a:prstGeom>
          <a:ln>
            <a:solidFill>
              <a:srgbClr val="002060"/>
            </a:solidFill>
            <a:headEnd type="none" w="med" len="med"/>
            <a:tailEnd type="none" w="med" len="med"/>
          </a:ln>
          <a:effectLst>
            <a:glow rad="101600">
              <a:schemeClr val="accent2">
                <a:satMod val="175000"/>
                <a:alpha val="40000"/>
              </a:schemeClr>
            </a:glow>
            <a:outerShdw blurRad="107950" dist="12700" dir="5400000" algn="ctr">
              <a:srgbClr val="000000"/>
            </a:outerShdw>
          </a:effectLst>
        </p:spPr>
        <p:style>
          <a:lnRef idx="2">
            <a:schemeClr val="accent1"/>
          </a:lnRef>
          <a:fillRef idx="1">
            <a:schemeClr val="lt1"/>
          </a:fillRef>
          <a:effectRef idx="0">
            <a:schemeClr val="accent1"/>
          </a:effectRef>
          <a:fontRef idx="minor">
            <a:schemeClr val="dk1"/>
          </a:fontRef>
        </p:style>
        <p:txBody>
          <a:bodyPr wrap="square" lIns="64002" tIns="60957" rIns="91431" bIns="60957" rtlCol="0" anchor="ctr">
            <a:sp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909047" fontAlgn="base">
              <a:spcAft>
                <a:spcPct val="0"/>
              </a:spcAft>
              <a:buClr>
                <a:srgbClr val="F0AB00"/>
              </a:buClr>
              <a:buSzPct val="80000"/>
            </a:pPr>
            <a:r>
              <a:rPr lang="en-US" b="1" kern="0" dirty="0">
                <a:solidFill>
                  <a:srgbClr val="000000">
                    <a:lumMod val="95000"/>
                    <a:lumOff val="5000"/>
                  </a:srgbClr>
                </a:solidFill>
                <a:latin typeface="+mj-lt"/>
                <a:ea typeface="Arial Unicode MS" pitchFamily="34" charset="-128"/>
                <a:cs typeface="Arial Unicode MS" pitchFamily="34" charset="-128"/>
              </a:rPr>
              <a:t>Integration to SAP HCM, SAP ERP, S/4 HANA and 3</a:t>
            </a:r>
            <a:r>
              <a:rPr lang="en-US" b="1" kern="0" baseline="30000" dirty="0">
                <a:solidFill>
                  <a:srgbClr val="000000">
                    <a:lumMod val="95000"/>
                    <a:lumOff val="5000"/>
                  </a:srgbClr>
                </a:solidFill>
                <a:latin typeface="+mj-lt"/>
                <a:ea typeface="Arial Unicode MS" pitchFamily="34" charset="-128"/>
                <a:cs typeface="Arial Unicode MS" pitchFamily="34" charset="-128"/>
              </a:rPr>
              <a:t>rd</a:t>
            </a:r>
            <a:r>
              <a:rPr lang="en-US" b="1" kern="0" dirty="0">
                <a:solidFill>
                  <a:srgbClr val="000000">
                    <a:lumMod val="95000"/>
                    <a:lumOff val="5000"/>
                  </a:srgbClr>
                </a:solidFill>
                <a:latin typeface="+mj-lt"/>
                <a:ea typeface="Arial Unicode MS" pitchFamily="34" charset="-128"/>
                <a:cs typeface="Arial Unicode MS" pitchFamily="34" charset="-128"/>
              </a:rPr>
              <a:t> Party</a:t>
            </a:r>
          </a:p>
        </p:txBody>
      </p:sp>
      <p:sp>
        <p:nvSpPr>
          <p:cNvPr id="2" name="Rectangle: Rounded Corners 1"/>
          <p:cNvSpPr/>
          <p:nvPr/>
        </p:nvSpPr>
        <p:spPr bwMode="gray">
          <a:xfrm>
            <a:off x="442482" y="4388131"/>
            <a:ext cx="11104828" cy="865282"/>
          </a:xfrm>
          <a:prstGeom prst="roundRect">
            <a:avLst/>
          </a:prstGeom>
          <a:solidFill>
            <a:schemeClr val="accent3">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Employee Central</a:t>
            </a:r>
          </a:p>
          <a:p>
            <a:pPr algn="ctr"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United States, Australia, France, Germany, Saudi Arabia, United Kingdom, United Arab Emirates, China</a:t>
            </a:r>
            <a:endParaRPr kumimoji="0" lang="en-US" sz="12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0" name="Rectangle: Rounded Corners 49"/>
          <p:cNvSpPr/>
          <p:nvPr/>
        </p:nvSpPr>
        <p:spPr bwMode="gray">
          <a:xfrm>
            <a:off x="600081" y="3515207"/>
            <a:ext cx="3464694" cy="744953"/>
          </a:xfrm>
          <a:prstGeom prst="roundRect">
            <a:avLst/>
          </a:prstGeom>
          <a:solidFill>
            <a:schemeClr val="accent3">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Employee Central Service Center</a:t>
            </a:r>
          </a:p>
        </p:txBody>
      </p:sp>
      <p:sp>
        <p:nvSpPr>
          <p:cNvPr id="51" name="Rectangle: Rounded Corners 50"/>
          <p:cNvSpPr/>
          <p:nvPr/>
        </p:nvSpPr>
        <p:spPr bwMode="gray">
          <a:xfrm>
            <a:off x="442482" y="2665372"/>
            <a:ext cx="2088000" cy="721695"/>
          </a:xfrm>
          <a:prstGeom prst="roundRect">
            <a:avLst/>
          </a:prstGeom>
          <a:solidFill>
            <a:schemeClr val="bg1">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Recruiting</a:t>
            </a:r>
          </a:p>
        </p:txBody>
      </p:sp>
      <p:sp>
        <p:nvSpPr>
          <p:cNvPr id="52" name="Rectangle: Rounded Corners 51"/>
          <p:cNvSpPr/>
          <p:nvPr/>
        </p:nvSpPr>
        <p:spPr bwMode="gray">
          <a:xfrm>
            <a:off x="2696689" y="2665372"/>
            <a:ext cx="2088000" cy="721695"/>
          </a:xfrm>
          <a:prstGeom prst="roundRect">
            <a:avLst/>
          </a:prstGeom>
          <a:solidFill>
            <a:schemeClr val="bg1">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Succession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&amp; Development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3" name="Rectangle: Rounded Corners 52"/>
          <p:cNvSpPr/>
          <p:nvPr/>
        </p:nvSpPr>
        <p:spPr bwMode="gray">
          <a:xfrm>
            <a:off x="4950896" y="2665372"/>
            <a:ext cx="2088000" cy="721695"/>
          </a:xfrm>
          <a:prstGeom prst="roundRect">
            <a:avLst/>
          </a:prstGeom>
          <a:solidFill>
            <a:schemeClr val="bg1">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Performance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&amp; Goals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4" name="Rectangle: Rounded Corners 53"/>
          <p:cNvSpPr/>
          <p:nvPr/>
        </p:nvSpPr>
        <p:spPr bwMode="gray">
          <a:xfrm>
            <a:off x="7205103" y="2665372"/>
            <a:ext cx="2088000" cy="721695"/>
          </a:xfrm>
          <a:prstGeom prst="roundRect">
            <a:avLst/>
          </a:prstGeom>
          <a:solidFill>
            <a:schemeClr val="bg1">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Compensation</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5" name="Rectangle: Rounded Corners 54"/>
          <p:cNvSpPr/>
          <p:nvPr/>
        </p:nvSpPr>
        <p:spPr bwMode="gray">
          <a:xfrm>
            <a:off x="9459310" y="2665372"/>
            <a:ext cx="2088000" cy="721695"/>
          </a:xfrm>
          <a:prstGeom prst="roundRect">
            <a:avLst/>
          </a:prstGeom>
          <a:solidFill>
            <a:schemeClr val="bg1">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Learning </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6" name="Rectangle: Rounded Corners 55"/>
          <p:cNvSpPr/>
          <p:nvPr/>
        </p:nvSpPr>
        <p:spPr bwMode="gray">
          <a:xfrm>
            <a:off x="4255897" y="3516243"/>
            <a:ext cx="3464694" cy="749873"/>
          </a:xfrm>
          <a:prstGeom prst="roundRect">
            <a:avLst/>
          </a:prstGeom>
          <a:solidFill>
            <a:schemeClr val="accent4">
              <a:lumMod val="60000"/>
              <a:lumOff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Employee Central Payroll</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7" name="Rectangle: Rounded Corners 56"/>
          <p:cNvSpPr/>
          <p:nvPr/>
        </p:nvSpPr>
        <p:spPr bwMode="gray">
          <a:xfrm>
            <a:off x="7911714" y="3515925"/>
            <a:ext cx="3518286" cy="748360"/>
          </a:xfrm>
          <a:prstGeom prst="roundRect">
            <a:avLst/>
          </a:prstGeom>
          <a:solidFill>
            <a:schemeClr val="accent4">
              <a:lumMod val="40000"/>
              <a:lumOff val="6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SAP Payroll Processing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control center</a:t>
            </a:r>
          </a:p>
        </p:txBody>
      </p:sp>
      <p:sp>
        <p:nvSpPr>
          <p:cNvPr id="62" name="Rectangle 61"/>
          <p:cNvSpPr/>
          <p:nvPr/>
        </p:nvSpPr>
        <p:spPr bwMode="gray">
          <a:xfrm>
            <a:off x="379219" y="1985958"/>
            <a:ext cx="11236814" cy="416235"/>
          </a:xfrm>
          <a:prstGeom prst="rect">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600" b="1" kern="0" dirty="0">
                <a:ea typeface="Arial Unicode MS" pitchFamily="34" charset="-128"/>
                <a:cs typeface="Arial Unicode MS" pitchFamily="34" charset="-128"/>
              </a:rPr>
              <a:t>SAP Best Practices for SAP SuccessFactors</a:t>
            </a:r>
          </a:p>
        </p:txBody>
      </p:sp>
      <p:grpSp>
        <p:nvGrpSpPr>
          <p:cNvPr id="3" name="Group 2"/>
          <p:cNvGrpSpPr/>
          <p:nvPr/>
        </p:nvGrpSpPr>
        <p:grpSpPr>
          <a:xfrm>
            <a:off x="9684670" y="1031605"/>
            <a:ext cx="1753419" cy="862414"/>
            <a:chOff x="9684670" y="899525"/>
            <a:chExt cx="1753419" cy="862414"/>
          </a:xfrm>
        </p:grpSpPr>
        <p:pic>
          <p:nvPicPr>
            <p:cNvPr id="63" name="Picture 6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9684670" y="899525"/>
              <a:ext cx="1753419" cy="862414"/>
            </a:xfrm>
            <a:prstGeom prst="rect">
              <a:avLst/>
            </a:prstGeom>
          </p:spPr>
        </p:pic>
        <p:pic>
          <p:nvPicPr>
            <p:cNvPr id="64" name="Picture 63"/>
            <p:cNvPicPr>
              <a:picLocks noChangeAspect="1"/>
            </p:cNvPicPr>
            <p:nvPr/>
          </p:nvPicPr>
          <p:blipFill rotWithShape="1">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rcRect l="4210"/>
            <a:stretch/>
          </p:blipFill>
          <p:spPr>
            <a:xfrm>
              <a:off x="9994276" y="1438453"/>
              <a:ext cx="1010055" cy="300246"/>
            </a:xfrm>
            <a:prstGeom prst="rect">
              <a:avLst/>
            </a:prstGeom>
          </p:spPr>
        </p:pic>
      </p:grpSp>
    </p:spTree>
    <p:extLst>
      <p:ext uri="{BB962C8B-B14F-4D97-AF65-F5344CB8AC3E}">
        <p14:creationId xmlns:p14="http://schemas.microsoft.com/office/powerpoint/2010/main" val="1236245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738664"/>
          </a:xfrm>
        </p:spPr>
        <p:txBody>
          <a:bodyPr/>
          <a:lstStyle/>
          <a:p>
            <a:r>
              <a:rPr lang="en-US" dirty="0"/>
              <a:t>SAP Best Practices for SAP SuccessFactors Solutions</a:t>
            </a:r>
            <a:br>
              <a:rPr lang="en-US" dirty="0"/>
            </a:br>
            <a:r>
              <a:rPr lang="en-US" dirty="0">
                <a:solidFill>
                  <a:schemeClr val="accent1"/>
                </a:solidFill>
              </a:rPr>
              <a:t>High Level Scope</a:t>
            </a:r>
            <a:endParaRPr lang="en-US" dirty="0"/>
          </a:p>
        </p:txBody>
      </p:sp>
      <p:grpSp>
        <p:nvGrpSpPr>
          <p:cNvPr id="25" name="Group 24"/>
          <p:cNvGrpSpPr/>
          <p:nvPr/>
        </p:nvGrpSpPr>
        <p:grpSpPr>
          <a:xfrm>
            <a:off x="504001" y="1389879"/>
            <a:ext cx="2210694" cy="3456885"/>
            <a:chOff x="504001" y="1396573"/>
            <a:chExt cx="2210694" cy="3456885"/>
          </a:xfrm>
        </p:grpSpPr>
        <p:sp>
          <p:nvSpPr>
            <p:cNvPr id="3" name="Text Placeholder 5"/>
            <p:cNvSpPr txBox="1">
              <a:spLocks/>
            </p:cNvSpPr>
            <p:nvPr/>
          </p:nvSpPr>
          <p:spPr>
            <a:xfrm>
              <a:off x="504001" y="1396573"/>
              <a:ext cx="2069791" cy="3456885"/>
            </a:xfrm>
            <a:prstGeom prst="rect">
              <a:avLst/>
            </a:prstGeom>
            <a:solidFill>
              <a:schemeClr val="bg1">
                <a:lumMod val="95000"/>
              </a:schemeClr>
            </a:solidFill>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br>
                <a:rPr lang="en-US" dirty="0"/>
              </a:br>
              <a:endParaRPr lang="en-US" dirty="0"/>
            </a:p>
          </p:txBody>
        </p:sp>
        <p:sp>
          <p:nvSpPr>
            <p:cNvPr id="7" name="Rectangle 6"/>
            <p:cNvSpPr/>
            <p:nvPr/>
          </p:nvSpPr>
          <p:spPr bwMode="gray">
            <a:xfrm>
              <a:off x="606005" y="1494495"/>
              <a:ext cx="1886196" cy="588313"/>
            </a:xfrm>
            <a:prstGeom prst="rect">
              <a:avLst/>
            </a:prstGeom>
            <a:solidFill>
              <a:schemeClr val="accent1"/>
            </a:solidFill>
            <a:ln w="6350" algn="ctr">
              <a:noFill/>
              <a:miter lim="800000"/>
              <a:headEnd/>
              <a:tailEnd/>
            </a:ln>
          </p:spPr>
          <p:txBody>
            <a:bodyPr lIns="89956" tIns="71964" rIns="89956" bIns="71964" rtlCol="0" anchor="ctr"/>
            <a:lstStyle/>
            <a:p>
              <a:pPr algn="ctr" defTabSz="913943" fontAlgn="base">
                <a:spcBef>
                  <a:spcPct val="50000"/>
                </a:spcBef>
                <a:spcAft>
                  <a:spcPct val="0"/>
                </a:spcAft>
                <a:buClr>
                  <a:srgbClr val="F0AB00"/>
                </a:buClr>
                <a:buSzPct val="80000"/>
              </a:pPr>
              <a:r>
                <a:rPr lang="en-US" sz="1800" kern="0" dirty="0">
                  <a:solidFill>
                    <a:schemeClr val="bg1"/>
                  </a:solidFill>
                  <a:ea typeface="Arial Unicode MS" pitchFamily="34" charset="-128"/>
                  <a:cs typeface="Arial Unicode MS" pitchFamily="34" charset="-128"/>
                </a:rPr>
                <a:t>Recruiting</a:t>
              </a:r>
            </a:p>
          </p:txBody>
        </p:sp>
        <p:sp>
          <p:nvSpPr>
            <p:cNvPr id="14" name="TextBox 13"/>
            <p:cNvSpPr txBox="1"/>
            <p:nvPr/>
          </p:nvSpPr>
          <p:spPr>
            <a:xfrm>
              <a:off x="555562" y="2167200"/>
              <a:ext cx="2159133" cy="784830"/>
            </a:xfrm>
            <a:prstGeom prst="rect">
              <a:avLst/>
            </a:prstGeom>
            <a:noFill/>
          </p:spPr>
          <p:txBody>
            <a:bodyPr wrap="square" lIns="0" tIns="0" rIns="0" bIns="0" rtlCol="0">
              <a:spAutoFit/>
            </a:bodyPr>
            <a:lstStyle/>
            <a:p>
              <a:pPr marL="285607" indent="-285607" defTabSz="1088558">
                <a:spcBef>
                  <a:spcPts val="1800"/>
                </a:spcBef>
                <a:buClr>
                  <a:schemeClr val="accent1"/>
                </a:buClr>
                <a:buSzPct val="80000"/>
                <a:buFont typeface="Arial" panose="020B0604020202020204" pitchFamily="34" charset="0"/>
                <a:buChar char="•"/>
              </a:pPr>
              <a:r>
                <a:rPr lang="en-US" sz="1200" dirty="0">
                  <a:latin typeface="+mn-lt"/>
                </a:rPr>
                <a:t>Recruiting</a:t>
              </a:r>
            </a:p>
            <a:p>
              <a:pPr marL="285607" indent="-285607" defTabSz="1088558">
                <a:spcBef>
                  <a:spcPts val="1800"/>
                </a:spcBef>
                <a:buClr>
                  <a:schemeClr val="accent1"/>
                </a:buClr>
                <a:buSzPct val="80000"/>
                <a:buFont typeface="Arial" panose="020B0604020202020204" pitchFamily="34" charset="0"/>
                <a:buChar char="•"/>
              </a:pPr>
              <a:r>
                <a:rPr lang="en-US" sz="1200" dirty="0">
                  <a:latin typeface="+mn-lt"/>
                </a:rPr>
                <a:t>People Profile </a:t>
              </a:r>
              <a:br>
                <a:rPr lang="en-US" sz="1200" dirty="0">
                  <a:latin typeface="+mn-lt"/>
                </a:rPr>
              </a:br>
              <a:r>
                <a:rPr lang="en-US" sz="1200" dirty="0">
                  <a:latin typeface="+mn-lt"/>
                </a:rPr>
                <a:t>Maintenance</a:t>
              </a:r>
            </a:p>
          </p:txBody>
        </p:sp>
      </p:grpSp>
      <p:grpSp>
        <p:nvGrpSpPr>
          <p:cNvPr id="26" name="Group 25"/>
          <p:cNvGrpSpPr/>
          <p:nvPr/>
        </p:nvGrpSpPr>
        <p:grpSpPr>
          <a:xfrm>
            <a:off x="2657816" y="1389879"/>
            <a:ext cx="2069791" cy="3456885"/>
            <a:chOff x="2657816" y="1396283"/>
            <a:chExt cx="2069791" cy="3456885"/>
          </a:xfrm>
        </p:grpSpPr>
        <p:sp>
          <p:nvSpPr>
            <p:cNvPr id="4" name="Text Placeholder 5"/>
            <p:cNvSpPr txBox="1">
              <a:spLocks/>
            </p:cNvSpPr>
            <p:nvPr/>
          </p:nvSpPr>
          <p:spPr>
            <a:xfrm>
              <a:off x="2657816" y="1396283"/>
              <a:ext cx="2069791" cy="3456885"/>
            </a:xfrm>
            <a:prstGeom prst="rect">
              <a:avLst/>
            </a:prstGeom>
            <a:solidFill>
              <a:schemeClr val="bg1">
                <a:lumMod val="95000"/>
              </a:schemeClr>
            </a:solidFill>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br>
                <a:rPr lang="en-US" dirty="0"/>
              </a:br>
              <a:endParaRPr lang="en-US" dirty="0"/>
            </a:p>
            <a:p>
              <a:pPr marL="285607" indent="-285607">
                <a:buFont typeface="Arial" panose="020B0604020202020204" pitchFamily="34" charset="0"/>
                <a:buChar char="•"/>
              </a:pPr>
              <a:endParaRPr lang="en-US" sz="1600" dirty="0"/>
            </a:p>
          </p:txBody>
        </p:sp>
        <p:sp>
          <p:nvSpPr>
            <p:cNvPr id="8" name="Rectangle 7"/>
            <p:cNvSpPr/>
            <p:nvPr/>
          </p:nvSpPr>
          <p:spPr bwMode="gray">
            <a:xfrm>
              <a:off x="2759365" y="1486273"/>
              <a:ext cx="1886196" cy="588313"/>
            </a:xfrm>
            <a:prstGeom prst="rect">
              <a:avLst/>
            </a:prstGeom>
            <a:solidFill>
              <a:schemeClr val="accent1"/>
            </a:solidFill>
            <a:ln w="6350" algn="ctr">
              <a:noFill/>
              <a:miter lim="800000"/>
              <a:headEnd/>
              <a:tailEnd/>
            </a:ln>
          </p:spPr>
          <p:txBody>
            <a:bodyPr lIns="89956" tIns="71964" rIns="89956" bIns="71964" rtlCol="0" anchor="ctr"/>
            <a:lstStyle/>
            <a:p>
              <a:pPr algn="ctr" defTabSz="913943" fontAlgn="base">
                <a:spcBef>
                  <a:spcPct val="50000"/>
                </a:spcBef>
                <a:spcAft>
                  <a:spcPct val="0"/>
                </a:spcAft>
                <a:buClr>
                  <a:srgbClr val="F0AB00"/>
                </a:buClr>
                <a:buSzPct val="80000"/>
              </a:pPr>
              <a:r>
                <a:rPr lang="en-US" sz="1800" kern="0" dirty="0">
                  <a:solidFill>
                    <a:schemeClr val="bg1"/>
                  </a:solidFill>
                  <a:ea typeface="Arial Unicode MS" pitchFamily="34" charset="-128"/>
                  <a:cs typeface="Arial Unicode MS" pitchFamily="34" charset="-128"/>
                </a:rPr>
                <a:t>Performance &amp; Goals</a:t>
              </a:r>
            </a:p>
          </p:txBody>
        </p:sp>
        <p:sp>
          <p:nvSpPr>
            <p:cNvPr id="15" name="TextBox 14"/>
            <p:cNvSpPr txBox="1"/>
            <p:nvPr/>
          </p:nvSpPr>
          <p:spPr>
            <a:xfrm>
              <a:off x="2713625" y="2167200"/>
              <a:ext cx="2013982" cy="2585323"/>
            </a:xfrm>
            <a:prstGeom prst="rect">
              <a:avLst/>
            </a:prstGeom>
            <a:noFill/>
          </p:spPr>
          <p:txBody>
            <a:bodyPr wrap="square" lIns="0" tIns="0" rIns="0" bIns="0" rtlCol="0">
              <a:spAutoFit/>
            </a:bodyPr>
            <a:lstStyle/>
            <a:p>
              <a:pPr marL="285607" indent="-285607" defTabSz="1088558">
                <a:spcBef>
                  <a:spcPts val="1800"/>
                </a:spcBef>
                <a:buClr>
                  <a:schemeClr val="accent1"/>
                </a:buClr>
                <a:buSzPct val="80000"/>
                <a:buFont typeface="Arial" panose="020B0604020202020204" pitchFamily="34" charset="0"/>
                <a:buChar char="•"/>
              </a:pPr>
              <a:r>
                <a:rPr lang="en-US" sz="1200" dirty="0">
                  <a:latin typeface="+mn-lt"/>
                </a:rPr>
                <a:t>Goal Management </a:t>
              </a:r>
            </a:p>
            <a:p>
              <a:pPr marL="285607" indent="-285607" defTabSz="1088558">
                <a:spcBef>
                  <a:spcPts val="1800"/>
                </a:spcBef>
                <a:buClr>
                  <a:schemeClr val="accent1"/>
                </a:buClr>
                <a:buSzPct val="80000"/>
                <a:buFont typeface="Arial" panose="020B0604020202020204" pitchFamily="34" charset="0"/>
                <a:buChar char="•"/>
              </a:pPr>
              <a:r>
                <a:rPr lang="en-US" sz="1200" dirty="0">
                  <a:latin typeface="+mn-lt"/>
                </a:rPr>
                <a:t>Performance Management</a:t>
              </a:r>
            </a:p>
            <a:p>
              <a:pPr marL="285607" indent="-285607" defTabSz="1088558">
                <a:spcBef>
                  <a:spcPts val="1800"/>
                </a:spcBef>
                <a:buClr>
                  <a:schemeClr val="accent1"/>
                </a:buClr>
                <a:buSzPct val="80000"/>
                <a:buFont typeface="Arial" panose="020B0604020202020204" pitchFamily="34" charset="0"/>
                <a:buChar char="•"/>
              </a:pPr>
              <a:r>
                <a:rPr lang="en-US" sz="1200" dirty="0">
                  <a:latin typeface="+mn-lt"/>
                </a:rPr>
                <a:t>360 Degree </a:t>
              </a:r>
              <a:br>
                <a:rPr lang="en-US" sz="1200" dirty="0">
                  <a:latin typeface="+mn-lt"/>
                </a:rPr>
              </a:br>
              <a:r>
                <a:rPr lang="en-US" sz="1200" dirty="0">
                  <a:latin typeface="+mn-lt"/>
                </a:rPr>
                <a:t>Review</a:t>
              </a:r>
            </a:p>
            <a:p>
              <a:pPr marL="285607" indent="-285607" defTabSz="1088558">
                <a:spcBef>
                  <a:spcPts val="1800"/>
                </a:spcBef>
                <a:buClr>
                  <a:schemeClr val="accent1"/>
                </a:buClr>
                <a:buSzPct val="80000"/>
                <a:buFont typeface="Arial" panose="020B0604020202020204" pitchFamily="34" charset="0"/>
                <a:buChar char="•"/>
              </a:pPr>
              <a:r>
                <a:rPr lang="en-US" sz="1200" dirty="0">
                  <a:latin typeface="+mn-lt"/>
                </a:rPr>
                <a:t>Continuous Performance Management </a:t>
              </a:r>
            </a:p>
            <a:p>
              <a:pPr marL="285607" indent="-285607" defTabSz="1088558">
                <a:spcBef>
                  <a:spcPts val="1800"/>
                </a:spcBef>
                <a:buClr>
                  <a:schemeClr val="accent1"/>
                </a:buClr>
                <a:buSzPct val="80000"/>
                <a:buFont typeface="Arial" panose="020B0604020202020204" pitchFamily="34" charset="0"/>
                <a:buChar char="•"/>
              </a:pPr>
              <a:r>
                <a:rPr lang="en-US" sz="1200" dirty="0">
                  <a:latin typeface="+mn-lt"/>
                </a:rPr>
                <a:t>People Profile Maintenance</a:t>
              </a:r>
            </a:p>
          </p:txBody>
        </p:sp>
      </p:grpSp>
      <p:grpSp>
        <p:nvGrpSpPr>
          <p:cNvPr id="27" name="Group 26"/>
          <p:cNvGrpSpPr/>
          <p:nvPr/>
        </p:nvGrpSpPr>
        <p:grpSpPr>
          <a:xfrm>
            <a:off x="4811631" y="1389879"/>
            <a:ext cx="2344033" cy="3465900"/>
            <a:chOff x="4811631" y="1389879"/>
            <a:chExt cx="2344033" cy="3465900"/>
          </a:xfrm>
        </p:grpSpPr>
        <p:sp>
          <p:nvSpPr>
            <p:cNvPr id="5" name="Text Placeholder 5"/>
            <p:cNvSpPr txBox="1">
              <a:spLocks/>
            </p:cNvSpPr>
            <p:nvPr/>
          </p:nvSpPr>
          <p:spPr>
            <a:xfrm>
              <a:off x="4811631" y="1389879"/>
              <a:ext cx="2344033" cy="3465900"/>
            </a:xfrm>
            <a:prstGeom prst="rect">
              <a:avLst/>
            </a:prstGeom>
            <a:solidFill>
              <a:schemeClr val="bg1">
                <a:lumMod val="95000"/>
              </a:schemeClr>
            </a:solidFill>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br>
                <a:rPr lang="en-US" dirty="0"/>
              </a:br>
              <a:endParaRPr lang="en-US" dirty="0"/>
            </a:p>
            <a:p>
              <a:endParaRPr lang="en-US" dirty="0"/>
            </a:p>
            <a:p>
              <a:endParaRPr lang="en-US" dirty="0"/>
            </a:p>
          </p:txBody>
        </p:sp>
        <p:sp>
          <p:nvSpPr>
            <p:cNvPr id="9" name="Rectangle 8"/>
            <p:cNvSpPr/>
            <p:nvPr/>
          </p:nvSpPr>
          <p:spPr bwMode="gray">
            <a:xfrm>
              <a:off x="4921026" y="1479931"/>
              <a:ext cx="2135666" cy="588313"/>
            </a:xfrm>
            <a:prstGeom prst="rect">
              <a:avLst/>
            </a:prstGeom>
            <a:solidFill>
              <a:schemeClr val="accent1"/>
            </a:solidFill>
            <a:ln w="6350" algn="ctr">
              <a:noFill/>
              <a:miter lim="800000"/>
              <a:headEnd/>
              <a:tailEnd/>
            </a:ln>
          </p:spPr>
          <p:txBody>
            <a:bodyPr lIns="89956" tIns="71964" rIns="89956" bIns="71964" rtlCol="0" anchor="ctr"/>
            <a:lstStyle/>
            <a:p>
              <a:pPr algn="ctr" defTabSz="913943" fontAlgn="base">
                <a:spcBef>
                  <a:spcPct val="50000"/>
                </a:spcBef>
                <a:spcAft>
                  <a:spcPct val="0"/>
                </a:spcAft>
                <a:buClr>
                  <a:srgbClr val="F0AB00"/>
                </a:buClr>
                <a:buSzPct val="80000"/>
              </a:pPr>
              <a:r>
                <a:rPr lang="en-US" sz="1800" kern="0" dirty="0">
                  <a:solidFill>
                    <a:schemeClr val="bg1"/>
                  </a:solidFill>
                  <a:ea typeface="Arial Unicode MS" pitchFamily="34" charset="-128"/>
                  <a:cs typeface="Arial Unicode MS" pitchFamily="34" charset="-128"/>
                </a:rPr>
                <a:t>Compensation</a:t>
              </a:r>
            </a:p>
          </p:txBody>
        </p:sp>
        <p:sp>
          <p:nvSpPr>
            <p:cNvPr id="16" name="TextBox 15"/>
            <p:cNvSpPr txBox="1"/>
            <p:nvPr/>
          </p:nvSpPr>
          <p:spPr>
            <a:xfrm>
              <a:off x="4855313" y="2167200"/>
              <a:ext cx="2300351" cy="1846659"/>
            </a:xfrm>
            <a:prstGeom prst="rect">
              <a:avLst/>
            </a:prstGeom>
            <a:noFill/>
          </p:spPr>
          <p:txBody>
            <a:bodyPr wrap="square" lIns="0" tIns="0" rIns="0" bIns="0" rtlCol="0">
              <a:spAutoFit/>
            </a:bodyPr>
            <a:lstStyle/>
            <a:p>
              <a:pPr marL="285607" indent="-285607" defTabSz="1088558">
                <a:spcBef>
                  <a:spcPts val="1800"/>
                </a:spcBef>
                <a:buClr>
                  <a:schemeClr val="accent1"/>
                </a:buClr>
                <a:buSzPct val="80000"/>
                <a:buFont typeface="Arial" panose="020B0604020202020204" pitchFamily="34" charset="0"/>
                <a:buChar char="•"/>
              </a:pPr>
              <a:r>
                <a:rPr lang="en-US" sz="1200" dirty="0">
                  <a:latin typeface="+mn-lt"/>
                </a:rPr>
                <a:t>Compensation Planning</a:t>
              </a:r>
            </a:p>
            <a:p>
              <a:pPr marL="285607" indent="-285607" defTabSz="1088558">
                <a:spcBef>
                  <a:spcPts val="1800"/>
                </a:spcBef>
                <a:buClr>
                  <a:schemeClr val="accent1"/>
                </a:buClr>
                <a:buSzPct val="80000"/>
                <a:buFont typeface="Arial" panose="020B0604020202020204" pitchFamily="34" charset="0"/>
                <a:buChar char="•"/>
              </a:pPr>
              <a:r>
                <a:rPr lang="en-US" sz="1200" dirty="0">
                  <a:latin typeface="+mn-lt"/>
                </a:rPr>
                <a:t>Equity Planning</a:t>
              </a:r>
            </a:p>
            <a:p>
              <a:pPr marL="285607" indent="-285607" defTabSz="1088558">
                <a:spcBef>
                  <a:spcPts val="1800"/>
                </a:spcBef>
                <a:buClr>
                  <a:schemeClr val="accent1"/>
                </a:buClr>
                <a:buSzPct val="80000"/>
                <a:buFont typeface="Arial" panose="020B0604020202020204" pitchFamily="34" charset="0"/>
                <a:buChar char="•"/>
              </a:pPr>
              <a:r>
                <a:rPr lang="en-US" sz="1200" dirty="0">
                  <a:latin typeface="+mn-lt"/>
                </a:rPr>
                <a:t>Variable Pay Planning</a:t>
              </a:r>
            </a:p>
            <a:p>
              <a:pPr marL="285607" indent="-285607" defTabSz="1088558">
                <a:spcBef>
                  <a:spcPts val="1800"/>
                </a:spcBef>
                <a:buClr>
                  <a:schemeClr val="accent1"/>
                </a:buClr>
                <a:buSzPct val="80000"/>
                <a:buFont typeface="Arial" panose="020B0604020202020204" pitchFamily="34" charset="0"/>
                <a:buChar char="•"/>
              </a:pPr>
              <a:r>
                <a:rPr lang="en-US" sz="1200" dirty="0">
                  <a:latin typeface="+mn-lt"/>
                </a:rPr>
                <a:t>Reward and Recognition</a:t>
              </a:r>
            </a:p>
            <a:p>
              <a:pPr marL="285607" indent="-285607" defTabSz="1088558">
                <a:spcBef>
                  <a:spcPts val="1800"/>
                </a:spcBef>
                <a:buClr>
                  <a:schemeClr val="accent1"/>
                </a:buClr>
                <a:buSzPct val="80000"/>
                <a:buFont typeface="Arial" panose="020B0604020202020204" pitchFamily="34" charset="0"/>
                <a:buChar char="•"/>
              </a:pPr>
              <a:r>
                <a:rPr lang="en-US" sz="1200" dirty="0">
                  <a:latin typeface="+mn-lt"/>
                </a:rPr>
                <a:t>People Profile Maintenance</a:t>
              </a:r>
            </a:p>
          </p:txBody>
        </p:sp>
      </p:grpSp>
      <p:grpSp>
        <p:nvGrpSpPr>
          <p:cNvPr id="28" name="Group 27"/>
          <p:cNvGrpSpPr/>
          <p:nvPr/>
        </p:nvGrpSpPr>
        <p:grpSpPr>
          <a:xfrm>
            <a:off x="7239688" y="1389879"/>
            <a:ext cx="2337486" cy="3465900"/>
            <a:chOff x="7239688" y="1398894"/>
            <a:chExt cx="2337486" cy="3465900"/>
          </a:xfrm>
        </p:grpSpPr>
        <p:sp>
          <p:nvSpPr>
            <p:cNvPr id="6" name="Text Placeholder 5"/>
            <p:cNvSpPr txBox="1">
              <a:spLocks/>
            </p:cNvSpPr>
            <p:nvPr/>
          </p:nvSpPr>
          <p:spPr>
            <a:xfrm>
              <a:off x="7239688" y="1398894"/>
              <a:ext cx="2282684" cy="3465900"/>
            </a:xfrm>
            <a:prstGeom prst="rect">
              <a:avLst/>
            </a:prstGeom>
            <a:solidFill>
              <a:schemeClr val="bg1">
                <a:lumMod val="95000"/>
              </a:schemeClr>
            </a:solidFill>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br>
                <a:rPr lang="en-US" dirty="0"/>
              </a:br>
              <a:endParaRPr lang="en-US" dirty="0"/>
            </a:p>
            <a:p>
              <a:endParaRPr lang="en-US" sz="1600" dirty="0"/>
            </a:p>
          </p:txBody>
        </p:sp>
        <p:sp>
          <p:nvSpPr>
            <p:cNvPr id="10" name="Rectangle 9"/>
            <p:cNvSpPr/>
            <p:nvPr/>
          </p:nvSpPr>
          <p:spPr bwMode="gray">
            <a:xfrm>
              <a:off x="7323712" y="1480786"/>
              <a:ext cx="2116680" cy="588313"/>
            </a:xfrm>
            <a:prstGeom prst="rect">
              <a:avLst/>
            </a:prstGeom>
            <a:solidFill>
              <a:schemeClr val="accent1"/>
            </a:solidFill>
            <a:ln w="6350" algn="ctr">
              <a:noFill/>
              <a:miter lim="800000"/>
              <a:headEnd/>
              <a:tailEnd/>
            </a:ln>
          </p:spPr>
          <p:txBody>
            <a:bodyPr lIns="89956" tIns="71964" rIns="89956" bIns="71964" rtlCol="0" anchor="ctr"/>
            <a:lstStyle/>
            <a:p>
              <a:pPr algn="ctr" defTabSz="913943" fontAlgn="base">
                <a:spcBef>
                  <a:spcPct val="50000"/>
                </a:spcBef>
                <a:spcAft>
                  <a:spcPct val="0"/>
                </a:spcAft>
                <a:buClr>
                  <a:srgbClr val="F0AB00"/>
                </a:buClr>
                <a:buSzPct val="80000"/>
              </a:pPr>
              <a:r>
                <a:rPr lang="en-US" sz="1800" kern="0" dirty="0">
                  <a:solidFill>
                    <a:schemeClr val="bg1"/>
                  </a:solidFill>
                  <a:ea typeface="Arial Unicode MS" pitchFamily="34" charset="-128"/>
                  <a:cs typeface="Arial Unicode MS" pitchFamily="34" charset="-128"/>
                </a:rPr>
                <a:t>Succession &amp; Development</a:t>
              </a:r>
            </a:p>
          </p:txBody>
        </p:sp>
        <p:sp>
          <p:nvSpPr>
            <p:cNvPr id="17" name="TextBox 16"/>
            <p:cNvSpPr txBox="1"/>
            <p:nvPr/>
          </p:nvSpPr>
          <p:spPr>
            <a:xfrm>
              <a:off x="7276823" y="2167200"/>
              <a:ext cx="2300351" cy="1800493"/>
            </a:xfrm>
            <a:prstGeom prst="rect">
              <a:avLst/>
            </a:prstGeom>
            <a:noFill/>
          </p:spPr>
          <p:txBody>
            <a:bodyPr wrap="square" lIns="0" tIns="0" rIns="0" bIns="0" rtlCol="0">
              <a:spAutoFit/>
            </a:bodyPr>
            <a:lstStyle/>
            <a:p>
              <a:pPr marL="285607" indent="-285607" defTabSz="1088558">
                <a:spcBef>
                  <a:spcPts val="1800"/>
                </a:spcBef>
                <a:buClr>
                  <a:schemeClr val="accent1"/>
                </a:buClr>
                <a:buSzPct val="80000"/>
                <a:buFont typeface="Arial" panose="020B0604020202020204" pitchFamily="34" charset="0"/>
                <a:buChar char="•"/>
              </a:pPr>
              <a:r>
                <a:rPr lang="en-US" sz="1200" dirty="0">
                  <a:latin typeface="+mn-lt"/>
                </a:rPr>
                <a:t>Talent Profile Maintenance</a:t>
              </a:r>
            </a:p>
            <a:p>
              <a:pPr marL="285607" indent="-285607" defTabSz="1088558">
                <a:spcBef>
                  <a:spcPts val="1800"/>
                </a:spcBef>
                <a:buClr>
                  <a:schemeClr val="accent1"/>
                </a:buClr>
                <a:buSzPct val="80000"/>
                <a:buFont typeface="Arial" panose="020B0604020202020204" pitchFamily="34" charset="0"/>
                <a:buChar char="•"/>
              </a:pPr>
              <a:r>
                <a:rPr lang="en-US" sz="1200" dirty="0">
                  <a:latin typeface="+mn-lt"/>
                </a:rPr>
                <a:t>Succession </a:t>
              </a:r>
              <a:br>
                <a:rPr lang="en-US" sz="1200" dirty="0">
                  <a:latin typeface="+mn-lt"/>
                </a:rPr>
              </a:br>
              <a:r>
                <a:rPr lang="en-US" sz="1200" dirty="0">
                  <a:latin typeface="+mn-lt"/>
                </a:rPr>
                <a:t>Management</a:t>
              </a:r>
            </a:p>
            <a:p>
              <a:pPr marL="285607" indent="-285607" defTabSz="1088558">
                <a:spcBef>
                  <a:spcPts val="1800"/>
                </a:spcBef>
                <a:buClr>
                  <a:schemeClr val="accent1"/>
                </a:buClr>
                <a:buSzPct val="80000"/>
                <a:buFont typeface="Arial" panose="020B0604020202020204" pitchFamily="34" charset="0"/>
                <a:buChar char="•"/>
              </a:pPr>
              <a:r>
                <a:rPr lang="en-US" sz="1200" dirty="0">
                  <a:latin typeface="+mn-lt"/>
                </a:rPr>
                <a:t>Career Development Management</a:t>
              </a:r>
            </a:p>
            <a:p>
              <a:pPr marL="285607" indent="-285607" defTabSz="1088558">
                <a:spcBef>
                  <a:spcPts val="1800"/>
                </a:spcBef>
                <a:buClr>
                  <a:schemeClr val="accent1"/>
                </a:buClr>
                <a:buSzPct val="80000"/>
                <a:buFont typeface="Arial" panose="020B0604020202020204" pitchFamily="34" charset="0"/>
                <a:buChar char="•"/>
              </a:pPr>
              <a:r>
                <a:rPr lang="en-US" sz="1200" dirty="0">
                  <a:latin typeface="+mn-lt"/>
                </a:rPr>
                <a:t>People Profile Maintenance</a:t>
              </a:r>
            </a:p>
          </p:txBody>
        </p:sp>
      </p:grpSp>
      <p:grpSp>
        <p:nvGrpSpPr>
          <p:cNvPr id="29" name="Group 28"/>
          <p:cNvGrpSpPr/>
          <p:nvPr/>
        </p:nvGrpSpPr>
        <p:grpSpPr>
          <a:xfrm>
            <a:off x="9623895" y="1389879"/>
            <a:ext cx="2244386" cy="3465900"/>
            <a:chOff x="9623895" y="1389880"/>
            <a:chExt cx="2244386" cy="3465900"/>
          </a:xfrm>
        </p:grpSpPr>
        <p:sp>
          <p:nvSpPr>
            <p:cNvPr id="11" name="Text Placeholder 5"/>
            <p:cNvSpPr txBox="1">
              <a:spLocks/>
            </p:cNvSpPr>
            <p:nvPr/>
          </p:nvSpPr>
          <p:spPr>
            <a:xfrm>
              <a:off x="9623895" y="1389880"/>
              <a:ext cx="2244386" cy="3465900"/>
            </a:xfrm>
            <a:prstGeom prst="rect">
              <a:avLst/>
            </a:prstGeom>
            <a:solidFill>
              <a:schemeClr val="bg1">
                <a:lumMod val="95000"/>
              </a:schemeClr>
            </a:solidFill>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br>
                <a:rPr lang="en-US" dirty="0"/>
              </a:br>
              <a:endParaRPr lang="en-US" dirty="0"/>
            </a:p>
            <a:p>
              <a:endParaRPr lang="en-US" sz="1600" dirty="0"/>
            </a:p>
          </p:txBody>
        </p:sp>
        <p:sp>
          <p:nvSpPr>
            <p:cNvPr id="12" name="Rectangle 11"/>
            <p:cNvSpPr/>
            <p:nvPr/>
          </p:nvSpPr>
          <p:spPr bwMode="gray">
            <a:xfrm>
              <a:off x="9707919" y="1471771"/>
              <a:ext cx="2075130" cy="588313"/>
            </a:xfrm>
            <a:prstGeom prst="rect">
              <a:avLst/>
            </a:prstGeom>
            <a:solidFill>
              <a:schemeClr val="accent1"/>
            </a:solidFill>
            <a:ln w="6350" algn="ctr">
              <a:noFill/>
              <a:miter lim="800000"/>
              <a:headEnd/>
              <a:tailEnd/>
            </a:ln>
          </p:spPr>
          <p:txBody>
            <a:bodyPr lIns="89956" tIns="71964" rIns="89956" bIns="71964" rtlCol="0" anchor="ctr"/>
            <a:lstStyle/>
            <a:p>
              <a:pPr algn="ctr" defTabSz="913943" fontAlgn="base">
                <a:spcBef>
                  <a:spcPct val="50000"/>
                </a:spcBef>
                <a:spcAft>
                  <a:spcPct val="0"/>
                </a:spcAft>
                <a:buClr>
                  <a:srgbClr val="F0AB00"/>
                </a:buClr>
                <a:buSzPct val="80000"/>
              </a:pPr>
              <a:r>
                <a:rPr lang="en-US" sz="1800" kern="0" dirty="0">
                  <a:solidFill>
                    <a:schemeClr val="bg1"/>
                  </a:solidFill>
                  <a:ea typeface="Arial Unicode MS" pitchFamily="34" charset="-128"/>
                  <a:cs typeface="Arial Unicode MS" pitchFamily="34" charset="-128"/>
                </a:rPr>
                <a:t>Learning</a:t>
              </a:r>
            </a:p>
          </p:txBody>
        </p:sp>
        <p:sp>
          <p:nvSpPr>
            <p:cNvPr id="18" name="TextBox 17"/>
            <p:cNvSpPr txBox="1"/>
            <p:nvPr/>
          </p:nvSpPr>
          <p:spPr>
            <a:xfrm>
              <a:off x="9667745" y="2167200"/>
              <a:ext cx="2153815" cy="2354491"/>
            </a:xfrm>
            <a:prstGeom prst="rect">
              <a:avLst/>
            </a:prstGeom>
            <a:noFill/>
          </p:spPr>
          <p:txBody>
            <a:bodyPr wrap="square" lIns="0" tIns="0" rIns="0" bIns="0" rtlCol="0">
              <a:spAutoFit/>
            </a:bodyPr>
            <a:lstStyle/>
            <a:p>
              <a:pPr marL="285607" indent="-285607" defTabSz="1088558">
                <a:spcBef>
                  <a:spcPts val="1800"/>
                </a:spcBef>
                <a:buClr>
                  <a:schemeClr val="accent1"/>
                </a:buClr>
                <a:buSzPct val="80000"/>
                <a:buFont typeface="Arial" panose="020B0604020202020204" pitchFamily="34" charset="0"/>
                <a:buChar char="•"/>
              </a:pPr>
              <a:r>
                <a:rPr lang="en-US" sz="1200" dirty="0">
                  <a:latin typeface="+mn-lt"/>
                </a:rPr>
                <a:t>Creation of learning </a:t>
              </a:r>
              <a:br>
                <a:rPr lang="en-US" sz="1200" dirty="0">
                  <a:latin typeface="+mn-lt"/>
                </a:rPr>
              </a:br>
              <a:r>
                <a:rPr lang="en-US" sz="1200" dirty="0">
                  <a:latin typeface="+mn-lt"/>
                </a:rPr>
                <a:t>items and content</a:t>
              </a:r>
            </a:p>
            <a:p>
              <a:pPr marL="285607" indent="-285607" defTabSz="1088558">
                <a:spcBef>
                  <a:spcPts val="1800"/>
                </a:spcBef>
                <a:buClr>
                  <a:schemeClr val="accent1"/>
                </a:buClr>
                <a:buSzPct val="80000"/>
                <a:buFont typeface="Arial" panose="020B0604020202020204" pitchFamily="34" charset="0"/>
                <a:buChar char="•"/>
              </a:pPr>
              <a:r>
                <a:rPr lang="en-US" sz="1200" dirty="0">
                  <a:latin typeface="+mn-lt"/>
                </a:rPr>
                <a:t>Methods for automated </a:t>
              </a:r>
              <a:br>
                <a:rPr lang="en-US" sz="1200" dirty="0">
                  <a:latin typeface="+mn-lt"/>
                </a:rPr>
              </a:br>
              <a:r>
                <a:rPr lang="en-US" sz="1200" dirty="0">
                  <a:latin typeface="+mn-lt"/>
                </a:rPr>
                <a:t>or self-assignment</a:t>
              </a:r>
            </a:p>
            <a:p>
              <a:pPr marL="285607" indent="-285607" defTabSz="1088558">
                <a:spcBef>
                  <a:spcPts val="1800"/>
                </a:spcBef>
                <a:buClr>
                  <a:schemeClr val="accent1"/>
                </a:buClr>
                <a:buSzPct val="80000"/>
                <a:buFont typeface="Arial" panose="020B0604020202020204" pitchFamily="34" charset="0"/>
                <a:buChar char="•"/>
              </a:pPr>
              <a:r>
                <a:rPr lang="en-US" sz="1200" dirty="0">
                  <a:latin typeface="+mn-lt"/>
                </a:rPr>
                <a:t>Approving employee‘s course registrations</a:t>
              </a:r>
            </a:p>
            <a:p>
              <a:pPr marL="285607" indent="-285607" defTabSz="1088558">
                <a:spcBef>
                  <a:spcPts val="1800"/>
                </a:spcBef>
                <a:buClr>
                  <a:schemeClr val="accent1"/>
                </a:buClr>
                <a:buSzPct val="80000"/>
                <a:buFont typeface="Arial" panose="020B0604020202020204" pitchFamily="34" charset="0"/>
                <a:buChar char="•"/>
              </a:pPr>
              <a:r>
                <a:rPr lang="en-US" sz="1200" dirty="0">
                  <a:latin typeface="+mn-lt"/>
                </a:rPr>
                <a:t>Recording learning events and updating learning history</a:t>
              </a:r>
            </a:p>
          </p:txBody>
        </p:sp>
      </p:grpSp>
      <p:grpSp>
        <p:nvGrpSpPr>
          <p:cNvPr id="24" name="Group 23"/>
          <p:cNvGrpSpPr/>
          <p:nvPr/>
        </p:nvGrpSpPr>
        <p:grpSpPr>
          <a:xfrm>
            <a:off x="504000" y="4919651"/>
            <a:ext cx="11364281" cy="1575744"/>
            <a:chOff x="504000" y="4963793"/>
            <a:chExt cx="11364281" cy="1575744"/>
          </a:xfrm>
        </p:grpSpPr>
        <p:grpSp>
          <p:nvGrpSpPr>
            <p:cNvPr id="20" name="Group 19"/>
            <p:cNvGrpSpPr/>
            <p:nvPr/>
          </p:nvGrpSpPr>
          <p:grpSpPr>
            <a:xfrm>
              <a:off x="504000" y="4963793"/>
              <a:ext cx="11364281" cy="1575744"/>
              <a:chOff x="436340" y="5663773"/>
              <a:chExt cx="11624934" cy="1575744"/>
            </a:xfrm>
          </p:grpSpPr>
          <p:sp>
            <p:nvSpPr>
              <p:cNvPr id="13" name="Text Placeholder 5"/>
              <p:cNvSpPr txBox="1">
                <a:spLocks/>
              </p:cNvSpPr>
              <p:nvPr/>
            </p:nvSpPr>
            <p:spPr>
              <a:xfrm>
                <a:off x="436340" y="5663773"/>
                <a:ext cx="11624934" cy="1575744"/>
              </a:xfrm>
              <a:prstGeom prst="rect">
                <a:avLst/>
              </a:prstGeom>
              <a:solidFill>
                <a:schemeClr val="bg1">
                  <a:lumMod val="95000"/>
                </a:schemeClr>
              </a:solidFill>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endParaRPr lang="en-US" dirty="0"/>
              </a:p>
            </p:txBody>
          </p:sp>
          <p:sp>
            <p:nvSpPr>
              <p:cNvPr id="19" name="Rectangle 18"/>
              <p:cNvSpPr/>
              <p:nvPr/>
            </p:nvSpPr>
            <p:spPr bwMode="gray">
              <a:xfrm>
                <a:off x="436340" y="5663773"/>
                <a:ext cx="11624934" cy="355590"/>
              </a:xfrm>
              <a:prstGeom prst="rect">
                <a:avLst/>
              </a:prstGeom>
              <a:solidFill>
                <a:schemeClr val="accent1"/>
              </a:solidFill>
              <a:ln w="6350" algn="ctr">
                <a:noFill/>
                <a:miter lim="800000"/>
                <a:headEnd/>
                <a:tailEnd/>
              </a:ln>
            </p:spPr>
            <p:txBody>
              <a:bodyPr lIns="89956" tIns="71964" rIns="89956" bIns="71964" rtlCol="0" anchor="ctr"/>
              <a:lstStyle/>
              <a:p>
                <a:pPr algn="ctr" defTabSz="913943" fontAlgn="base">
                  <a:spcBef>
                    <a:spcPct val="50000"/>
                  </a:spcBef>
                  <a:spcAft>
                    <a:spcPct val="0"/>
                  </a:spcAft>
                  <a:buClr>
                    <a:srgbClr val="F0AB00"/>
                  </a:buClr>
                  <a:buSzPct val="80000"/>
                </a:pPr>
                <a:r>
                  <a:rPr lang="en-US" sz="1999" kern="0" dirty="0">
                    <a:solidFill>
                      <a:schemeClr val="bg1"/>
                    </a:solidFill>
                    <a:ea typeface="Arial Unicode MS" pitchFamily="34" charset="-128"/>
                    <a:cs typeface="Arial Unicode MS" pitchFamily="34" charset="-128"/>
                  </a:rPr>
                  <a:t>Employee Central </a:t>
                </a:r>
              </a:p>
            </p:txBody>
          </p:sp>
        </p:grpSp>
        <p:sp>
          <p:nvSpPr>
            <p:cNvPr id="21" name="TextBox 20"/>
            <p:cNvSpPr txBox="1"/>
            <p:nvPr/>
          </p:nvSpPr>
          <p:spPr>
            <a:xfrm>
              <a:off x="606005" y="5444972"/>
              <a:ext cx="3257795" cy="954107"/>
            </a:xfrm>
            <a:prstGeom prst="rect">
              <a:avLst/>
            </a:prstGeom>
            <a:noFill/>
          </p:spPr>
          <p:txBody>
            <a:bodyPr wrap="square" lIns="0" tIns="0" rIns="0" bIns="0" rtlCol="0">
              <a:spAutoFit/>
            </a:bodyPr>
            <a:lstStyle/>
            <a:p>
              <a:pPr marL="285750" indent="-285750">
                <a:spcBef>
                  <a:spcPts val="1200"/>
                </a:spcBef>
                <a:buFont typeface="Arial" panose="020B0604020202020204" pitchFamily="34" charset="0"/>
                <a:buChar char="•"/>
              </a:pPr>
              <a:r>
                <a:rPr lang="en-US" sz="1400" dirty="0"/>
                <a:t>Core HR Basic Transactions</a:t>
              </a:r>
            </a:p>
            <a:p>
              <a:pPr marL="285750" indent="-285750">
                <a:spcBef>
                  <a:spcPts val="1200"/>
                </a:spcBef>
                <a:buFont typeface="Arial" panose="020B0604020202020204" pitchFamily="34" charset="0"/>
                <a:buChar char="•"/>
              </a:pPr>
              <a:r>
                <a:rPr lang="en-US" sz="1400" dirty="0"/>
                <a:t>Core HR Additional Transactions</a:t>
              </a:r>
            </a:p>
            <a:p>
              <a:pPr marL="285750" indent="-285750">
                <a:spcBef>
                  <a:spcPts val="1200"/>
                </a:spcBef>
                <a:buFont typeface="Arial" panose="020B0604020202020204" pitchFamily="34" charset="0"/>
                <a:buChar char="•"/>
              </a:pPr>
              <a:r>
                <a:rPr lang="en-US" sz="1400" dirty="0"/>
                <a:t>Time Management</a:t>
              </a:r>
            </a:p>
          </p:txBody>
        </p:sp>
        <p:sp>
          <p:nvSpPr>
            <p:cNvPr id="22" name="Rectangle 21"/>
            <p:cNvSpPr/>
            <p:nvPr/>
          </p:nvSpPr>
          <p:spPr>
            <a:xfrm>
              <a:off x="4090459" y="5398805"/>
              <a:ext cx="4104894" cy="1046440"/>
            </a:xfrm>
            <a:prstGeom prst="rect">
              <a:avLst/>
            </a:prstGeom>
          </p:spPr>
          <p:txBody>
            <a:bodyPr wrap="square">
              <a:spAutoFit/>
            </a:bodyPr>
            <a:lstStyle/>
            <a:p>
              <a:pPr marL="285750" indent="-285750">
                <a:spcBef>
                  <a:spcPts val="1200"/>
                </a:spcBef>
                <a:buFont typeface="Arial" panose="020B0604020202020204" pitchFamily="34" charset="0"/>
                <a:buChar char="•"/>
              </a:pPr>
              <a:r>
                <a:rPr lang="en-US" sz="1400" dirty="0"/>
                <a:t>Company Structure and Position Management</a:t>
              </a:r>
            </a:p>
            <a:p>
              <a:pPr marL="285750" indent="-285750">
                <a:spcBef>
                  <a:spcPts val="1200"/>
                </a:spcBef>
                <a:buFont typeface="Arial" panose="020B0604020202020204" pitchFamily="34" charset="0"/>
                <a:buChar char="•"/>
              </a:pPr>
              <a:r>
                <a:rPr lang="en-US" sz="1400" dirty="0"/>
                <a:t>EC Global Benefits</a:t>
              </a:r>
            </a:p>
            <a:p>
              <a:pPr marL="285750" indent="-285750">
                <a:spcBef>
                  <a:spcPts val="1200"/>
                </a:spcBef>
                <a:buFont typeface="Arial" panose="020B0604020202020204" pitchFamily="34" charset="0"/>
                <a:buChar char="•"/>
              </a:pPr>
              <a:r>
                <a:rPr lang="en-US" sz="1400" dirty="0"/>
                <a:t>Total Workforce Management</a:t>
              </a:r>
            </a:p>
          </p:txBody>
        </p:sp>
        <p:sp>
          <p:nvSpPr>
            <p:cNvPr id="23" name="Rectangle 22"/>
            <p:cNvSpPr/>
            <p:nvPr/>
          </p:nvSpPr>
          <p:spPr>
            <a:xfrm>
              <a:off x="8422013" y="5398982"/>
              <a:ext cx="3399547" cy="307777"/>
            </a:xfrm>
            <a:prstGeom prst="rect">
              <a:avLst/>
            </a:prstGeom>
          </p:spPr>
          <p:txBody>
            <a:bodyPr wrap="square">
              <a:spAutoFit/>
            </a:bodyPr>
            <a:lstStyle/>
            <a:p>
              <a:pPr marL="285750" indent="-285750">
                <a:spcBef>
                  <a:spcPts val="1200"/>
                </a:spcBef>
                <a:buFont typeface="Arial" panose="020B0604020202020204" pitchFamily="34" charset="0"/>
                <a:buChar char="•"/>
              </a:pPr>
              <a:r>
                <a:rPr lang="en-US" sz="1400" dirty="0"/>
                <a:t>Employee Central Payroll Integration</a:t>
              </a:r>
            </a:p>
          </p:txBody>
        </p:sp>
      </p:grpSp>
      <p:sp>
        <p:nvSpPr>
          <p:cNvPr id="30" name="Rectangle 29"/>
          <p:cNvSpPr/>
          <p:nvPr/>
        </p:nvSpPr>
        <p:spPr bwMode="gray">
          <a:xfrm>
            <a:off x="504000" y="4919652"/>
            <a:ext cx="11364281" cy="1575744"/>
          </a:xfrm>
          <a:prstGeom prst="rect">
            <a:avLst/>
          </a:prstGeom>
          <a:noFill/>
          <a:ln w="28575" algn="ctr">
            <a:solidFill>
              <a:schemeClr val="bg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710478685"/>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1F3FD2C2A417242A6F9161FD68FD384" ma:contentTypeVersion="4" ma:contentTypeDescription="Crear nuevo documento." ma:contentTypeScope="" ma:versionID="44127cff55ab6780605ee9e9958367e3">
  <xsd:schema xmlns:xsd="http://www.w3.org/2001/XMLSchema" xmlns:xs="http://www.w3.org/2001/XMLSchema" xmlns:p="http://schemas.microsoft.com/office/2006/metadata/properties" xmlns:ns2="8472a5a2-f65c-451e-ada5-7880f2511c86" targetNamespace="http://schemas.microsoft.com/office/2006/metadata/properties" ma:root="true" ma:fieldsID="ed2f4f098c908f40752cfe73fe1648c6" ns2:_="">
    <xsd:import namespace="8472a5a2-f65c-451e-ada5-7880f2511c8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72a5a2-f65c-451e-ada5-7880f2511c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FD1D79D-541E-4196-812D-5317D135711C}"/>
</file>

<file path=customXml/itemProps2.xml><?xml version="1.0" encoding="utf-8"?>
<ds:datastoreItem xmlns:ds="http://schemas.openxmlformats.org/officeDocument/2006/customXml" ds:itemID="{D92FD76F-5AEE-4056-A72D-EE3C0C185EA6}"/>
</file>

<file path=customXml/itemProps3.xml><?xml version="1.0" encoding="utf-8"?>
<ds:datastoreItem xmlns:ds="http://schemas.openxmlformats.org/officeDocument/2006/customXml" ds:itemID="{2BEA1A33-494C-458D-96B5-2055A9E5A8B5}"/>
</file>

<file path=docProps/app.xml><?xml version="1.0" encoding="utf-8"?>
<Properties xmlns="http://schemas.openxmlformats.org/officeDocument/2006/extended-properties" xmlns:vt="http://schemas.openxmlformats.org/officeDocument/2006/docPropsVTypes">
  <Template/>
  <TotalTime>0</TotalTime>
  <Words>4501</Words>
  <Application>Microsoft Office PowerPoint</Application>
  <PresentationFormat>Custom</PresentationFormat>
  <Paragraphs>752</Paragraphs>
  <Slides>48</Slides>
  <Notes>48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48</vt:i4>
      </vt:variant>
    </vt:vector>
  </HeadingPairs>
  <TitlesOfParts>
    <vt:vector size="59" baseType="lpstr">
      <vt:lpstr>Arial Unicode MS</vt:lpstr>
      <vt:lpstr>Courier New</vt:lpstr>
      <vt:lpstr>Arial</vt:lpstr>
      <vt:lpstr>Arial Black</vt:lpstr>
      <vt:lpstr>Wingdings</vt:lpstr>
      <vt:lpstr>Wingdings</vt:lpstr>
      <vt:lpstr>Times New Roman</vt:lpstr>
      <vt:lpstr>SimSun</vt:lpstr>
      <vt:lpstr>BentonSans Light</vt:lpstr>
      <vt:lpstr>Symbol</vt:lpstr>
      <vt:lpstr>SAP_2017_16x9_white</vt:lpstr>
      <vt:lpstr>PowerPoint Presentation</vt:lpstr>
      <vt:lpstr>Agenda</vt:lpstr>
      <vt:lpstr>SAP SuccessFactors Employee Central is the Core of SAP HCM Cloud Solutions</vt:lpstr>
      <vt:lpstr>Innovation adoption made simple! </vt:lpstr>
      <vt:lpstr>Implementation leading with SAP Best Practices </vt:lpstr>
      <vt:lpstr>SAP Best Practices - Documentation &amp; Pre-configuration</vt:lpstr>
      <vt:lpstr>Service offering for SAP Best Practices</vt:lpstr>
      <vt:lpstr>SAP Best Practices for SAP SuccessFactors – Portfolio Overview</vt:lpstr>
      <vt:lpstr>SAP Best Practices for SAP SuccessFactors Solutions High Level Scope</vt:lpstr>
      <vt:lpstr>Agenda</vt:lpstr>
      <vt:lpstr>SAP SuccessFactors Employee Central Best Practices  Business Scope Covered</vt:lpstr>
      <vt:lpstr>SAP SuccessFactors Employee Central Integrations</vt:lpstr>
      <vt:lpstr>Possible Integration Points with SAP ERP and SAP SuccessFactors Employee Central Payroll</vt:lpstr>
      <vt:lpstr>PowerPoint Presentation</vt:lpstr>
      <vt:lpstr>SAP Best Practices for SAP SuccessFactors solutions consumption for Employee Central</vt:lpstr>
      <vt:lpstr>Deployment of SAP Best Practices via the Upgrade Center</vt:lpstr>
      <vt:lpstr>Agenda</vt:lpstr>
      <vt:lpstr>Products &amp; System Landscape</vt:lpstr>
      <vt:lpstr>Agenda</vt:lpstr>
      <vt:lpstr>Scope-item groups</vt:lpstr>
      <vt:lpstr>HR Basic Transactions Includes these scope items</vt:lpstr>
      <vt:lpstr>HR Basic Transactions</vt:lpstr>
      <vt:lpstr>HR Basic Transactions</vt:lpstr>
      <vt:lpstr>HR Basic Transactions</vt:lpstr>
      <vt:lpstr>HR Basic Transactions</vt:lpstr>
      <vt:lpstr>HR Basic Transactions</vt:lpstr>
      <vt:lpstr>HR Additional Transactions Includes these scope items</vt:lpstr>
      <vt:lpstr>HR Additional Transactions</vt:lpstr>
      <vt:lpstr>HR Additional Transactions</vt:lpstr>
      <vt:lpstr>HR Additional Transactions</vt:lpstr>
      <vt:lpstr>Time Management Includes these scope items</vt:lpstr>
      <vt:lpstr>Time Management</vt:lpstr>
      <vt:lpstr>Time Management</vt:lpstr>
      <vt:lpstr>Time Management</vt:lpstr>
      <vt:lpstr>Company Structure and Position Management Includes these scope items</vt:lpstr>
      <vt:lpstr>Company Structure and Position Management</vt:lpstr>
      <vt:lpstr>Company Structure and Position Management</vt:lpstr>
      <vt:lpstr>Total Workforce Management Includes these scope items</vt:lpstr>
      <vt:lpstr>Total Workforce Management</vt:lpstr>
      <vt:lpstr>Total Workforce Management</vt:lpstr>
      <vt:lpstr>Global Benefits Includes these scope items</vt:lpstr>
      <vt:lpstr>Global Benefits</vt:lpstr>
      <vt:lpstr>Integration Includes these scope items</vt:lpstr>
      <vt:lpstr>Integration</vt:lpstr>
      <vt:lpstr>Thank you.</vt:lpstr>
      <vt:lpstr>Appendix</vt:lpstr>
      <vt:lpstr>At-a-glance: SAP Best Practices for SAP SuccessFactors Employee Central</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Held, Bea</cp:lastModifiedBy>
  <cp:revision>402</cp:revision>
  <dcterms:created xsi:type="dcterms:W3CDTF">2015-10-14T11:21:43Z</dcterms:created>
  <dcterms:modified xsi:type="dcterms:W3CDTF">2018-03-26T08:11:10Z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ContentTypeId">
    <vt:lpwstr>0x01010091F3FD2C2A417242A6F9161FD68FD384</vt:lpwstr>
  </property>
</Properties>
</file>