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commentAuthors.xml" ContentType="application/vnd.openxmlformats-officedocument.presentationml.commentAuthors+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7"/>
  </p:notesMasterIdLst>
  <p:handoutMasterIdLst>
    <p:handoutMasterId r:id="rId18"/>
  </p:handoutMasterIdLst>
  <p:sldIdLst>
    <p:sldId id="728" r:id="rId2"/>
    <p:sldId id="754" r:id="rId3"/>
    <p:sldId id="753" r:id="rId4"/>
    <p:sldId id="752" r:id="rId5"/>
    <p:sldId id="755" r:id="rId6"/>
    <p:sldId id="756" r:id="rId7"/>
    <p:sldId id="757" r:id="rId8"/>
    <p:sldId id="742" r:id="rId9"/>
    <p:sldId id="747" r:id="rId10"/>
    <p:sldId id="748" r:id="rId11"/>
    <p:sldId id="760" r:id="rId12"/>
    <p:sldId id="750" r:id="rId13"/>
    <p:sldId id="751" r:id="rId14"/>
    <p:sldId id="310" r:id="rId15"/>
    <p:sldId id="759" r:id="rId16"/>
  </p:sldIdLst>
  <p:sldSz cx="12195175" cy="6859588"/>
  <p:notesSz cx="6797675" cy="9874250"/>
  <p:embeddedFontLst>
    <p:embeddedFont>
      <p:font typeface="Arial Unicode MS" panose="020B0604020202020204" charset="-128"/>
      <p:regular r:id="rId19"/>
    </p:embeddedFont>
    <p:embeddedFont>
      <p:font typeface="MS PGothic" panose="020B0600070205080204" pitchFamily="34" charset="-128"/>
      <p:regular r:id="rId20"/>
    </p:embeddedFont>
    <p:embeddedFont>
      <p:font typeface="Calibri" panose="020F0502020204030204" pitchFamily="34" charset="0"/>
      <p:regular r:id="rId21"/>
      <p:bold r:id="rId22"/>
      <p:italic r:id="rId23"/>
      <p:boldItalic r:id="rId24"/>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intel, Julia" initials="QJ" lastIdx="6" clrIdx="0">
    <p:extLst>
      <p:ext uri="{19B8F6BF-5375-455C-9EA6-DF929625EA0E}">
        <p15:presenceInfo xmlns:p15="http://schemas.microsoft.com/office/powerpoint/2012/main" userId="S-1-5-21-74642-3284969411-2123768488-421659" providerId="AD"/>
      </p:ext>
    </p:extLst>
  </p:cmAuthor>
  <p:cmAuthor id="2" name="Mangonaux, Emma" initials="ME" lastIdx="2" clrIdx="1">
    <p:extLst>
      <p:ext uri="{19B8F6BF-5375-455C-9EA6-DF929625EA0E}">
        <p15:presenceInfo xmlns:p15="http://schemas.microsoft.com/office/powerpoint/2012/main" userId="S-1-5-21-74642-3284969411-2123768488-146668" providerId="AD"/>
      </p:ext>
    </p:extLst>
  </p:cmAuthor>
  <p:cmAuthor id="3" name="SFEIR, Marise" initials="SM" lastIdx="19" clrIdx="2">
    <p:extLst>
      <p:ext uri="{19B8F6BF-5375-455C-9EA6-DF929625EA0E}">
        <p15:presenceInfo xmlns:p15="http://schemas.microsoft.com/office/powerpoint/2012/main" userId="S-1-5-21-74642-3284969411-2123768488-266620" providerId="AD"/>
      </p:ext>
    </p:extLst>
  </p:cmAuthor>
  <p:cmAuthor id="4" name="Nair, Remya Ramachandran" initials="NRR" lastIdx="5" clrIdx="3">
    <p:extLst>
      <p:ext uri="{19B8F6BF-5375-455C-9EA6-DF929625EA0E}">
        <p15:presenceInfo xmlns:p15="http://schemas.microsoft.com/office/powerpoint/2012/main" userId="S-1-5-21-74642-3284969411-2123768488-12412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37" autoAdjust="0"/>
    <p:restoredTop sz="62877" autoAdjust="0"/>
  </p:normalViewPr>
  <p:slideViewPr>
    <p:cSldViewPr snapToGrid="0" showGuides="1">
      <p:cViewPr>
        <p:scale>
          <a:sx n="200" d="100"/>
          <a:sy n="200" d="100"/>
        </p:scale>
        <p:origin x="144" y="-120"/>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ommentAuthors" Target="commentAuthors.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 Id="rId30"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88069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81931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dirty="0"/>
              <a:t>Click icon to add picture</a:t>
            </a:r>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dirty="0"/>
              <a:t>Click icon to add picture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a:solidFill>
                  <a:schemeClr val="tx1"/>
                </a:solidFill>
              </a:rPr>
              <a:t>2018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5" name="TextBox 10"/>
          <p:cNvSpPr txBox="1">
            <a:spLocks noChangeArrowheads="1"/>
          </p:cNvSpPr>
          <p:nvPr userDrawn="1"/>
        </p:nvSpPr>
        <p:spPr bwMode="gray">
          <a:xfrm>
            <a:off x="323850" y="169356"/>
            <a:ext cx="11329934" cy="100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2642" b="1">
                <a:solidFill>
                  <a:schemeClr val="accent2"/>
                </a:solidFill>
                <a:cs typeface="Arial" charset="0"/>
              </a:rPr>
              <a:t>© 2018 </a:t>
            </a:r>
            <a:r>
              <a:rPr lang="en-US" sz="2642" b="1" dirty="0">
                <a:solidFill>
                  <a:schemeClr val="accent2"/>
                </a:solidFill>
                <a:cs typeface="Arial" charset="0"/>
              </a:rPr>
              <a:t>SAP SE or an SAP affiliate company. All rights reserved.</a:t>
            </a:r>
          </a:p>
        </p:txBody>
      </p:sp>
      <p:sp>
        <p:nvSpPr>
          <p:cNvPr id="7" name="TextBox 11"/>
          <p:cNvSpPr txBox="1">
            <a:spLocks noChangeArrowheads="1"/>
          </p:cNvSpPr>
          <p:nvPr userDrawn="1"/>
        </p:nvSpPr>
        <p:spPr bwMode="gray">
          <a:xfrm>
            <a:off x="323850" y="1354850"/>
            <a:ext cx="11329934" cy="384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1175" dirty="0">
                <a:ea typeface="MS PGothic" pitchFamily="34" charset="-128"/>
                <a:cs typeface="Arial" charset="0"/>
              </a:rPr>
              <a:t>No part of this publication may be reproduced or transmitted in any form or for any purpose without the express permission of SAP SE or an </a:t>
            </a:r>
          </a:p>
          <a:p>
            <a:pPr algn="l" eaLnBrk="1" hangingPunct="1">
              <a:defRPr/>
            </a:pPr>
            <a:r>
              <a:rPr lang="en-US" sz="1175" dirty="0">
                <a:ea typeface="MS PGothic" pitchFamily="34" charset="-128"/>
                <a:cs typeface="Arial" charset="0"/>
              </a:rPr>
              <a:t>SAP affiliate company.</a:t>
            </a:r>
          </a:p>
          <a:p>
            <a:pPr algn="l" eaLnBrk="1" hangingPunct="1">
              <a:spcBef>
                <a:spcPts val="1200"/>
              </a:spcBef>
              <a:defRPr/>
            </a:pPr>
            <a:r>
              <a:rPr lang="en-US" sz="1175" dirty="0">
                <a:ea typeface="MS PGothic" pitchFamily="34" charset="-128"/>
                <a:cs typeface="Arial" charset="0"/>
              </a:rPr>
              <a:t>SAP and other SAP products and services mentioned herein as well as their respective logos are trademarks or registered trademarks of SAP SE </a:t>
            </a:r>
            <a:br>
              <a:rPr lang="en-US" sz="1175" dirty="0">
                <a:ea typeface="MS PGothic" pitchFamily="34" charset="-128"/>
                <a:cs typeface="Arial" charset="0"/>
              </a:rPr>
            </a:br>
            <a:r>
              <a:rPr lang="en-US" sz="1175" dirty="0">
                <a:ea typeface="MS PGothic" pitchFamily="34" charset="-128"/>
                <a:cs typeface="Arial" charset="0"/>
              </a:rPr>
              <a:t>(or an SAP affiliate company) in Germany and other countries. Please see </a:t>
            </a:r>
            <a:r>
              <a:rPr lang="en-US" sz="1175" dirty="0">
                <a:ea typeface="MS PGothic" pitchFamily="34" charset="-128"/>
                <a:cs typeface="Arial" charset="0"/>
                <a:hlinkClick r:id="rId2"/>
              </a:rPr>
              <a:t>http://global12.sap.com/corporate-en/legal/copyright/index.epx</a:t>
            </a:r>
            <a:r>
              <a:rPr lang="en-US" sz="1175" dirty="0">
                <a:ea typeface="MS PGothic" pitchFamily="34" charset="-128"/>
                <a:cs typeface="Arial" charset="0"/>
              </a:rPr>
              <a:t> for additional trademark information and notices.</a:t>
            </a:r>
          </a:p>
          <a:p>
            <a:pPr algn="l" eaLnBrk="1" hangingPunct="1">
              <a:spcBef>
                <a:spcPts val="1200"/>
              </a:spcBef>
              <a:defRPr/>
            </a:pPr>
            <a:r>
              <a:rPr lang="en-US" sz="1175" dirty="0">
                <a:ea typeface="MS PGothic" pitchFamily="34" charset="-128"/>
                <a:cs typeface="Arial" charset="0"/>
              </a:rPr>
              <a:t>Some software products marketed by SAP SE and its distributors contain proprietary software components of other software vendors.</a:t>
            </a:r>
          </a:p>
          <a:p>
            <a:pPr algn="l" eaLnBrk="1" hangingPunct="1">
              <a:spcBef>
                <a:spcPts val="1200"/>
              </a:spcBef>
              <a:defRPr/>
            </a:pPr>
            <a:r>
              <a:rPr lang="en-US" sz="1175" dirty="0">
                <a:ea typeface="MS PGothic" pitchFamily="34" charset="-128"/>
                <a:cs typeface="Arial" charset="0"/>
              </a:rPr>
              <a:t>National product specifications may vary.</a:t>
            </a:r>
          </a:p>
          <a:p>
            <a:pPr algn="l" eaLnBrk="1" hangingPunct="1">
              <a:spcBef>
                <a:spcPts val="1200"/>
              </a:spcBef>
              <a:defRPr/>
            </a:pPr>
            <a:r>
              <a:rPr lang="en-US" sz="1175" dirty="0">
                <a:ea typeface="MS PGothic" pitchFamily="34" charset="-128"/>
                <a:cs typeface="Arial" charset="0"/>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175" dirty="0">
                <a:ea typeface="MS PGothic" pitchFamily="34" charset="-128"/>
                <a:cs typeface="Arial" charset="0"/>
              </a:rPr>
            </a:br>
            <a:r>
              <a:rPr lang="en-US" sz="1175" dirty="0">
                <a:ea typeface="MS PGothic" pitchFamily="34" charset="-128"/>
                <a:cs typeface="Arial" charset="0"/>
              </a:rPr>
              <a:t>SAP affiliate company products and services are those that are set forth in the express warranty statements accompanying such products and </a:t>
            </a:r>
            <a:br>
              <a:rPr lang="en-US" sz="1175" dirty="0">
                <a:ea typeface="MS PGothic" pitchFamily="34" charset="-128"/>
                <a:cs typeface="Arial" charset="0"/>
              </a:rPr>
            </a:br>
            <a:r>
              <a:rPr lang="en-US" sz="1175" dirty="0">
                <a:ea typeface="MS PGothic" pitchFamily="34" charset="-128"/>
                <a:cs typeface="Arial" charset="0"/>
              </a:rPr>
              <a:t>services, if any. Nothing herein should be construed as constituting an additional warranty. </a:t>
            </a:r>
          </a:p>
          <a:p>
            <a:pPr algn="l" eaLnBrk="1" hangingPunct="1">
              <a:spcBef>
                <a:spcPts val="1200"/>
              </a:spcBef>
              <a:defRPr/>
            </a:pPr>
            <a:r>
              <a:rPr lang="en-US" sz="1175" dirty="0">
                <a:ea typeface="MS PGothic" pitchFamily="34" charset="-128"/>
                <a:cs typeface="Arial" charset="0"/>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mj-lt"/>
                <a:ea typeface="+mj-ea"/>
                <a:cs typeface="+mj-cs"/>
              </a:rPr>
              <a:t>© 2015 SAP SE </a:t>
            </a:r>
            <a:r>
              <a:rPr lang="en-US" sz="2900" b="1" kern="1200" noProof="0" dirty="0" err="1">
                <a:solidFill>
                  <a:schemeClr val="accent2"/>
                </a:solidFill>
                <a:latin typeface="+mj-lt"/>
                <a:ea typeface="+mj-ea"/>
                <a:cs typeface="+mj-cs"/>
              </a:rPr>
              <a:t>oder</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ein</a:t>
            </a:r>
            <a:r>
              <a:rPr lang="en-US" sz="2900" b="1" kern="1200" noProof="0" dirty="0">
                <a:solidFill>
                  <a:schemeClr val="accent2"/>
                </a:solidFill>
                <a:latin typeface="+mj-lt"/>
                <a:ea typeface="+mj-ea"/>
                <a:cs typeface="+mj-cs"/>
              </a:rPr>
              <a:t> SAP-</a:t>
            </a:r>
            <a:r>
              <a:rPr lang="en-US" sz="2900" b="1" kern="1200" noProof="0" dirty="0" err="1">
                <a:solidFill>
                  <a:schemeClr val="accent2"/>
                </a:solidFill>
                <a:latin typeface="+mj-lt"/>
                <a:ea typeface="+mj-ea"/>
                <a:cs typeface="+mj-cs"/>
              </a:rPr>
              <a:t>Konzernunternehmen</a:t>
            </a:r>
            <a:r>
              <a:rPr lang="en-US" sz="2900" b="1" kern="1200" noProof="0" dirty="0">
                <a:solidFill>
                  <a:schemeClr val="accent2"/>
                </a:solidFill>
                <a:latin typeface="+mj-lt"/>
                <a:ea typeface="+mj-ea"/>
                <a:cs typeface="+mj-cs"/>
              </a:rPr>
              <a:t>. </a:t>
            </a:r>
            <a:br>
              <a:rPr lang="en-US" sz="2900" b="1" kern="1200" noProof="0" dirty="0">
                <a:solidFill>
                  <a:schemeClr val="accent2"/>
                </a:solidFill>
                <a:latin typeface="+mj-lt"/>
                <a:ea typeface="+mj-ea"/>
                <a:cs typeface="+mj-cs"/>
              </a:rPr>
            </a:br>
            <a:r>
              <a:rPr lang="en-US" sz="2900" b="1" kern="1200" noProof="0" dirty="0" err="1">
                <a:solidFill>
                  <a:schemeClr val="accent2"/>
                </a:solidFill>
                <a:latin typeface="+mj-lt"/>
                <a:ea typeface="+mj-ea"/>
                <a:cs typeface="+mj-cs"/>
              </a:rPr>
              <a:t>Alle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Rechte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vorbehalten</a:t>
            </a:r>
            <a:r>
              <a:rPr lang="en-US" sz="2900" b="1" kern="1200" noProof="0" dirty="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MS PGothic"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Divider Page with Supergraphic">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pic>
        <p:nvPicPr>
          <p:cNvPr id="8" name="Picture 7" descr="\\dwdf032\cmedia\Templates_Guidelines\eOn\_Presentations\_Templates\Cloud_from_BrandTool\SAP_Cloud_lg_rgb_65.pn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224049" y="0"/>
            <a:ext cx="5645151"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27495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342222"/>
            <a:ext cx="2405740" cy="288000"/>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dirty="0"/>
              <a:t>Click icon to add picture</a:t>
            </a: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342222"/>
            <a:ext cx="2405740" cy="288000"/>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dirty="0"/>
              <a:t>Click icon to add picture</a:t>
            </a: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extLst>
      <p:ext uri="{BB962C8B-B14F-4D97-AF65-F5344CB8AC3E}">
        <p14:creationId xmlns:p14="http://schemas.microsoft.com/office/powerpoint/2010/main" val="52742485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Thank you</a:t>
            </a:r>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a:solidFill>
                  <a:schemeClr val="tx1"/>
                </a:solidFill>
              </a:rPr>
              <a:t>2018 SAP SE or an SAP affiliate company. All rights reserved.</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3288750"/>
            <a:ext cx="2405740" cy="288000"/>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35002"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a:solidFill>
                  <a:schemeClr val="bg1"/>
                </a:solidFill>
              </a:rPr>
              <a:t>2018 SAP SE or an SAP affiliate company. All rights reserved.</a:t>
            </a:r>
            <a:endParaRPr lang="en-US" sz="1000" noProof="0" dirty="0">
              <a:solidFill>
                <a:schemeClr val="bg1"/>
              </a:solidFill>
            </a:endParaRP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a:solidFill>
                <a:schemeClr val="bg1"/>
              </a:solidFill>
            </a:endParaRPr>
          </a:p>
        </p:txBody>
      </p:sp>
      <p:sp>
        <p:nvSpPr>
          <p:cNvPr id="4" name="Information_Classification"/>
          <p:cNvSpPr txBox="1"/>
          <p:nvPr userDrawn="1"/>
        </p:nvSpPr>
        <p:spPr>
          <a:xfrm>
            <a:off x="10718800" y="6623893"/>
            <a:ext cx="500137"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Customer</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64" r:id="rId7"/>
    <p:sldLayoutId id="2147483702" r:id="rId8"/>
    <p:sldLayoutId id="2147483684" r:id="rId9"/>
    <p:sldLayoutId id="2147483665" r:id="rId10"/>
    <p:sldLayoutId id="2147483683" r:id="rId11"/>
    <p:sldLayoutId id="2147483687" r:id="rId12"/>
    <p:sldLayoutId id="2147483710" r:id="rId13"/>
    <p:sldLayoutId id="2147483686" r:id="rId14"/>
    <p:sldLayoutId id="2147483669" r:id="rId15"/>
    <p:sldLayoutId id="2147483691" r:id="rId16"/>
    <p:sldLayoutId id="2147483688" r:id="rId17"/>
    <p:sldLayoutId id="2147483703" r:id="rId18"/>
    <p:sldLayoutId id="2147483685" r:id="rId19"/>
    <p:sldLayoutId id="2147483692" r:id="rId20"/>
    <p:sldLayoutId id="2147483674" r:id="rId21"/>
    <p:sldLayoutId id="2147483705" r:id="rId22"/>
    <p:sldLayoutId id="2147483724"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apid.sap.com/bp/" TargetMode="Externa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rapid.sap.com/bp/BP_SFSF_EC" TargetMode="Externa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000" dirty="0"/>
              <a:t>How to access and consume the SAP Best Practices Content </a:t>
            </a:r>
          </a:p>
        </p:txBody>
      </p:sp>
      <p:pic>
        <p:nvPicPr>
          <p:cNvPr id="6" name="Picture Placeholder 5"/>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t="37949" b="29175"/>
          <a:stretch/>
        </p:blipFill>
        <p:spPr>
          <a:prstGeom prst="rect">
            <a:avLst/>
          </a:prstGeom>
        </p:spPr>
      </p:pic>
    </p:spTree>
    <p:extLst>
      <p:ext uri="{BB962C8B-B14F-4D97-AF65-F5344CB8AC3E}">
        <p14:creationId xmlns:p14="http://schemas.microsoft.com/office/powerpoint/2010/main" val="70835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SAP Best Practices Content </a:t>
            </a:r>
            <a:br>
              <a:rPr lang="en-US" dirty="0"/>
            </a:br>
            <a:r>
              <a:rPr lang="en-US" sz="2400" b="0" dirty="0"/>
              <a:t>Finding the Right File in the Zip-file </a:t>
            </a:r>
            <a:endParaRPr lang="en-US" dirty="0"/>
          </a:p>
        </p:txBody>
      </p:sp>
      <p:sp>
        <p:nvSpPr>
          <p:cNvPr id="5" name="TextBox 4"/>
          <p:cNvSpPr txBox="1"/>
          <p:nvPr/>
        </p:nvSpPr>
        <p:spPr>
          <a:xfrm>
            <a:off x="667263" y="3177742"/>
            <a:ext cx="3646553" cy="98488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Extract the zip-file to a local folder on your computer. Then double-click on the html start file to open the Content Library.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157" y="1772482"/>
            <a:ext cx="7342043" cy="3951482"/>
          </a:xfrm>
          <a:prstGeom prst="rect">
            <a:avLst/>
          </a:prstGeom>
        </p:spPr>
      </p:pic>
    </p:spTree>
    <p:extLst>
      <p:ext uri="{BB962C8B-B14F-4D97-AF65-F5344CB8AC3E}">
        <p14:creationId xmlns:p14="http://schemas.microsoft.com/office/powerpoint/2010/main" val="1834684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SAP Best Practices Content </a:t>
            </a:r>
            <a:br>
              <a:rPr lang="en-US" dirty="0"/>
            </a:br>
            <a:r>
              <a:rPr lang="en-US" sz="2400" b="0" dirty="0"/>
              <a:t>Get Started with your Implementation!</a:t>
            </a:r>
            <a:endParaRPr lang="en-US" dirty="0"/>
          </a:p>
        </p:txBody>
      </p:sp>
      <p:grpSp>
        <p:nvGrpSpPr>
          <p:cNvPr id="15" name="Group 14"/>
          <p:cNvGrpSpPr/>
          <p:nvPr/>
        </p:nvGrpSpPr>
        <p:grpSpPr>
          <a:xfrm>
            <a:off x="3713961" y="4858571"/>
            <a:ext cx="7189472" cy="1444181"/>
            <a:chOff x="2086958" y="1425143"/>
            <a:chExt cx="8019283" cy="1721654"/>
          </a:xfrm>
        </p:grpSpPr>
        <p:pic>
          <p:nvPicPr>
            <p:cNvPr id="16" name="Picture 15"/>
            <p:cNvPicPr>
              <a:picLocks noChangeAspect="1"/>
            </p:cNvPicPr>
            <p:nvPr/>
          </p:nvPicPr>
          <p:blipFill>
            <a:blip r:embed="rId2"/>
            <a:stretch>
              <a:fillRect/>
            </a:stretch>
          </p:blipFill>
          <p:spPr>
            <a:xfrm>
              <a:off x="2086958" y="1425143"/>
              <a:ext cx="8019283" cy="1721654"/>
            </a:xfrm>
            <a:prstGeom prst="rect">
              <a:avLst/>
            </a:prstGeom>
            <a:effectLst>
              <a:outerShdw blurRad="50800" dist="38100" dir="16200000" rotWithShape="0">
                <a:prstClr val="black">
                  <a:alpha val="40000"/>
                </a:prstClr>
              </a:outerShdw>
            </a:effectLst>
          </p:spPr>
        </p:pic>
        <p:sp>
          <p:nvSpPr>
            <p:cNvPr id="17" name="Rectangle 16"/>
            <p:cNvSpPr/>
            <p:nvPr/>
          </p:nvSpPr>
          <p:spPr bwMode="gray">
            <a:xfrm>
              <a:off x="3177974" y="2881936"/>
              <a:ext cx="372066" cy="18918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3.</a:t>
              </a:r>
              <a:endParaRPr kumimoji="0" lang="en-US" sz="11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p:nvSpPr>
          <p:spPr bwMode="gray">
            <a:xfrm>
              <a:off x="5789794" y="2881935"/>
              <a:ext cx="372066" cy="18918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3.</a:t>
              </a:r>
              <a:endParaRPr kumimoji="0" lang="en-US" sz="11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p:nvSpPr>
          <p:spPr bwMode="gray">
            <a:xfrm>
              <a:off x="7948017" y="2881935"/>
              <a:ext cx="372066" cy="18918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3.</a:t>
              </a:r>
              <a:endParaRPr kumimoji="0" lang="en-US" sz="11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p:nvSpPr>
          <p:spPr bwMode="gray">
            <a:xfrm>
              <a:off x="8428585" y="2881934"/>
              <a:ext cx="372066" cy="18918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7.</a:t>
              </a:r>
              <a:endParaRPr kumimoji="0" lang="en-US" sz="11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1" name="Up Ribbon 3"/>
          <p:cNvSpPr/>
          <p:nvPr/>
        </p:nvSpPr>
        <p:spPr bwMode="gray">
          <a:xfrm>
            <a:off x="8040130" y="811951"/>
            <a:ext cx="3557222" cy="766119"/>
          </a:xfrm>
          <a:prstGeom prst="ribbon2">
            <a:avLst>
              <a:gd name="adj1" fmla="val 16667"/>
              <a:gd name="adj2" fmla="val 72695"/>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p:cNvSpPr txBox="1"/>
          <p:nvPr/>
        </p:nvSpPr>
        <p:spPr>
          <a:xfrm>
            <a:off x="8992392" y="895910"/>
            <a:ext cx="1652697" cy="492443"/>
          </a:xfrm>
          <a:prstGeom prst="rect">
            <a:avLst/>
          </a:prstGeom>
          <a:noFill/>
        </p:spPr>
        <p:txBody>
          <a:bodyPr wrap="none" lIns="0" tIns="0" rIns="0" bIns="0" rtlCol="0">
            <a:spAutoFit/>
          </a:bodyPr>
          <a:lstStyle/>
          <a:p>
            <a:pPr algn="ctr" fontAlgn="base">
              <a:spcAft>
                <a:spcPct val="0"/>
              </a:spcAft>
              <a:buClr>
                <a:srgbClr val="F0AB00"/>
              </a:buClr>
              <a:buSzPct val="80000"/>
            </a:pPr>
            <a:r>
              <a:rPr lang="de-DE" sz="1600" b="1" kern="0" dirty="0">
                <a:solidFill>
                  <a:schemeClr val="bg1"/>
                </a:solidFill>
                <a:ea typeface="Arial Unicode MS" pitchFamily="34" charset="-128"/>
                <a:cs typeface="Arial Unicode MS" pitchFamily="34" charset="-128"/>
              </a:rPr>
              <a:t>Implementation </a:t>
            </a:r>
          </a:p>
          <a:p>
            <a:pPr algn="ctr" fontAlgn="base">
              <a:spcAft>
                <a:spcPct val="0"/>
              </a:spcAft>
              <a:buClr>
                <a:srgbClr val="F0AB00"/>
              </a:buClr>
              <a:buSzPct val="80000"/>
            </a:pPr>
            <a:r>
              <a:rPr lang="en-US" sz="1600" b="1" kern="0" dirty="0">
                <a:solidFill>
                  <a:schemeClr val="bg1"/>
                </a:solidFill>
                <a:ea typeface="Arial Unicode MS" pitchFamily="34" charset="-128"/>
                <a:cs typeface="Arial Unicode MS" pitchFamily="34" charset="-128"/>
              </a:rPr>
              <a:t>recommendation</a:t>
            </a:r>
          </a:p>
        </p:txBody>
      </p:sp>
      <p:sp>
        <p:nvSpPr>
          <p:cNvPr id="23" name="Rectangle 22"/>
          <p:cNvSpPr/>
          <p:nvPr/>
        </p:nvSpPr>
        <p:spPr bwMode="gray">
          <a:xfrm>
            <a:off x="1146729" y="5522874"/>
            <a:ext cx="2180906" cy="353148"/>
          </a:xfrm>
          <a:prstGeom prst="rect">
            <a:avLst/>
          </a:prstGeom>
          <a:no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100" kern="0" dirty="0">
                <a:ea typeface="Arial Unicode MS" pitchFamily="34" charset="-128"/>
                <a:cs typeface="Arial Unicode MS" pitchFamily="34" charset="-128"/>
              </a:rPr>
              <a:t>Find detailed information </a:t>
            </a:r>
            <a:br>
              <a:rPr lang="en-US" sz="1100" kern="0" dirty="0">
                <a:ea typeface="Arial Unicode MS" pitchFamily="34" charset="-128"/>
                <a:cs typeface="Arial Unicode MS" pitchFamily="34" charset="-128"/>
              </a:rPr>
            </a:br>
            <a:r>
              <a:rPr lang="en-US" sz="1100" kern="0" dirty="0">
                <a:ea typeface="Arial Unicode MS" pitchFamily="34" charset="-128"/>
                <a:cs typeface="Arial Unicode MS" pitchFamily="34" charset="-128"/>
              </a:rPr>
              <a:t>on the following slides.</a:t>
            </a:r>
            <a:endParaRPr kumimoji="0" lang="en-US" sz="1100" b="0" i="0" u="none" strike="noStrike" kern="0" cap="none" spc="0" normalizeH="0" baseline="0" dirty="0">
              <a:ln>
                <a:noFill/>
              </a:ln>
              <a:effectLst/>
              <a:uLnTx/>
              <a:uFillTx/>
              <a:ea typeface="Arial Unicode MS" pitchFamily="34" charset="-128"/>
              <a:cs typeface="Arial Unicode MS" pitchFamily="34" charset="-128"/>
            </a:endParaRPr>
          </a:p>
        </p:txBody>
      </p:sp>
      <p:grpSp>
        <p:nvGrpSpPr>
          <p:cNvPr id="4" name="Group 3"/>
          <p:cNvGrpSpPr/>
          <p:nvPr/>
        </p:nvGrpSpPr>
        <p:grpSpPr>
          <a:xfrm>
            <a:off x="760403" y="1294109"/>
            <a:ext cx="8213331" cy="3624735"/>
            <a:chOff x="760403" y="1294109"/>
            <a:chExt cx="8213331" cy="3624735"/>
          </a:xfrm>
        </p:grpSpPr>
        <p:grpSp>
          <p:nvGrpSpPr>
            <p:cNvPr id="14" name="Group 13"/>
            <p:cNvGrpSpPr/>
            <p:nvPr/>
          </p:nvGrpSpPr>
          <p:grpSpPr>
            <a:xfrm>
              <a:off x="760403" y="1294109"/>
              <a:ext cx="8213331" cy="3624735"/>
              <a:chOff x="1126161" y="1369781"/>
              <a:chExt cx="9940878" cy="4624599"/>
            </a:xfrm>
            <a:effectLst>
              <a:outerShdw blurRad="50800" dist="38100" dir="5400000" algn="t" rotWithShape="0">
                <a:prstClr val="black">
                  <a:alpha val="40000"/>
                </a:prstClr>
              </a:outerShdw>
            </a:effectLst>
          </p:grpSpPr>
          <p:pic>
            <p:nvPicPr>
              <p:cNvPr id="5" name="Picture 4"/>
              <p:cNvPicPr>
                <a:picLocks noChangeAspect="1"/>
              </p:cNvPicPr>
              <p:nvPr/>
            </p:nvPicPr>
            <p:blipFill>
              <a:blip r:embed="rId3"/>
              <a:stretch>
                <a:fillRect/>
              </a:stretch>
            </p:blipFill>
            <p:spPr>
              <a:xfrm>
                <a:off x="1126161" y="1369781"/>
                <a:ext cx="9940878" cy="4624599"/>
              </a:xfrm>
              <a:prstGeom prst="rect">
                <a:avLst/>
              </a:prstGeom>
            </p:spPr>
          </p:pic>
          <p:sp>
            <p:nvSpPr>
              <p:cNvPr id="6" name="Rectangle 5"/>
              <p:cNvSpPr/>
              <p:nvPr/>
            </p:nvSpPr>
            <p:spPr bwMode="gray">
              <a:xfrm>
                <a:off x="10266151" y="3897541"/>
                <a:ext cx="372066" cy="18918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1.</a:t>
                </a:r>
                <a:endParaRPr kumimoji="0" lang="en-US" sz="11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p:nvSpPr>
            <p:spPr bwMode="gray">
              <a:xfrm>
                <a:off x="10694973" y="5487452"/>
                <a:ext cx="372066" cy="18918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2.</a:t>
                </a:r>
                <a:endParaRPr kumimoji="0" lang="en-US" sz="11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10694973" y="3897542"/>
                <a:ext cx="372066" cy="18918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4.</a:t>
                </a:r>
                <a:endParaRPr kumimoji="0" lang="en-US" sz="11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10266151" y="4119616"/>
                <a:ext cx="372066" cy="18918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5.</a:t>
                </a:r>
                <a:endParaRPr kumimoji="0" lang="en-US" sz="11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0694973" y="4119616"/>
                <a:ext cx="372066" cy="189187"/>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b="0" i="0" u="none" strike="noStrike" kern="0" cap="none" spc="0" normalizeH="0" baseline="0" noProof="0" dirty="0">
                    <a:ln>
                      <a:noFill/>
                    </a:ln>
                    <a:effectLst/>
                    <a:uLnTx/>
                    <a:uFillTx/>
                    <a:ea typeface="Arial Unicode MS" pitchFamily="34" charset="-128"/>
                    <a:cs typeface="Arial Unicode MS" pitchFamily="34" charset="-128"/>
                  </a:rPr>
                  <a:t>6.</a:t>
                </a:r>
                <a:endParaRPr kumimoji="0" lang="en-US" sz="11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p:nvPicPr>
            <p:blipFill>
              <a:blip r:embed="rId4"/>
              <a:stretch>
                <a:fillRect/>
              </a:stretch>
            </p:blipFill>
            <p:spPr>
              <a:xfrm>
                <a:off x="1322638" y="4567441"/>
                <a:ext cx="4750239" cy="565304"/>
              </a:xfrm>
              <a:prstGeom prst="rect">
                <a:avLst/>
              </a:prstGeom>
            </p:spPr>
          </p:pic>
        </p:grpSp>
        <p:pic>
          <p:nvPicPr>
            <p:cNvPr id="3" name="Picture 2"/>
            <p:cNvPicPr>
              <a:picLocks noChangeAspect="1"/>
            </p:cNvPicPr>
            <p:nvPr/>
          </p:nvPicPr>
          <p:blipFill>
            <a:blip r:embed="rId5"/>
            <a:stretch>
              <a:fillRect/>
            </a:stretch>
          </p:blipFill>
          <p:spPr>
            <a:xfrm>
              <a:off x="904078" y="3885235"/>
              <a:ext cx="3784422" cy="342900"/>
            </a:xfrm>
            <a:prstGeom prst="rect">
              <a:avLst/>
            </a:prstGeom>
          </p:spPr>
        </p:pic>
      </p:grpSp>
    </p:spTree>
    <p:extLst>
      <p:ext uri="{BB962C8B-B14F-4D97-AF65-F5344CB8AC3E}">
        <p14:creationId xmlns:p14="http://schemas.microsoft.com/office/powerpoint/2010/main" val="379711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SAP Best Practices Content </a:t>
            </a:r>
            <a:br>
              <a:rPr lang="en-US" dirty="0"/>
            </a:br>
            <a:r>
              <a:rPr lang="en-US" sz="2400" b="0" dirty="0"/>
              <a:t>Get Started with your Implementation!</a:t>
            </a:r>
            <a:endParaRPr lang="en-US" dirty="0"/>
          </a:p>
        </p:txBody>
      </p:sp>
      <p:sp>
        <p:nvSpPr>
          <p:cNvPr id="3" name="Text Placeholder 2"/>
          <p:cNvSpPr>
            <a:spLocks noGrp="1"/>
          </p:cNvSpPr>
          <p:nvPr>
            <p:ph type="body" sz="quarter" idx="10"/>
          </p:nvPr>
        </p:nvSpPr>
        <p:spPr>
          <a:xfrm>
            <a:off x="324000" y="2065946"/>
            <a:ext cx="11226316" cy="4392043"/>
          </a:xfrm>
        </p:spPr>
        <p:txBody>
          <a:bodyPr/>
          <a:lstStyle/>
          <a:p>
            <a:pPr marL="228600" indent="-228600">
              <a:lnSpc>
                <a:spcPct val="107000"/>
              </a:lnSpc>
              <a:spcBef>
                <a:spcPts val="600"/>
              </a:spcBef>
              <a:spcAft>
                <a:spcPts val="800"/>
              </a:spcAft>
              <a:buClr>
                <a:srgbClr val="FF0000"/>
              </a:buClr>
              <a:buSzPct val="130000"/>
              <a:buFont typeface="+mj-lt"/>
              <a:buAutoNum type="arabicPeriod"/>
            </a:pPr>
            <a:r>
              <a:rPr lang="en-US" sz="1200" dirty="0">
                <a:latin typeface="Calibri" panose="020F0502020204030204" pitchFamily="34" charset="0"/>
                <a:ea typeface="Calibri" panose="020F0502020204030204" pitchFamily="34" charset="0"/>
                <a:cs typeface="Times New Roman" panose="02020603050405020304" pitchFamily="18" charset="0"/>
              </a:rPr>
              <a:t>Consult the SAP Note and the attached “ReadMe” document</a:t>
            </a:r>
            <a:br>
              <a:rPr lang="en-US" sz="1200" dirty="0">
                <a:latin typeface="Calibri" panose="020F0502020204030204" pitchFamily="34" charset="0"/>
                <a:ea typeface="Calibri" panose="020F0502020204030204" pitchFamily="34" charset="0"/>
                <a:cs typeface="Times New Roman" panose="02020603050405020304" pitchFamily="18" charset="0"/>
              </a:rPr>
            </a:br>
            <a:r>
              <a:rPr lang="en-US" sz="1200" b="0" dirty="0">
                <a:latin typeface="Calibri" panose="020F0502020204030204" pitchFamily="34" charset="0"/>
                <a:ea typeface="Calibri" panose="020F0502020204030204" pitchFamily="34" charset="0"/>
                <a:cs typeface="Times New Roman" panose="02020603050405020304" pitchFamily="18" charset="0"/>
              </a:rPr>
              <a:t>In the SAP Note you will find general information and recommendations for your implementation project. The two different deployment options are briefly explained.</a:t>
            </a:r>
            <a:br>
              <a:rPr lang="en-US" sz="1200" b="0" dirty="0">
                <a:latin typeface="Calibri" panose="020F0502020204030204" pitchFamily="34" charset="0"/>
                <a:ea typeface="Calibri" panose="020F0502020204030204" pitchFamily="34" charset="0"/>
                <a:cs typeface="Times New Roman" panose="02020603050405020304" pitchFamily="18" charset="0"/>
              </a:rPr>
            </a:br>
            <a:r>
              <a:rPr lang="en-US" sz="1200" b="0" dirty="0">
                <a:latin typeface="Calibri" panose="020F0502020204030204" pitchFamily="34" charset="0"/>
                <a:ea typeface="Calibri" panose="020F0502020204030204" pitchFamily="34" charset="0"/>
                <a:cs typeface="Times New Roman" panose="02020603050405020304" pitchFamily="18" charset="0"/>
              </a:rPr>
              <a:t>All required documents on how to activate SAP Best Practices via the Upgrade Center can be accessed by clicking on the respective links or attachments in the SAP Note. </a:t>
            </a:r>
          </a:p>
          <a:p>
            <a:pPr marL="228600" indent="-228600">
              <a:lnSpc>
                <a:spcPct val="107000"/>
              </a:lnSpc>
              <a:spcBef>
                <a:spcPts val="600"/>
              </a:spcBef>
              <a:spcAft>
                <a:spcPts val="800"/>
              </a:spcAft>
              <a:buClr>
                <a:srgbClr val="FF0000"/>
              </a:buClr>
              <a:buSzPct val="130000"/>
              <a:buFont typeface="+mj-lt"/>
              <a:buAutoNum type="arabicPeriod"/>
            </a:pPr>
            <a:r>
              <a:rPr lang="en-US" sz="1200" dirty="0">
                <a:latin typeface="Calibri" panose="020F0502020204030204" pitchFamily="34" charset="0"/>
                <a:ea typeface="Calibri" panose="020F0502020204030204" pitchFamily="34" charset="0"/>
                <a:cs typeface="Times New Roman" panose="02020603050405020304" pitchFamily="18" charset="0"/>
              </a:rPr>
              <a:t>Take a look at the software and delivery requirements document.</a:t>
            </a:r>
            <a:br>
              <a:rPr lang="en-US" sz="1200" dirty="0">
                <a:latin typeface="Calibri" panose="020F0502020204030204" pitchFamily="34" charset="0"/>
                <a:ea typeface="Calibri" panose="020F0502020204030204" pitchFamily="34" charset="0"/>
                <a:cs typeface="Times New Roman" panose="02020603050405020304" pitchFamily="18" charset="0"/>
              </a:rPr>
            </a:br>
            <a:r>
              <a:rPr lang="en-US" sz="1200" b="0" dirty="0">
                <a:latin typeface="Calibri" panose="020F0502020204030204" pitchFamily="34" charset="0"/>
                <a:ea typeface="Calibri" panose="020F0502020204030204" pitchFamily="34" charset="0"/>
                <a:cs typeface="Times New Roman" panose="02020603050405020304" pitchFamily="18" charset="0"/>
              </a:rPr>
              <a:t>This document will tell you all you need to know about technical prerequisites in terms of systems and tools.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228600" indent="-228600">
              <a:lnSpc>
                <a:spcPct val="107000"/>
              </a:lnSpc>
              <a:spcBef>
                <a:spcPts val="600"/>
              </a:spcBef>
              <a:spcAft>
                <a:spcPts val="800"/>
              </a:spcAft>
              <a:buClr>
                <a:srgbClr val="FF0000"/>
              </a:buClr>
              <a:buSzPct val="130000"/>
              <a:buFont typeface="+mj-lt"/>
              <a:buAutoNum type="arabicPeriod"/>
            </a:pPr>
            <a:r>
              <a:rPr lang="en-US" sz="1200" dirty="0">
                <a:latin typeface="Calibri" panose="020F0502020204030204" pitchFamily="34" charset="0"/>
                <a:ea typeface="Calibri" panose="020F0502020204030204" pitchFamily="34" charset="0"/>
                <a:cs typeface="Times New Roman" panose="02020603050405020304" pitchFamily="18" charset="0"/>
              </a:rPr>
              <a:t>Get an overview of the different scope items. </a:t>
            </a:r>
            <a:br>
              <a:rPr lang="en-US" sz="1200" dirty="0">
                <a:latin typeface="Calibri" panose="020F0502020204030204" pitchFamily="34" charset="0"/>
                <a:ea typeface="Calibri" panose="020F0502020204030204" pitchFamily="34" charset="0"/>
                <a:cs typeface="Times New Roman" panose="02020603050405020304" pitchFamily="18" charset="0"/>
              </a:rPr>
            </a:br>
            <a:r>
              <a:rPr lang="en-US" sz="1200" b="0" dirty="0">
                <a:latin typeface="Calibri" panose="020F0502020204030204" pitchFamily="34" charset="0"/>
                <a:ea typeface="Calibri" panose="020F0502020204030204" pitchFamily="34" charset="0"/>
                <a:cs typeface="Times New Roman" panose="02020603050405020304" pitchFamily="18" charset="0"/>
              </a:rPr>
              <a:t>Make yourself familiar with the functional scope of the pre-defined content. On the SAP Best Practices Explorer you can navigate to the scope item of your interest and consult the corresponding process diagram and the test script. A process diagram contains a graphical overview of the process flow, a test script provides a detailed process step description of the business scenario. In addition, the scope-item simulation is an offline recorded demo which walks you through the most relevant business processes covered with each scope-item.</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228600" indent="-228600">
              <a:lnSpc>
                <a:spcPct val="107000"/>
              </a:lnSpc>
              <a:spcBef>
                <a:spcPts val="600"/>
              </a:spcBef>
              <a:spcAft>
                <a:spcPts val="800"/>
              </a:spcAft>
              <a:buClr>
                <a:srgbClr val="FF0000"/>
              </a:buClr>
              <a:buSzPct val="130000"/>
              <a:buFont typeface="+mj-lt"/>
              <a:buAutoNum type="arabicPeriod"/>
            </a:pPr>
            <a:r>
              <a:rPr lang="en-US" sz="1200" dirty="0">
                <a:latin typeface="Calibri" panose="020F0502020204030204" pitchFamily="34" charset="0"/>
                <a:ea typeface="Calibri" panose="020F0502020204030204" pitchFamily="34" charset="0"/>
                <a:cs typeface="Times New Roman" panose="02020603050405020304" pitchFamily="18" charset="0"/>
              </a:rPr>
              <a:t>Check the pre-defined configuration &amp; dependencies</a:t>
            </a:r>
            <a:br>
              <a:rPr lang="en-US" sz="1200" dirty="0">
                <a:latin typeface="Calibri" panose="020F0502020204030204" pitchFamily="34" charset="0"/>
                <a:ea typeface="Calibri" panose="020F0502020204030204" pitchFamily="34" charset="0"/>
                <a:cs typeface="Times New Roman" panose="02020603050405020304" pitchFamily="18" charset="0"/>
              </a:rPr>
            </a:br>
            <a:r>
              <a:rPr lang="en-US" sz="1200" b="0" dirty="0">
                <a:latin typeface="Calibri" panose="020F0502020204030204" pitchFamily="34" charset="0"/>
                <a:ea typeface="Calibri" panose="020F0502020204030204" pitchFamily="34" charset="0"/>
                <a:cs typeface="Times New Roman" panose="02020603050405020304" pitchFamily="18" charset="0"/>
              </a:rPr>
              <a:t>To get a deep understanding of what is being pre-configured as part of the scope, check out the Workbooks which you can find by clicking on the respective link in the SAP Note.</a:t>
            </a:r>
            <a:br>
              <a:rPr lang="en-US" sz="1200" b="0" dirty="0">
                <a:latin typeface="Calibri" panose="020F0502020204030204" pitchFamily="34" charset="0"/>
                <a:ea typeface="Calibri" panose="020F0502020204030204" pitchFamily="34" charset="0"/>
                <a:cs typeface="Times New Roman" panose="02020603050405020304" pitchFamily="18" charset="0"/>
              </a:rPr>
            </a:br>
            <a:endParaRPr lang="en-US" sz="1200" b="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Up Ribbon 3"/>
          <p:cNvSpPr/>
          <p:nvPr/>
        </p:nvSpPr>
        <p:spPr bwMode="gray">
          <a:xfrm>
            <a:off x="8040130" y="811951"/>
            <a:ext cx="3557222" cy="766119"/>
          </a:xfrm>
          <a:prstGeom prst="ribbon2">
            <a:avLst>
              <a:gd name="adj1" fmla="val 16667"/>
              <a:gd name="adj2" fmla="val 72695"/>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p:nvSpPr>
        <p:spPr>
          <a:xfrm>
            <a:off x="8992392" y="895910"/>
            <a:ext cx="1652697" cy="492443"/>
          </a:xfrm>
          <a:prstGeom prst="rect">
            <a:avLst/>
          </a:prstGeom>
          <a:noFill/>
        </p:spPr>
        <p:txBody>
          <a:bodyPr wrap="none" lIns="0" tIns="0" rIns="0" bIns="0" rtlCol="0">
            <a:spAutoFit/>
          </a:bodyPr>
          <a:lstStyle/>
          <a:p>
            <a:pPr algn="ctr" fontAlgn="base">
              <a:spcAft>
                <a:spcPct val="0"/>
              </a:spcAft>
              <a:buClr>
                <a:srgbClr val="F0AB00"/>
              </a:buClr>
              <a:buSzPct val="80000"/>
            </a:pPr>
            <a:r>
              <a:rPr lang="de-DE" sz="1600" b="1" kern="0" dirty="0">
                <a:solidFill>
                  <a:schemeClr val="bg1"/>
                </a:solidFill>
                <a:ea typeface="Arial Unicode MS" pitchFamily="34" charset="-128"/>
                <a:cs typeface="Arial Unicode MS" pitchFamily="34" charset="-128"/>
              </a:rPr>
              <a:t>Implementation </a:t>
            </a:r>
          </a:p>
          <a:p>
            <a:pPr algn="ctr" fontAlgn="base">
              <a:spcAft>
                <a:spcPct val="0"/>
              </a:spcAft>
              <a:buClr>
                <a:srgbClr val="F0AB00"/>
              </a:buClr>
              <a:buSzPct val="80000"/>
            </a:pPr>
            <a:r>
              <a:rPr lang="en-US" sz="1600" b="1" kern="0" dirty="0">
                <a:solidFill>
                  <a:schemeClr val="bg1"/>
                </a:solidFill>
                <a:ea typeface="Arial Unicode MS" pitchFamily="34" charset="-128"/>
                <a:cs typeface="Arial Unicode MS" pitchFamily="34" charset="-128"/>
              </a:rPr>
              <a:t>recommendation</a:t>
            </a:r>
          </a:p>
        </p:txBody>
      </p:sp>
    </p:spTree>
    <p:extLst>
      <p:ext uri="{BB962C8B-B14F-4D97-AF65-F5344CB8AC3E}">
        <p14:creationId xmlns:p14="http://schemas.microsoft.com/office/powerpoint/2010/main" val="389649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SAP Best Practices Content </a:t>
            </a:r>
            <a:br>
              <a:rPr lang="en-US" dirty="0"/>
            </a:br>
            <a:r>
              <a:rPr lang="en-US" sz="2400" b="0" dirty="0"/>
              <a:t>Get Started with your Implementation!</a:t>
            </a:r>
            <a:endParaRPr lang="en-US" dirty="0"/>
          </a:p>
        </p:txBody>
      </p:sp>
      <p:sp>
        <p:nvSpPr>
          <p:cNvPr id="3" name="Text Placeholder 2"/>
          <p:cNvSpPr>
            <a:spLocks noGrp="1"/>
          </p:cNvSpPr>
          <p:nvPr>
            <p:ph type="body" sz="quarter" idx="10"/>
          </p:nvPr>
        </p:nvSpPr>
        <p:spPr>
          <a:xfrm>
            <a:off x="324000" y="2040545"/>
            <a:ext cx="11273352" cy="3834773"/>
          </a:xfrm>
        </p:spPr>
        <p:txBody>
          <a:bodyPr/>
          <a:lstStyle/>
          <a:p>
            <a:pPr marL="228600" indent="-228600">
              <a:lnSpc>
                <a:spcPct val="107000"/>
              </a:lnSpc>
              <a:spcBef>
                <a:spcPts val="600"/>
              </a:spcBef>
              <a:spcAft>
                <a:spcPts val="800"/>
              </a:spcAft>
              <a:buClr>
                <a:srgbClr val="FF0000"/>
              </a:buClr>
              <a:buSzPct val="130000"/>
              <a:buFont typeface="+mj-lt"/>
              <a:buAutoNum type="arabicPeriod" startAt="5"/>
            </a:pPr>
            <a:r>
              <a:rPr lang="en-US" sz="1200" dirty="0">
                <a:latin typeface="Calibri" panose="020F0502020204030204" pitchFamily="34" charset="0"/>
                <a:ea typeface="Calibri" panose="020F0502020204030204" pitchFamily="34" charset="0"/>
                <a:cs typeface="Times New Roman" panose="02020603050405020304" pitchFamily="18" charset="0"/>
              </a:rPr>
              <a:t>Start with the Activation of SAP Best Practices </a:t>
            </a:r>
            <a:br>
              <a:rPr lang="en-US" sz="1200" dirty="0">
                <a:latin typeface="Calibri" panose="020F0502020204030204" pitchFamily="34" charset="0"/>
                <a:ea typeface="Calibri" panose="020F0502020204030204" pitchFamily="34" charset="0"/>
                <a:cs typeface="Times New Roman" panose="02020603050405020304" pitchFamily="18" charset="0"/>
              </a:rPr>
            </a:br>
            <a:r>
              <a:rPr lang="en-US" sz="1200" b="0" dirty="0">
                <a:latin typeface="Calibri" panose="020F0502020204030204" pitchFamily="34" charset="0"/>
                <a:ea typeface="Calibri" panose="020F0502020204030204" pitchFamily="34" charset="0"/>
                <a:cs typeface="Times New Roman" panose="02020603050405020304" pitchFamily="18" charset="0"/>
              </a:rPr>
              <a:t>Once decided that you will deploy SAP Best Practices using the Upgrade Center, go to the SAP Note and open the link to the Upgrade Center relevant documents. It is essential to start with going through </a:t>
            </a:r>
            <a:r>
              <a:rPr lang="en-US" sz="1200" b="0" u="sng" dirty="0">
                <a:latin typeface="Calibri" panose="020F0502020204030204" pitchFamily="34" charset="0"/>
                <a:ea typeface="Calibri" panose="020F0502020204030204" pitchFamily="34" charset="0"/>
                <a:cs typeface="Times New Roman" panose="02020603050405020304" pitchFamily="18" charset="0"/>
              </a:rPr>
              <a:t>“read me” document.</a:t>
            </a:r>
            <a:r>
              <a:rPr lang="en-US" sz="1200" b="0" dirty="0">
                <a:latin typeface="Calibri" panose="020F0502020204030204" pitchFamily="34" charset="0"/>
                <a:ea typeface="Calibri" panose="020F0502020204030204" pitchFamily="34" charset="0"/>
                <a:cs typeface="Times New Roman" panose="02020603050405020304" pitchFamily="18" charset="0"/>
              </a:rPr>
              <a:t> Afterwards, you can consult the Configuration Guide: Getting Started (see “Quick Guide”). This guide provides you with an overview of the steps you need to do </a:t>
            </a:r>
            <a:r>
              <a:rPr lang="en-US" sz="1200" b="0" u="sng" dirty="0">
                <a:latin typeface="Calibri" panose="020F0502020204030204" pitchFamily="34" charset="0"/>
                <a:ea typeface="Calibri" panose="020F0502020204030204" pitchFamily="34" charset="0"/>
                <a:cs typeface="Times New Roman" panose="02020603050405020304" pitchFamily="18" charset="0"/>
              </a:rPr>
              <a:t>before</a:t>
            </a:r>
            <a:r>
              <a:rPr lang="en-US" sz="1200" b="0" dirty="0">
                <a:latin typeface="Calibri" panose="020F0502020204030204" pitchFamily="34" charset="0"/>
                <a:ea typeface="Calibri" panose="020F0502020204030204" pitchFamily="34" charset="0"/>
                <a:cs typeface="Times New Roman" panose="02020603050405020304" pitchFamily="18" charset="0"/>
              </a:rPr>
              <a:t> you can activate the preconfigured scope via the Upgrade Center. Described are also some required post-processing steps which need to be performed after the automated implementation. </a:t>
            </a:r>
            <a:r>
              <a:rPr lang="en-US" sz="1200" dirty="0"/>
              <a:t> </a:t>
            </a:r>
            <a:br>
              <a:rPr lang="en-US" sz="1200" dirty="0"/>
            </a:br>
            <a:r>
              <a:rPr lang="en-US" sz="1200" b="0" dirty="0">
                <a:latin typeface="Calibri" panose="020F0502020204030204" pitchFamily="34" charset="0"/>
                <a:ea typeface="Calibri" panose="020F0502020204030204" pitchFamily="34" charset="0"/>
                <a:cs typeface="Times New Roman" panose="02020603050405020304" pitchFamily="18" charset="0"/>
              </a:rPr>
              <a:t>Based on the provided workbooks the SAP Best Practices pre-configuration can then be adapted to the customer requirements.</a:t>
            </a:r>
            <a:br>
              <a:rPr lang="en-US" sz="1200" b="0" dirty="0">
                <a:latin typeface="Calibri" panose="020F0502020204030204" pitchFamily="34" charset="0"/>
                <a:ea typeface="Calibri" panose="020F0502020204030204" pitchFamily="34" charset="0"/>
                <a:cs typeface="Times New Roman" panose="02020603050405020304" pitchFamily="18" charset="0"/>
              </a:rPr>
            </a:br>
            <a:r>
              <a:rPr lang="en-US" sz="1200" b="0" dirty="0">
                <a:latin typeface="Calibri" panose="020F0502020204030204" pitchFamily="34" charset="0"/>
                <a:ea typeface="Calibri" panose="020F0502020204030204" pitchFamily="34" charset="0"/>
                <a:cs typeface="Times New Roman" panose="02020603050405020304" pitchFamily="18" charset="0"/>
              </a:rPr>
              <a:t>The configuration guides and workbooks for the EC to ECP integration can be found in the Best Practices Explorer.</a:t>
            </a:r>
          </a:p>
          <a:p>
            <a:pPr marL="228600" indent="-228600">
              <a:lnSpc>
                <a:spcPct val="107000"/>
              </a:lnSpc>
              <a:spcBef>
                <a:spcPts val="600"/>
              </a:spcBef>
              <a:spcAft>
                <a:spcPts val="800"/>
              </a:spcAft>
              <a:buClr>
                <a:srgbClr val="FF0000"/>
              </a:buClr>
              <a:buSzPct val="130000"/>
              <a:buFont typeface="+mj-lt"/>
              <a:buAutoNum type="arabicPeriod" startAt="5"/>
            </a:pPr>
            <a:r>
              <a:rPr lang="en-US" sz="1200" dirty="0">
                <a:latin typeface="Calibri" panose="020F0502020204030204" pitchFamily="34" charset="0"/>
                <a:ea typeface="Calibri" panose="020F0502020204030204" pitchFamily="34" charset="0"/>
                <a:cs typeface="Times New Roman" panose="02020603050405020304" pitchFamily="18" charset="0"/>
              </a:rPr>
              <a:t>Sample data help you to test</a:t>
            </a:r>
            <a:br>
              <a:rPr lang="en-US" sz="1200" dirty="0">
                <a:latin typeface="Calibri" panose="020F0502020204030204" pitchFamily="34" charset="0"/>
                <a:ea typeface="Calibri" panose="020F0502020204030204" pitchFamily="34" charset="0"/>
                <a:cs typeface="Times New Roman" panose="02020603050405020304" pitchFamily="18" charset="0"/>
              </a:rPr>
            </a:br>
            <a:r>
              <a:rPr lang="en-US" sz="1200" b="0" dirty="0">
                <a:latin typeface="Calibri" panose="020F0502020204030204" pitchFamily="34" charset="0"/>
                <a:ea typeface="Calibri" panose="020F0502020204030204" pitchFamily="34" charset="0"/>
                <a:cs typeface="Times New Roman" panose="02020603050405020304" pitchFamily="18" charset="0"/>
              </a:rPr>
              <a:t>Attached to the SAP Note </a:t>
            </a:r>
            <a:r>
              <a:rPr lang="de-DE" sz="1200" b="0" dirty="0" err="1">
                <a:latin typeface="Calibri" panose="020F0502020204030204" pitchFamily="34" charset="0"/>
                <a:ea typeface="Calibri" panose="020F0502020204030204" pitchFamily="34" charset="0"/>
                <a:cs typeface="Times New Roman" panose="02020603050405020304" pitchFamily="18" charset="0"/>
              </a:rPr>
              <a:t>you</a:t>
            </a:r>
            <a:r>
              <a:rPr lang="de-DE" sz="1200" b="0" dirty="0">
                <a:latin typeface="Calibri" panose="020F0502020204030204" pitchFamily="34" charset="0"/>
                <a:ea typeface="Calibri" panose="020F0502020204030204" pitchFamily="34" charset="0"/>
                <a:cs typeface="Times New Roman" panose="02020603050405020304" pitchFamily="18" charset="0"/>
              </a:rPr>
              <a:t> will find</a:t>
            </a:r>
            <a:r>
              <a:rPr lang="en-US" sz="1200" b="0" dirty="0">
                <a:latin typeface="Calibri" panose="020F0502020204030204" pitchFamily="34" charset="0"/>
                <a:ea typeface="Calibri" panose="020F0502020204030204" pitchFamily="34" charset="0"/>
                <a:cs typeface="Times New Roman" panose="02020603050405020304" pitchFamily="18" charset="0"/>
              </a:rPr>
              <a:t> the “How to”- guide for the Employee Upload. By clicking on the respective link you can get to the guide and access the sample employee data (upload import files).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228600" indent="-228600">
              <a:lnSpc>
                <a:spcPct val="107000"/>
              </a:lnSpc>
              <a:spcBef>
                <a:spcPts val="600"/>
              </a:spcBef>
              <a:spcAft>
                <a:spcPts val="800"/>
              </a:spcAft>
              <a:buClr>
                <a:srgbClr val="FF0000"/>
              </a:buClr>
              <a:buSzPct val="130000"/>
              <a:buFont typeface="+mj-lt"/>
              <a:buAutoNum type="arabicPeriod" startAt="5"/>
            </a:pPr>
            <a:r>
              <a:rPr lang="en-US" sz="1200" dirty="0">
                <a:latin typeface="Calibri" panose="020F0502020204030204" pitchFamily="34" charset="0"/>
                <a:ea typeface="Calibri" panose="020F0502020204030204" pitchFamily="34" charset="0"/>
                <a:cs typeface="Times New Roman" panose="02020603050405020304" pitchFamily="18" charset="0"/>
              </a:rPr>
              <a:t>Use the test scripts to test the process</a:t>
            </a:r>
            <a:br>
              <a:rPr lang="en-US" sz="1200" dirty="0">
                <a:latin typeface="Calibri" panose="020F0502020204030204" pitchFamily="34" charset="0"/>
                <a:ea typeface="Calibri" panose="020F0502020204030204" pitchFamily="34" charset="0"/>
                <a:cs typeface="Times New Roman" panose="02020603050405020304" pitchFamily="18" charset="0"/>
              </a:rPr>
            </a:br>
            <a:r>
              <a:rPr lang="en-US" sz="1200" b="0" dirty="0">
                <a:latin typeface="Calibri" panose="020F0502020204030204" pitchFamily="34" charset="0"/>
                <a:ea typeface="Calibri" panose="020F0502020204030204" pitchFamily="34" charset="0"/>
                <a:cs typeface="Times New Roman" panose="02020603050405020304" pitchFamily="18" charset="0"/>
              </a:rPr>
              <a:t>Use the detailed test scripts to test the preconfigured process in your system. </a:t>
            </a:r>
            <a:br>
              <a:rPr lang="en-US" sz="1200" b="0" dirty="0">
                <a:latin typeface="Calibri" panose="020F0502020204030204" pitchFamily="34" charset="0"/>
                <a:ea typeface="Calibri" panose="020F0502020204030204" pitchFamily="34" charset="0"/>
                <a:cs typeface="Times New Roman" panose="02020603050405020304" pitchFamily="18" charset="0"/>
              </a:rPr>
            </a:br>
            <a:endParaRPr lang="en-US" sz="1200" b="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Up Ribbon 3"/>
          <p:cNvSpPr/>
          <p:nvPr/>
        </p:nvSpPr>
        <p:spPr bwMode="gray">
          <a:xfrm>
            <a:off x="8040130" y="811951"/>
            <a:ext cx="3557222" cy="766119"/>
          </a:xfrm>
          <a:prstGeom prst="ribbon2">
            <a:avLst>
              <a:gd name="adj1" fmla="val 16667"/>
              <a:gd name="adj2" fmla="val 72695"/>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p:nvSpPr>
        <p:spPr>
          <a:xfrm>
            <a:off x="8992392" y="895910"/>
            <a:ext cx="1652697" cy="492443"/>
          </a:xfrm>
          <a:prstGeom prst="rect">
            <a:avLst/>
          </a:prstGeom>
          <a:noFill/>
        </p:spPr>
        <p:txBody>
          <a:bodyPr wrap="none" lIns="0" tIns="0" rIns="0" bIns="0" rtlCol="0">
            <a:spAutoFit/>
          </a:bodyPr>
          <a:lstStyle/>
          <a:p>
            <a:pPr algn="ctr" fontAlgn="base">
              <a:spcAft>
                <a:spcPct val="0"/>
              </a:spcAft>
              <a:buClr>
                <a:srgbClr val="F0AB00"/>
              </a:buClr>
              <a:buSzPct val="80000"/>
            </a:pPr>
            <a:r>
              <a:rPr lang="de-DE" sz="1600" b="1" kern="0" dirty="0">
                <a:solidFill>
                  <a:schemeClr val="bg1"/>
                </a:solidFill>
                <a:ea typeface="Arial Unicode MS" pitchFamily="34" charset="-128"/>
                <a:cs typeface="Arial Unicode MS" pitchFamily="34" charset="-128"/>
              </a:rPr>
              <a:t>Implementation </a:t>
            </a:r>
          </a:p>
          <a:p>
            <a:pPr algn="ctr" fontAlgn="base">
              <a:spcAft>
                <a:spcPct val="0"/>
              </a:spcAft>
              <a:buClr>
                <a:srgbClr val="F0AB00"/>
              </a:buClr>
              <a:buSzPct val="80000"/>
            </a:pPr>
            <a:r>
              <a:rPr lang="de-DE" sz="1600" b="1" kern="0" dirty="0" err="1">
                <a:solidFill>
                  <a:schemeClr val="bg1"/>
                </a:solidFill>
                <a:ea typeface="Arial Unicode MS" pitchFamily="34" charset="-128"/>
                <a:cs typeface="Arial Unicode MS" pitchFamily="34" charset="-128"/>
              </a:rPr>
              <a:t>recommendation</a:t>
            </a:r>
            <a:endParaRPr lang="en-US" sz="1600" b="1" kern="0" dirty="0" err="1">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3347794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bwMode="gray">
          <a:xfrm>
            <a:off x="324000" y="2086132"/>
            <a:ext cx="7200000" cy="923330"/>
          </a:xfrm>
          <a:prstGeom prst="rect">
            <a:avLst/>
          </a:prstGeom>
        </p:spPr>
        <p:txBody>
          <a:bodyPr vert="horz" lIns="0" tIns="0" rIns="0" bIns="0" rtlCol="0" anchor="t" anchorCtr="0">
            <a:noAutofit/>
          </a:bodyPr>
          <a:lstStyle>
            <a:lvl1pPr algn="l" defTabSz="1088776" rtl="0" eaLnBrk="1" latinLnBrk="0" hangingPunct="1">
              <a:spcBef>
                <a:spcPct val="0"/>
              </a:spcBef>
              <a:buNone/>
              <a:defRPr sz="6000" b="1" kern="1200">
                <a:solidFill>
                  <a:schemeClr val="tx1"/>
                </a:solidFill>
                <a:latin typeface="+mj-lt"/>
                <a:ea typeface="+mj-ea"/>
                <a:cs typeface="+mj-cs"/>
              </a:defRPr>
            </a:lvl1pPr>
          </a:lstStyle>
          <a:p>
            <a:r>
              <a:rPr lang="en-US" dirty="0"/>
              <a:t>Thank you</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775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00" y="318288"/>
            <a:ext cx="11545200" cy="756175"/>
          </a:xfrm>
        </p:spPr>
        <p:txBody>
          <a:bodyPr/>
          <a:lstStyle/>
          <a:p>
            <a:r>
              <a:rPr lang="en-US" dirty="0"/>
              <a:t>Accessing the SAP Best Practices Content via the SAP Best Practices Explorer</a:t>
            </a:r>
            <a:endParaRPr lang="de-DE" dirty="0"/>
          </a:p>
        </p:txBody>
      </p:sp>
      <p:sp>
        <p:nvSpPr>
          <p:cNvPr id="5" name="TextBox 4"/>
          <p:cNvSpPr txBox="1"/>
          <p:nvPr/>
        </p:nvSpPr>
        <p:spPr>
          <a:xfrm>
            <a:off x="324001" y="2629467"/>
            <a:ext cx="5033308" cy="204671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Visit the </a:t>
            </a:r>
            <a:r>
              <a:rPr lang="en-US" sz="1600" kern="0" dirty="0">
                <a:ea typeface="Arial Unicode MS" pitchFamily="34" charset="-128"/>
                <a:cs typeface="Arial Unicode MS" pitchFamily="34" charset="-128"/>
                <a:hlinkClick r:id="rId2"/>
              </a:rPr>
              <a:t>SAP Best Practices Explorer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and navigate to your solution package by clicking on </a:t>
            </a:r>
            <a:r>
              <a:rPr lang="en-US" sz="1600" i="1" kern="0" dirty="0">
                <a:ea typeface="Arial Unicode MS" pitchFamily="34" charset="-128"/>
                <a:cs typeface="Arial Unicode MS" pitchFamily="34" charset="-128"/>
              </a:rPr>
              <a:t>Complete Portfolio </a:t>
            </a:r>
            <a:r>
              <a:rPr lang="en-US" sz="1600" i="1" kern="0" dirty="0">
                <a:ea typeface="Arial Unicode MS" pitchFamily="34" charset="-128"/>
                <a:cs typeface="Arial Unicode MS" pitchFamily="34" charset="-128"/>
                <a:sym typeface="Wingdings" panose="05000000000000000000" pitchFamily="2" charset="2"/>
              </a:rPr>
              <a:t> </a:t>
            </a:r>
            <a:r>
              <a:rPr lang="en-US" sz="1600" i="1" kern="0" dirty="0">
                <a:ea typeface="Arial Unicode MS" pitchFamily="34" charset="-128"/>
                <a:cs typeface="Arial Unicode MS" pitchFamily="34" charset="-128"/>
              </a:rPr>
              <a:t>Lines of Business </a:t>
            </a:r>
            <a:r>
              <a:rPr lang="en-US" sz="1600" i="1" kern="0" dirty="0">
                <a:ea typeface="Arial Unicode MS" pitchFamily="34" charset="-128"/>
                <a:cs typeface="Arial Unicode MS" pitchFamily="34" charset="-128"/>
                <a:sym typeface="Wingdings" panose="05000000000000000000" pitchFamily="2" charset="2"/>
              </a:rPr>
              <a:t> Human Resources.</a:t>
            </a:r>
            <a:br>
              <a:rPr lang="en-US" sz="1600" i="1" kern="0" dirty="0">
                <a:ea typeface="Arial Unicode MS" pitchFamily="34" charset="-128"/>
                <a:cs typeface="Arial Unicode MS" pitchFamily="34" charset="-128"/>
                <a:sym typeface="Wingdings" panose="05000000000000000000" pitchFamily="2" charset="2"/>
              </a:rPr>
            </a:br>
            <a:endParaRPr lang="en-US" sz="1600" i="1" kern="0" dirty="0">
              <a:ea typeface="Arial Unicode MS" pitchFamily="34" charset="-128"/>
              <a:cs typeface="Arial Unicode MS" pitchFamily="34" charset="-128"/>
              <a:sym typeface="Wingdings" panose="05000000000000000000" pitchFamily="2" charset="2"/>
            </a:endParaRP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Choose the solution package of your choice,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for example </a:t>
            </a:r>
            <a:r>
              <a:rPr lang="en-US" sz="1600" i="1" kern="0" dirty="0">
                <a:ea typeface="Arial Unicode MS" pitchFamily="34" charset="-128"/>
                <a:cs typeface="Arial Unicode MS" pitchFamily="34" charset="-128"/>
              </a:rPr>
              <a:t>SAP Best Practices for SAP SuccessFactors Employee Central </a:t>
            </a:r>
            <a:endParaRPr lang="en-US" sz="1600" kern="0" dirty="0">
              <a:ea typeface="Arial Unicode MS" pitchFamily="34" charset="-128"/>
              <a:cs typeface="Arial Unicode MS" pitchFamily="34" charset="-128"/>
            </a:endParaRPr>
          </a:p>
        </p:txBody>
      </p:sp>
      <p:grpSp>
        <p:nvGrpSpPr>
          <p:cNvPr id="14" name="Group 13"/>
          <p:cNvGrpSpPr/>
          <p:nvPr/>
        </p:nvGrpSpPr>
        <p:grpSpPr>
          <a:xfrm>
            <a:off x="5492918" y="1689295"/>
            <a:ext cx="6376282" cy="4281847"/>
            <a:chOff x="5492918" y="1689295"/>
            <a:chExt cx="6376282" cy="4281847"/>
          </a:xfrm>
        </p:grpSpPr>
        <p:pic>
          <p:nvPicPr>
            <p:cNvPr id="4" name="Picture 3"/>
            <p:cNvPicPr>
              <a:picLocks noChangeAspect="1"/>
            </p:cNvPicPr>
            <p:nvPr/>
          </p:nvPicPr>
          <p:blipFill>
            <a:blip r:embed="rId3"/>
            <a:stretch>
              <a:fillRect/>
            </a:stretch>
          </p:blipFill>
          <p:spPr>
            <a:xfrm>
              <a:off x="5492918" y="1689295"/>
              <a:ext cx="6376282" cy="4281847"/>
            </a:xfrm>
            <a:prstGeom prst="rect">
              <a:avLst/>
            </a:prstGeom>
          </p:spPr>
        </p:pic>
        <p:grpSp>
          <p:nvGrpSpPr>
            <p:cNvPr id="13" name="Group 12"/>
            <p:cNvGrpSpPr/>
            <p:nvPr/>
          </p:nvGrpSpPr>
          <p:grpSpPr>
            <a:xfrm>
              <a:off x="7576440" y="2710149"/>
              <a:ext cx="2295774" cy="190500"/>
              <a:chOff x="7576440" y="2710149"/>
              <a:chExt cx="2295774" cy="190500"/>
            </a:xfrm>
          </p:grpSpPr>
          <p:grpSp>
            <p:nvGrpSpPr>
              <p:cNvPr id="11" name="Group 10"/>
              <p:cNvGrpSpPr/>
              <p:nvPr/>
            </p:nvGrpSpPr>
            <p:grpSpPr>
              <a:xfrm>
                <a:off x="7576440" y="2733101"/>
                <a:ext cx="1914774" cy="142735"/>
                <a:chOff x="7576440" y="2733101"/>
                <a:chExt cx="1914774" cy="142735"/>
              </a:xfrm>
            </p:grpSpPr>
            <p:pic>
              <p:nvPicPr>
                <p:cNvPr id="8" name="Picture 7"/>
                <p:cNvPicPr>
                  <a:picLocks noChangeAspect="1"/>
                </p:cNvPicPr>
                <p:nvPr/>
              </p:nvPicPr>
              <p:blipFill>
                <a:blip r:embed="rId4"/>
                <a:stretch>
                  <a:fillRect/>
                </a:stretch>
              </p:blipFill>
              <p:spPr>
                <a:xfrm>
                  <a:off x="8269219" y="2747661"/>
                  <a:ext cx="1221995" cy="118067"/>
                </a:xfrm>
                <a:prstGeom prst="rect">
                  <a:avLst/>
                </a:prstGeom>
              </p:spPr>
            </p:pic>
            <p:pic>
              <p:nvPicPr>
                <p:cNvPr id="10" name="Picture 9"/>
                <p:cNvPicPr>
                  <a:picLocks noChangeAspect="1"/>
                </p:cNvPicPr>
                <p:nvPr/>
              </p:nvPicPr>
              <p:blipFill>
                <a:blip r:embed="rId5"/>
                <a:stretch>
                  <a:fillRect/>
                </a:stretch>
              </p:blipFill>
              <p:spPr>
                <a:xfrm>
                  <a:off x="7576440" y="2733101"/>
                  <a:ext cx="695832" cy="142735"/>
                </a:xfrm>
                <a:prstGeom prst="rect">
                  <a:avLst/>
                </a:prstGeom>
              </p:spPr>
            </p:pic>
          </p:grpSp>
          <p:pic>
            <p:nvPicPr>
              <p:cNvPr id="12" name="Picture 11"/>
              <p:cNvPicPr>
                <a:picLocks noChangeAspect="1"/>
              </p:cNvPicPr>
              <p:nvPr/>
            </p:nvPicPr>
            <p:blipFill>
              <a:blip r:embed="rId6"/>
              <a:stretch>
                <a:fillRect/>
              </a:stretch>
            </p:blipFill>
            <p:spPr>
              <a:xfrm>
                <a:off x="9491214" y="2710149"/>
                <a:ext cx="381000" cy="190500"/>
              </a:xfrm>
              <a:prstGeom prst="rect">
                <a:avLst/>
              </a:prstGeom>
            </p:spPr>
          </p:pic>
        </p:grpSp>
        <p:sp>
          <p:nvSpPr>
            <p:cNvPr id="9" name="Rectangle 8"/>
            <p:cNvSpPr/>
            <p:nvPr/>
          </p:nvSpPr>
          <p:spPr bwMode="gray">
            <a:xfrm>
              <a:off x="7254093" y="2710149"/>
              <a:ext cx="3115203" cy="198304"/>
            </a:xfrm>
            <a:prstGeom prst="rect">
              <a:avLst/>
            </a:prstGeom>
            <a:noFill/>
            <a:ln w="381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72916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00" y="318288"/>
            <a:ext cx="11545200" cy="756175"/>
          </a:xfrm>
        </p:spPr>
        <p:txBody>
          <a:bodyPr/>
          <a:lstStyle/>
          <a:p>
            <a:r>
              <a:rPr lang="en-US" dirty="0"/>
              <a:t>Accessing the SAP Best Practices Content </a:t>
            </a:r>
            <a:br>
              <a:rPr lang="en-US" dirty="0"/>
            </a:br>
            <a:r>
              <a:rPr lang="en-US" sz="2400" b="0" dirty="0"/>
              <a:t>Example: SAP Best Practices for SAP SuccessFactors Employee Central</a:t>
            </a:r>
            <a:endParaRPr lang="de-DE" dirty="0"/>
          </a:p>
        </p:txBody>
      </p:sp>
      <p:sp>
        <p:nvSpPr>
          <p:cNvPr id="5" name="TextBox 4"/>
          <p:cNvSpPr txBox="1"/>
          <p:nvPr/>
        </p:nvSpPr>
        <p:spPr>
          <a:xfrm>
            <a:off x="527038" y="2585266"/>
            <a:ext cx="4126052" cy="98488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600" dirty="0"/>
              <a:t>The </a:t>
            </a:r>
            <a:r>
              <a:rPr lang="en-US" sz="1600" i="1" kern="0" dirty="0">
                <a:ea typeface="Arial Unicode MS" pitchFamily="34" charset="-128"/>
                <a:cs typeface="Arial Unicode MS" pitchFamily="34" charset="-128"/>
              </a:rPr>
              <a:t>SAP Best Practices for SAP SuccessFactors Employee Central </a:t>
            </a:r>
            <a:r>
              <a:rPr lang="en-US" sz="1600" kern="0" dirty="0">
                <a:ea typeface="Arial Unicode MS" pitchFamily="34" charset="-128"/>
                <a:cs typeface="Arial Unicode MS" pitchFamily="34" charset="-128"/>
              </a:rPr>
              <a:t>package can be accessed via the quick link: </a:t>
            </a:r>
            <a:r>
              <a:rPr lang="de-DE" sz="1600" dirty="0">
                <a:hlinkClick r:id="rId2"/>
              </a:rPr>
              <a:t>https://rapid.sap.com/bp/BP_SFSF_EC</a:t>
            </a:r>
            <a:r>
              <a:rPr lang="de-DE" sz="1600" dirty="0"/>
              <a:t> </a:t>
            </a:r>
          </a:p>
        </p:txBody>
      </p:sp>
      <p:sp>
        <p:nvSpPr>
          <p:cNvPr id="9" name="Rectangle 8"/>
          <p:cNvSpPr/>
          <p:nvPr/>
        </p:nvSpPr>
        <p:spPr>
          <a:xfrm>
            <a:off x="527037" y="3904843"/>
            <a:ext cx="4126052" cy="1077218"/>
          </a:xfrm>
          <a:prstGeom prst="rect">
            <a:avLst/>
          </a:prstGeom>
        </p:spPr>
        <p:txBody>
          <a:bodyPr wrap="square">
            <a:spAutoFit/>
          </a:bodyPr>
          <a:lstStyle/>
          <a:p>
            <a:r>
              <a:rPr lang="en-US" sz="1600" i="1" kern="0" dirty="0">
                <a:ea typeface="Arial Unicode MS" pitchFamily="34" charset="-128"/>
                <a:cs typeface="Arial Unicode MS" pitchFamily="34" charset="-128"/>
              </a:rPr>
              <a:t>For SAP </a:t>
            </a:r>
            <a:r>
              <a:rPr lang="en-US" sz="1600" i="1" kern="0" dirty="0" err="1">
                <a:ea typeface="Arial Unicode MS" pitchFamily="34" charset="-128"/>
                <a:cs typeface="Arial Unicode MS" pitchFamily="34" charset="-128"/>
              </a:rPr>
              <a:t>SuccessFactors</a:t>
            </a:r>
            <a:r>
              <a:rPr lang="en-US" sz="1600" i="1" kern="0" dirty="0">
                <a:ea typeface="Arial Unicode MS" pitchFamily="34" charset="-128"/>
                <a:cs typeface="Arial Unicode MS" pitchFamily="34" charset="-128"/>
              </a:rPr>
              <a:t> Employee Central  we have localized content. </a:t>
            </a:r>
          </a:p>
          <a:p>
            <a:r>
              <a:rPr lang="en-US" sz="1600" i="1" kern="0" dirty="0">
                <a:ea typeface="Arial Unicode MS" pitchFamily="34" charset="-128"/>
                <a:cs typeface="Arial Unicode MS" pitchFamily="34" charset="-128"/>
              </a:rPr>
              <a:t>Choose the country version you wish to know more about. </a:t>
            </a:r>
          </a:p>
        </p:txBody>
      </p:sp>
      <p:grpSp>
        <p:nvGrpSpPr>
          <p:cNvPr id="11" name="Group 10"/>
          <p:cNvGrpSpPr/>
          <p:nvPr/>
        </p:nvGrpSpPr>
        <p:grpSpPr>
          <a:xfrm>
            <a:off x="3298498" y="1745931"/>
            <a:ext cx="8255212" cy="4395961"/>
            <a:chOff x="3298498" y="1745931"/>
            <a:chExt cx="8255212" cy="4395961"/>
          </a:xfrm>
        </p:grpSpPr>
        <p:pic>
          <p:nvPicPr>
            <p:cNvPr id="4" name="Picture 3"/>
            <p:cNvPicPr>
              <a:picLocks noChangeAspect="1"/>
            </p:cNvPicPr>
            <p:nvPr/>
          </p:nvPicPr>
          <p:blipFill>
            <a:blip r:embed="rId3"/>
            <a:stretch>
              <a:fillRect/>
            </a:stretch>
          </p:blipFill>
          <p:spPr>
            <a:xfrm>
              <a:off x="5389740" y="3660858"/>
              <a:ext cx="6163970" cy="2481034"/>
            </a:xfrm>
            <a:prstGeom prst="rect">
              <a:avLst/>
            </a:prstGeom>
          </p:spPr>
        </p:pic>
        <p:grpSp>
          <p:nvGrpSpPr>
            <p:cNvPr id="25" name="Group 24"/>
            <p:cNvGrpSpPr/>
            <p:nvPr/>
          </p:nvGrpSpPr>
          <p:grpSpPr>
            <a:xfrm>
              <a:off x="3298498" y="1745931"/>
              <a:ext cx="5598075" cy="4379447"/>
              <a:chOff x="3298498" y="1432030"/>
              <a:chExt cx="5598075" cy="4379447"/>
            </a:xfrm>
          </p:grpSpPr>
          <p:sp>
            <p:nvSpPr>
              <p:cNvPr id="16" name="TextBox 15"/>
              <p:cNvSpPr txBox="1"/>
              <p:nvPr/>
            </p:nvSpPr>
            <p:spPr>
              <a:xfrm>
                <a:off x="3298498" y="1432030"/>
                <a:ext cx="555303" cy="9916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600" kern="0" dirty="0">
                    <a:solidFill>
                      <a:schemeClr val="bg1"/>
                    </a:solidFill>
                    <a:latin typeface="Arial" panose="020B0604020202020204" pitchFamily="34" charset="0"/>
                    <a:ea typeface="Arial Unicode MS" pitchFamily="34" charset="-128"/>
                    <a:cs typeface="Arial" panose="020B0604020202020204" pitchFamily="34" charset="0"/>
                  </a:rPr>
                  <a:t>United States </a:t>
                </a:r>
              </a:p>
            </p:txBody>
          </p:sp>
          <p:sp>
            <p:nvSpPr>
              <p:cNvPr id="24" name="Curved Right Arrow 23"/>
              <p:cNvSpPr/>
              <p:nvPr/>
            </p:nvSpPr>
            <p:spPr bwMode="gray">
              <a:xfrm>
                <a:off x="4784794" y="2233765"/>
                <a:ext cx="518716" cy="1810549"/>
              </a:xfrm>
              <a:prstGeom prst="curvedRight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7616413" y="4041481"/>
                <a:ext cx="1280160" cy="1769996"/>
              </a:xfrm>
              <a:prstGeom prst="rect">
                <a:avLst/>
              </a:prstGeom>
              <a:noFill/>
              <a:ln w="381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pic>
        <p:nvPicPr>
          <p:cNvPr id="14" name="Picture 13"/>
          <p:cNvPicPr>
            <a:picLocks noChangeAspect="1"/>
          </p:cNvPicPr>
          <p:nvPr/>
        </p:nvPicPr>
        <p:blipFill>
          <a:blip r:embed="rId4"/>
          <a:stretch>
            <a:fillRect/>
          </a:stretch>
        </p:blipFill>
        <p:spPr>
          <a:xfrm>
            <a:off x="5389740" y="1481396"/>
            <a:ext cx="5674601" cy="2088755"/>
          </a:xfrm>
          <a:prstGeom prst="rect">
            <a:avLst/>
          </a:prstGeom>
        </p:spPr>
      </p:pic>
    </p:spTree>
    <p:extLst>
      <p:ext uri="{BB962C8B-B14F-4D97-AF65-F5344CB8AC3E}">
        <p14:creationId xmlns:p14="http://schemas.microsoft.com/office/powerpoint/2010/main" val="260037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the SAP Best Practices Explorer</a:t>
            </a:r>
            <a:br>
              <a:rPr lang="en-US" dirty="0"/>
            </a:br>
            <a:r>
              <a:rPr lang="en-US" sz="2400" b="0" dirty="0"/>
              <a:t>Overview</a:t>
            </a:r>
          </a:p>
        </p:txBody>
      </p:sp>
      <p:sp>
        <p:nvSpPr>
          <p:cNvPr id="3" name="Text Placeholder 2"/>
          <p:cNvSpPr>
            <a:spLocks noGrp="1"/>
          </p:cNvSpPr>
          <p:nvPr>
            <p:ph type="body" sz="quarter" idx="10"/>
          </p:nvPr>
        </p:nvSpPr>
        <p:spPr>
          <a:xfrm>
            <a:off x="324000" y="2683042"/>
            <a:ext cx="4272063" cy="3400079"/>
          </a:xfrm>
        </p:spPr>
        <p:txBody>
          <a:bodyPr/>
          <a:lstStyle/>
          <a:p>
            <a:r>
              <a:rPr lang="en-US" sz="1600" dirty="0"/>
              <a:t>The page is divided in four sections: </a:t>
            </a:r>
            <a:r>
              <a:rPr lang="en-US" sz="1600" b="0" dirty="0"/>
              <a:t>Overview, Solution Scope, Accelerators, </a:t>
            </a:r>
            <a:br>
              <a:rPr lang="en-US" sz="1600" b="0" dirty="0"/>
            </a:br>
            <a:r>
              <a:rPr lang="en-US" sz="1600" b="0" dirty="0"/>
              <a:t>Find Out More.</a:t>
            </a:r>
            <a:endParaRPr lang="en-US" b="0" dirty="0"/>
          </a:p>
          <a:p>
            <a:r>
              <a:rPr lang="en-US" sz="1600" dirty="0"/>
              <a:t>Overview</a:t>
            </a:r>
            <a:br>
              <a:rPr lang="en-US" sz="1600" dirty="0"/>
            </a:br>
            <a:r>
              <a:rPr lang="en-US" sz="1600" b="0" dirty="0"/>
              <a:t>Here you will find a description of the solution package, business benefits, key competitive differentiators and software requirements</a:t>
            </a:r>
            <a:endParaRPr lang="en-US" sz="1400" b="0" dirty="0"/>
          </a:p>
        </p:txBody>
      </p:sp>
      <p:grpSp>
        <p:nvGrpSpPr>
          <p:cNvPr id="9" name="Group 8"/>
          <p:cNvGrpSpPr/>
          <p:nvPr/>
        </p:nvGrpSpPr>
        <p:grpSpPr>
          <a:xfrm>
            <a:off x="4957273" y="1592132"/>
            <a:ext cx="6911927" cy="4023361"/>
            <a:chOff x="4957273" y="1592132"/>
            <a:chExt cx="6911927" cy="4023361"/>
          </a:xfrm>
        </p:grpSpPr>
        <p:pic>
          <p:nvPicPr>
            <p:cNvPr id="5" name="Picture 4"/>
            <p:cNvPicPr>
              <a:picLocks noChangeAspect="1"/>
            </p:cNvPicPr>
            <p:nvPr/>
          </p:nvPicPr>
          <p:blipFill>
            <a:blip r:embed="rId2"/>
            <a:stretch>
              <a:fillRect/>
            </a:stretch>
          </p:blipFill>
          <p:spPr>
            <a:xfrm>
              <a:off x="4957273" y="1592132"/>
              <a:ext cx="6911927" cy="4023361"/>
            </a:xfrm>
            <a:prstGeom prst="rect">
              <a:avLst/>
            </a:prstGeom>
          </p:spPr>
        </p:pic>
        <p:sp>
          <p:nvSpPr>
            <p:cNvPr id="6" name="Rectangle 5"/>
            <p:cNvSpPr/>
            <p:nvPr/>
          </p:nvSpPr>
          <p:spPr bwMode="gray">
            <a:xfrm>
              <a:off x="5081282" y="3099284"/>
              <a:ext cx="2502860" cy="296005"/>
            </a:xfrm>
            <a:prstGeom prst="rect">
              <a:avLst/>
            </a:prstGeom>
            <a:noFill/>
            <a:ln w="2857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61957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the SAP Best Practices Explorer</a:t>
            </a:r>
            <a:br>
              <a:rPr lang="en-US" dirty="0"/>
            </a:br>
            <a:r>
              <a:rPr lang="en-US" sz="2400" b="0" dirty="0"/>
              <a:t>Solution Scope</a:t>
            </a:r>
            <a:endParaRPr lang="en-US" dirty="0"/>
          </a:p>
        </p:txBody>
      </p:sp>
      <p:sp>
        <p:nvSpPr>
          <p:cNvPr id="3" name="Text Placeholder 2"/>
          <p:cNvSpPr>
            <a:spLocks noGrp="1"/>
          </p:cNvSpPr>
          <p:nvPr>
            <p:ph type="body" sz="quarter" idx="10"/>
          </p:nvPr>
        </p:nvSpPr>
        <p:spPr>
          <a:xfrm>
            <a:off x="324000" y="2683042"/>
            <a:ext cx="4272063" cy="3400079"/>
          </a:xfrm>
        </p:spPr>
        <p:txBody>
          <a:bodyPr/>
          <a:lstStyle/>
          <a:p>
            <a:r>
              <a:rPr lang="en-US" sz="1600" dirty="0"/>
              <a:t>Solution Scope</a:t>
            </a:r>
            <a:br>
              <a:rPr lang="en-US" sz="1600" dirty="0"/>
            </a:br>
            <a:r>
              <a:rPr lang="en-US" sz="1600" b="0" dirty="0"/>
              <a:t>In this section you can find out more about the different scope items that are included in the package. </a:t>
            </a:r>
          </a:p>
          <a:p>
            <a:r>
              <a:rPr lang="en-US" sz="1600" b="0" dirty="0"/>
              <a:t>By clicking on a specific scope item you will get detailed information as well as access to a process diagram and test script. </a:t>
            </a:r>
            <a:endParaRPr lang="en-US" sz="1400" b="0" dirty="0"/>
          </a:p>
        </p:txBody>
      </p:sp>
      <p:grpSp>
        <p:nvGrpSpPr>
          <p:cNvPr id="4" name="Group 3"/>
          <p:cNvGrpSpPr/>
          <p:nvPr/>
        </p:nvGrpSpPr>
        <p:grpSpPr>
          <a:xfrm>
            <a:off x="4991117" y="1375685"/>
            <a:ext cx="6851857" cy="3651226"/>
            <a:chOff x="4991117" y="1375685"/>
            <a:chExt cx="6851857" cy="3651226"/>
          </a:xfrm>
        </p:grpSpPr>
        <p:grpSp>
          <p:nvGrpSpPr>
            <p:cNvPr id="10" name="Group 9"/>
            <p:cNvGrpSpPr/>
            <p:nvPr/>
          </p:nvGrpSpPr>
          <p:grpSpPr>
            <a:xfrm>
              <a:off x="4991117" y="1375685"/>
              <a:ext cx="6851857" cy="3651226"/>
              <a:chOff x="4991117" y="1375685"/>
              <a:chExt cx="6851857" cy="3651226"/>
            </a:xfrm>
          </p:grpSpPr>
          <p:pic>
            <p:nvPicPr>
              <p:cNvPr id="5" name="Picture 4"/>
              <p:cNvPicPr>
                <a:picLocks noChangeAspect="1"/>
              </p:cNvPicPr>
              <p:nvPr/>
            </p:nvPicPr>
            <p:blipFill rotWithShape="1">
              <a:blip r:embed="rId2"/>
              <a:srcRect l="581"/>
              <a:stretch/>
            </p:blipFill>
            <p:spPr>
              <a:xfrm>
                <a:off x="5035364" y="1375685"/>
                <a:ext cx="6807610" cy="3651226"/>
              </a:xfrm>
              <a:prstGeom prst="rect">
                <a:avLst/>
              </a:prstGeom>
            </p:spPr>
          </p:pic>
          <p:sp>
            <p:nvSpPr>
              <p:cNvPr id="8" name="Curved Right Arrow 7"/>
              <p:cNvSpPr/>
              <p:nvPr/>
            </p:nvSpPr>
            <p:spPr bwMode="gray">
              <a:xfrm rot="20006785">
                <a:off x="4991117" y="3326759"/>
                <a:ext cx="474136" cy="1303230"/>
              </a:xfrm>
              <a:prstGeom prst="curvedRight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Oval 8"/>
              <p:cNvSpPr/>
              <p:nvPr/>
            </p:nvSpPr>
            <p:spPr bwMode="gray">
              <a:xfrm>
                <a:off x="5346923" y="3187379"/>
                <a:ext cx="192820" cy="182241"/>
              </a:xfrm>
              <a:prstGeom prst="ellipse">
                <a:avLst/>
              </a:prstGeom>
              <a:solidFill>
                <a:schemeClr val="bg2">
                  <a:alpha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1"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8185" y="1943287"/>
              <a:ext cx="3537863" cy="15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11"/>
          <p:cNvPicPr>
            <a:picLocks noChangeAspect="1"/>
          </p:cNvPicPr>
          <p:nvPr/>
        </p:nvPicPr>
        <p:blipFill>
          <a:blip r:embed="rId4"/>
          <a:stretch>
            <a:fillRect/>
          </a:stretch>
        </p:blipFill>
        <p:spPr>
          <a:xfrm>
            <a:off x="5831209" y="3497915"/>
            <a:ext cx="5869678" cy="2782204"/>
          </a:xfrm>
          <a:prstGeom prst="rect">
            <a:avLst/>
          </a:prstGeom>
          <a:ln>
            <a:solidFill>
              <a:schemeClr val="bg2"/>
            </a:solidFill>
          </a:ln>
        </p:spPr>
      </p:pic>
    </p:spTree>
    <p:extLst>
      <p:ext uri="{BB962C8B-B14F-4D97-AF65-F5344CB8AC3E}">
        <p14:creationId xmlns:p14="http://schemas.microsoft.com/office/powerpoint/2010/main" val="188397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the SAP Best Practices Explorer</a:t>
            </a:r>
            <a:br>
              <a:rPr lang="en-US" dirty="0"/>
            </a:br>
            <a:r>
              <a:rPr lang="en-US" sz="2400" b="0" dirty="0"/>
              <a:t>Accelerators</a:t>
            </a:r>
            <a:endParaRPr lang="en-US" dirty="0"/>
          </a:p>
        </p:txBody>
      </p:sp>
      <p:sp>
        <p:nvSpPr>
          <p:cNvPr id="5" name="Text Placeholder 2"/>
          <p:cNvSpPr>
            <a:spLocks noGrp="1"/>
          </p:cNvSpPr>
          <p:nvPr>
            <p:ph type="body" sz="quarter" idx="10"/>
          </p:nvPr>
        </p:nvSpPr>
        <p:spPr>
          <a:xfrm>
            <a:off x="696964" y="3171414"/>
            <a:ext cx="4272063" cy="1234174"/>
          </a:xfrm>
        </p:spPr>
        <p:txBody>
          <a:bodyPr/>
          <a:lstStyle/>
          <a:p>
            <a:r>
              <a:rPr lang="en-US" sz="1600" dirty="0"/>
              <a:t>Accelerators</a:t>
            </a:r>
            <a:br>
              <a:rPr lang="en-US" sz="1600" dirty="0"/>
            </a:br>
            <a:r>
              <a:rPr lang="en-US" sz="1600" b="0" dirty="0"/>
              <a:t>If you are customer, partner or SAP internal, you will find different kinds of documents in the subsections Delivery and Positioning, General Documents and Implementation. </a:t>
            </a:r>
          </a:p>
          <a:p>
            <a:r>
              <a:rPr lang="de-DE" sz="1600" b="0" dirty="0"/>
              <a:t> </a:t>
            </a:r>
            <a:endParaRPr lang="de-DE" sz="1400" b="0" dirty="0"/>
          </a:p>
        </p:txBody>
      </p:sp>
      <p:grpSp>
        <p:nvGrpSpPr>
          <p:cNvPr id="6" name="Group 5"/>
          <p:cNvGrpSpPr/>
          <p:nvPr/>
        </p:nvGrpSpPr>
        <p:grpSpPr>
          <a:xfrm>
            <a:off x="5061204" y="1376979"/>
            <a:ext cx="6807996" cy="4823045"/>
            <a:chOff x="5061204" y="1376979"/>
            <a:chExt cx="6807996" cy="4823045"/>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1204" y="1376979"/>
              <a:ext cx="6807996" cy="4823045"/>
            </a:xfrm>
            <a:prstGeom prst="rect">
              <a:avLst/>
            </a:prstGeom>
          </p:spPr>
        </p:pic>
        <p:pic>
          <p:nvPicPr>
            <p:cNvPr id="3" name="Picture 2"/>
            <p:cNvPicPr>
              <a:picLocks noChangeAspect="1"/>
            </p:cNvPicPr>
            <p:nvPr/>
          </p:nvPicPr>
          <p:blipFill>
            <a:blip r:embed="rId3"/>
            <a:stretch>
              <a:fillRect/>
            </a:stretch>
          </p:blipFill>
          <p:spPr>
            <a:xfrm>
              <a:off x="5164134" y="4201319"/>
              <a:ext cx="3448083" cy="604044"/>
            </a:xfrm>
            <a:prstGeom prst="rect">
              <a:avLst/>
            </a:prstGeom>
          </p:spPr>
        </p:pic>
        <p:pic>
          <p:nvPicPr>
            <p:cNvPr id="4" name="Picture 3"/>
            <p:cNvPicPr>
              <a:picLocks noChangeAspect="1"/>
            </p:cNvPicPr>
            <p:nvPr/>
          </p:nvPicPr>
          <p:blipFill>
            <a:blip r:embed="rId4"/>
            <a:stretch>
              <a:fillRect/>
            </a:stretch>
          </p:blipFill>
          <p:spPr>
            <a:xfrm>
              <a:off x="5164134" y="4805363"/>
              <a:ext cx="4017963" cy="1333500"/>
            </a:xfrm>
            <a:prstGeom prst="rect">
              <a:avLst/>
            </a:prstGeom>
          </p:spPr>
        </p:pic>
      </p:grpSp>
    </p:spTree>
    <p:extLst>
      <p:ext uri="{BB962C8B-B14F-4D97-AF65-F5344CB8AC3E}">
        <p14:creationId xmlns:p14="http://schemas.microsoft.com/office/powerpoint/2010/main" val="88737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Structure of the SAP Best Practices Explorer</a:t>
            </a:r>
            <a:br>
              <a:rPr lang="de-DE" dirty="0"/>
            </a:br>
            <a:r>
              <a:rPr lang="de-DE" sz="2400" b="0" dirty="0"/>
              <a:t>Find Out More</a:t>
            </a:r>
            <a:endParaRPr lang="de-DE" dirty="0"/>
          </a:p>
        </p:txBody>
      </p:sp>
      <p:sp>
        <p:nvSpPr>
          <p:cNvPr id="5" name="Text Placeholder 2"/>
          <p:cNvSpPr>
            <a:spLocks noGrp="1"/>
          </p:cNvSpPr>
          <p:nvPr>
            <p:ph type="body" sz="quarter" idx="10"/>
          </p:nvPr>
        </p:nvSpPr>
        <p:spPr>
          <a:xfrm>
            <a:off x="696964" y="3255222"/>
            <a:ext cx="4272063" cy="1234174"/>
          </a:xfrm>
        </p:spPr>
        <p:txBody>
          <a:bodyPr/>
          <a:lstStyle/>
          <a:p>
            <a:r>
              <a:rPr lang="en-US" sz="1600" dirty="0"/>
              <a:t>Find Out More</a:t>
            </a:r>
            <a:br>
              <a:rPr lang="en-US" sz="1600" dirty="0"/>
            </a:br>
            <a:r>
              <a:rPr lang="en-US" sz="1600" b="0" dirty="0"/>
              <a:t>In this section you will find links to related solution packages </a:t>
            </a:r>
          </a:p>
        </p:txBody>
      </p:sp>
      <p:pic>
        <p:nvPicPr>
          <p:cNvPr id="6" name="Picture 5"/>
          <p:cNvPicPr>
            <a:picLocks noChangeAspect="1"/>
          </p:cNvPicPr>
          <p:nvPr/>
        </p:nvPicPr>
        <p:blipFill>
          <a:blip r:embed="rId2"/>
          <a:stretch>
            <a:fillRect/>
          </a:stretch>
        </p:blipFill>
        <p:spPr>
          <a:xfrm>
            <a:off x="5357862" y="3042495"/>
            <a:ext cx="2143125" cy="523875"/>
          </a:xfrm>
          <a:prstGeom prst="rect">
            <a:avLst/>
          </a:prstGeom>
        </p:spPr>
      </p:pic>
      <p:pic>
        <p:nvPicPr>
          <p:cNvPr id="3" name="Picture 2"/>
          <p:cNvPicPr>
            <a:picLocks noChangeAspect="1"/>
          </p:cNvPicPr>
          <p:nvPr/>
        </p:nvPicPr>
        <p:blipFill>
          <a:blip r:embed="rId3"/>
          <a:stretch>
            <a:fillRect/>
          </a:stretch>
        </p:blipFill>
        <p:spPr>
          <a:xfrm>
            <a:off x="5357862" y="2395132"/>
            <a:ext cx="6019800" cy="2514600"/>
          </a:xfrm>
          <a:prstGeom prst="rect">
            <a:avLst/>
          </a:prstGeom>
        </p:spPr>
      </p:pic>
    </p:spTree>
    <p:extLst>
      <p:ext uri="{BB962C8B-B14F-4D97-AF65-F5344CB8AC3E}">
        <p14:creationId xmlns:p14="http://schemas.microsoft.com/office/powerpoint/2010/main" val="215636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SAP Best Practices Content </a:t>
            </a:r>
            <a:br>
              <a:rPr lang="en-US" dirty="0"/>
            </a:br>
            <a:r>
              <a:rPr lang="en-US" sz="2400" b="0" dirty="0"/>
              <a:t>Downloading the Package</a:t>
            </a:r>
            <a:endParaRPr lang="de-DE" sz="2400" dirty="0"/>
          </a:p>
        </p:txBody>
      </p:sp>
      <p:sp>
        <p:nvSpPr>
          <p:cNvPr id="6" name="TextBox 5"/>
          <p:cNvSpPr txBox="1"/>
          <p:nvPr/>
        </p:nvSpPr>
        <p:spPr>
          <a:xfrm>
            <a:off x="7248831" y="3173430"/>
            <a:ext cx="4527756" cy="98488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If you like to download the different assets all at once, choose the Download Icon in the right top corner to get all the documents of the solution package in the Content Library. </a:t>
            </a:r>
          </a:p>
        </p:txBody>
      </p:sp>
      <p:grpSp>
        <p:nvGrpSpPr>
          <p:cNvPr id="12" name="Group 11"/>
          <p:cNvGrpSpPr/>
          <p:nvPr/>
        </p:nvGrpSpPr>
        <p:grpSpPr>
          <a:xfrm>
            <a:off x="324000" y="1941655"/>
            <a:ext cx="6423567" cy="3243531"/>
            <a:chOff x="324000" y="1941655"/>
            <a:chExt cx="6423567" cy="3243531"/>
          </a:xfrm>
        </p:grpSpPr>
        <p:pic>
          <p:nvPicPr>
            <p:cNvPr id="10" name="Picture 9"/>
            <p:cNvPicPr>
              <a:picLocks noChangeAspect="1"/>
            </p:cNvPicPr>
            <p:nvPr/>
          </p:nvPicPr>
          <p:blipFill>
            <a:blip r:embed="rId2"/>
            <a:stretch>
              <a:fillRect/>
            </a:stretch>
          </p:blipFill>
          <p:spPr>
            <a:xfrm>
              <a:off x="324000" y="1941655"/>
              <a:ext cx="6423567" cy="3243531"/>
            </a:xfrm>
            <a:prstGeom prst="rect">
              <a:avLst/>
            </a:prstGeom>
          </p:spPr>
        </p:pic>
        <p:sp>
          <p:nvSpPr>
            <p:cNvPr id="11" name="Rectangle 10"/>
            <p:cNvSpPr/>
            <p:nvPr/>
          </p:nvSpPr>
          <p:spPr bwMode="gray">
            <a:xfrm>
              <a:off x="5013064" y="2279157"/>
              <a:ext cx="516366" cy="227376"/>
            </a:xfrm>
            <a:prstGeom prst="rect">
              <a:avLst/>
            </a:prstGeom>
            <a:noFill/>
            <a:ln w="381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95968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28545" y="1505563"/>
            <a:ext cx="3943350" cy="2809875"/>
            <a:chOff x="828545" y="1505563"/>
            <a:chExt cx="3943350" cy="2809875"/>
          </a:xfrm>
        </p:grpSpPr>
        <p:grpSp>
          <p:nvGrpSpPr>
            <p:cNvPr id="14" name="Group 13"/>
            <p:cNvGrpSpPr/>
            <p:nvPr/>
          </p:nvGrpSpPr>
          <p:grpSpPr>
            <a:xfrm>
              <a:off x="828545" y="1505563"/>
              <a:ext cx="3943350" cy="2809875"/>
              <a:chOff x="4125912" y="2024856"/>
              <a:chExt cx="3943350" cy="2809875"/>
            </a:xfrm>
          </p:grpSpPr>
          <p:pic>
            <p:nvPicPr>
              <p:cNvPr id="3" name="Picture 2"/>
              <p:cNvPicPr>
                <a:picLocks noChangeAspect="1"/>
              </p:cNvPicPr>
              <p:nvPr/>
            </p:nvPicPr>
            <p:blipFill>
              <a:blip r:embed="rId2"/>
              <a:stretch>
                <a:fillRect/>
              </a:stretch>
            </p:blipFill>
            <p:spPr>
              <a:xfrm>
                <a:off x="4125912" y="2024856"/>
                <a:ext cx="3943350" cy="2809875"/>
              </a:xfrm>
              <a:prstGeom prst="rect">
                <a:avLst/>
              </a:prstGeom>
            </p:spPr>
          </p:pic>
          <p:sp>
            <p:nvSpPr>
              <p:cNvPr id="5" name="Rectangle 4"/>
              <p:cNvSpPr/>
              <p:nvPr/>
            </p:nvSpPr>
            <p:spPr bwMode="gray">
              <a:xfrm>
                <a:off x="4248443" y="3763109"/>
                <a:ext cx="1835834" cy="619928"/>
              </a:xfrm>
              <a:prstGeom prst="rect">
                <a:avLst/>
              </a:prstGeom>
              <a:noFill/>
              <a:ln w="28575">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4" name="Picture 3"/>
            <p:cNvPicPr>
              <a:picLocks noChangeAspect="1"/>
            </p:cNvPicPr>
            <p:nvPr/>
          </p:nvPicPr>
          <p:blipFill>
            <a:blip r:embed="rId3"/>
            <a:stretch>
              <a:fillRect/>
            </a:stretch>
          </p:blipFill>
          <p:spPr>
            <a:xfrm>
              <a:off x="3346878" y="1949485"/>
              <a:ext cx="1289667" cy="419100"/>
            </a:xfrm>
            <a:prstGeom prst="rect">
              <a:avLst/>
            </a:prstGeom>
          </p:spPr>
        </p:pic>
      </p:grpSp>
      <p:sp>
        <p:nvSpPr>
          <p:cNvPr id="2" name="Title 1"/>
          <p:cNvSpPr>
            <a:spLocks noGrp="1"/>
          </p:cNvSpPr>
          <p:nvPr>
            <p:ph type="title"/>
          </p:nvPr>
        </p:nvSpPr>
        <p:spPr/>
        <p:txBody>
          <a:bodyPr/>
          <a:lstStyle/>
          <a:p>
            <a:r>
              <a:rPr lang="en-US" dirty="0"/>
              <a:t>Accessing the SAP Best Practices Content </a:t>
            </a:r>
            <a:br>
              <a:rPr lang="en-US" dirty="0"/>
            </a:br>
            <a:r>
              <a:rPr lang="en-US" sz="2400" b="0" dirty="0"/>
              <a:t>Downloading </a:t>
            </a:r>
            <a:r>
              <a:rPr lang="en-US" sz="2400" b="0"/>
              <a:t>the Zip-file </a:t>
            </a:r>
            <a:endParaRPr lang="en-US" dirty="0"/>
          </a:p>
        </p:txBody>
      </p:sp>
      <p:sp>
        <p:nvSpPr>
          <p:cNvPr id="11" name="TextBox 10"/>
          <p:cNvSpPr txBox="1"/>
          <p:nvPr/>
        </p:nvSpPr>
        <p:spPr>
          <a:xfrm>
            <a:off x="828545" y="4953597"/>
            <a:ext cx="2945422" cy="73866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600" kern="0">
                <a:ea typeface="Arial Unicode MS" pitchFamily="34" charset="-128"/>
                <a:cs typeface="Arial Unicode MS" pitchFamily="34" charset="-128"/>
              </a:rPr>
              <a:t>Choose Installation, </a:t>
            </a:r>
            <a:r>
              <a:rPr lang="en-US" sz="1600" kern="0" dirty="0">
                <a:ea typeface="Arial Unicode MS" pitchFamily="34" charset="-128"/>
                <a:cs typeface="Arial Unicode MS" pitchFamily="34" charset="-128"/>
              </a:rPr>
              <a:t>then select the number </a:t>
            </a:r>
            <a:r>
              <a:rPr lang="en-US" sz="1600" kern="0">
                <a:ea typeface="Arial Unicode MS" pitchFamily="34" charset="-128"/>
                <a:cs typeface="Arial Unicode MS" pitchFamily="34" charset="-128"/>
              </a:rPr>
              <a:t>under Name, and </a:t>
            </a:r>
            <a:r>
              <a:rPr lang="en-US" sz="1600" kern="0" dirty="0">
                <a:ea typeface="Arial Unicode MS" pitchFamily="34" charset="-128"/>
                <a:cs typeface="Arial Unicode MS" pitchFamily="34" charset="-128"/>
              </a:rPr>
              <a:t>open </a:t>
            </a:r>
            <a:r>
              <a:rPr lang="en-US" sz="1600" kern="0">
                <a:ea typeface="Arial Unicode MS" pitchFamily="34" charset="-128"/>
                <a:cs typeface="Arial Unicode MS" pitchFamily="34" charset="-128"/>
              </a:rPr>
              <a:t>the zip-file. </a:t>
            </a:r>
            <a:endParaRPr lang="en-US" sz="1600" kern="0" dirty="0">
              <a:ea typeface="Arial Unicode MS" pitchFamily="34" charset="-128"/>
              <a:cs typeface="Arial Unicode MS" pitchFamily="34" charset="-128"/>
            </a:endParaRPr>
          </a:p>
        </p:txBody>
      </p:sp>
      <p:sp>
        <p:nvSpPr>
          <p:cNvPr id="13" name="Curved Left Arrow 12"/>
          <p:cNvSpPr/>
          <p:nvPr/>
        </p:nvSpPr>
        <p:spPr bwMode="gray">
          <a:xfrm>
            <a:off x="8921729" y="3898952"/>
            <a:ext cx="469557" cy="815546"/>
          </a:xfrm>
          <a:prstGeom prst="curvedLeftArrow">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Group 17"/>
          <p:cNvGrpSpPr/>
          <p:nvPr/>
        </p:nvGrpSpPr>
        <p:grpSpPr>
          <a:xfrm>
            <a:off x="3529286" y="2457442"/>
            <a:ext cx="6490737" cy="2478563"/>
            <a:chOff x="3180802" y="2412430"/>
            <a:chExt cx="6490737" cy="2478563"/>
          </a:xfrm>
        </p:grpSpPr>
        <p:pic>
          <p:nvPicPr>
            <p:cNvPr id="16" name="Picture 15"/>
            <p:cNvPicPr>
              <a:picLocks noChangeAspect="1"/>
            </p:cNvPicPr>
            <p:nvPr/>
          </p:nvPicPr>
          <p:blipFill>
            <a:blip r:embed="rId4"/>
            <a:stretch>
              <a:fillRect/>
            </a:stretch>
          </p:blipFill>
          <p:spPr>
            <a:xfrm>
              <a:off x="3180802" y="2412430"/>
              <a:ext cx="6490737" cy="2478563"/>
            </a:xfrm>
            <a:prstGeom prst="rect">
              <a:avLst/>
            </a:prstGeom>
          </p:spPr>
        </p:pic>
        <p:sp>
          <p:nvSpPr>
            <p:cNvPr id="17" name="Rectangle 16"/>
            <p:cNvSpPr/>
            <p:nvPr/>
          </p:nvSpPr>
          <p:spPr bwMode="gray">
            <a:xfrm>
              <a:off x="3425483" y="4171071"/>
              <a:ext cx="492369" cy="211965"/>
            </a:xfrm>
            <a:prstGeom prst="rect">
              <a:avLst/>
            </a:prstGeom>
            <a:noFill/>
            <a:ln w="28575">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 name="Curved Left Arrow 11"/>
          <p:cNvSpPr/>
          <p:nvPr/>
        </p:nvSpPr>
        <p:spPr bwMode="gray">
          <a:xfrm>
            <a:off x="7739582" y="1909023"/>
            <a:ext cx="469557" cy="815546"/>
          </a:xfrm>
          <a:prstGeom prst="curvedLeft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1" name="Group 20"/>
          <p:cNvGrpSpPr/>
          <p:nvPr/>
        </p:nvGrpSpPr>
        <p:grpSpPr>
          <a:xfrm>
            <a:off x="4855080" y="5201847"/>
            <a:ext cx="6384559" cy="999173"/>
            <a:chOff x="4573723" y="4948872"/>
            <a:chExt cx="6384559" cy="999173"/>
          </a:xfrm>
        </p:grpSpPr>
        <p:pic>
          <p:nvPicPr>
            <p:cNvPr id="19" name="Picture 18"/>
            <p:cNvPicPr>
              <a:picLocks noChangeAspect="1"/>
            </p:cNvPicPr>
            <p:nvPr/>
          </p:nvPicPr>
          <p:blipFill rotWithShape="1">
            <a:blip r:embed="rId5"/>
            <a:srcRect r="616"/>
            <a:stretch/>
          </p:blipFill>
          <p:spPr>
            <a:xfrm>
              <a:off x="4573723" y="4948872"/>
              <a:ext cx="6384559" cy="999173"/>
            </a:xfrm>
            <a:prstGeom prst="rect">
              <a:avLst/>
            </a:prstGeom>
          </p:spPr>
        </p:pic>
        <p:sp>
          <p:nvSpPr>
            <p:cNvPr id="20" name="Rectangle 19"/>
            <p:cNvSpPr/>
            <p:nvPr/>
          </p:nvSpPr>
          <p:spPr bwMode="gray">
            <a:xfrm>
              <a:off x="4573723" y="5655213"/>
              <a:ext cx="1362843" cy="292832"/>
            </a:xfrm>
            <a:prstGeom prst="rect">
              <a:avLst/>
            </a:prstGeom>
            <a:noFill/>
            <a:ln w="28575">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2" name="Curved Left Arrow 21"/>
          <p:cNvSpPr/>
          <p:nvPr/>
        </p:nvSpPr>
        <p:spPr bwMode="gray">
          <a:xfrm>
            <a:off x="10020023" y="4541099"/>
            <a:ext cx="469557" cy="815546"/>
          </a:xfrm>
          <a:prstGeom prst="curvedLeft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777292569"/>
      </p:ext>
    </p:extLst>
  </p:cSld>
  <p:clrMapOvr>
    <a:masterClrMapping/>
  </p:clrMapOvr>
</p:sld>
</file>

<file path=ppt/theme/theme1.xml><?xml version="1.0" encoding="utf-8"?>
<a:theme xmlns:a="http://schemas.openxmlformats.org/drawingml/2006/main" name="SAP_2015_16x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5_16x9.pptx" id="{5F0E35BB-9363-4F64-BEA2-B70C65D49640}" vid="{DF215BA7-692B-4843-BF39-AC44F52AD0E9}"/>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F3FD2C2A417242A6F9161FD68FD384" ma:contentTypeVersion="4" ma:contentTypeDescription="Crear nuevo documento." ma:contentTypeScope="" ma:versionID="44127cff55ab6780605ee9e9958367e3">
  <xsd:schema xmlns:xsd="http://www.w3.org/2001/XMLSchema" xmlns:xs="http://www.w3.org/2001/XMLSchema" xmlns:p="http://schemas.microsoft.com/office/2006/metadata/properties" xmlns:ns2="8472a5a2-f65c-451e-ada5-7880f2511c86" targetNamespace="http://schemas.microsoft.com/office/2006/metadata/properties" ma:root="true" ma:fieldsID="ed2f4f098c908f40752cfe73fe1648c6" ns2:_="">
    <xsd:import namespace="8472a5a2-f65c-451e-ada5-7880f2511c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2a5a2-f65c-451e-ada5-7880f2511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8DE629-1535-4825-8100-0E261F093537}"/>
</file>

<file path=customXml/itemProps2.xml><?xml version="1.0" encoding="utf-8"?>
<ds:datastoreItem xmlns:ds="http://schemas.openxmlformats.org/officeDocument/2006/customXml" ds:itemID="{E14335B2-3B47-43BD-9A77-DA0EEC2F0B78}"/>
</file>

<file path=customXml/itemProps3.xml><?xml version="1.0" encoding="utf-8"?>
<ds:datastoreItem xmlns:ds="http://schemas.openxmlformats.org/officeDocument/2006/customXml" ds:itemID="{0037EC4B-86ED-4D77-8B28-0A1ED808289D}"/>
</file>

<file path=docProps/app.xml><?xml version="1.0" encoding="utf-8"?>
<Properties xmlns="http://schemas.openxmlformats.org/officeDocument/2006/extended-properties" xmlns:vt="http://schemas.openxmlformats.org/officeDocument/2006/docPropsVTypes">
  <Template>SAPCorporate_2011</Template>
  <TotalTime>0</TotalTime>
  <Words>299</Words>
  <Application>Microsoft Office PowerPoint</Application>
  <PresentationFormat>Custom</PresentationFormat>
  <Paragraphs>55</Paragraphs>
  <Slides>15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 Unicode MS</vt:lpstr>
      <vt:lpstr>Courier New</vt:lpstr>
      <vt:lpstr>MS PGothic</vt:lpstr>
      <vt:lpstr>Arial</vt:lpstr>
      <vt:lpstr>wingdings</vt:lpstr>
      <vt:lpstr>wingdings</vt:lpstr>
      <vt:lpstr>Times New Roman</vt:lpstr>
      <vt:lpstr>Calibri</vt:lpstr>
      <vt:lpstr>Symbol</vt:lpstr>
      <vt:lpstr>SAP_2015_16x9</vt:lpstr>
      <vt:lpstr>How to access and consume the SAP Best Practices Content </vt:lpstr>
      <vt:lpstr>Accessing the SAP Best Practices Content via the SAP Best Practices Explorer</vt:lpstr>
      <vt:lpstr>Accessing the SAP Best Practices Content  Example: SAP Best Practices for SAP SuccessFactors Employee Central</vt:lpstr>
      <vt:lpstr>Structure of the SAP Best Practices Explorer Overview</vt:lpstr>
      <vt:lpstr>Structure of the SAP Best Practices Explorer Solution Scope</vt:lpstr>
      <vt:lpstr>Structure of the SAP Best Practices Explorer Accelerators</vt:lpstr>
      <vt:lpstr>Structure of the SAP Best Practices Explorer Find Out More</vt:lpstr>
      <vt:lpstr>Accessing the SAP Best Practices Content  Downloading the Package</vt:lpstr>
      <vt:lpstr>Accessing the SAP Best Practices Content  Downloading the Zip-file </vt:lpstr>
      <vt:lpstr>Accessing the SAP Best Practices Content  Finding the Right File in the Zip-file </vt:lpstr>
      <vt:lpstr>Using the SAP Best Practices Content  Get Started with your Implementation!</vt:lpstr>
      <vt:lpstr>Using the SAP Best Practices Content  Get Started with your Implementation!</vt:lpstr>
      <vt:lpstr>Using the SAP Best Practices Content  Get Started with your Implementation!</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lastModifiedBy>Held, Bea</cp:lastModifiedBy>
  <cp:revision>293</cp:revision>
  <dcterms:created xsi:type="dcterms:W3CDTF">2015-07-07T13:10:57Z</dcterms:created>
  <dcterms:modified xsi:type="dcterms:W3CDTF">2018-03-26T08:12:33Z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0x01010091F3FD2C2A417242A6F9161FD68FD384</vt:lpwstr>
  </property>
</Properties>
</file>