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79" r:id="rId3"/>
    <p:sldId id="259" r:id="rId4"/>
    <p:sldId id="278" r:id="rId5"/>
    <p:sldId id="258" r:id="rId6"/>
    <p:sldId id="276" r:id="rId7"/>
    <p:sldId id="282" r:id="rId8"/>
    <p:sldId id="261" r:id="rId9"/>
    <p:sldId id="265" r:id="rId10"/>
    <p:sldId id="283" r:id="rId11"/>
    <p:sldId id="262" r:id="rId12"/>
    <p:sldId id="263" r:id="rId13"/>
    <p:sldId id="284" r:id="rId14"/>
    <p:sldId id="285" r:id="rId15"/>
    <p:sldId id="286" r:id="rId16"/>
    <p:sldId id="287" r:id="rId17"/>
    <p:sldId id="299" r:id="rId18"/>
    <p:sldId id="288" r:id="rId19"/>
    <p:sldId id="297" r:id="rId20"/>
    <p:sldId id="298" r:id="rId21"/>
    <p:sldId id="266" r:id="rId22"/>
    <p:sldId id="267" r:id="rId23"/>
    <p:sldId id="300" r:id="rId24"/>
    <p:sldId id="268" r:id="rId25"/>
    <p:sldId id="289" r:id="rId26"/>
    <p:sldId id="292" r:id="rId27"/>
    <p:sldId id="270" r:id="rId28"/>
    <p:sldId id="272" r:id="rId29"/>
    <p:sldId id="291" r:id="rId30"/>
    <p:sldId id="269" r:id="rId31"/>
    <p:sldId id="274" r:id="rId32"/>
    <p:sldId id="293" r:id="rId33"/>
    <p:sldId id="294" r:id="rId34"/>
    <p:sldId id="295" r:id="rId35"/>
    <p:sldId id="296" r:id="rId36"/>
    <p:sldId id="273" r:id="rId37"/>
    <p:sldId id="290" r:id="rId3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9015E-0B7B-425C-BDAA-4DC42C53C43E}" v="278" dt="2022-05-01T21:38:46.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69717-D090-45D5-B29E-5378C7A696D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B9B2D04-816B-42DA-87CC-17E098D2AB5B}">
      <dgm:prSet/>
      <dgm:spPr/>
      <dgm:t>
        <a:bodyPr/>
        <a:lstStyle/>
        <a:p>
          <a:r>
            <a:rPr lang="en-US"/>
            <a:t>Scoping the problem</a:t>
          </a:r>
        </a:p>
      </dgm:t>
    </dgm:pt>
    <dgm:pt modelId="{3A8192E2-759F-42D2-B6CA-921C81271874}" type="parTrans" cxnId="{7D6B5723-5BCC-4FDB-B994-CEF32D677F01}">
      <dgm:prSet/>
      <dgm:spPr/>
      <dgm:t>
        <a:bodyPr/>
        <a:lstStyle/>
        <a:p>
          <a:endParaRPr lang="en-US"/>
        </a:p>
      </dgm:t>
    </dgm:pt>
    <dgm:pt modelId="{F5611E34-D015-43C3-8AD8-1CC06E86F56E}" type="sibTrans" cxnId="{7D6B5723-5BCC-4FDB-B994-CEF32D677F01}">
      <dgm:prSet/>
      <dgm:spPr/>
      <dgm:t>
        <a:bodyPr/>
        <a:lstStyle/>
        <a:p>
          <a:endParaRPr lang="en-US"/>
        </a:p>
      </dgm:t>
    </dgm:pt>
    <dgm:pt modelId="{EA41C4F2-D0F1-46D7-AB5B-D522D59E3FAD}">
      <dgm:prSet/>
      <dgm:spPr/>
      <dgm:t>
        <a:bodyPr/>
        <a:lstStyle/>
        <a:p>
          <a:r>
            <a:rPr lang="en-US" dirty="0"/>
            <a:t>Manual feature selection (1)</a:t>
          </a:r>
        </a:p>
      </dgm:t>
    </dgm:pt>
    <dgm:pt modelId="{1958DBB9-C107-481F-9095-DEE3C599FFC1}" type="parTrans" cxnId="{3619C0E5-5B08-46DA-BE55-021575143607}">
      <dgm:prSet/>
      <dgm:spPr/>
      <dgm:t>
        <a:bodyPr/>
        <a:lstStyle/>
        <a:p>
          <a:endParaRPr lang="en-US"/>
        </a:p>
      </dgm:t>
    </dgm:pt>
    <dgm:pt modelId="{E8DD263A-CD52-4AE3-9F0F-03E53CD6C89C}" type="sibTrans" cxnId="{3619C0E5-5B08-46DA-BE55-021575143607}">
      <dgm:prSet/>
      <dgm:spPr/>
      <dgm:t>
        <a:bodyPr/>
        <a:lstStyle/>
        <a:p>
          <a:endParaRPr lang="en-US"/>
        </a:p>
      </dgm:t>
    </dgm:pt>
    <dgm:pt modelId="{9DCDD3FF-CEF1-4F39-83F4-55825BC8431A}">
      <dgm:prSet/>
      <dgm:spPr/>
      <dgm:t>
        <a:bodyPr/>
        <a:lstStyle/>
        <a:p>
          <a:r>
            <a:rPr lang="en-US" dirty="0"/>
            <a:t>Data pre-processing</a:t>
          </a:r>
        </a:p>
      </dgm:t>
    </dgm:pt>
    <dgm:pt modelId="{8B099F80-24B1-40A2-B4BF-3A77BC150AEC}" type="parTrans" cxnId="{591640E7-B166-40DD-B2D3-CD4E4E6A4E6D}">
      <dgm:prSet/>
      <dgm:spPr/>
      <dgm:t>
        <a:bodyPr/>
        <a:lstStyle/>
        <a:p>
          <a:endParaRPr lang="en-US"/>
        </a:p>
      </dgm:t>
    </dgm:pt>
    <dgm:pt modelId="{E442A63C-7557-4B91-AAD8-10E6BCC88589}" type="sibTrans" cxnId="{591640E7-B166-40DD-B2D3-CD4E4E6A4E6D}">
      <dgm:prSet/>
      <dgm:spPr/>
      <dgm:t>
        <a:bodyPr/>
        <a:lstStyle/>
        <a:p>
          <a:endParaRPr lang="en-US"/>
        </a:p>
      </dgm:t>
    </dgm:pt>
    <dgm:pt modelId="{84016C6C-4CF7-420B-918F-8326BD77E2E7}">
      <dgm:prSet/>
      <dgm:spPr/>
      <dgm:t>
        <a:bodyPr/>
        <a:lstStyle/>
        <a:p>
          <a:r>
            <a:rPr lang="en-US"/>
            <a:t>Data exploration</a:t>
          </a:r>
        </a:p>
      </dgm:t>
    </dgm:pt>
    <dgm:pt modelId="{4E21F061-8B66-4F49-BEEA-5184B102203B}" type="parTrans" cxnId="{05914388-3824-4207-8D7E-F320452EAE1B}">
      <dgm:prSet/>
      <dgm:spPr/>
      <dgm:t>
        <a:bodyPr/>
        <a:lstStyle/>
        <a:p>
          <a:endParaRPr lang="en-US"/>
        </a:p>
      </dgm:t>
    </dgm:pt>
    <dgm:pt modelId="{018D122F-6E28-4896-914C-10FE2A688471}" type="sibTrans" cxnId="{05914388-3824-4207-8D7E-F320452EAE1B}">
      <dgm:prSet/>
      <dgm:spPr/>
      <dgm:t>
        <a:bodyPr/>
        <a:lstStyle/>
        <a:p>
          <a:endParaRPr lang="en-US"/>
        </a:p>
      </dgm:t>
    </dgm:pt>
    <dgm:pt modelId="{83BD58DC-291B-4A9B-BC32-8644C0316ACF}">
      <dgm:prSet/>
      <dgm:spPr/>
      <dgm:t>
        <a:bodyPr/>
        <a:lstStyle/>
        <a:p>
          <a:r>
            <a:rPr lang="en-US" dirty="0"/>
            <a:t>Modeling</a:t>
          </a:r>
        </a:p>
      </dgm:t>
    </dgm:pt>
    <dgm:pt modelId="{6AF935B0-B0E1-407D-81D1-6A976468D059}" type="parTrans" cxnId="{0D9E4200-F057-427C-8B7B-F9ACB9A6F44A}">
      <dgm:prSet/>
      <dgm:spPr/>
      <dgm:t>
        <a:bodyPr/>
        <a:lstStyle/>
        <a:p>
          <a:endParaRPr lang="en-US"/>
        </a:p>
      </dgm:t>
    </dgm:pt>
    <dgm:pt modelId="{2A49E79D-DD39-4859-B37C-EC1F4430BE44}" type="sibTrans" cxnId="{0D9E4200-F057-427C-8B7B-F9ACB9A6F44A}">
      <dgm:prSet/>
      <dgm:spPr/>
      <dgm:t>
        <a:bodyPr/>
        <a:lstStyle/>
        <a:p>
          <a:endParaRPr lang="en-US"/>
        </a:p>
      </dgm:t>
    </dgm:pt>
    <dgm:pt modelId="{906B987F-AA8D-4042-8544-0E95D178F1AA}">
      <dgm:prSet/>
      <dgm:spPr/>
      <dgm:t>
        <a:bodyPr/>
        <a:lstStyle/>
        <a:p>
          <a:r>
            <a:rPr lang="en-US" dirty="0"/>
            <a:t>Initial evaluation</a:t>
          </a:r>
        </a:p>
      </dgm:t>
    </dgm:pt>
    <dgm:pt modelId="{D95C741D-FED8-424D-80D9-08273EC5F83A}" type="parTrans" cxnId="{DD085CA2-C4FC-429C-9651-A75B1DF118D9}">
      <dgm:prSet/>
      <dgm:spPr/>
      <dgm:t>
        <a:bodyPr/>
        <a:lstStyle/>
        <a:p>
          <a:endParaRPr lang="en-US"/>
        </a:p>
      </dgm:t>
    </dgm:pt>
    <dgm:pt modelId="{458331F9-472C-4E20-AAB6-79DB675E0E5D}" type="sibTrans" cxnId="{DD085CA2-C4FC-429C-9651-A75B1DF118D9}">
      <dgm:prSet/>
      <dgm:spPr/>
      <dgm:t>
        <a:bodyPr/>
        <a:lstStyle/>
        <a:p>
          <a:endParaRPr lang="en-US"/>
        </a:p>
      </dgm:t>
    </dgm:pt>
    <dgm:pt modelId="{27CDACB1-0E8A-4F7E-9F6D-F7FD92AEB1B2}">
      <dgm:prSet/>
      <dgm:spPr/>
      <dgm:t>
        <a:bodyPr/>
        <a:lstStyle/>
        <a:p>
          <a:r>
            <a:rPr lang="en-US" dirty="0"/>
            <a:t>Feature selection (2)</a:t>
          </a:r>
        </a:p>
      </dgm:t>
    </dgm:pt>
    <dgm:pt modelId="{2EC0999C-0E21-4C4D-98E3-973DC4DE13AC}" type="parTrans" cxnId="{7EB0D4B5-66BB-4A1B-97DA-28259026BF2C}">
      <dgm:prSet/>
      <dgm:spPr/>
      <dgm:t>
        <a:bodyPr/>
        <a:lstStyle/>
        <a:p>
          <a:endParaRPr lang="en-US"/>
        </a:p>
      </dgm:t>
    </dgm:pt>
    <dgm:pt modelId="{4831F69C-894B-4B89-864F-D287C696C816}" type="sibTrans" cxnId="{7EB0D4B5-66BB-4A1B-97DA-28259026BF2C}">
      <dgm:prSet/>
      <dgm:spPr/>
      <dgm:t>
        <a:bodyPr/>
        <a:lstStyle/>
        <a:p>
          <a:endParaRPr lang="en-US"/>
        </a:p>
      </dgm:t>
    </dgm:pt>
    <dgm:pt modelId="{88897551-FF1F-4071-BE58-8B10688B051D}">
      <dgm:prSet/>
      <dgm:spPr/>
      <dgm:t>
        <a:bodyPr/>
        <a:lstStyle/>
        <a:p>
          <a:r>
            <a:rPr lang="en-GB" dirty="0"/>
            <a:t>Final evaluation</a:t>
          </a:r>
          <a:endParaRPr lang="en-NL" dirty="0"/>
        </a:p>
      </dgm:t>
    </dgm:pt>
    <dgm:pt modelId="{D44CC36D-3660-4A3C-9F7D-75ED43AC2EF5}" type="parTrans" cxnId="{3784A333-773F-4DF5-A8F2-2767333BA57A}">
      <dgm:prSet/>
      <dgm:spPr/>
      <dgm:t>
        <a:bodyPr/>
        <a:lstStyle/>
        <a:p>
          <a:endParaRPr lang="en-NL"/>
        </a:p>
      </dgm:t>
    </dgm:pt>
    <dgm:pt modelId="{96CC8284-1DFE-4938-895C-45E220B70A9C}" type="sibTrans" cxnId="{3784A333-773F-4DF5-A8F2-2767333BA57A}">
      <dgm:prSet/>
      <dgm:spPr/>
      <dgm:t>
        <a:bodyPr/>
        <a:lstStyle/>
        <a:p>
          <a:endParaRPr lang="en-NL"/>
        </a:p>
      </dgm:t>
    </dgm:pt>
    <dgm:pt modelId="{18D87C03-C825-465A-9D0C-72FDF2C04027}">
      <dgm:prSet/>
      <dgm:spPr/>
      <dgm:t>
        <a:bodyPr/>
        <a:lstStyle/>
        <a:p>
          <a:r>
            <a:rPr lang="en-GB" dirty="0"/>
            <a:t>Future steps</a:t>
          </a:r>
          <a:endParaRPr lang="en-NL" dirty="0"/>
        </a:p>
      </dgm:t>
    </dgm:pt>
    <dgm:pt modelId="{60E2098C-A8F5-4298-AE07-703F9FD51878}" type="parTrans" cxnId="{F3AAD62B-7D59-4DD2-ADEE-3391B14E30DF}">
      <dgm:prSet/>
      <dgm:spPr/>
      <dgm:t>
        <a:bodyPr/>
        <a:lstStyle/>
        <a:p>
          <a:endParaRPr lang="en-NL"/>
        </a:p>
      </dgm:t>
    </dgm:pt>
    <dgm:pt modelId="{49367EE4-9E5D-48C4-93EA-DC3563E14BE6}" type="sibTrans" cxnId="{F3AAD62B-7D59-4DD2-ADEE-3391B14E30DF}">
      <dgm:prSet/>
      <dgm:spPr/>
      <dgm:t>
        <a:bodyPr/>
        <a:lstStyle/>
        <a:p>
          <a:endParaRPr lang="en-NL"/>
        </a:p>
      </dgm:t>
    </dgm:pt>
    <dgm:pt modelId="{9D14A32E-63BD-434B-97AA-8505EFBE6947}" type="pres">
      <dgm:prSet presAssocID="{AC069717-D090-45D5-B29E-5378C7A696D0}" presName="vert0" presStyleCnt="0">
        <dgm:presLayoutVars>
          <dgm:dir/>
          <dgm:animOne val="branch"/>
          <dgm:animLvl val="lvl"/>
        </dgm:presLayoutVars>
      </dgm:prSet>
      <dgm:spPr/>
    </dgm:pt>
    <dgm:pt modelId="{3E3ABE42-8C3F-4A4A-AC14-1E882D699F77}" type="pres">
      <dgm:prSet presAssocID="{DB9B2D04-816B-42DA-87CC-17E098D2AB5B}" presName="thickLine" presStyleLbl="alignNode1" presStyleIdx="0" presStyleCnt="9"/>
      <dgm:spPr/>
    </dgm:pt>
    <dgm:pt modelId="{28B58A36-6E3F-4AEF-867F-AD30A9BA5067}" type="pres">
      <dgm:prSet presAssocID="{DB9B2D04-816B-42DA-87CC-17E098D2AB5B}" presName="horz1" presStyleCnt="0"/>
      <dgm:spPr/>
    </dgm:pt>
    <dgm:pt modelId="{A82CAC0E-A675-4FBD-B16D-F1EE0C986CA5}" type="pres">
      <dgm:prSet presAssocID="{DB9B2D04-816B-42DA-87CC-17E098D2AB5B}" presName="tx1" presStyleLbl="revTx" presStyleIdx="0" presStyleCnt="9"/>
      <dgm:spPr/>
    </dgm:pt>
    <dgm:pt modelId="{ECCC3D0E-637A-4CE1-8978-4B8EB6E4489F}" type="pres">
      <dgm:prSet presAssocID="{DB9B2D04-816B-42DA-87CC-17E098D2AB5B}" presName="vert1" presStyleCnt="0"/>
      <dgm:spPr/>
    </dgm:pt>
    <dgm:pt modelId="{0FAC9315-50A5-4866-A31C-C68D95C41813}" type="pres">
      <dgm:prSet presAssocID="{EA41C4F2-D0F1-46D7-AB5B-D522D59E3FAD}" presName="thickLine" presStyleLbl="alignNode1" presStyleIdx="1" presStyleCnt="9"/>
      <dgm:spPr/>
    </dgm:pt>
    <dgm:pt modelId="{853E21BD-2096-4777-AFF3-FEE659E78E8A}" type="pres">
      <dgm:prSet presAssocID="{EA41C4F2-D0F1-46D7-AB5B-D522D59E3FAD}" presName="horz1" presStyleCnt="0"/>
      <dgm:spPr/>
    </dgm:pt>
    <dgm:pt modelId="{7B1BAB29-8679-48B3-82E8-370E31FDD88D}" type="pres">
      <dgm:prSet presAssocID="{EA41C4F2-D0F1-46D7-AB5B-D522D59E3FAD}" presName="tx1" presStyleLbl="revTx" presStyleIdx="1" presStyleCnt="9"/>
      <dgm:spPr/>
    </dgm:pt>
    <dgm:pt modelId="{C4EB23BB-24CC-4DF1-8205-3645D0545602}" type="pres">
      <dgm:prSet presAssocID="{EA41C4F2-D0F1-46D7-AB5B-D522D59E3FAD}" presName="vert1" presStyleCnt="0"/>
      <dgm:spPr/>
    </dgm:pt>
    <dgm:pt modelId="{4D2A83D5-AB1C-4CAD-B80A-252510FF7A7A}" type="pres">
      <dgm:prSet presAssocID="{9DCDD3FF-CEF1-4F39-83F4-55825BC8431A}" presName="thickLine" presStyleLbl="alignNode1" presStyleIdx="2" presStyleCnt="9"/>
      <dgm:spPr/>
    </dgm:pt>
    <dgm:pt modelId="{B6226F4A-701B-4FBB-907C-B9BD1A37F44D}" type="pres">
      <dgm:prSet presAssocID="{9DCDD3FF-CEF1-4F39-83F4-55825BC8431A}" presName="horz1" presStyleCnt="0"/>
      <dgm:spPr/>
    </dgm:pt>
    <dgm:pt modelId="{56BE79A5-6D31-41D3-B271-B2FBDEA48BA8}" type="pres">
      <dgm:prSet presAssocID="{9DCDD3FF-CEF1-4F39-83F4-55825BC8431A}" presName="tx1" presStyleLbl="revTx" presStyleIdx="2" presStyleCnt="9"/>
      <dgm:spPr/>
    </dgm:pt>
    <dgm:pt modelId="{15E188B9-6F14-4C50-B142-9144300C7354}" type="pres">
      <dgm:prSet presAssocID="{9DCDD3FF-CEF1-4F39-83F4-55825BC8431A}" presName="vert1" presStyleCnt="0"/>
      <dgm:spPr/>
    </dgm:pt>
    <dgm:pt modelId="{EBAF3420-1C8E-4641-93F2-BE91E0EF316F}" type="pres">
      <dgm:prSet presAssocID="{84016C6C-4CF7-420B-918F-8326BD77E2E7}" presName="thickLine" presStyleLbl="alignNode1" presStyleIdx="3" presStyleCnt="9"/>
      <dgm:spPr/>
    </dgm:pt>
    <dgm:pt modelId="{AB7BC975-0A58-444C-8E68-F58989A4CEB5}" type="pres">
      <dgm:prSet presAssocID="{84016C6C-4CF7-420B-918F-8326BD77E2E7}" presName="horz1" presStyleCnt="0"/>
      <dgm:spPr/>
    </dgm:pt>
    <dgm:pt modelId="{95BD2016-D084-4292-888F-8D9D9BBE515E}" type="pres">
      <dgm:prSet presAssocID="{84016C6C-4CF7-420B-918F-8326BD77E2E7}" presName="tx1" presStyleLbl="revTx" presStyleIdx="3" presStyleCnt="9"/>
      <dgm:spPr/>
    </dgm:pt>
    <dgm:pt modelId="{AA242BCA-2F57-4DE0-A34D-4E3028AB4904}" type="pres">
      <dgm:prSet presAssocID="{84016C6C-4CF7-420B-918F-8326BD77E2E7}" presName="vert1" presStyleCnt="0"/>
      <dgm:spPr/>
    </dgm:pt>
    <dgm:pt modelId="{8641AED8-F115-4440-A7DF-C8FEEC8FC203}" type="pres">
      <dgm:prSet presAssocID="{83BD58DC-291B-4A9B-BC32-8644C0316ACF}" presName="thickLine" presStyleLbl="alignNode1" presStyleIdx="4" presStyleCnt="9"/>
      <dgm:spPr/>
    </dgm:pt>
    <dgm:pt modelId="{09BA20F2-633B-406D-8782-E5CCBBB742BE}" type="pres">
      <dgm:prSet presAssocID="{83BD58DC-291B-4A9B-BC32-8644C0316ACF}" presName="horz1" presStyleCnt="0"/>
      <dgm:spPr/>
    </dgm:pt>
    <dgm:pt modelId="{FCA02CE5-D541-4EAD-A35C-F7F6EA15B6AE}" type="pres">
      <dgm:prSet presAssocID="{83BD58DC-291B-4A9B-BC32-8644C0316ACF}" presName="tx1" presStyleLbl="revTx" presStyleIdx="4" presStyleCnt="9"/>
      <dgm:spPr/>
    </dgm:pt>
    <dgm:pt modelId="{39EEFCCE-3E05-461B-BD27-E41714D541B3}" type="pres">
      <dgm:prSet presAssocID="{83BD58DC-291B-4A9B-BC32-8644C0316ACF}" presName="vert1" presStyleCnt="0"/>
      <dgm:spPr/>
    </dgm:pt>
    <dgm:pt modelId="{A81D0EF9-544C-4CCA-8720-08DB04FF813F}" type="pres">
      <dgm:prSet presAssocID="{906B987F-AA8D-4042-8544-0E95D178F1AA}" presName="thickLine" presStyleLbl="alignNode1" presStyleIdx="5" presStyleCnt="9"/>
      <dgm:spPr/>
    </dgm:pt>
    <dgm:pt modelId="{148A8D9B-26C1-4836-B991-C6C5EF36DD87}" type="pres">
      <dgm:prSet presAssocID="{906B987F-AA8D-4042-8544-0E95D178F1AA}" presName="horz1" presStyleCnt="0"/>
      <dgm:spPr/>
    </dgm:pt>
    <dgm:pt modelId="{41260CB7-10DE-40A5-8632-96FC9B184200}" type="pres">
      <dgm:prSet presAssocID="{906B987F-AA8D-4042-8544-0E95D178F1AA}" presName="tx1" presStyleLbl="revTx" presStyleIdx="5" presStyleCnt="9"/>
      <dgm:spPr/>
    </dgm:pt>
    <dgm:pt modelId="{73AA62EC-85C9-4978-800C-C8980E8F73B2}" type="pres">
      <dgm:prSet presAssocID="{906B987F-AA8D-4042-8544-0E95D178F1AA}" presName="vert1" presStyleCnt="0"/>
      <dgm:spPr/>
    </dgm:pt>
    <dgm:pt modelId="{775995A0-A1A4-4BAD-99E0-DA1BE5801DF0}" type="pres">
      <dgm:prSet presAssocID="{27CDACB1-0E8A-4F7E-9F6D-F7FD92AEB1B2}" presName="thickLine" presStyleLbl="alignNode1" presStyleIdx="6" presStyleCnt="9"/>
      <dgm:spPr/>
    </dgm:pt>
    <dgm:pt modelId="{81F86455-185B-4051-9528-7B905C60A1DB}" type="pres">
      <dgm:prSet presAssocID="{27CDACB1-0E8A-4F7E-9F6D-F7FD92AEB1B2}" presName="horz1" presStyleCnt="0"/>
      <dgm:spPr/>
    </dgm:pt>
    <dgm:pt modelId="{A4C333F9-2D61-44AF-9612-9812AB7FE859}" type="pres">
      <dgm:prSet presAssocID="{27CDACB1-0E8A-4F7E-9F6D-F7FD92AEB1B2}" presName="tx1" presStyleLbl="revTx" presStyleIdx="6" presStyleCnt="9"/>
      <dgm:spPr/>
    </dgm:pt>
    <dgm:pt modelId="{26264AC7-7906-4333-A62D-8EDA24E8DCE7}" type="pres">
      <dgm:prSet presAssocID="{27CDACB1-0E8A-4F7E-9F6D-F7FD92AEB1B2}" presName="vert1" presStyleCnt="0"/>
      <dgm:spPr/>
    </dgm:pt>
    <dgm:pt modelId="{64338E29-4833-42D2-A6EB-D27BDEA1C61B}" type="pres">
      <dgm:prSet presAssocID="{88897551-FF1F-4071-BE58-8B10688B051D}" presName="thickLine" presStyleLbl="alignNode1" presStyleIdx="7" presStyleCnt="9"/>
      <dgm:spPr/>
    </dgm:pt>
    <dgm:pt modelId="{EF1A6C80-BDDC-43CE-A781-48764121F5F3}" type="pres">
      <dgm:prSet presAssocID="{88897551-FF1F-4071-BE58-8B10688B051D}" presName="horz1" presStyleCnt="0"/>
      <dgm:spPr/>
    </dgm:pt>
    <dgm:pt modelId="{F0C82217-E20D-412C-8E94-D91816C560F2}" type="pres">
      <dgm:prSet presAssocID="{88897551-FF1F-4071-BE58-8B10688B051D}" presName="tx1" presStyleLbl="revTx" presStyleIdx="7" presStyleCnt="9"/>
      <dgm:spPr/>
    </dgm:pt>
    <dgm:pt modelId="{D94982F6-CBE9-4258-9D90-B8D8486A3089}" type="pres">
      <dgm:prSet presAssocID="{88897551-FF1F-4071-BE58-8B10688B051D}" presName="vert1" presStyleCnt="0"/>
      <dgm:spPr/>
    </dgm:pt>
    <dgm:pt modelId="{A466D016-8AD3-4B8C-AAC6-8C3479403A71}" type="pres">
      <dgm:prSet presAssocID="{18D87C03-C825-465A-9D0C-72FDF2C04027}" presName="thickLine" presStyleLbl="alignNode1" presStyleIdx="8" presStyleCnt="9"/>
      <dgm:spPr/>
    </dgm:pt>
    <dgm:pt modelId="{DF848404-0C98-4269-BE41-6B00D56AEDC7}" type="pres">
      <dgm:prSet presAssocID="{18D87C03-C825-465A-9D0C-72FDF2C04027}" presName="horz1" presStyleCnt="0"/>
      <dgm:spPr/>
    </dgm:pt>
    <dgm:pt modelId="{8B031824-2FAF-498A-A024-69C0DE71CC3C}" type="pres">
      <dgm:prSet presAssocID="{18D87C03-C825-465A-9D0C-72FDF2C04027}" presName="tx1" presStyleLbl="revTx" presStyleIdx="8" presStyleCnt="9"/>
      <dgm:spPr/>
    </dgm:pt>
    <dgm:pt modelId="{7A896D67-6E5A-4F8B-8437-184BAB0FF57D}" type="pres">
      <dgm:prSet presAssocID="{18D87C03-C825-465A-9D0C-72FDF2C04027}" presName="vert1" presStyleCnt="0"/>
      <dgm:spPr/>
    </dgm:pt>
  </dgm:ptLst>
  <dgm:cxnLst>
    <dgm:cxn modelId="{0D9E4200-F057-427C-8B7B-F9ACB9A6F44A}" srcId="{AC069717-D090-45D5-B29E-5378C7A696D0}" destId="{83BD58DC-291B-4A9B-BC32-8644C0316ACF}" srcOrd="4" destOrd="0" parTransId="{6AF935B0-B0E1-407D-81D1-6A976468D059}" sibTransId="{2A49E79D-DD39-4859-B37C-EC1F4430BE44}"/>
    <dgm:cxn modelId="{5148190E-7E1F-43EC-93AA-1F818BB6D2F1}" type="presOf" srcId="{83BD58DC-291B-4A9B-BC32-8644C0316ACF}" destId="{FCA02CE5-D541-4EAD-A35C-F7F6EA15B6AE}" srcOrd="0" destOrd="0" presId="urn:microsoft.com/office/officeart/2008/layout/LinedList"/>
    <dgm:cxn modelId="{92C72319-402F-4E1C-9B45-27727DE4C038}" type="presOf" srcId="{DB9B2D04-816B-42DA-87CC-17E098D2AB5B}" destId="{A82CAC0E-A675-4FBD-B16D-F1EE0C986CA5}" srcOrd="0" destOrd="0" presId="urn:microsoft.com/office/officeart/2008/layout/LinedList"/>
    <dgm:cxn modelId="{A878A51A-AD6C-4163-B896-5EA2C0F1ECB4}" type="presOf" srcId="{AC069717-D090-45D5-B29E-5378C7A696D0}" destId="{9D14A32E-63BD-434B-97AA-8505EFBE6947}" srcOrd="0" destOrd="0" presId="urn:microsoft.com/office/officeart/2008/layout/LinedList"/>
    <dgm:cxn modelId="{7D6B5723-5BCC-4FDB-B994-CEF32D677F01}" srcId="{AC069717-D090-45D5-B29E-5378C7A696D0}" destId="{DB9B2D04-816B-42DA-87CC-17E098D2AB5B}" srcOrd="0" destOrd="0" parTransId="{3A8192E2-759F-42D2-B6CA-921C81271874}" sibTransId="{F5611E34-D015-43C3-8AD8-1CC06E86F56E}"/>
    <dgm:cxn modelId="{F3AAD62B-7D59-4DD2-ADEE-3391B14E30DF}" srcId="{AC069717-D090-45D5-B29E-5378C7A696D0}" destId="{18D87C03-C825-465A-9D0C-72FDF2C04027}" srcOrd="8" destOrd="0" parTransId="{60E2098C-A8F5-4298-AE07-703F9FD51878}" sibTransId="{49367EE4-9E5D-48C4-93EA-DC3563E14BE6}"/>
    <dgm:cxn modelId="{3784A333-773F-4DF5-A8F2-2767333BA57A}" srcId="{AC069717-D090-45D5-B29E-5378C7A696D0}" destId="{88897551-FF1F-4071-BE58-8B10688B051D}" srcOrd="7" destOrd="0" parTransId="{D44CC36D-3660-4A3C-9F7D-75ED43AC2EF5}" sibTransId="{96CC8284-1DFE-4938-895C-45E220B70A9C}"/>
    <dgm:cxn modelId="{05914388-3824-4207-8D7E-F320452EAE1B}" srcId="{AC069717-D090-45D5-B29E-5378C7A696D0}" destId="{84016C6C-4CF7-420B-918F-8326BD77E2E7}" srcOrd="3" destOrd="0" parTransId="{4E21F061-8B66-4F49-BEEA-5184B102203B}" sibTransId="{018D122F-6E28-4896-914C-10FE2A688471}"/>
    <dgm:cxn modelId="{4E96409C-EB63-4306-B51C-9AF9DE96C00F}" type="presOf" srcId="{9DCDD3FF-CEF1-4F39-83F4-55825BC8431A}" destId="{56BE79A5-6D31-41D3-B271-B2FBDEA48BA8}" srcOrd="0" destOrd="0" presId="urn:microsoft.com/office/officeart/2008/layout/LinedList"/>
    <dgm:cxn modelId="{62B1989C-7321-45A5-92D5-946DEBF86186}" type="presOf" srcId="{18D87C03-C825-465A-9D0C-72FDF2C04027}" destId="{8B031824-2FAF-498A-A024-69C0DE71CC3C}" srcOrd="0" destOrd="0" presId="urn:microsoft.com/office/officeart/2008/layout/LinedList"/>
    <dgm:cxn modelId="{6489C49C-CF0A-4056-8B21-BFC5ABC84D1C}" type="presOf" srcId="{88897551-FF1F-4071-BE58-8B10688B051D}" destId="{F0C82217-E20D-412C-8E94-D91816C560F2}" srcOrd="0" destOrd="0" presId="urn:microsoft.com/office/officeart/2008/layout/LinedList"/>
    <dgm:cxn modelId="{DD085CA2-C4FC-429C-9651-A75B1DF118D9}" srcId="{AC069717-D090-45D5-B29E-5378C7A696D0}" destId="{906B987F-AA8D-4042-8544-0E95D178F1AA}" srcOrd="5" destOrd="0" parTransId="{D95C741D-FED8-424D-80D9-08273EC5F83A}" sibTransId="{458331F9-472C-4E20-AAB6-79DB675E0E5D}"/>
    <dgm:cxn modelId="{B92457AA-1BFD-4809-839A-E27924333DA0}" type="presOf" srcId="{27CDACB1-0E8A-4F7E-9F6D-F7FD92AEB1B2}" destId="{A4C333F9-2D61-44AF-9612-9812AB7FE859}" srcOrd="0" destOrd="0" presId="urn:microsoft.com/office/officeart/2008/layout/LinedList"/>
    <dgm:cxn modelId="{7EB0D4B5-66BB-4A1B-97DA-28259026BF2C}" srcId="{AC069717-D090-45D5-B29E-5378C7A696D0}" destId="{27CDACB1-0E8A-4F7E-9F6D-F7FD92AEB1B2}" srcOrd="6" destOrd="0" parTransId="{2EC0999C-0E21-4C4D-98E3-973DC4DE13AC}" sibTransId="{4831F69C-894B-4B89-864F-D287C696C816}"/>
    <dgm:cxn modelId="{EAEA1FE3-7598-4932-A221-229AF1425092}" type="presOf" srcId="{EA41C4F2-D0F1-46D7-AB5B-D522D59E3FAD}" destId="{7B1BAB29-8679-48B3-82E8-370E31FDD88D}" srcOrd="0" destOrd="0" presId="urn:microsoft.com/office/officeart/2008/layout/LinedList"/>
    <dgm:cxn modelId="{3619C0E5-5B08-46DA-BE55-021575143607}" srcId="{AC069717-D090-45D5-B29E-5378C7A696D0}" destId="{EA41C4F2-D0F1-46D7-AB5B-D522D59E3FAD}" srcOrd="1" destOrd="0" parTransId="{1958DBB9-C107-481F-9095-DEE3C599FFC1}" sibTransId="{E8DD263A-CD52-4AE3-9F0F-03E53CD6C89C}"/>
    <dgm:cxn modelId="{591640E7-B166-40DD-B2D3-CD4E4E6A4E6D}" srcId="{AC069717-D090-45D5-B29E-5378C7A696D0}" destId="{9DCDD3FF-CEF1-4F39-83F4-55825BC8431A}" srcOrd="2" destOrd="0" parTransId="{8B099F80-24B1-40A2-B4BF-3A77BC150AEC}" sibTransId="{E442A63C-7557-4B91-AAD8-10E6BCC88589}"/>
    <dgm:cxn modelId="{7B53A6E7-BB72-4A58-B31E-8A8464FB5DA1}" type="presOf" srcId="{84016C6C-4CF7-420B-918F-8326BD77E2E7}" destId="{95BD2016-D084-4292-888F-8D9D9BBE515E}" srcOrd="0" destOrd="0" presId="urn:microsoft.com/office/officeart/2008/layout/LinedList"/>
    <dgm:cxn modelId="{BE22B3F4-6253-4E36-B361-868942E38880}" type="presOf" srcId="{906B987F-AA8D-4042-8544-0E95D178F1AA}" destId="{41260CB7-10DE-40A5-8632-96FC9B184200}" srcOrd="0" destOrd="0" presId="urn:microsoft.com/office/officeart/2008/layout/LinedList"/>
    <dgm:cxn modelId="{FFCE9BAC-930F-4037-8925-BE0FA8D10169}" type="presParOf" srcId="{9D14A32E-63BD-434B-97AA-8505EFBE6947}" destId="{3E3ABE42-8C3F-4A4A-AC14-1E882D699F77}" srcOrd="0" destOrd="0" presId="urn:microsoft.com/office/officeart/2008/layout/LinedList"/>
    <dgm:cxn modelId="{4733102E-997A-419C-A83B-937F56CF1856}" type="presParOf" srcId="{9D14A32E-63BD-434B-97AA-8505EFBE6947}" destId="{28B58A36-6E3F-4AEF-867F-AD30A9BA5067}" srcOrd="1" destOrd="0" presId="urn:microsoft.com/office/officeart/2008/layout/LinedList"/>
    <dgm:cxn modelId="{A4BEF8FB-8EF6-477A-A3A3-D3E99F4C9333}" type="presParOf" srcId="{28B58A36-6E3F-4AEF-867F-AD30A9BA5067}" destId="{A82CAC0E-A675-4FBD-B16D-F1EE0C986CA5}" srcOrd="0" destOrd="0" presId="urn:microsoft.com/office/officeart/2008/layout/LinedList"/>
    <dgm:cxn modelId="{D55E6196-2F96-4F03-8EFA-8BE1BE20640F}" type="presParOf" srcId="{28B58A36-6E3F-4AEF-867F-AD30A9BA5067}" destId="{ECCC3D0E-637A-4CE1-8978-4B8EB6E4489F}" srcOrd="1" destOrd="0" presId="urn:microsoft.com/office/officeart/2008/layout/LinedList"/>
    <dgm:cxn modelId="{CB486F86-7AF5-426F-A289-7E524F86A0E5}" type="presParOf" srcId="{9D14A32E-63BD-434B-97AA-8505EFBE6947}" destId="{0FAC9315-50A5-4866-A31C-C68D95C41813}" srcOrd="2" destOrd="0" presId="urn:microsoft.com/office/officeart/2008/layout/LinedList"/>
    <dgm:cxn modelId="{CB7E283F-6747-459E-B985-02BB65837FD1}" type="presParOf" srcId="{9D14A32E-63BD-434B-97AA-8505EFBE6947}" destId="{853E21BD-2096-4777-AFF3-FEE659E78E8A}" srcOrd="3" destOrd="0" presId="urn:microsoft.com/office/officeart/2008/layout/LinedList"/>
    <dgm:cxn modelId="{C0AFD1AC-9638-424A-A199-F054BCB383AA}" type="presParOf" srcId="{853E21BD-2096-4777-AFF3-FEE659E78E8A}" destId="{7B1BAB29-8679-48B3-82E8-370E31FDD88D}" srcOrd="0" destOrd="0" presId="urn:microsoft.com/office/officeart/2008/layout/LinedList"/>
    <dgm:cxn modelId="{BDA20E10-CDE7-45B6-8239-68D19664589A}" type="presParOf" srcId="{853E21BD-2096-4777-AFF3-FEE659E78E8A}" destId="{C4EB23BB-24CC-4DF1-8205-3645D0545602}" srcOrd="1" destOrd="0" presId="urn:microsoft.com/office/officeart/2008/layout/LinedList"/>
    <dgm:cxn modelId="{CFD48506-233C-4533-BB96-72F52B0AC0C5}" type="presParOf" srcId="{9D14A32E-63BD-434B-97AA-8505EFBE6947}" destId="{4D2A83D5-AB1C-4CAD-B80A-252510FF7A7A}" srcOrd="4" destOrd="0" presId="urn:microsoft.com/office/officeart/2008/layout/LinedList"/>
    <dgm:cxn modelId="{091A6417-4ABC-4C03-A120-583995C29BB8}" type="presParOf" srcId="{9D14A32E-63BD-434B-97AA-8505EFBE6947}" destId="{B6226F4A-701B-4FBB-907C-B9BD1A37F44D}" srcOrd="5" destOrd="0" presId="urn:microsoft.com/office/officeart/2008/layout/LinedList"/>
    <dgm:cxn modelId="{F1CBA23D-38C6-4E21-93CC-FC107C38BAC2}" type="presParOf" srcId="{B6226F4A-701B-4FBB-907C-B9BD1A37F44D}" destId="{56BE79A5-6D31-41D3-B271-B2FBDEA48BA8}" srcOrd="0" destOrd="0" presId="urn:microsoft.com/office/officeart/2008/layout/LinedList"/>
    <dgm:cxn modelId="{E042F140-11AF-448F-AC3E-98DF282FF9FF}" type="presParOf" srcId="{B6226F4A-701B-4FBB-907C-B9BD1A37F44D}" destId="{15E188B9-6F14-4C50-B142-9144300C7354}" srcOrd="1" destOrd="0" presId="urn:microsoft.com/office/officeart/2008/layout/LinedList"/>
    <dgm:cxn modelId="{111FB5CA-528D-408C-9B57-BEE2C7BE9E57}" type="presParOf" srcId="{9D14A32E-63BD-434B-97AA-8505EFBE6947}" destId="{EBAF3420-1C8E-4641-93F2-BE91E0EF316F}" srcOrd="6" destOrd="0" presId="urn:microsoft.com/office/officeart/2008/layout/LinedList"/>
    <dgm:cxn modelId="{0005A1C2-31FF-4589-AAD0-05565DEE4196}" type="presParOf" srcId="{9D14A32E-63BD-434B-97AA-8505EFBE6947}" destId="{AB7BC975-0A58-444C-8E68-F58989A4CEB5}" srcOrd="7" destOrd="0" presId="urn:microsoft.com/office/officeart/2008/layout/LinedList"/>
    <dgm:cxn modelId="{2F4EEA4A-7F31-4D37-A32F-8FD5D954BA5F}" type="presParOf" srcId="{AB7BC975-0A58-444C-8E68-F58989A4CEB5}" destId="{95BD2016-D084-4292-888F-8D9D9BBE515E}" srcOrd="0" destOrd="0" presId="urn:microsoft.com/office/officeart/2008/layout/LinedList"/>
    <dgm:cxn modelId="{92CD3F72-00BA-419C-B790-8C84564CF014}" type="presParOf" srcId="{AB7BC975-0A58-444C-8E68-F58989A4CEB5}" destId="{AA242BCA-2F57-4DE0-A34D-4E3028AB4904}" srcOrd="1" destOrd="0" presId="urn:microsoft.com/office/officeart/2008/layout/LinedList"/>
    <dgm:cxn modelId="{FC82641F-71C8-4034-81B8-F8A1A13A6423}" type="presParOf" srcId="{9D14A32E-63BD-434B-97AA-8505EFBE6947}" destId="{8641AED8-F115-4440-A7DF-C8FEEC8FC203}" srcOrd="8" destOrd="0" presId="urn:microsoft.com/office/officeart/2008/layout/LinedList"/>
    <dgm:cxn modelId="{FBDD150C-5848-462F-BC60-402142D69856}" type="presParOf" srcId="{9D14A32E-63BD-434B-97AA-8505EFBE6947}" destId="{09BA20F2-633B-406D-8782-E5CCBBB742BE}" srcOrd="9" destOrd="0" presId="urn:microsoft.com/office/officeart/2008/layout/LinedList"/>
    <dgm:cxn modelId="{A3BC1BA8-228A-40BF-A5BB-0D9B62152ED5}" type="presParOf" srcId="{09BA20F2-633B-406D-8782-E5CCBBB742BE}" destId="{FCA02CE5-D541-4EAD-A35C-F7F6EA15B6AE}" srcOrd="0" destOrd="0" presId="urn:microsoft.com/office/officeart/2008/layout/LinedList"/>
    <dgm:cxn modelId="{287B35FD-B75E-4792-95ED-4D4D1FF0DC7B}" type="presParOf" srcId="{09BA20F2-633B-406D-8782-E5CCBBB742BE}" destId="{39EEFCCE-3E05-461B-BD27-E41714D541B3}" srcOrd="1" destOrd="0" presId="urn:microsoft.com/office/officeart/2008/layout/LinedList"/>
    <dgm:cxn modelId="{2A5EF240-0AA3-41D7-B0AC-C582367518A4}" type="presParOf" srcId="{9D14A32E-63BD-434B-97AA-8505EFBE6947}" destId="{A81D0EF9-544C-4CCA-8720-08DB04FF813F}" srcOrd="10" destOrd="0" presId="urn:microsoft.com/office/officeart/2008/layout/LinedList"/>
    <dgm:cxn modelId="{C8FAC9B6-2E41-4C28-B442-9A9E39C65694}" type="presParOf" srcId="{9D14A32E-63BD-434B-97AA-8505EFBE6947}" destId="{148A8D9B-26C1-4836-B991-C6C5EF36DD87}" srcOrd="11" destOrd="0" presId="urn:microsoft.com/office/officeart/2008/layout/LinedList"/>
    <dgm:cxn modelId="{84309CE9-CDA9-40C6-8C28-39DF262A9AC4}" type="presParOf" srcId="{148A8D9B-26C1-4836-B991-C6C5EF36DD87}" destId="{41260CB7-10DE-40A5-8632-96FC9B184200}" srcOrd="0" destOrd="0" presId="urn:microsoft.com/office/officeart/2008/layout/LinedList"/>
    <dgm:cxn modelId="{FA76CE2A-1AA5-4D2C-AA97-CA7029E9556D}" type="presParOf" srcId="{148A8D9B-26C1-4836-B991-C6C5EF36DD87}" destId="{73AA62EC-85C9-4978-800C-C8980E8F73B2}" srcOrd="1" destOrd="0" presId="urn:microsoft.com/office/officeart/2008/layout/LinedList"/>
    <dgm:cxn modelId="{B4123514-F070-4993-82FE-CF6D8F23FD49}" type="presParOf" srcId="{9D14A32E-63BD-434B-97AA-8505EFBE6947}" destId="{775995A0-A1A4-4BAD-99E0-DA1BE5801DF0}" srcOrd="12" destOrd="0" presId="urn:microsoft.com/office/officeart/2008/layout/LinedList"/>
    <dgm:cxn modelId="{B6DD9640-C541-4F37-AFE3-D55BC17673A6}" type="presParOf" srcId="{9D14A32E-63BD-434B-97AA-8505EFBE6947}" destId="{81F86455-185B-4051-9528-7B905C60A1DB}" srcOrd="13" destOrd="0" presId="urn:microsoft.com/office/officeart/2008/layout/LinedList"/>
    <dgm:cxn modelId="{2A152B9A-2D24-4FD3-A136-49F4180973E3}" type="presParOf" srcId="{81F86455-185B-4051-9528-7B905C60A1DB}" destId="{A4C333F9-2D61-44AF-9612-9812AB7FE859}" srcOrd="0" destOrd="0" presId="urn:microsoft.com/office/officeart/2008/layout/LinedList"/>
    <dgm:cxn modelId="{D82D0562-84FB-4F0F-ADEC-5CAE09AF5CB7}" type="presParOf" srcId="{81F86455-185B-4051-9528-7B905C60A1DB}" destId="{26264AC7-7906-4333-A62D-8EDA24E8DCE7}" srcOrd="1" destOrd="0" presId="urn:microsoft.com/office/officeart/2008/layout/LinedList"/>
    <dgm:cxn modelId="{324BE11F-E1F9-4D92-9CEA-69BD083EE04D}" type="presParOf" srcId="{9D14A32E-63BD-434B-97AA-8505EFBE6947}" destId="{64338E29-4833-42D2-A6EB-D27BDEA1C61B}" srcOrd="14" destOrd="0" presId="urn:microsoft.com/office/officeart/2008/layout/LinedList"/>
    <dgm:cxn modelId="{A3E21F96-D8D4-4E56-AB56-9F80F14B2CE8}" type="presParOf" srcId="{9D14A32E-63BD-434B-97AA-8505EFBE6947}" destId="{EF1A6C80-BDDC-43CE-A781-48764121F5F3}" srcOrd="15" destOrd="0" presId="urn:microsoft.com/office/officeart/2008/layout/LinedList"/>
    <dgm:cxn modelId="{12236F51-BD9A-42EC-BF24-2F9A8CCC8940}" type="presParOf" srcId="{EF1A6C80-BDDC-43CE-A781-48764121F5F3}" destId="{F0C82217-E20D-412C-8E94-D91816C560F2}" srcOrd="0" destOrd="0" presId="urn:microsoft.com/office/officeart/2008/layout/LinedList"/>
    <dgm:cxn modelId="{725CDC71-BE43-45AE-923F-574A1B369D13}" type="presParOf" srcId="{EF1A6C80-BDDC-43CE-A781-48764121F5F3}" destId="{D94982F6-CBE9-4258-9D90-B8D8486A3089}" srcOrd="1" destOrd="0" presId="urn:microsoft.com/office/officeart/2008/layout/LinedList"/>
    <dgm:cxn modelId="{C707AEDF-A498-4B77-A9E9-636C74E22E28}" type="presParOf" srcId="{9D14A32E-63BD-434B-97AA-8505EFBE6947}" destId="{A466D016-8AD3-4B8C-AAC6-8C3479403A71}" srcOrd="16" destOrd="0" presId="urn:microsoft.com/office/officeart/2008/layout/LinedList"/>
    <dgm:cxn modelId="{AD5EEFA6-28F8-4A30-A4DB-2D360AD15D10}" type="presParOf" srcId="{9D14A32E-63BD-434B-97AA-8505EFBE6947}" destId="{DF848404-0C98-4269-BE41-6B00D56AEDC7}" srcOrd="17" destOrd="0" presId="urn:microsoft.com/office/officeart/2008/layout/LinedList"/>
    <dgm:cxn modelId="{1E3AC19C-0ED1-45CC-B1DE-900B8693496C}" type="presParOf" srcId="{DF848404-0C98-4269-BE41-6B00D56AEDC7}" destId="{8B031824-2FAF-498A-A024-69C0DE71CC3C}" srcOrd="0" destOrd="0" presId="urn:microsoft.com/office/officeart/2008/layout/LinedList"/>
    <dgm:cxn modelId="{3800CDD4-212F-49C3-B1B4-1D6E4D03FE46}" type="presParOf" srcId="{DF848404-0C98-4269-BE41-6B00D56AEDC7}" destId="{7A896D67-6E5A-4F8B-8437-184BAB0FF5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ABE42-8C3F-4A4A-AC14-1E882D699F77}">
      <dsp:nvSpPr>
        <dsp:cNvPr id="0" name=""/>
        <dsp:cNvSpPr/>
      </dsp:nvSpPr>
      <dsp:spPr>
        <a:xfrm>
          <a:off x="0" y="443"/>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2CAC0E-A675-4FBD-B16D-F1EE0C986CA5}">
      <dsp:nvSpPr>
        <dsp:cNvPr id="0" name=""/>
        <dsp:cNvSpPr/>
      </dsp:nvSpPr>
      <dsp:spPr>
        <a:xfrm>
          <a:off x="0" y="443"/>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Scoping the problem</a:t>
          </a:r>
        </a:p>
      </dsp:txBody>
      <dsp:txXfrm>
        <a:off x="0" y="443"/>
        <a:ext cx="10691265" cy="403911"/>
      </dsp:txXfrm>
    </dsp:sp>
    <dsp:sp modelId="{0FAC9315-50A5-4866-A31C-C68D95C41813}">
      <dsp:nvSpPr>
        <dsp:cNvPr id="0" name=""/>
        <dsp:cNvSpPr/>
      </dsp:nvSpPr>
      <dsp:spPr>
        <a:xfrm>
          <a:off x="0" y="404355"/>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BAB29-8679-48B3-82E8-370E31FDD88D}">
      <dsp:nvSpPr>
        <dsp:cNvPr id="0" name=""/>
        <dsp:cNvSpPr/>
      </dsp:nvSpPr>
      <dsp:spPr>
        <a:xfrm>
          <a:off x="0" y="404355"/>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Manual feature selection (1)</a:t>
          </a:r>
        </a:p>
      </dsp:txBody>
      <dsp:txXfrm>
        <a:off x="0" y="404355"/>
        <a:ext cx="10691265" cy="403911"/>
      </dsp:txXfrm>
    </dsp:sp>
    <dsp:sp modelId="{4D2A83D5-AB1C-4CAD-B80A-252510FF7A7A}">
      <dsp:nvSpPr>
        <dsp:cNvPr id="0" name=""/>
        <dsp:cNvSpPr/>
      </dsp:nvSpPr>
      <dsp:spPr>
        <a:xfrm>
          <a:off x="0" y="808266"/>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BE79A5-6D31-41D3-B271-B2FBDEA48BA8}">
      <dsp:nvSpPr>
        <dsp:cNvPr id="0" name=""/>
        <dsp:cNvSpPr/>
      </dsp:nvSpPr>
      <dsp:spPr>
        <a:xfrm>
          <a:off x="0" y="808266"/>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pre-processing</a:t>
          </a:r>
        </a:p>
      </dsp:txBody>
      <dsp:txXfrm>
        <a:off x="0" y="808266"/>
        <a:ext cx="10691265" cy="403911"/>
      </dsp:txXfrm>
    </dsp:sp>
    <dsp:sp modelId="{EBAF3420-1C8E-4641-93F2-BE91E0EF316F}">
      <dsp:nvSpPr>
        <dsp:cNvPr id="0" name=""/>
        <dsp:cNvSpPr/>
      </dsp:nvSpPr>
      <dsp:spPr>
        <a:xfrm>
          <a:off x="0" y="1212177"/>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D2016-D084-4292-888F-8D9D9BBE515E}">
      <dsp:nvSpPr>
        <dsp:cNvPr id="0" name=""/>
        <dsp:cNvSpPr/>
      </dsp:nvSpPr>
      <dsp:spPr>
        <a:xfrm>
          <a:off x="0" y="1212177"/>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exploration</a:t>
          </a:r>
        </a:p>
      </dsp:txBody>
      <dsp:txXfrm>
        <a:off x="0" y="1212177"/>
        <a:ext cx="10691265" cy="403911"/>
      </dsp:txXfrm>
    </dsp:sp>
    <dsp:sp modelId="{8641AED8-F115-4440-A7DF-C8FEEC8FC203}">
      <dsp:nvSpPr>
        <dsp:cNvPr id="0" name=""/>
        <dsp:cNvSpPr/>
      </dsp:nvSpPr>
      <dsp:spPr>
        <a:xfrm>
          <a:off x="0" y="1616088"/>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02CE5-D541-4EAD-A35C-F7F6EA15B6AE}">
      <dsp:nvSpPr>
        <dsp:cNvPr id="0" name=""/>
        <dsp:cNvSpPr/>
      </dsp:nvSpPr>
      <dsp:spPr>
        <a:xfrm>
          <a:off x="0" y="1616088"/>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Modeling</a:t>
          </a:r>
        </a:p>
      </dsp:txBody>
      <dsp:txXfrm>
        <a:off x="0" y="1616088"/>
        <a:ext cx="10691265" cy="403911"/>
      </dsp:txXfrm>
    </dsp:sp>
    <dsp:sp modelId="{A81D0EF9-544C-4CCA-8720-08DB04FF813F}">
      <dsp:nvSpPr>
        <dsp:cNvPr id="0" name=""/>
        <dsp:cNvSpPr/>
      </dsp:nvSpPr>
      <dsp:spPr>
        <a:xfrm>
          <a:off x="0" y="2019999"/>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260CB7-10DE-40A5-8632-96FC9B184200}">
      <dsp:nvSpPr>
        <dsp:cNvPr id="0" name=""/>
        <dsp:cNvSpPr/>
      </dsp:nvSpPr>
      <dsp:spPr>
        <a:xfrm>
          <a:off x="0" y="2019999"/>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Initial evaluation</a:t>
          </a:r>
        </a:p>
      </dsp:txBody>
      <dsp:txXfrm>
        <a:off x="0" y="2019999"/>
        <a:ext cx="10691265" cy="403911"/>
      </dsp:txXfrm>
    </dsp:sp>
    <dsp:sp modelId="{775995A0-A1A4-4BAD-99E0-DA1BE5801DF0}">
      <dsp:nvSpPr>
        <dsp:cNvPr id="0" name=""/>
        <dsp:cNvSpPr/>
      </dsp:nvSpPr>
      <dsp:spPr>
        <a:xfrm>
          <a:off x="0" y="2423910"/>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333F9-2D61-44AF-9612-9812AB7FE859}">
      <dsp:nvSpPr>
        <dsp:cNvPr id="0" name=""/>
        <dsp:cNvSpPr/>
      </dsp:nvSpPr>
      <dsp:spPr>
        <a:xfrm>
          <a:off x="0" y="2423910"/>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Feature selection (2)</a:t>
          </a:r>
        </a:p>
      </dsp:txBody>
      <dsp:txXfrm>
        <a:off x="0" y="2423910"/>
        <a:ext cx="10691265" cy="403911"/>
      </dsp:txXfrm>
    </dsp:sp>
    <dsp:sp modelId="{64338E29-4833-42D2-A6EB-D27BDEA1C61B}">
      <dsp:nvSpPr>
        <dsp:cNvPr id="0" name=""/>
        <dsp:cNvSpPr/>
      </dsp:nvSpPr>
      <dsp:spPr>
        <a:xfrm>
          <a:off x="0" y="2827821"/>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82217-E20D-412C-8E94-D91816C560F2}">
      <dsp:nvSpPr>
        <dsp:cNvPr id="0" name=""/>
        <dsp:cNvSpPr/>
      </dsp:nvSpPr>
      <dsp:spPr>
        <a:xfrm>
          <a:off x="0" y="2827821"/>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Final evaluation</a:t>
          </a:r>
          <a:endParaRPr lang="en-NL" sz="1900" kern="1200" dirty="0"/>
        </a:p>
      </dsp:txBody>
      <dsp:txXfrm>
        <a:off x="0" y="2827821"/>
        <a:ext cx="10691265" cy="403911"/>
      </dsp:txXfrm>
    </dsp:sp>
    <dsp:sp modelId="{A466D016-8AD3-4B8C-AAC6-8C3479403A71}">
      <dsp:nvSpPr>
        <dsp:cNvPr id="0" name=""/>
        <dsp:cNvSpPr/>
      </dsp:nvSpPr>
      <dsp:spPr>
        <a:xfrm>
          <a:off x="0" y="3231732"/>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31824-2FAF-498A-A024-69C0DE71CC3C}">
      <dsp:nvSpPr>
        <dsp:cNvPr id="0" name=""/>
        <dsp:cNvSpPr/>
      </dsp:nvSpPr>
      <dsp:spPr>
        <a:xfrm>
          <a:off x="0" y="3231732"/>
          <a:ext cx="10691265" cy="403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Future steps</a:t>
          </a:r>
          <a:endParaRPr lang="en-NL" sz="1900" kern="1200" dirty="0"/>
        </a:p>
      </dsp:txBody>
      <dsp:txXfrm>
        <a:off x="0" y="3231732"/>
        <a:ext cx="10691265" cy="4039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17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352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6547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8448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272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280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7097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3412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927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192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2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3076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0" descr="Airbnb sa spmätáva z otrasu pandémie, rezervácie prekonali $10 mld. -  akcie.sk">
            <a:extLst>
              <a:ext uri="{FF2B5EF4-FFF2-40B4-BE49-F238E27FC236}">
                <a16:creationId xmlns:a16="http://schemas.microsoft.com/office/drawing/2014/main" id="{757201B7-6D22-BDED-51E7-755D566AF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42" b="82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38">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FC2F6-D268-465C-B212-25B677730632}"/>
              </a:ext>
            </a:extLst>
          </p:cNvPr>
          <p:cNvSpPr>
            <a:spLocks noGrp="1"/>
          </p:cNvSpPr>
          <p:nvPr>
            <p:ph type="ctrTitle"/>
          </p:nvPr>
        </p:nvSpPr>
        <p:spPr>
          <a:xfrm>
            <a:off x="268606" y="5528235"/>
            <a:ext cx="10696574" cy="770964"/>
          </a:xfrm>
        </p:spPr>
        <p:txBody>
          <a:bodyPr anchor="b">
            <a:normAutofit/>
          </a:bodyPr>
          <a:lstStyle/>
          <a:p>
            <a:r>
              <a:rPr lang="en-US" sz="4400" dirty="0">
                <a:solidFill>
                  <a:srgbClr val="FFFFFF"/>
                </a:solidFill>
              </a:rPr>
              <a:t>Case DSL – Julian Derks</a:t>
            </a:r>
            <a:endParaRPr lang="en-NL" sz="4400" dirty="0">
              <a:solidFill>
                <a:srgbClr val="FFFFFF"/>
              </a:solidFill>
            </a:endParaRPr>
          </a:p>
        </p:txBody>
      </p:sp>
      <p:sp>
        <p:nvSpPr>
          <p:cNvPr id="3" name="Subtitle 2">
            <a:extLst>
              <a:ext uri="{FF2B5EF4-FFF2-40B4-BE49-F238E27FC236}">
                <a16:creationId xmlns:a16="http://schemas.microsoft.com/office/drawing/2014/main" id="{3C698436-60C4-4B11-9271-EC88EB77DC19}"/>
              </a:ext>
            </a:extLst>
          </p:cNvPr>
          <p:cNvSpPr>
            <a:spLocks noGrp="1"/>
          </p:cNvSpPr>
          <p:nvPr>
            <p:ph type="subTitle" idx="1"/>
          </p:nvPr>
        </p:nvSpPr>
        <p:spPr>
          <a:xfrm>
            <a:off x="293129" y="4392705"/>
            <a:ext cx="5795251" cy="1063813"/>
          </a:xfrm>
        </p:spPr>
        <p:txBody>
          <a:bodyPr anchor="b">
            <a:normAutofit/>
          </a:bodyPr>
          <a:lstStyle/>
          <a:p>
            <a:r>
              <a:rPr lang="en-US" sz="1800" dirty="0">
                <a:solidFill>
                  <a:srgbClr val="FFFFFF"/>
                </a:solidFill>
              </a:rPr>
              <a:t>Predicting de nightly price of a new listing for </a:t>
            </a:r>
            <a:r>
              <a:rPr lang="en-US" sz="1800" dirty="0" err="1">
                <a:solidFill>
                  <a:srgbClr val="FFFFFF"/>
                </a:solidFill>
              </a:rPr>
              <a:t>airbnb</a:t>
            </a:r>
            <a:endParaRPr lang="en-NL" sz="1800" dirty="0">
              <a:solidFill>
                <a:srgbClr val="FFFFFF"/>
              </a:solidFill>
            </a:endParaRPr>
          </a:p>
        </p:txBody>
      </p:sp>
    </p:spTree>
    <p:extLst>
      <p:ext uri="{BB962C8B-B14F-4D97-AF65-F5344CB8AC3E}">
        <p14:creationId xmlns:p14="http://schemas.microsoft.com/office/powerpoint/2010/main" val="3815849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73153" y="1005060"/>
            <a:ext cx="4123882" cy="5129037"/>
          </a:xfrm>
        </p:spPr>
        <p:txBody>
          <a:bodyPr>
            <a:normAutofit fontScale="85000" lnSpcReduction="20000"/>
          </a:bodyPr>
          <a:lstStyle/>
          <a:p>
            <a:pPr marL="0" indent="0">
              <a:buNone/>
            </a:pPr>
            <a:r>
              <a:rPr lang="nl-NL" b="1" dirty="0">
                <a:latin typeface="Consolas" panose="020B0609020204030204" pitchFamily="49" charset="0"/>
              </a:rPr>
              <a:t>Checking extreme outliers</a:t>
            </a:r>
          </a:p>
          <a:p>
            <a:r>
              <a:rPr lang="nl-NL" dirty="0">
                <a:latin typeface="Consolas" panose="020B0609020204030204" pitchFamily="49" charset="0"/>
              </a:rPr>
              <a:t>Based of boxplot</a:t>
            </a:r>
            <a:r>
              <a:rPr lang="en-AS" dirty="0">
                <a:latin typeface="Consolas" panose="020B0609020204030204" pitchFamily="49" charset="0"/>
              </a:rPr>
              <a:t>: </a:t>
            </a:r>
            <a:r>
              <a:rPr lang="nl-NL" dirty="0">
                <a:latin typeface="Consolas" panose="020B0609020204030204" pitchFamily="49" charset="0"/>
              </a:rPr>
              <a:t>check how many &gt; </a:t>
            </a:r>
            <a:r>
              <a:rPr lang="en-AS" dirty="0">
                <a:latin typeface="Consolas" panose="020B0609020204030204" pitchFamily="49" charset="0"/>
              </a:rPr>
              <a:t>$</a:t>
            </a:r>
            <a:r>
              <a:rPr lang="nl-NL" dirty="0">
                <a:latin typeface="Consolas" panose="020B0609020204030204" pitchFamily="49" charset="0"/>
              </a:rPr>
              <a:t>1000</a:t>
            </a:r>
            <a:endParaRPr lang="en-US" dirty="0">
              <a:latin typeface="Consolas" panose="020B0609020204030204" pitchFamily="49" charset="0"/>
            </a:endParaRPr>
          </a:p>
          <a:p>
            <a:pPr lvl="1"/>
            <a:r>
              <a:rPr lang="en-US" dirty="0">
                <a:latin typeface="Consolas" panose="020B0609020204030204" pitchFamily="49" charset="0"/>
              </a:rPr>
              <a:t>37 (i.e., top 0.16%)</a:t>
            </a:r>
            <a:endParaRPr lang="en-A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latin typeface="Consolas" panose="020B0609020204030204" pitchFamily="49" charset="0"/>
              </a:rPr>
              <a:t>Manually check for patterns/errors in these rows</a:t>
            </a:r>
          </a:p>
          <a:p>
            <a:pPr lvl="1"/>
            <a:r>
              <a:rPr lang="en-US" dirty="0">
                <a:latin typeface="Consolas" panose="020B0609020204030204" pitchFamily="49" charset="0"/>
              </a:rPr>
              <a:t>Insights</a:t>
            </a:r>
          </a:p>
          <a:p>
            <a:pPr lvl="2"/>
            <a:r>
              <a:rPr lang="nl-NL" dirty="0">
                <a:latin typeface="Consolas" panose="020B0609020204030204" pitchFamily="49" charset="0"/>
              </a:rPr>
              <a:t>Hotel Axel listing = </a:t>
            </a:r>
            <a:r>
              <a:rPr lang="nl-NL" b="1" dirty="0">
                <a:solidFill>
                  <a:srgbClr val="FF0000"/>
                </a:solidFill>
                <a:latin typeface="Consolas" panose="020B0609020204030204" pitchFamily="49" charset="0"/>
              </a:rPr>
              <a:t>Faulty</a:t>
            </a:r>
            <a:endParaRPr lang="en-AS" b="1" dirty="0">
              <a:solidFill>
                <a:srgbClr val="FF0000"/>
              </a:solidFill>
              <a:latin typeface="Consolas" panose="020B0609020204030204" pitchFamily="49" charset="0"/>
            </a:endParaRPr>
          </a:p>
          <a:p>
            <a:pPr lvl="2"/>
            <a:r>
              <a:rPr lang="en-AS" dirty="0">
                <a:latin typeface="Consolas" panose="020B0609020204030204" pitchFamily="49" charset="0"/>
              </a:rPr>
              <a:t>Luxury listings</a:t>
            </a:r>
          </a:p>
          <a:p>
            <a:pPr lvl="2"/>
            <a:r>
              <a:rPr lang="en-AS" dirty="0">
                <a:latin typeface="Consolas" panose="020B0609020204030204" pitchFamily="49" charset="0"/>
              </a:rPr>
              <a:t>Event locations </a:t>
            </a:r>
          </a:p>
          <a:p>
            <a:pPr lvl="2"/>
            <a:r>
              <a:rPr lang="nl-NL" dirty="0">
                <a:latin typeface="Consolas" panose="020B0609020204030204" pitchFamily="49" charset="0"/>
              </a:rPr>
              <a:t>S</a:t>
            </a:r>
            <a:r>
              <a:rPr lang="en-AS" dirty="0">
                <a:latin typeface="Consolas" panose="020B0609020204030204" pitchFamily="49" charset="0"/>
              </a:rPr>
              <a:t>till questionable listings, not enough info to truly know whether faulty (</a:t>
            </a:r>
            <a:r>
              <a:rPr lang="nl-NL" dirty="0">
                <a:latin typeface="Consolas" panose="020B0609020204030204" pitchFamily="49" charset="0"/>
              </a:rPr>
              <a:t>e.g.,</a:t>
            </a:r>
            <a:r>
              <a:rPr lang="en-AS" dirty="0">
                <a:latin typeface="Consolas" panose="020B0609020204030204" pitchFamily="49" charset="0"/>
              </a:rPr>
              <a:t> $2,225.00 for 12 m</a:t>
            </a:r>
            <a:r>
              <a:rPr lang="en-AS" baseline="30000" dirty="0">
                <a:latin typeface="Consolas" panose="020B0609020204030204" pitchFamily="49" charset="0"/>
              </a:rPr>
              <a:t>2</a:t>
            </a:r>
            <a:r>
              <a:rPr lang="en-AS" dirty="0">
                <a:latin typeface="Consolas" panose="020B0609020204030204" pitchFamily="49" charset="0"/>
              </a:rPr>
              <a:t>)</a:t>
            </a:r>
          </a:p>
          <a:p>
            <a:r>
              <a:rPr lang="en-AS" dirty="0">
                <a:latin typeface="Consolas" panose="020B0609020204030204" pitchFamily="49" charset="0"/>
              </a:rPr>
              <a:t>We remove only Hotel Axel outliers (</a:t>
            </a:r>
            <a:r>
              <a:rPr lang="en-AS" b="1" dirty="0">
                <a:solidFill>
                  <a:srgbClr val="FF0000"/>
                </a:solidFill>
                <a:latin typeface="Consolas" panose="020B0609020204030204" pitchFamily="49" charset="0"/>
              </a:rPr>
              <a:t>20</a:t>
            </a:r>
            <a:r>
              <a:rPr lang="en-AS" dirty="0">
                <a:latin typeface="Consolas" panose="020B0609020204030204" pitchFamily="49" charset="0"/>
              </a:rPr>
              <a:t> out of 37 rows)</a:t>
            </a:r>
          </a:p>
        </p:txBody>
      </p:sp>
      <p:pic>
        <p:nvPicPr>
          <p:cNvPr id="6" name="Picture 5" descr="Shape&#10;&#10;Description automatically generated with low confidence">
            <a:extLst>
              <a:ext uri="{FF2B5EF4-FFF2-40B4-BE49-F238E27FC236}">
                <a16:creationId xmlns:a16="http://schemas.microsoft.com/office/drawing/2014/main" id="{950CF823-F629-A461-4E26-2E3CDED15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417" y="1005060"/>
            <a:ext cx="6230430" cy="2305258"/>
          </a:xfrm>
          <a:prstGeom prst="rect">
            <a:avLst/>
          </a:prstGeom>
        </p:spPr>
      </p:pic>
      <p:pic>
        <p:nvPicPr>
          <p:cNvPr id="22" name="Picture 21">
            <a:extLst>
              <a:ext uri="{FF2B5EF4-FFF2-40B4-BE49-F238E27FC236}">
                <a16:creationId xmlns:a16="http://schemas.microsoft.com/office/drawing/2014/main" id="{B008EFDF-996D-6A2D-DB94-F9E309980FE8}"/>
              </a:ext>
            </a:extLst>
          </p:cNvPr>
          <p:cNvPicPr>
            <a:picLocks noChangeAspect="1"/>
          </p:cNvPicPr>
          <p:nvPr/>
        </p:nvPicPr>
        <p:blipFill>
          <a:blip r:embed="rId3"/>
          <a:stretch>
            <a:fillRect/>
          </a:stretch>
        </p:blipFill>
        <p:spPr>
          <a:xfrm>
            <a:off x="4897035" y="4055128"/>
            <a:ext cx="7062477" cy="1797812"/>
          </a:xfrm>
          <a:prstGeom prst="rect">
            <a:avLst/>
          </a:prstGeom>
        </p:spPr>
      </p:pic>
    </p:spTree>
    <p:extLst>
      <p:ext uri="{BB962C8B-B14F-4D97-AF65-F5344CB8AC3E}">
        <p14:creationId xmlns:p14="http://schemas.microsoft.com/office/powerpoint/2010/main" val="336791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0767"/>
            <a:ext cx="10691265" cy="3988447"/>
          </a:xfrm>
        </p:spPr>
        <p:txBody>
          <a:bodyPr>
            <a:normAutofit fontScale="70000" lnSpcReduction="20000"/>
          </a:bodyPr>
          <a:lstStyle/>
          <a:p>
            <a:pPr marL="0" indent="0">
              <a:buNone/>
            </a:pPr>
            <a:r>
              <a:rPr lang="en-US" sz="2000" b="1" dirty="0">
                <a:latin typeface="Consolas" panose="020B0609020204030204" pitchFamily="49" charset="0"/>
              </a:rPr>
              <a:t>Description: </a:t>
            </a:r>
            <a:r>
              <a:rPr lang="en-US" sz="2000" dirty="0">
                <a:latin typeface="Consolas" panose="020B0609020204030204" pitchFamily="49" charset="0"/>
              </a:rPr>
              <a:t>additional features in the property</a:t>
            </a:r>
            <a:endParaRPr lang="nl-NL" dirty="0">
              <a:solidFill>
                <a:srgbClr val="6A9955"/>
              </a:solidFill>
              <a:latin typeface="Consolas" panose="020B0609020204030204" pitchFamily="49" charset="0"/>
            </a:endParaRPr>
          </a:p>
          <a:p>
            <a:pPr marL="0" indent="0">
              <a:buNone/>
            </a:pPr>
            <a:r>
              <a:rPr lang="nl-NL" dirty="0">
                <a:solidFill>
                  <a:srgbClr val="6A9955"/>
                </a:solidFill>
                <a:latin typeface="Consolas" panose="020B0609020204030204" pitchFamily="49" charset="0"/>
              </a:rPr>
              <a:t>'{TV,"Cable TV",Wifi,Kitchen,Gym,Heating,"Family/kid friendly","Smoke detector",Essentials,Shampoo,"Lock on bedroom door",Hangers,"Hair dryer",Iron,"Laptop friendly workspace","Private living room",Bathtub,"Hot water","Bed linens","Extra pillows and blankets",Microwave,"Coffee maker",Refrigerator,Dishwasher,"Dishes and silverware","Cooking basics",Stove,"Luggage dropoff allowed","Long term stays allowed"}’</a:t>
            </a: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nl-NL" dirty="0">
                <a:latin typeface="Consolas" panose="020B0609020204030204" pitchFamily="49" charset="0"/>
              </a:rPr>
              <a:t>Extract all unique features in the </a:t>
            </a:r>
            <a:r>
              <a:rPr lang="nl-NL" b="0" dirty="0">
                <a:solidFill>
                  <a:srgbClr val="CE9178"/>
                </a:solidFill>
                <a:effectLst/>
                <a:latin typeface="Consolas" panose="020B0609020204030204" pitchFamily="49" charset="0"/>
              </a:rPr>
              <a:t>amenities </a:t>
            </a:r>
            <a:r>
              <a:rPr lang="nl-NL" dirty="0">
                <a:latin typeface="Consolas" panose="020B0609020204030204" pitchFamily="49" charset="0"/>
              </a:rPr>
              <a:t>column </a:t>
            </a:r>
            <a:r>
              <a:rPr lang="nl-NL" dirty="0">
                <a:latin typeface="Consolas" panose="020B0609020204030204" pitchFamily="49" charset="0"/>
                <a:sym typeface="Wingdings" panose="05000000000000000000" pitchFamily="2" charset="2"/>
              </a:rPr>
              <a:t>--&gt; From Raw string to python set</a:t>
            </a:r>
            <a:endParaRPr lang="nl-NL" dirty="0">
              <a:latin typeface="Consolas" panose="020B0609020204030204" pitchFamily="49" charset="0"/>
            </a:endParaRPr>
          </a:p>
          <a:p>
            <a:pPr marL="457200" indent="-457200">
              <a:buAutoNum type="arabicPeriod"/>
            </a:pPr>
            <a:r>
              <a:rPr lang="nl-NL" dirty="0">
                <a:latin typeface="Consolas" panose="020B0609020204030204" pitchFamily="49" charset="0"/>
              </a:rPr>
              <a:t>Drop features which we expect to have no predictive value</a:t>
            </a:r>
          </a:p>
          <a:p>
            <a:pPr lvl="1"/>
            <a:r>
              <a:rPr lang="nl-NL" dirty="0">
                <a:latin typeface="Consolas" panose="020B0609020204030204" pitchFamily="49" charset="0"/>
              </a:rPr>
              <a:t>i.e., </a:t>
            </a:r>
            <a:r>
              <a:rPr lang="nl-NL" dirty="0">
                <a:solidFill>
                  <a:srgbClr val="6A9955"/>
                </a:solidFill>
                <a:latin typeface="Consolas" panose="020B0609020204030204" pitchFamily="49" charset="0"/>
              </a:rPr>
              <a:t>Shampoo</a:t>
            </a:r>
            <a:r>
              <a:rPr lang="nl-NL" dirty="0">
                <a:latin typeface="Consolas" panose="020B0609020204030204" pitchFamily="49" charset="0"/>
              </a:rPr>
              <a:t>, </a:t>
            </a:r>
            <a:r>
              <a:rPr lang="nl-NL" dirty="0">
                <a:solidFill>
                  <a:srgbClr val="6A9955"/>
                </a:solidFill>
                <a:latin typeface="Consolas" panose="020B0609020204030204" pitchFamily="49" charset="0"/>
              </a:rPr>
              <a:t>Hangers</a:t>
            </a:r>
            <a:endParaRPr lang="nl-NL" dirty="0">
              <a:latin typeface="Consolas" panose="020B0609020204030204" pitchFamily="49" charset="0"/>
            </a:endParaRPr>
          </a:p>
          <a:p>
            <a:pPr marL="457200" indent="-457200">
              <a:buAutoNum type="arabicPeriod"/>
            </a:pPr>
            <a:r>
              <a:rPr lang="en-US" dirty="0">
                <a:latin typeface="Consolas" panose="020B0609020204030204" pitchFamily="49" charset="0"/>
              </a:rPr>
              <a:t>Group similar features under the same name</a:t>
            </a:r>
          </a:p>
          <a:p>
            <a:pPr lvl="1"/>
            <a:r>
              <a:rPr lang="nl-NL" dirty="0">
                <a:latin typeface="Consolas" panose="020B0609020204030204" pitchFamily="49" charset="0"/>
              </a:rPr>
              <a:t>i.e., </a:t>
            </a:r>
            <a:r>
              <a:rPr lang="en-US" sz="1700" dirty="0">
                <a:solidFill>
                  <a:srgbClr val="6A9955"/>
                </a:solidFill>
                <a:latin typeface="Consolas" panose="020B0609020204030204" pitchFamily="49" charset="0"/>
              </a:rPr>
              <a:t>Pets</a:t>
            </a:r>
            <a:r>
              <a:rPr lang="en-US" sz="1700" dirty="0">
                <a:latin typeface="Consolas" panose="020B0609020204030204" pitchFamily="49" charset="0"/>
              </a:rPr>
              <a:t>,</a:t>
            </a:r>
            <a:r>
              <a:rPr lang="en-US" sz="1700" dirty="0">
                <a:solidFill>
                  <a:srgbClr val="6A9955"/>
                </a:solidFill>
                <a:latin typeface="Consolas" panose="020B0609020204030204" pitchFamily="49" charset="0"/>
              </a:rPr>
              <a:t> pet</a:t>
            </a:r>
            <a:r>
              <a:rPr lang="en-US" sz="1700" dirty="0">
                <a:latin typeface="Consolas" panose="020B0609020204030204" pitchFamily="49" charset="0"/>
              </a:rPr>
              <a:t>, </a:t>
            </a:r>
            <a:r>
              <a:rPr lang="en-US" sz="1700" dirty="0">
                <a:solidFill>
                  <a:srgbClr val="6A9955"/>
                </a:solidFill>
                <a:latin typeface="Consolas" panose="020B0609020204030204" pitchFamily="49" charset="0"/>
              </a:rPr>
              <a:t>Cat(s)</a:t>
            </a:r>
            <a:r>
              <a:rPr lang="en-US" sz="1700" dirty="0">
                <a:latin typeface="Consolas" panose="020B0609020204030204" pitchFamily="49" charset="0"/>
              </a:rPr>
              <a:t>, </a:t>
            </a:r>
            <a:r>
              <a:rPr lang="en-US" sz="1700" dirty="0">
                <a:solidFill>
                  <a:srgbClr val="6A9955"/>
                </a:solidFill>
                <a:latin typeface="Consolas" panose="020B0609020204030204" pitchFamily="49" charset="0"/>
              </a:rPr>
              <a:t>Dog(s)</a:t>
            </a:r>
            <a:r>
              <a:rPr lang="en-US" sz="1700" dirty="0">
                <a:latin typeface="Consolas" panose="020B0609020204030204" pitchFamily="49" charset="0"/>
              </a:rPr>
              <a:t>, </a:t>
            </a:r>
            <a:r>
              <a:rPr lang="en-US" sz="1700" dirty="0">
                <a:solidFill>
                  <a:srgbClr val="6A9955"/>
                </a:solidFill>
                <a:latin typeface="Consolas" panose="020B0609020204030204" pitchFamily="49" charset="0"/>
              </a:rPr>
              <a:t>Pets allowed</a:t>
            </a:r>
            <a:r>
              <a:rPr lang="en-US" sz="1700" dirty="0">
                <a:latin typeface="Consolas" panose="020B0609020204030204" pitchFamily="49" charset="0"/>
              </a:rPr>
              <a:t>,</a:t>
            </a:r>
            <a:r>
              <a:rPr lang="en-US" sz="1700" dirty="0">
                <a:solidFill>
                  <a:srgbClr val="6A9955"/>
                </a:solidFill>
                <a:latin typeface="Consolas" panose="020B0609020204030204" pitchFamily="49" charset="0"/>
              </a:rPr>
              <a:t> Pets live on this property</a:t>
            </a:r>
            <a:r>
              <a:rPr lang="en-US" sz="1700" dirty="0">
                <a:latin typeface="Consolas" panose="020B0609020204030204" pitchFamily="49" charset="0"/>
              </a:rPr>
              <a:t>,</a:t>
            </a:r>
            <a:r>
              <a:rPr lang="en-US" sz="1700" dirty="0">
                <a:solidFill>
                  <a:srgbClr val="6A9955"/>
                </a:solidFill>
                <a:latin typeface="Consolas" panose="020B0609020204030204" pitchFamily="49" charset="0"/>
              </a:rPr>
              <a:t> Other pet(s)’</a:t>
            </a:r>
            <a:r>
              <a:rPr lang="en-US" sz="1700" dirty="0">
                <a:latin typeface="Consolas" panose="020B0609020204030204" pitchFamily="49" charset="0"/>
              </a:rPr>
              <a:t> </a:t>
            </a:r>
            <a:r>
              <a:rPr lang="en-US" sz="1700" dirty="0">
                <a:latin typeface="Consolas" panose="020B0609020204030204" pitchFamily="49" charset="0"/>
                <a:sym typeface="Wingdings" panose="05000000000000000000" pitchFamily="2" charset="2"/>
              </a:rPr>
              <a:t></a:t>
            </a:r>
            <a:r>
              <a:rPr lang="en-US" sz="1700" dirty="0">
                <a:latin typeface="Consolas" panose="020B0609020204030204" pitchFamily="49" charset="0"/>
              </a:rPr>
              <a:t> </a:t>
            </a:r>
            <a:r>
              <a:rPr lang="en-US" sz="1700" dirty="0" err="1">
                <a:solidFill>
                  <a:srgbClr val="6A9955"/>
                </a:solidFill>
                <a:latin typeface="Consolas" panose="020B0609020204030204" pitchFamily="49" charset="0"/>
              </a:rPr>
              <a:t>pets_allowed</a:t>
            </a:r>
            <a:endParaRPr lang="en-US" sz="1700" dirty="0">
              <a:solidFill>
                <a:srgbClr val="6A9955"/>
              </a:solidFill>
              <a:latin typeface="Consolas" panose="020B0609020204030204" pitchFamily="49" charset="0"/>
            </a:endParaRPr>
          </a:p>
          <a:p>
            <a:pPr marL="457200" indent="-457200">
              <a:buFont typeface="Arial" panose="020B0604020202020204" pitchFamily="34" charset="0"/>
              <a:buAutoNum type="arabicPeriod"/>
            </a:pPr>
            <a:r>
              <a:rPr lang="en-US" dirty="0">
                <a:latin typeface="Consolas" panose="020B0609020204030204" pitchFamily="49" charset="0"/>
              </a:rPr>
              <a:t>Create binary columns for each remaining feature {1=has feature, 0=does not have feature}</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effectLst/>
                <a:latin typeface="Consolas" panose="020B0609020204030204" pitchFamily="49" charset="0"/>
              </a:rPr>
              <a:t>Feature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amenities</a:t>
            </a:r>
            <a:endParaRPr lang="nl-NL" dirty="0">
              <a:latin typeface="Consolas" panose="020B0609020204030204" pitchFamily="49" charset="0"/>
            </a:endParaRPr>
          </a:p>
        </p:txBody>
      </p:sp>
    </p:spTree>
    <p:extLst>
      <p:ext uri="{BB962C8B-B14F-4D97-AF65-F5344CB8AC3E}">
        <p14:creationId xmlns:p14="http://schemas.microsoft.com/office/powerpoint/2010/main" val="122807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E9A1-1CDF-4BB8-84B6-5D36246ABCA2}"/>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b="1" dirty="0">
                <a:solidFill>
                  <a:srgbClr val="CE9178"/>
                </a:solidFill>
                <a:effectLst/>
                <a:latin typeface="Consolas" panose="020B0609020204030204" pitchFamily="49" charset="0"/>
              </a:rPr>
              <a:t>Feature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amenities</a:t>
            </a:r>
            <a:endParaRPr lang="en-US" dirty="0"/>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78BF3C-B1BC-844A-B687-83C4F2C8F2A3}"/>
              </a:ext>
            </a:extLst>
          </p:cNvPr>
          <p:cNvSpPr txBox="1"/>
          <p:nvPr/>
        </p:nvSpPr>
        <p:spPr>
          <a:xfrm>
            <a:off x="800099" y="1810993"/>
            <a:ext cx="10591799" cy="923330"/>
          </a:xfrm>
          <a:prstGeom prst="rect">
            <a:avLst/>
          </a:prstGeom>
          <a:noFill/>
        </p:spPr>
        <p:txBody>
          <a:bodyPr wrap="square">
            <a:spAutoFit/>
          </a:bodyPr>
          <a:lstStyle/>
          <a:p>
            <a:pPr marL="0" indent="0">
              <a:buNone/>
            </a:pPr>
            <a:r>
              <a:rPr lang="en-US" dirty="0">
                <a:latin typeface="Consolas" panose="020B0609020204030204" pitchFamily="49" charset="0"/>
              </a:rPr>
              <a:t>We </a:t>
            </a:r>
            <a:r>
              <a:rPr lang="en-US" b="1" dirty="0">
                <a:latin typeface="Consolas" panose="020B0609020204030204" pitchFamily="49" charset="0"/>
              </a:rPr>
              <a:t>COULD</a:t>
            </a:r>
            <a:r>
              <a:rPr lang="en-US" dirty="0">
                <a:latin typeface="Consolas" panose="020B0609020204030204" pitchFamily="49" charset="0"/>
              </a:rPr>
              <a:t> Remove features with huge imbalance of {1,0}: Rule of thumb 90/10 ratio = remove. I did not, model will filter out features later based on feature importance.</a:t>
            </a:r>
          </a:p>
        </p:txBody>
      </p:sp>
      <p:pic>
        <p:nvPicPr>
          <p:cNvPr id="13" name="Content Placeholder 12" descr="Histogram&#10;&#10;Description automatically generated with medium confidence">
            <a:extLst>
              <a:ext uri="{FF2B5EF4-FFF2-40B4-BE49-F238E27FC236}">
                <a16:creationId xmlns:a16="http://schemas.microsoft.com/office/drawing/2014/main" id="{8934BDC8-AE8F-7F7F-C543-C9D7B8A94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331" y="2885527"/>
            <a:ext cx="7947894" cy="3877432"/>
          </a:xfrm>
        </p:spPr>
      </p:pic>
    </p:spTree>
    <p:extLst>
      <p:ext uri="{BB962C8B-B14F-4D97-AF65-F5344CB8AC3E}">
        <p14:creationId xmlns:p14="http://schemas.microsoft.com/office/powerpoint/2010/main" val="334128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4080086" cy="172171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Property_type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435087"/>
            <a:ext cx="4321939" cy="4457513"/>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Group categories together</a:t>
            </a:r>
          </a:p>
          <a:p>
            <a:pPr marL="457200" indent="-457200">
              <a:buAutoNum type="arabicPeriod"/>
            </a:pPr>
            <a:r>
              <a:rPr lang="en-US" dirty="0">
                <a:latin typeface="Consolas" panose="020B0609020204030204" pitchFamily="49" charset="0"/>
              </a:rPr>
              <a:t>One-hot-encode</a:t>
            </a:r>
          </a:p>
        </p:txBody>
      </p:sp>
      <p:pic>
        <p:nvPicPr>
          <p:cNvPr id="31" name="Picture 30" descr="Shape, square&#10;&#10;Description automatically generated">
            <a:extLst>
              <a:ext uri="{FF2B5EF4-FFF2-40B4-BE49-F238E27FC236}">
                <a16:creationId xmlns:a16="http://schemas.microsoft.com/office/drawing/2014/main" id="{EB130DE7-6393-03CF-A8DA-D61613EF6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785" y="715218"/>
            <a:ext cx="5221740" cy="5379520"/>
          </a:xfrm>
          <a:prstGeom prst="rect">
            <a:avLst/>
          </a:prstGeom>
        </p:spPr>
      </p:pic>
      <p:pic>
        <p:nvPicPr>
          <p:cNvPr id="33" name="Picture 32" descr="A picture containing chart&#10;&#10;Description automatically generated">
            <a:extLst>
              <a:ext uri="{FF2B5EF4-FFF2-40B4-BE49-F238E27FC236}">
                <a16:creationId xmlns:a16="http://schemas.microsoft.com/office/drawing/2014/main" id="{93940CF1-5843-6E02-66B6-A35B06EC7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99" y="3980462"/>
            <a:ext cx="6026688" cy="2138297"/>
          </a:xfrm>
          <a:prstGeom prst="rect">
            <a:avLst/>
          </a:prstGeom>
        </p:spPr>
      </p:pic>
    </p:spTree>
    <p:extLst>
      <p:ext uri="{BB962C8B-B14F-4D97-AF65-F5344CB8AC3E}">
        <p14:creationId xmlns:p14="http://schemas.microsoft.com/office/powerpoint/2010/main" val="173621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box and whisker chart&#10;&#10;Description automatically generated">
            <a:extLst>
              <a:ext uri="{FF2B5EF4-FFF2-40B4-BE49-F238E27FC236}">
                <a16:creationId xmlns:a16="http://schemas.microsoft.com/office/drawing/2014/main" id="{963A3A06-0F2D-419E-F809-39F56EB55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574" y="3722368"/>
            <a:ext cx="6917699" cy="2352018"/>
          </a:xfrm>
          <a:prstGeom prst="rect">
            <a:avLst/>
          </a:prstGeom>
        </p:spPr>
      </p:pic>
      <p:pic>
        <p:nvPicPr>
          <p:cNvPr id="19" name="Picture 18" descr="Chart, bar chart&#10;&#10;Description automatically generated">
            <a:extLst>
              <a:ext uri="{FF2B5EF4-FFF2-40B4-BE49-F238E27FC236}">
                <a16:creationId xmlns:a16="http://schemas.microsoft.com/office/drawing/2014/main" id="{092807D9-E907-15BC-1F38-73BD2BC3C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574" y="1172416"/>
            <a:ext cx="6799062" cy="2397151"/>
          </a:xfrm>
          <a:prstGeom prst="rect">
            <a:avLst/>
          </a:prstGeom>
        </p:spPr>
      </p:pic>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3776814"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Cancelation_policy</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904154"/>
            <a:ext cx="4321939" cy="303175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Ordinal encoding</a:t>
            </a:r>
          </a:p>
        </p:txBody>
      </p:sp>
    </p:spTree>
    <p:extLst>
      <p:ext uri="{BB962C8B-B14F-4D97-AF65-F5344CB8AC3E}">
        <p14:creationId xmlns:p14="http://schemas.microsoft.com/office/powerpoint/2010/main" val="36467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6793468"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Bed_type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582944"/>
            <a:ext cx="4321939" cy="335296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Drop</a:t>
            </a:r>
          </a:p>
        </p:txBody>
      </p:sp>
      <p:pic>
        <p:nvPicPr>
          <p:cNvPr id="3" name="Picture 2" descr="A picture containing shape&#10;&#10;Description automatically generated">
            <a:extLst>
              <a:ext uri="{FF2B5EF4-FFF2-40B4-BE49-F238E27FC236}">
                <a16:creationId xmlns:a16="http://schemas.microsoft.com/office/drawing/2014/main" id="{DE276284-DF62-444D-7B46-C9A77E71B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604" y="2512519"/>
            <a:ext cx="7631248" cy="2707603"/>
          </a:xfrm>
          <a:prstGeom prst="rect">
            <a:avLst/>
          </a:prstGeom>
        </p:spPr>
      </p:pic>
    </p:spTree>
    <p:extLst>
      <p:ext uri="{BB962C8B-B14F-4D97-AF65-F5344CB8AC3E}">
        <p14:creationId xmlns:p14="http://schemas.microsoft.com/office/powerpoint/2010/main" val="411051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63A3A06-0F2D-419E-F809-39F56EB555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29439" y="3722368"/>
            <a:ext cx="6903969" cy="2352018"/>
          </a:xfrm>
          <a:prstGeom prst="rect">
            <a:avLst/>
          </a:prstGeom>
        </p:spPr>
      </p:pic>
      <p:pic>
        <p:nvPicPr>
          <p:cNvPr id="19" name="Picture 18">
            <a:extLst>
              <a:ext uri="{FF2B5EF4-FFF2-40B4-BE49-F238E27FC236}">
                <a16:creationId xmlns:a16="http://schemas.microsoft.com/office/drawing/2014/main" id="{092807D9-E907-15BC-1F38-73BD2BC3CE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40716" y="1172416"/>
            <a:ext cx="6762778" cy="2397151"/>
          </a:xfrm>
          <a:prstGeom prst="rect">
            <a:avLst/>
          </a:prstGeom>
        </p:spPr>
      </p:pic>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3776814"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a:t>
            </a:r>
            <a:r>
              <a:rPr lang="en-US" dirty="0">
                <a:solidFill>
                  <a:srgbClr val="CE9178"/>
                </a:solidFill>
                <a:latin typeface="Consolas" panose="020B0609020204030204" pitchFamily="49" charset="0"/>
              </a:rPr>
              <a:t> – </a:t>
            </a:r>
            <a:r>
              <a:rPr lang="nl-NL" dirty="0">
                <a:solidFill>
                  <a:srgbClr val="CE9178"/>
                </a:solidFill>
                <a:latin typeface="Consolas" panose="020B0609020204030204" pitchFamily="49" charset="0"/>
              </a:rPr>
              <a:t>Room_type</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700635" y="2904154"/>
            <a:ext cx="4321939" cy="3031752"/>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Ordinal encoding</a:t>
            </a:r>
          </a:p>
        </p:txBody>
      </p:sp>
    </p:spTree>
    <p:extLst>
      <p:ext uri="{BB962C8B-B14F-4D97-AF65-F5344CB8AC3E}">
        <p14:creationId xmlns:p14="http://schemas.microsoft.com/office/powerpoint/2010/main" val="5611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4389BBE5-2B9B-6610-A8CD-8CFA008F460D}"/>
              </a:ext>
            </a:extLst>
          </p:cNvPr>
          <p:cNvSpPr txBox="1">
            <a:spLocks/>
          </p:cNvSpPr>
          <p:nvPr/>
        </p:nvSpPr>
        <p:spPr>
          <a:xfrm>
            <a:off x="700636" y="922095"/>
            <a:ext cx="4340080" cy="29442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b="1" dirty="0">
                <a:solidFill>
                  <a:srgbClr val="CE9178"/>
                </a:solidFill>
                <a:latin typeface="Consolas" panose="020B0609020204030204" pitchFamily="49" charset="0"/>
              </a:rPr>
              <a:t>Feature(s)</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neighbourhood</a:t>
            </a:r>
            <a:endParaRPr lang="nl-NL" dirty="0">
              <a:latin typeface="Consolas" panose="020B0609020204030204" pitchFamily="49" charset="0"/>
            </a:endParaRPr>
          </a:p>
        </p:txBody>
      </p:sp>
      <p:sp>
        <p:nvSpPr>
          <p:cNvPr id="27" name="Content Placeholder 2">
            <a:extLst>
              <a:ext uri="{FF2B5EF4-FFF2-40B4-BE49-F238E27FC236}">
                <a16:creationId xmlns:a16="http://schemas.microsoft.com/office/drawing/2014/main" id="{D656D26B-F417-86FE-B19A-4D1CA7DE7A51}"/>
              </a:ext>
            </a:extLst>
          </p:cNvPr>
          <p:cNvSpPr>
            <a:spLocks noGrp="1"/>
          </p:cNvSpPr>
          <p:nvPr>
            <p:ph idx="1"/>
          </p:nvPr>
        </p:nvSpPr>
        <p:spPr>
          <a:xfrm>
            <a:off x="814521" y="2394208"/>
            <a:ext cx="4550581" cy="3031752"/>
          </a:xfrm>
        </p:spPr>
        <p:txBody>
          <a:bodyPr>
            <a:normAutofit/>
          </a:bodyPr>
          <a:lstStyle/>
          <a:p>
            <a:pPr marL="0" indent="0">
              <a:buNone/>
            </a:pPr>
            <a:r>
              <a:rPr lang="en-US" dirty="0">
                <a:latin typeface="Consolas" panose="020B0609020204030204" pitchFamily="49" charset="0"/>
              </a:rPr>
              <a:t>encode</a:t>
            </a:r>
            <a:endParaRPr lang="nl-NL" b="0" dirty="0">
              <a:solidFill>
                <a:srgbClr val="CE9178"/>
              </a:solidFill>
              <a:effectLst/>
              <a:latin typeface="Consolas" panose="020B0609020204030204" pitchFamily="49" charset="0"/>
            </a:endParaRPr>
          </a:p>
          <a:p>
            <a:pPr marL="0" indent="0">
              <a:buNone/>
            </a:pPr>
            <a:r>
              <a:rPr lang="nl-NL" b="0" dirty="0">
                <a:solidFill>
                  <a:srgbClr val="CE9178"/>
                </a:solidFill>
                <a:effectLst/>
                <a:latin typeface="Consolas" panose="020B0609020204030204" pitchFamily="49" charset="0"/>
              </a:rPr>
              <a:t>"neighbourhood_group_cleansed“, "neighbourhood_cleansed“</a:t>
            </a:r>
            <a:endParaRPr lang="nl-NL" b="0" dirty="0">
              <a:solidFill>
                <a:srgbClr val="D4D4D4"/>
              </a:solidFill>
              <a:effectLst/>
              <a:latin typeface="Consolas" panose="020B0609020204030204" pitchFamily="49" charset="0"/>
            </a:endParaRP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AutoNum type="arabicPeriod"/>
            </a:pPr>
            <a:r>
              <a:rPr lang="en-US" dirty="0">
                <a:latin typeface="Consolas" panose="020B0609020204030204" pitchFamily="49" charset="0"/>
              </a:rPr>
              <a:t>One hot encode both columns.</a:t>
            </a:r>
          </a:p>
        </p:txBody>
      </p:sp>
      <p:pic>
        <p:nvPicPr>
          <p:cNvPr id="5" name="Picture 4" descr="Chart, funnel chart&#10;&#10;Description automatically generated">
            <a:extLst>
              <a:ext uri="{FF2B5EF4-FFF2-40B4-BE49-F238E27FC236}">
                <a16:creationId xmlns:a16="http://schemas.microsoft.com/office/drawing/2014/main" id="{5754AC6E-978E-2659-B9AC-60FD2553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746" y="922095"/>
            <a:ext cx="5085752" cy="5121517"/>
          </a:xfrm>
          <a:prstGeom prst="rect">
            <a:avLst/>
          </a:prstGeom>
        </p:spPr>
      </p:pic>
    </p:spTree>
    <p:extLst>
      <p:ext uri="{BB962C8B-B14F-4D97-AF65-F5344CB8AC3E}">
        <p14:creationId xmlns:p14="http://schemas.microsoft.com/office/powerpoint/2010/main" val="415601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4" y="1940767"/>
            <a:ext cx="4936595" cy="3988447"/>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Remove features with huge class imbalance:</a:t>
            </a:r>
          </a:p>
          <a:p>
            <a:pPr marL="457200" lvl="1" indent="0">
              <a:buNone/>
            </a:pPr>
            <a:r>
              <a:rPr lang="nl-NL" dirty="0">
                <a:solidFill>
                  <a:srgbClr val="CE9178"/>
                </a:solidFill>
                <a:latin typeface="Consolas" panose="020B0609020204030204" pitchFamily="49" charset="0"/>
              </a:rPr>
              <a:t>‘Requires_license’</a:t>
            </a:r>
            <a:r>
              <a:rPr lang="nl-NL" dirty="0">
                <a:latin typeface="Consolas" panose="020B0609020204030204" pitchFamily="49" charset="0"/>
              </a:rPr>
              <a:t>,</a:t>
            </a:r>
            <a:r>
              <a:rPr lang="nl-NL" sz="1600" dirty="0">
                <a:solidFill>
                  <a:srgbClr val="CE9178"/>
                </a:solidFill>
                <a:latin typeface="Consolas" panose="020B0609020204030204" pitchFamily="49" charset="0"/>
              </a:rPr>
              <a:t>'is_business_travel_ready'</a:t>
            </a:r>
            <a:r>
              <a:rPr lang="nl-NL" dirty="0">
                <a:latin typeface="Consolas" panose="020B0609020204030204" pitchFamily="49" charset="0"/>
              </a:rPr>
              <a:t>,</a:t>
            </a:r>
            <a:r>
              <a:rPr lang="nl-NL" dirty="0">
                <a:solidFill>
                  <a:srgbClr val="CE9178"/>
                </a:solidFill>
                <a:latin typeface="Consolas" panose="020B0609020204030204" pitchFamily="49" charset="0"/>
              </a:rPr>
              <a:t>‘require_guest_profile_picture’</a:t>
            </a:r>
            <a:r>
              <a:rPr lang="nl-NL" dirty="0">
                <a:latin typeface="Consolas" panose="020B0609020204030204" pitchFamily="49" charset="0"/>
              </a:rPr>
              <a:t>,</a:t>
            </a:r>
            <a:r>
              <a:rPr lang="nl-NL" dirty="0">
                <a:solidFill>
                  <a:srgbClr val="CE9178"/>
                </a:solidFill>
                <a:latin typeface="Consolas" panose="020B0609020204030204" pitchFamily="49" charset="0"/>
              </a:rPr>
              <a:t>‘require_guest_phone_verification’</a:t>
            </a:r>
          </a:p>
          <a:p>
            <a:pPr marL="457200" indent="-457200">
              <a:buFont typeface="Arial" panose="020B0604020202020204" pitchFamily="34" charset="0"/>
              <a:buAutoNum type="arabicPeriod"/>
            </a:pPr>
            <a:r>
              <a:rPr lang="nl-NL" dirty="0">
                <a:latin typeface="Consolas" panose="020B0609020204030204" pitchFamily="49" charset="0"/>
              </a:rPr>
              <a:t>Map classes of remaining features to binary {t=1, f=0} </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dichotomous Features</a:t>
            </a:r>
            <a:endParaRPr lang="nl-NL" dirty="0">
              <a:latin typeface="Consolas" panose="020B0609020204030204" pitchFamily="49" charset="0"/>
            </a:endParaRPr>
          </a:p>
        </p:txBody>
      </p:sp>
      <p:pic>
        <p:nvPicPr>
          <p:cNvPr id="8" name="Picture 7" descr="A picture containing shape&#10;&#10;Description automatically generated">
            <a:extLst>
              <a:ext uri="{FF2B5EF4-FFF2-40B4-BE49-F238E27FC236}">
                <a16:creationId xmlns:a16="http://schemas.microsoft.com/office/drawing/2014/main" id="{12941138-6C07-4527-78F9-E6A1B7096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267" y="1910870"/>
            <a:ext cx="5573111" cy="4160209"/>
          </a:xfrm>
          <a:prstGeom prst="rect">
            <a:avLst/>
          </a:prstGeom>
        </p:spPr>
      </p:pic>
    </p:spTree>
    <p:extLst>
      <p:ext uri="{BB962C8B-B14F-4D97-AF65-F5344CB8AC3E}">
        <p14:creationId xmlns:p14="http://schemas.microsoft.com/office/powerpoint/2010/main" val="296033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7458"/>
            <a:ext cx="4936595" cy="3988447"/>
          </a:xfrm>
        </p:spPr>
        <p:txBody>
          <a:bodyPr>
            <a:normAutofit/>
          </a:bodyPr>
          <a:lstStyle/>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Leave as is. </a:t>
            </a:r>
          </a:p>
          <a:p>
            <a:pPr marL="914400" lvl="1" indent="-457200">
              <a:buFont typeface="Arial" panose="020B0604020202020204" pitchFamily="34" charset="0"/>
              <a:buAutoNum type="arabicPeriod"/>
            </a:pPr>
            <a:r>
              <a:rPr lang="nl-NL" dirty="0">
                <a:latin typeface="Consolas" panose="020B0609020204030204" pitchFamily="49" charset="0"/>
              </a:rPr>
              <a:t>No need to handle outliers </a:t>
            </a:r>
            <a:r>
              <a:rPr lang="nl-NL" i="1" dirty="0">
                <a:latin typeface="Consolas" panose="020B0609020204030204" pitchFamily="49" charset="0"/>
              </a:rPr>
              <a:t>(see max/min nights) </a:t>
            </a:r>
            <a:r>
              <a:rPr lang="nl-NL" dirty="0">
                <a:latin typeface="Consolas" panose="020B0609020204030204" pitchFamily="49" charset="0"/>
              </a:rPr>
              <a:t>as randomforest is not affected by outliers in features</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Numerical features</a:t>
            </a:r>
            <a:endParaRPr lang="nl-NL" dirty="0">
              <a:latin typeface="Consolas" panose="020B0609020204030204" pitchFamily="49" charset="0"/>
            </a:endParaRPr>
          </a:p>
        </p:txBody>
      </p:sp>
      <p:pic>
        <p:nvPicPr>
          <p:cNvPr id="5" name="Picture 4" descr="Diagram, engineering drawing, calendar&#10;&#10;Description automatically generated">
            <a:extLst>
              <a:ext uri="{FF2B5EF4-FFF2-40B4-BE49-F238E27FC236}">
                <a16:creationId xmlns:a16="http://schemas.microsoft.com/office/drawing/2014/main" id="{A3D4DC64-F90D-E755-622C-EF3AD7A8A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765" y="953198"/>
            <a:ext cx="5181600" cy="5181600"/>
          </a:xfrm>
          <a:prstGeom prst="rect">
            <a:avLst/>
          </a:prstGeom>
        </p:spPr>
      </p:pic>
    </p:spTree>
    <p:extLst>
      <p:ext uri="{BB962C8B-B14F-4D97-AF65-F5344CB8AC3E}">
        <p14:creationId xmlns:p14="http://schemas.microsoft.com/office/powerpoint/2010/main" val="267815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47EE-8AD8-4767-6D54-9D83B91F6247}"/>
              </a:ext>
            </a:extLst>
          </p:cNvPr>
          <p:cNvSpPr>
            <a:spLocks noGrp="1"/>
          </p:cNvSpPr>
          <p:nvPr>
            <p:ph type="title"/>
          </p:nvPr>
        </p:nvSpPr>
        <p:spPr/>
        <p:txBody>
          <a:bodyPr/>
          <a:lstStyle/>
          <a:p>
            <a:r>
              <a:rPr lang="en-US" dirty="0"/>
              <a:t>Overview</a:t>
            </a:r>
            <a:endParaRPr lang="en-NL" dirty="0"/>
          </a:p>
        </p:txBody>
      </p:sp>
      <p:graphicFrame>
        <p:nvGraphicFramePr>
          <p:cNvPr id="15" name="Content Placeholder 2">
            <a:extLst>
              <a:ext uri="{FF2B5EF4-FFF2-40B4-BE49-F238E27FC236}">
                <a16:creationId xmlns:a16="http://schemas.microsoft.com/office/drawing/2014/main" id="{4059DE4D-4EE0-F540-A178-BA4C8E5E8103}"/>
              </a:ext>
            </a:extLst>
          </p:cNvPr>
          <p:cNvGraphicFramePr>
            <a:graphicFrameLocks noGrp="1"/>
          </p:cNvGraphicFramePr>
          <p:nvPr>
            <p:ph idx="1"/>
            <p:extLst>
              <p:ext uri="{D42A27DB-BD31-4B8C-83A1-F6EECF244321}">
                <p14:modId xmlns:p14="http://schemas.microsoft.com/office/powerpoint/2010/main" val="3268939614"/>
              </p:ext>
            </p:extLst>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45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7458"/>
            <a:ext cx="4936595" cy="3988447"/>
          </a:xfrm>
        </p:spPr>
        <p:txBody>
          <a:bodyPr>
            <a:normAutofit/>
          </a:bodyPr>
          <a:lstStyle/>
          <a:p>
            <a:r>
              <a:rPr lang="nl-NL" b="0" dirty="0">
                <a:solidFill>
                  <a:srgbClr val="CE9178"/>
                </a:solidFill>
                <a:effectLst/>
                <a:latin typeface="Consolas" panose="020B0609020204030204" pitchFamily="49" charset="0"/>
              </a:rPr>
              <a:t>'distance_to_city_center’</a:t>
            </a:r>
            <a:endParaRPr lang="nl-NL" dirty="0">
              <a:solidFill>
                <a:srgbClr val="CE9178"/>
              </a:solidFill>
              <a:latin typeface="Consolas" panose="020B0609020204030204" pitchFamily="49" charset="0"/>
            </a:endParaRPr>
          </a:p>
          <a:p>
            <a:pPr lvl="1"/>
            <a:r>
              <a:rPr lang="nl-NL" dirty="0">
                <a:latin typeface="Consolas" panose="020B0609020204030204" pitchFamily="49" charset="0"/>
              </a:rPr>
              <a:t>Distance (in Km) from berlin city centre to the listing location, calculated based on latitude and longitude</a:t>
            </a:r>
            <a:endParaRPr lang="nl-NL" b="0" dirty="0">
              <a:effectLst/>
              <a:latin typeface="Consolas" panose="020B0609020204030204" pitchFamily="49" charset="0"/>
            </a:endParaRP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latin typeface="Consolas" panose="020B0609020204030204" pitchFamily="49" charset="0"/>
              </a:rPr>
              <a:t>Feature engineering</a:t>
            </a:r>
            <a:endParaRPr lang="nl-NL" dirty="0">
              <a:latin typeface="Consolas" panose="020B0609020204030204" pitchFamily="49" charset="0"/>
            </a:endParaRPr>
          </a:p>
        </p:txBody>
      </p:sp>
    </p:spTree>
    <p:extLst>
      <p:ext uri="{BB962C8B-B14F-4D97-AF65-F5344CB8AC3E}">
        <p14:creationId xmlns:p14="http://schemas.microsoft.com/office/powerpoint/2010/main" val="426644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Data Exploration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36771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nSpc>
                <a:spcPct val="90000"/>
              </a:lnSpc>
            </a:pPr>
            <a:r>
              <a:rPr lang="en-US" sz="3400" kern="1200" cap="all" spc="30" baseline="0" dirty="0">
                <a:solidFill>
                  <a:schemeClr val="tx1"/>
                </a:solidFill>
                <a:latin typeface="+mj-lt"/>
                <a:ea typeface="+mj-ea"/>
                <a:cs typeface="+mj-cs"/>
              </a:rPr>
              <a:t>Log Price versus Listing location</a:t>
            </a:r>
          </a:p>
        </p:txBody>
      </p:sp>
      <p:cxnSp>
        <p:nvCxnSpPr>
          <p:cNvPr id="39"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4D2D436-F17A-9CE2-FCFF-E347A30C9173}"/>
              </a:ext>
            </a:extLst>
          </p:cNvPr>
          <p:cNvSpPr txBox="1">
            <a:spLocks/>
          </p:cNvSpPr>
          <p:nvPr/>
        </p:nvSpPr>
        <p:spPr>
          <a:xfrm>
            <a:off x="695325" y="2710035"/>
            <a:ext cx="3587668" cy="35002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Looks like prices in central berlin contain most of the expensive listings</a:t>
            </a:r>
          </a:p>
        </p:txBody>
      </p:sp>
      <p:pic>
        <p:nvPicPr>
          <p:cNvPr id="12" name="Content Placeholder 11" descr="Map&#10;&#10;Description automatically generated">
            <a:extLst>
              <a:ext uri="{FF2B5EF4-FFF2-40B4-BE49-F238E27FC236}">
                <a16:creationId xmlns:a16="http://schemas.microsoft.com/office/drawing/2014/main" id="{03091BDC-51A8-320B-890B-36FD5C17D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296" y="547454"/>
            <a:ext cx="6270669" cy="3199321"/>
          </a:xfrm>
        </p:spPr>
      </p:pic>
      <p:pic>
        <p:nvPicPr>
          <p:cNvPr id="14" name="Picture 13" descr="A screenshot of a computer&#10;&#10;Description automatically generated with low confidence">
            <a:extLst>
              <a:ext uri="{FF2B5EF4-FFF2-40B4-BE49-F238E27FC236}">
                <a16:creationId xmlns:a16="http://schemas.microsoft.com/office/drawing/2014/main" id="{EB476BD2-D765-61BA-8B42-18D2592BA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3992195"/>
            <a:ext cx="10490018" cy="2620384"/>
          </a:xfrm>
          <a:prstGeom prst="rect">
            <a:avLst/>
          </a:prstGeom>
        </p:spPr>
      </p:pic>
    </p:spTree>
    <p:extLst>
      <p:ext uri="{BB962C8B-B14F-4D97-AF65-F5344CB8AC3E}">
        <p14:creationId xmlns:p14="http://schemas.microsoft.com/office/powerpoint/2010/main" val="39160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652311" y="870596"/>
            <a:ext cx="4671011" cy="3806355"/>
          </a:xfrm>
        </p:spPr>
        <p:txBody>
          <a:bodyPr vert="horz" lIns="91440" tIns="45720" rIns="91440" bIns="45720" rtlCol="0" anchor="t">
            <a:normAutofit/>
          </a:bodyPr>
          <a:lstStyle/>
          <a:p>
            <a:r>
              <a:rPr lang="en-US"/>
              <a:t>Log Price versus …</a:t>
            </a:r>
            <a:endParaRPr lang="en-US" dirty="0"/>
          </a:p>
        </p:txBody>
      </p:sp>
      <p:cxnSp>
        <p:nvCxnSpPr>
          <p:cNvPr id="20" name="Straight Connector 1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BABE1FD1-E94C-D378-1B27-0AC86D8C2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6" y="4215638"/>
            <a:ext cx="6975460" cy="2493726"/>
          </a:xfrm>
          <a:prstGeom prst="rect">
            <a:avLst/>
          </a:prstGeom>
        </p:spPr>
      </p:pic>
      <p:pic>
        <p:nvPicPr>
          <p:cNvPr id="21" name="Content Placeholder 20" descr="Chart, waterfall chart&#10;&#10;Description automatically generated">
            <a:extLst>
              <a:ext uri="{FF2B5EF4-FFF2-40B4-BE49-F238E27FC236}">
                <a16:creationId xmlns:a16="http://schemas.microsoft.com/office/drawing/2014/main" id="{239D4712-0AE8-5076-D607-8B007DFEB0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2145" y="453253"/>
            <a:ext cx="4779755" cy="4103640"/>
          </a:xfrm>
        </p:spPr>
      </p:pic>
    </p:spTree>
    <p:extLst>
      <p:ext uri="{BB962C8B-B14F-4D97-AF65-F5344CB8AC3E}">
        <p14:creationId xmlns:p14="http://schemas.microsoft.com/office/powerpoint/2010/main" val="65822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Modeling</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US" dirty="0" err="1">
                <a:solidFill>
                  <a:schemeClr val="tx1"/>
                </a:solidFill>
                <a:latin typeface="Consolas" panose="020B0609020204030204" pitchFamily="49" charset="0"/>
              </a:rPr>
              <a:t>RandomForestRegressor</a:t>
            </a:r>
            <a:endParaRPr lang="en-NL"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12489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p:txBody>
          <a:bodyPr/>
          <a:lstStyle/>
          <a:p>
            <a:r>
              <a:rPr lang="en-US" dirty="0"/>
              <a:t>Feature input for model</a:t>
            </a:r>
            <a:endParaRPr lang="en-NL" dirty="0"/>
          </a:p>
        </p:txBody>
      </p:sp>
      <p:sp>
        <p:nvSpPr>
          <p:cNvPr id="3" name="Content Placeholder 2">
            <a:extLst>
              <a:ext uri="{FF2B5EF4-FFF2-40B4-BE49-F238E27FC236}">
                <a16:creationId xmlns:a16="http://schemas.microsoft.com/office/drawing/2014/main" id="{377FDD71-E008-4E3F-9B7B-9D8954379ADA}"/>
              </a:ext>
            </a:extLst>
          </p:cNvPr>
          <p:cNvSpPr>
            <a:spLocks noGrp="1"/>
          </p:cNvSpPr>
          <p:nvPr>
            <p:ph idx="1"/>
          </p:nvPr>
        </p:nvSpPr>
        <p:spPr/>
        <p:txBody>
          <a:bodyPr>
            <a:normAutofit fontScale="70000" lnSpcReduction="20000"/>
          </a:bodyPr>
          <a:lstStyle/>
          <a:p>
            <a:pPr marL="0" indent="0" algn="l">
              <a:buNone/>
            </a:pPr>
            <a:r>
              <a:rPr lang="en-US" u="sng" dirty="0">
                <a:latin typeface="Consolas" panose="020B0609020204030204" pitchFamily="49" charset="0"/>
              </a:rPr>
              <a:t>Feature Data shape</a:t>
            </a:r>
            <a:r>
              <a:rPr lang="en-US" dirty="0">
                <a:latin typeface="Consolas" panose="020B0609020204030204" pitchFamily="49" charset="0"/>
              </a:rPr>
              <a:t> - </a:t>
            </a:r>
            <a:r>
              <a:rPr lang="en-US" b="1" dirty="0">
                <a:latin typeface="Consolas" panose="020B0609020204030204" pitchFamily="49" charset="0"/>
              </a:rPr>
              <a:t>Just</a:t>
            </a:r>
            <a:r>
              <a:rPr lang="en-US" dirty="0">
                <a:latin typeface="Consolas" panose="020B0609020204030204" pitchFamily="49" charset="0"/>
              </a:rPr>
              <a:t> </a:t>
            </a:r>
            <a:r>
              <a:rPr lang="en-US" b="1" dirty="0">
                <a:latin typeface="Consolas" panose="020B0609020204030204" pitchFamily="49" charset="0"/>
              </a:rPr>
              <a:t>Before pre-processing :</a:t>
            </a:r>
            <a:r>
              <a:rPr lang="en-NL" i="0" dirty="0">
                <a:effectLst/>
                <a:latin typeface="Consolas" panose="020B0609020204030204" pitchFamily="49" charset="0"/>
              </a:rPr>
              <a:t>(22552, 2</a:t>
            </a:r>
            <a:r>
              <a:rPr lang="en-US" i="0" dirty="0">
                <a:effectLst/>
                <a:latin typeface="Consolas" panose="020B0609020204030204" pitchFamily="49" charset="0"/>
              </a:rPr>
              <a:t>6</a:t>
            </a:r>
            <a:r>
              <a:rPr lang="en-NL" i="0" dirty="0">
                <a:effectLst/>
                <a:latin typeface="Consolas" panose="020B0609020204030204" pitchFamily="49" charset="0"/>
              </a:rPr>
              <a:t>) </a:t>
            </a:r>
            <a:r>
              <a:rPr lang="en-US" b="1" i="0" dirty="0">
                <a:effectLst/>
                <a:latin typeface="Consolas" panose="020B0609020204030204" pitchFamily="49" charset="0"/>
              </a:rPr>
              <a:t> </a:t>
            </a:r>
            <a:r>
              <a:rPr lang="en-US" b="1" dirty="0">
                <a:latin typeface="Consolas" panose="020B0609020204030204" pitchFamily="49" charset="0"/>
              </a:rPr>
              <a:t>--&gt;  After:</a:t>
            </a:r>
            <a:r>
              <a:rPr lang="en-NL" dirty="0">
                <a:latin typeface="Consolas" panose="020B0609020204030204" pitchFamily="49" charset="0"/>
              </a:rPr>
              <a:t>(22523, </a:t>
            </a:r>
            <a:r>
              <a:rPr lang="en-GB" dirty="0">
                <a:latin typeface="Consolas" panose="020B0609020204030204" pitchFamily="49" charset="0"/>
              </a:rPr>
              <a:t>210</a:t>
            </a:r>
            <a:r>
              <a:rPr lang="en-NL" dirty="0">
                <a:latin typeface="Consolas" panose="020B0609020204030204" pitchFamily="49" charset="0"/>
              </a:rPr>
              <a:t>)</a:t>
            </a:r>
            <a:endParaRPr lang="en-GB" dirty="0">
              <a:latin typeface="Consolas" panose="020B0609020204030204" pitchFamily="49" charset="0"/>
            </a:endParaRPr>
          </a:p>
          <a:p>
            <a:pPr marL="0" indent="0" algn="l">
              <a:buNone/>
            </a:pPr>
            <a:endParaRPr lang="en-US" i="0" dirty="0">
              <a:effectLst/>
              <a:latin typeface="Consolas" panose="020B0609020204030204" pitchFamily="49" charset="0"/>
            </a:endParaRPr>
          </a:p>
          <a:p>
            <a:pPr marL="0" indent="0" algn="l">
              <a:buNone/>
            </a:pPr>
            <a:r>
              <a:rPr lang="en-US" dirty="0">
                <a:latin typeface="Consolas" panose="020B0609020204030204" pitchFamily="49" charset="0"/>
              </a:rPr>
              <a:t>Largest increase in columns due to </a:t>
            </a:r>
            <a:r>
              <a:rPr lang="nl-NL" sz="2000" dirty="0">
                <a:solidFill>
                  <a:srgbClr val="CE9178"/>
                </a:solidFill>
                <a:latin typeface="Consolas" panose="020B0609020204030204" pitchFamily="49" charset="0"/>
              </a:rPr>
              <a:t>'neighbourhood_cleansed', 'neighbourhood_group_cleansed’ </a:t>
            </a:r>
            <a:r>
              <a:rPr lang="nl-NL" sz="2000" dirty="0">
                <a:latin typeface="Consolas" panose="020B0609020204030204" pitchFamily="49" charset="0"/>
              </a:rPr>
              <a:t>and</a:t>
            </a:r>
            <a:r>
              <a:rPr lang="nl-NL" sz="2000" dirty="0">
                <a:solidFill>
                  <a:srgbClr val="CE9178"/>
                </a:solidFill>
                <a:latin typeface="Consolas" panose="020B0609020204030204" pitchFamily="49" charset="0"/>
              </a:rPr>
              <a:t> `aminities` </a:t>
            </a:r>
            <a:r>
              <a:rPr lang="nl-NL" sz="2000" dirty="0">
                <a:latin typeface="Consolas" panose="020B0609020204030204" pitchFamily="49" charset="0"/>
              </a:rPr>
              <a:t>one-hot-encoding.</a:t>
            </a:r>
            <a:br>
              <a:rPr lang="nl-NL" sz="2000" dirty="0">
                <a:latin typeface="Consolas" panose="020B0609020204030204" pitchFamily="49" charset="0"/>
              </a:rPr>
            </a:br>
            <a:endParaRPr lang="en-US" i="0" dirty="0">
              <a:effectLst/>
              <a:latin typeface="Consolas" panose="020B0609020204030204" pitchFamily="49" charset="0"/>
            </a:endParaRPr>
          </a:p>
          <a:p>
            <a:pPr marL="0" indent="0" algn="l">
              <a:buNone/>
            </a:pPr>
            <a:r>
              <a:rPr lang="en-US" u="sng" dirty="0">
                <a:latin typeface="Consolas" panose="020B0609020204030204" pitchFamily="49" charset="0"/>
              </a:rPr>
              <a:t>Features</a:t>
            </a:r>
          </a:p>
          <a:p>
            <a:pPr marL="0" indent="0">
              <a:buNone/>
            </a:pPr>
            <a:r>
              <a:rPr lang="nl-NL" sz="2000" b="0" dirty="0">
                <a:solidFill>
                  <a:srgbClr val="CE9178"/>
                </a:solidFill>
                <a:effectLst/>
                <a:latin typeface="Consolas" panose="020B0609020204030204" pitchFamily="49" charset="0"/>
              </a:rPr>
              <a:t>'host_identity_verified'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'latitude'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'longitude'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'room_type'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'accommodates'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'bathrooms'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'price'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'guests_included'</a:t>
            </a:r>
            <a:r>
              <a:rPr lang="nl-NL" sz="2000" b="0" dirty="0">
                <a:solidFill>
                  <a:srgbClr val="D4D4D4"/>
                </a:solidFill>
                <a:effectLst/>
                <a:latin typeface="Consolas" panose="020B0609020204030204" pitchFamily="49" charset="0"/>
              </a:rPr>
              <a:t>,</a:t>
            </a:r>
          </a:p>
          <a:p>
            <a:pPr marL="0" indent="0">
              <a:buNone/>
            </a:pPr>
            <a:r>
              <a:rPr lang="nl-NL" dirty="0">
                <a:solidFill>
                  <a:srgbClr val="CE9178"/>
                </a:solidFill>
                <a:latin typeface="Consolas" panose="020B0609020204030204" pitchFamily="49" charset="0"/>
              </a:rPr>
              <a:t>       ...</a:t>
            </a:r>
          </a:p>
          <a:p>
            <a:pPr marL="0" indent="0">
              <a:buNone/>
            </a:pPr>
            <a:r>
              <a:rPr lang="nl-NL" dirty="0">
                <a:solidFill>
                  <a:srgbClr val="CE9178"/>
                </a:solidFill>
                <a:latin typeface="Consolas" panose="020B0609020204030204" pitchFamily="49" charset="0"/>
              </a:rPr>
              <a:t>'neighb</a:t>
            </a:r>
            <a:r>
              <a:rPr lang="nl-NL" sz="2000" b="0" dirty="0">
                <a:solidFill>
                  <a:srgbClr val="CE9178"/>
                </a:solidFill>
                <a:effectLst/>
                <a:latin typeface="Consolas" panose="020B0609020204030204" pitchFamily="49" charset="0"/>
              </a:rPr>
              <a:t>ourhood_group_cleansed_Spandau'</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'neighbourhood_group_cleansed_Steglitz - Zehlendorf'</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'neighbourhood_group_cleansed_Tempelhof - Schöneberg'</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'neighbourhood_group_cleansed_Treptow - Köpenick'</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'property_type_Apartment'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'property_type_Condominium'</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'property_type_Hostel'</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'property_type_House'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'property_type_Loft'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'property_type_Other'</a:t>
            </a:r>
            <a:r>
              <a:rPr lang="nl-NL" sz="2000" b="0" dirty="0">
                <a:solidFill>
                  <a:srgbClr val="D4D4D4"/>
                </a:solidFill>
                <a:effectLst/>
                <a:latin typeface="Consolas" panose="020B0609020204030204" pitchFamily="49" charset="0"/>
              </a:rPr>
              <a:t>]</a:t>
            </a:r>
          </a:p>
          <a:p>
            <a:pPr marL="0" indent="0" algn="l">
              <a:buNone/>
            </a:pPr>
            <a:endParaRPr lang="en-NL" b="1" dirty="0">
              <a:latin typeface="Consolas" panose="020B0609020204030204" pitchFamily="49" charset="0"/>
            </a:endParaRPr>
          </a:p>
        </p:txBody>
      </p:sp>
    </p:spTree>
    <p:extLst>
      <p:ext uri="{BB962C8B-B14F-4D97-AF65-F5344CB8AC3E}">
        <p14:creationId xmlns:p14="http://schemas.microsoft.com/office/powerpoint/2010/main" val="217459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0D82-7178-E318-5C70-0F976D780577}"/>
              </a:ext>
            </a:extLst>
          </p:cNvPr>
          <p:cNvSpPr>
            <a:spLocks noGrp="1"/>
          </p:cNvSpPr>
          <p:nvPr>
            <p:ph type="title"/>
          </p:nvPr>
        </p:nvSpPr>
        <p:spPr/>
        <p:txBody>
          <a:bodyPr/>
          <a:lstStyle/>
          <a:p>
            <a:r>
              <a:rPr lang="en-US" dirty="0"/>
              <a:t>Train-Test split</a:t>
            </a:r>
            <a:endParaRPr lang="en-NL" dirty="0"/>
          </a:p>
        </p:txBody>
      </p:sp>
      <p:sp>
        <p:nvSpPr>
          <p:cNvPr id="3" name="Text Placeholder 2">
            <a:extLst>
              <a:ext uri="{FF2B5EF4-FFF2-40B4-BE49-F238E27FC236}">
                <a16:creationId xmlns:a16="http://schemas.microsoft.com/office/drawing/2014/main" id="{FA8EAADE-7CFC-38C1-13F0-3A7CDD75E9FD}"/>
              </a:ext>
            </a:extLst>
          </p:cNvPr>
          <p:cNvSpPr>
            <a:spLocks noGrp="1"/>
          </p:cNvSpPr>
          <p:nvPr>
            <p:ph type="body" idx="1"/>
          </p:nvPr>
        </p:nvSpPr>
        <p:spPr/>
        <p:txBody>
          <a:bodyPr/>
          <a:lstStyle/>
          <a:p>
            <a:r>
              <a:rPr lang="en-US" dirty="0"/>
              <a:t>Split 80/20</a:t>
            </a:r>
            <a:endParaRPr lang="en-NL" dirty="0"/>
          </a:p>
        </p:txBody>
      </p:sp>
      <p:sp>
        <p:nvSpPr>
          <p:cNvPr id="4" name="Content Placeholder 3">
            <a:extLst>
              <a:ext uri="{FF2B5EF4-FFF2-40B4-BE49-F238E27FC236}">
                <a16:creationId xmlns:a16="http://schemas.microsoft.com/office/drawing/2014/main" id="{2729C242-9C8D-DA91-A9FE-CAEB76EF438D}"/>
              </a:ext>
            </a:extLst>
          </p:cNvPr>
          <p:cNvSpPr>
            <a:spLocks noGrp="1"/>
          </p:cNvSpPr>
          <p:nvPr>
            <p:ph sz="half" idx="2"/>
          </p:nvPr>
        </p:nvSpPr>
        <p:spPr/>
        <p:txBody>
          <a:bodyPr>
            <a:normAutofit/>
          </a:bodyPr>
          <a:lstStyle/>
          <a:p>
            <a:pPr marL="457200" indent="-457200">
              <a:buAutoNum type="arabicPeriod"/>
            </a:pPr>
            <a:r>
              <a:rPr lang="en-US" b="0" i="0" dirty="0">
                <a:effectLst/>
                <a:latin typeface="Consolas" panose="020B0609020204030204" pitchFamily="49" charset="0"/>
              </a:rPr>
              <a:t>Feature shapes </a:t>
            </a:r>
          </a:p>
          <a:p>
            <a:pPr marL="914400" lvl="1" indent="-457200">
              <a:buAutoNum type="arabicPeriod"/>
            </a:pPr>
            <a:r>
              <a:rPr lang="en-US" b="0" i="0" dirty="0">
                <a:effectLst/>
                <a:latin typeface="Consolas" panose="020B0609020204030204" pitchFamily="49" charset="0"/>
              </a:rPr>
              <a:t>Train: (18018, 210) </a:t>
            </a:r>
          </a:p>
          <a:p>
            <a:pPr marL="914400" lvl="1" indent="-457200">
              <a:buAutoNum type="arabicPeriod"/>
            </a:pPr>
            <a:r>
              <a:rPr lang="en-US" b="0" i="0" dirty="0">
                <a:effectLst/>
                <a:latin typeface="Consolas" panose="020B0609020204030204" pitchFamily="49" charset="0"/>
              </a:rPr>
              <a:t>Test: (4505, 210) </a:t>
            </a:r>
          </a:p>
          <a:p>
            <a:pPr marL="457200" indent="-457200">
              <a:buAutoNum type="arabicPeriod"/>
            </a:pPr>
            <a:r>
              <a:rPr lang="en-US" b="0" i="0" dirty="0">
                <a:effectLst/>
                <a:latin typeface="Consolas" panose="020B0609020204030204" pitchFamily="49" charset="0"/>
              </a:rPr>
              <a:t>Target shapes </a:t>
            </a:r>
          </a:p>
          <a:p>
            <a:pPr marL="914400" lvl="1" indent="-457200">
              <a:buAutoNum type="arabicPeriod"/>
            </a:pPr>
            <a:r>
              <a:rPr lang="en-US" b="0" i="0" dirty="0">
                <a:effectLst/>
                <a:latin typeface="Consolas" panose="020B0609020204030204" pitchFamily="49" charset="0"/>
              </a:rPr>
              <a:t>Train: (18018,) </a:t>
            </a:r>
          </a:p>
          <a:p>
            <a:pPr marL="914400" lvl="1" indent="-457200">
              <a:buAutoNum type="arabicPeriod"/>
            </a:pPr>
            <a:r>
              <a:rPr lang="en-US" b="0" i="0" dirty="0">
                <a:effectLst/>
                <a:latin typeface="Consolas" panose="020B0609020204030204" pitchFamily="49" charset="0"/>
              </a:rPr>
              <a:t>Test: (4505,</a:t>
            </a:r>
            <a:endParaRPr lang="en-NL" dirty="0"/>
          </a:p>
        </p:txBody>
      </p:sp>
    </p:spTree>
    <p:extLst>
      <p:ext uri="{BB962C8B-B14F-4D97-AF65-F5344CB8AC3E}">
        <p14:creationId xmlns:p14="http://schemas.microsoft.com/office/powerpoint/2010/main" val="83621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ABF9F-D3E5-9D82-2438-20A30F9C0CD3}"/>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a:t>RandomForestRegressor</a:t>
            </a:r>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Fig. A10. Random Forest Regressor. The regressor used here is formed of 100 trees and the final estimations of the tissue parameters are obtained by averaging over the estimations of each individual decision tree.">
            <a:extLst>
              <a:ext uri="{FF2B5EF4-FFF2-40B4-BE49-F238E27FC236}">
                <a16:creationId xmlns:a16="http://schemas.microsoft.com/office/drawing/2014/main" id="{80DAA669-3C16-CF55-C203-6042CD2C38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16687" y="2071219"/>
            <a:ext cx="7050242" cy="433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3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0D82-7178-E318-5C70-0F976D780577}"/>
              </a:ext>
            </a:extLst>
          </p:cNvPr>
          <p:cNvSpPr>
            <a:spLocks noGrp="1"/>
          </p:cNvSpPr>
          <p:nvPr>
            <p:ph type="title"/>
          </p:nvPr>
        </p:nvSpPr>
        <p:spPr/>
        <p:txBody>
          <a:bodyPr/>
          <a:lstStyle/>
          <a:p>
            <a:r>
              <a:rPr lang="en-US" dirty="0"/>
              <a:t>Why (not) RF regression?</a:t>
            </a:r>
            <a:endParaRPr lang="en-NL" dirty="0"/>
          </a:p>
        </p:txBody>
      </p:sp>
      <p:sp>
        <p:nvSpPr>
          <p:cNvPr id="3" name="Text Placeholder 2">
            <a:extLst>
              <a:ext uri="{FF2B5EF4-FFF2-40B4-BE49-F238E27FC236}">
                <a16:creationId xmlns:a16="http://schemas.microsoft.com/office/drawing/2014/main" id="{FA8EAADE-7CFC-38C1-13F0-3A7CDD75E9FD}"/>
              </a:ext>
            </a:extLst>
          </p:cNvPr>
          <p:cNvSpPr>
            <a:spLocks noGrp="1"/>
          </p:cNvSpPr>
          <p:nvPr>
            <p:ph type="body" idx="1"/>
          </p:nvPr>
        </p:nvSpPr>
        <p:spPr/>
        <p:txBody>
          <a:bodyPr/>
          <a:lstStyle/>
          <a:p>
            <a:r>
              <a:rPr lang="en-US" dirty="0"/>
              <a:t>Pros</a:t>
            </a:r>
            <a:endParaRPr lang="en-NL" dirty="0"/>
          </a:p>
        </p:txBody>
      </p:sp>
      <p:sp>
        <p:nvSpPr>
          <p:cNvPr id="4" name="Content Placeholder 3">
            <a:extLst>
              <a:ext uri="{FF2B5EF4-FFF2-40B4-BE49-F238E27FC236}">
                <a16:creationId xmlns:a16="http://schemas.microsoft.com/office/drawing/2014/main" id="{2729C242-9C8D-DA91-A9FE-CAEB76EF438D}"/>
              </a:ext>
            </a:extLst>
          </p:cNvPr>
          <p:cNvSpPr>
            <a:spLocks noGrp="1"/>
          </p:cNvSpPr>
          <p:nvPr>
            <p:ph sz="half" idx="2"/>
          </p:nvPr>
        </p:nvSpPr>
        <p:spPr/>
        <p:txBody>
          <a:bodyPr>
            <a:normAutofit fontScale="70000" lnSpcReduction="20000"/>
          </a:bodyPr>
          <a:lstStyle/>
          <a:p>
            <a:pPr marL="457200" indent="-457200">
              <a:buAutoNum type="arabicPeriod"/>
            </a:pPr>
            <a:r>
              <a:rPr lang="en-US" b="0" dirty="0">
                <a:effectLst/>
                <a:latin typeface="Consolas" panose="020B0609020204030204" pitchFamily="49" charset="0"/>
              </a:rPr>
              <a:t>Random forests are extremely useful to model complex non-linear data.</a:t>
            </a:r>
          </a:p>
          <a:p>
            <a:pPr marL="914400" lvl="1" indent="-457200">
              <a:buAutoNum type="arabicPeriod"/>
            </a:pPr>
            <a:r>
              <a:rPr lang="en-US" b="0" dirty="0">
                <a:effectLst/>
                <a:latin typeface="Consolas" panose="020B0609020204030204" pitchFamily="49" charset="0"/>
              </a:rPr>
              <a:t>For example, the price vs the combination of latitude and longitude</a:t>
            </a:r>
          </a:p>
          <a:p>
            <a:pPr marL="457200" indent="-457200">
              <a:buAutoNum type="arabicPeriod"/>
            </a:pPr>
            <a:r>
              <a:rPr lang="en-US" b="0" dirty="0">
                <a:effectLst/>
                <a:latin typeface="Consolas" panose="020B0609020204030204" pitchFamily="49" charset="0"/>
              </a:rPr>
              <a:t>Accuracy of Random forest is generally very high</a:t>
            </a:r>
          </a:p>
          <a:p>
            <a:pPr marL="457200" indent="-457200">
              <a:buAutoNum type="arabicPeriod"/>
            </a:pPr>
            <a:r>
              <a:rPr lang="en-US" b="0" dirty="0">
                <a:effectLst/>
                <a:latin typeface="Consolas" panose="020B0609020204030204" pitchFamily="49" charset="0"/>
              </a:rPr>
              <a:t>Does not overfit with more features (unlike most other models)</a:t>
            </a:r>
          </a:p>
          <a:p>
            <a:pPr marL="457200" indent="-457200">
              <a:buAutoNum type="arabicPeriod"/>
            </a:pPr>
            <a:r>
              <a:rPr lang="en-US" b="0" dirty="0">
                <a:effectLst/>
                <a:latin typeface="Consolas" panose="020B0609020204030204" pitchFamily="49" charset="0"/>
              </a:rPr>
              <a:t>It is non-parametric by design meaning that it requires very few underlying assumptions in the data</a:t>
            </a:r>
          </a:p>
          <a:p>
            <a:pPr marL="457200" indent="-457200">
              <a:buAutoNum type="arabicPeriod"/>
            </a:pPr>
            <a:r>
              <a:rPr lang="en-US" dirty="0">
                <a:latin typeface="Consolas" panose="020B0609020204030204" pitchFamily="49" charset="0"/>
              </a:rPr>
              <a:t>Gives a measure of feature importance that we can use for additional feature selection</a:t>
            </a:r>
          </a:p>
          <a:p>
            <a:endParaRPr lang="en-NL" dirty="0"/>
          </a:p>
        </p:txBody>
      </p:sp>
      <p:sp>
        <p:nvSpPr>
          <p:cNvPr id="5" name="Text Placeholder 4">
            <a:extLst>
              <a:ext uri="{FF2B5EF4-FFF2-40B4-BE49-F238E27FC236}">
                <a16:creationId xmlns:a16="http://schemas.microsoft.com/office/drawing/2014/main" id="{4260CA83-096A-9F7A-146F-7D2C5FF55E17}"/>
              </a:ext>
            </a:extLst>
          </p:cNvPr>
          <p:cNvSpPr>
            <a:spLocks noGrp="1"/>
          </p:cNvSpPr>
          <p:nvPr>
            <p:ph type="body" sz="quarter" idx="3"/>
          </p:nvPr>
        </p:nvSpPr>
        <p:spPr/>
        <p:txBody>
          <a:bodyPr/>
          <a:lstStyle/>
          <a:p>
            <a:r>
              <a:rPr lang="en-US" dirty="0"/>
              <a:t>Cons</a:t>
            </a:r>
            <a:endParaRPr lang="en-NL" dirty="0"/>
          </a:p>
        </p:txBody>
      </p:sp>
      <p:sp>
        <p:nvSpPr>
          <p:cNvPr id="6" name="Content Placeholder 5">
            <a:extLst>
              <a:ext uri="{FF2B5EF4-FFF2-40B4-BE49-F238E27FC236}">
                <a16:creationId xmlns:a16="http://schemas.microsoft.com/office/drawing/2014/main" id="{172BDD13-78FB-E99A-DB5A-33893FD5845C}"/>
              </a:ext>
            </a:extLst>
          </p:cNvPr>
          <p:cNvSpPr>
            <a:spLocks noGrp="1"/>
          </p:cNvSpPr>
          <p:nvPr>
            <p:ph sz="quarter" idx="4"/>
          </p:nvPr>
        </p:nvSpPr>
        <p:spPr/>
        <p:txBody>
          <a:bodyPr>
            <a:normAutofit fontScale="70000" lnSpcReduction="20000"/>
          </a:bodyPr>
          <a:lstStyle/>
          <a:p>
            <a:pPr marL="457200" indent="-457200">
              <a:buFont typeface="+mj-lt"/>
              <a:buAutoNum type="arabicPeriod"/>
            </a:pPr>
            <a:r>
              <a:rPr lang="en-US" b="0" dirty="0">
                <a:effectLst/>
                <a:latin typeface="Consolas" panose="020B0609020204030204" pitchFamily="49" charset="0"/>
              </a:rPr>
              <a:t>Can’t extrapolate outside unseen data</a:t>
            </a:r>
          </a:p>
          <a:p>
            <a:pPr marL="457200" indent="-457200">
              <a:buFont typeface="+mj-lt"/>
              <a:buAutoNum type="arabicPeriod"/>
            </a:pPr>
            <a:r>
              <a:rPr lang="en-US" b="0" dirty="0">
                <a:effectLst/>
                <a:latin typeface="Consolas" panose="020B0609020204030204" pitchFamily="49" charset="0"/>
              </a:rPr>
              <a:t>Black box(-</a:t>
            </a:r>
            <a:r>
              <a:rPr lang="en-US" b="0" dirty="0" err="1">
                <a:effectLst/>
                <a:latin typeface="Consolas" panose="020B0609020204030204" pitchFamily="49" charset="0"/>
              </a:rPr>
              <a:t>ish</a:t>
            </a:r>
            <a:r>
              <a:rPr lang="en-US" b="0" dirty="0">
                <a:effectLst/>
                <a:latin typeface="Consolas" panose="020B0609020204030204" pitchFamily="49" charset="0"/>
              </a:rPr>
              <a:t>)</a:t>
            </a:r>
          </a:p>
        </p:txBody>
      </p:sp>
    </p:spTree>
    <p:extLst>
      <p:ext uri="{BB962C8B-B14F-4D97-AF65-F5344CB8AC3E}">
        <p14:creationId xmlns:p14="http://schemas.microsoft.com/office/powerpoint/2010/main" val="210554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a:xfrm>
            <a:off x="7992709" y="895448"/>
            <a:ext cx="3619697" cy="1919469"/>
          </a:xfrm>
        </p:spPr>
        <p:txBody>
          <a:bodyPr>
            <a:normAutofit/>
          </a:bodyPr>
          <a:lstStyle/>
          <a:p>
            <a:r>
              <a:rPr lang="en-US" sz="3100" dirty="0"/>
              <a:t>Hyperparameters</a:t>
            </a:r>
            <a:endParaRPr lang="en-NL" sz="3100" dirty="0"/>
          </a:p>
        </p:txBody>
      </p:sp>
      <p:pic>
        <p:nvPicPr>
          <p:cNvPr id="7" name="Picture 6">
            <a:extLst>
              <a:ext uri="{FF2B5EF4-FFF2-40B4-BE49-F238E27FC236}">
                <a16:creationId xmlns:a16="http://schemas.microsoft.com/office/drawing/2014/main" id="{1B1F3778-2FF4-EF77-BFAD-6E3DA1C43202}"/>
              </a:ext>
            </a:extLst>
          </p:cNvPr>
          <p:cNvPicPr>
            <a:picLocks noChangeAspect="1"/>
          </p:cNvPicPr>
          <p:nvPr/>
        </p:nvPicPr>
        <p:blipFill rotWithShape="1">
          <a:blip r:embed="rId2">
            <a:extLst>
              <a:ext uri="{28A0092B-C50C-407E-A947-70E740481C1C}">
                <a14:useLocalDpi xmlns:a14="http://schemas.microsoft.com/office/drawing/2010/main" val="0"/>
              </a:ext>
            </a:extLst>
          </a:blip>
          <a:srcRect t="23" b="23"/>
          <a:stretch/>
        </p:blipFill>
        <p:spPr>
          <a:xfrm>
            <a:off x="20" y="10"/>
            <a:ext cx="7315180" cy="6857984"/>
          </a:xfrm>
          <a:prstGeom prst="rect">
            <a:avLst/>
          </a:prstGeom>
        </p:spPr>
      </p:pic>
      <p:cxnSp>
        <p:nvCxnSpPr>
          <p:cNvPr id="28"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BDD8440D-D724-7BFC-12FA-6EA87BD7DCAC}"/>
              </a:ext>
            </a:extLst>
          </p:cNvPr>
          <p:cNvSpPr>
            <a:spLocks noGrp="1"/>
          </p:cNvSpPr>
          <p:nvPr>
            <p:ph idx="1"/>
          </p:nvPr>
        </p:nvSpPr>
        <p:spPr>
          <a:xfrm>
            <a:off x="7991572" y="1940767"/>
            <a:ext cx="3619697" cy="4437139"/>
          </a:xfrm>
        </p:spPr>
        <p:txBody>
          <a:bodyPr>
            <a:normAutofit/>
          </a:bodyPr>
          <a:lstStyle/>
          <a:p>
            <a:pPr marL="0" indent="0">
              <a:buNone/>
            </a:pPr>
            <a:r>
              <a:rPr lang="en-GB" dirty="0" err="1"/>
              <a:t>RandomizedSearchCV</a:t>
            </a:r>
            <a:r>
              <a:rPr lang="en-GB" dirty="0"/>
              <a:t> for finding the ‘best’ hyperparameters</a:t>
            </a:r>
          </a:p>
          <a:p>
            <a:pPr marL="0" indent="0">
              <a:buNone/>
            </a:pPr>
            <a:endParaRPr lang="en-GB" dirty="0"/>
          </a:p>
          <a:p>
            <a:pPr marL="0" indent="0">
              <a:buNone/>
            </a:pPr>
            <a:r>
              <a:rPr lang="nl-NL" b="0" dirty="0">
                <a:solidFill>
                  <a:srgbClr val="9CDCFE"/>
                </a:solidFill>
                <a:effectLst/>
                <a:latin typeface="Consolas" panose="020B0609020204030204" pitchFamily="49" charset="0"/>
              </a:rPr>
              <a:t>opt_params</a:t>
            </a:r>
            <a:r>
              <a:rPr lang="nl-NL" b="0" dirty="0">
                <a:solidFill>
                  <a:srgbClr val="D4D4D4"/>
                </a:solidFill>
                <a:effectLst/>
                <a:latin typeface="Consolas" panose="020B0609020204030204" pitchFamily="49" charset="0"/>
              </a:rPr>
              <a:t> = {</a:t>
            </a:r>
            <a:r>
              <a:rPr lang="nl-NL" b="0" dirty="0">
                <a:solidFill>
                  <a:srgbClr val="CE9178"/>
                </a:solidFill>
                <a:effectLst/>
                <a:latin typeface="Consolas" panose="020B0609020204030204" pitchFamily="49" charset="0"/>
              </a:rPr>
              <a:t>'n_estimators'</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460</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'min_samples_split'</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8</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'min_samples_leaf'</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1</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'max_features'</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'sqrt'</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'max_depth'</a:t>
            </a:r>
            <a:r>
              <a:rPr lang="nl-NL" b="0" dirty="0">
                <a:solidFill>
                  <a:srgbClr val="D4D4D4"/>
                </a:solidFill>
                <a:effectLst/>
                <a:latin typeface="Consolas" panose="020B0609020204030204" pitchFamily="49" charset="0"/>
              </a:rPr>
              <a:t>: </a:t>
            </a:r>
            <a:r>
              <a:rPr lang="nl-NL" b="0" dirty="0">
                <a:solidFill>
                  <a:srgbClr val="B5CEA8"/>
                </a:solidFill>
                <a:effectLst/>
                <a:latin typeface="Consolas" panose="020B0609020204030204" pitchFamily="49" charset="0"/>
              </a:rPr>
              <a:t>58</a:t>
            </a:r>
            <a:r>
              <a:rPr lang="nl-NL" b="0" dirty="0">
                <a:solidFill>
                  <a:srgbClr val="D4D4D4"/>
                </a:solidFill>
                <a:effectLst/>
                <a:latin typeface="Consolas" panose="020B0609020204030204" pitchFamily="49" charset="0"/>
              </a:rPr>
              <a:t>, </a:t>
            </a:r>
            <a:r>
              <a:rPr lang="nl-NL" b="0" dirty="0">
                <a:solidFill>
                  <a:srgbClr val="CE9178"/>
                </a:solidFill>
                <a:effectLst/>
                <a:latin typeface="Consolas" panose="020B0609020204030204" pitchFamily="49" charset="0"/>
              </a:rPr>
              <a:t>'bootstrap’</a:t>
            </a:r>
            <a:r>
              <a:rPr lang="nl-NL" b="0" dirty="0">
                <a:solidFill>
                  <a:srgbClr val="D4D4D4"/>
                </a:solidFill>
                <a:effectLst/>
                <a:latin typeface="Consolas" panose="020B0609020204030204" pitchFamily="49" charset="0"/>
              </a:rPr>
              <a:t>: </a:t>
            </a:r>
            <a:r>
              <a:rPr lang="nl-NL" b="0" dirty="0">
                <a:solidFill>
                  <a:srgbClr val="569CD6"/>
                </a:solidFill>
                <a:effectLst/>
                <a:latin typeface="Consolas" panose="020B0609020204030204" pitchFamily="49" charset="0"/>
              </a:rPr>
              <a:t>True</a:t>
            </a:r>
            <a:r>
              <a:rPr lang="nl-NL" b="0" dirty="0">
                <a:solidFill>
                  <a:srgbClr val="D4D4D4"/>
                </a:solidFill>
                <a:effectLst/>
                <a:latin typeface="Consolas" panose="020B0609020204030204" pitchFamily="49" charset="0"/>
              </a:rPr>
              <a:t>}</a:t>
            </a:r>
          </a:p>
          <a:p>
            <a:pPr marL="0" indent="0">
              <a:buNone/>
            </a:pPr>
            <a:endParaRPr lang="en-NL" dirty="0"/>
          </a:p>
        </p:txBody>
      </p:sp>
    </p:spTree>
    <p:extLst>
      <p:ext uri="{BB962C8B-B14F-4D97-AF65-F5344CB8AC3E}">
        <p14:creationId xmlns:p14="http://schemas.microsoft.com/office/powerpoint/2010/main" val="83349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4830-0DB7-4716-B8CB-1F138D254FDC}"/>
              </a:ext>
            </a:extLst>
          </p:cNvPr>
          <p:cNvSpPr>
            <a:spLocks noGrp="1"/>
          </p:cNvSpPr>
          <p:nvPr>
            <p:ph type="title"/>
          </p:nvPr>
        </p:nvSpPr>
        <p:spPr/>
        <p:txBody>
          <a:bodyPr>
            <a:normAutofit/>
          </a:bodyPr>
          <a:lstStyle/>
          <a:p>
            <a:r>
              <a:rPr lang="en-US" dirty="0"/>
              <a:t>Scoping the problem</a:t>
            </a:r>
            <a:endParaRPr lang="en-NL" dirty="0"/>
          </a:p>
        </p:txBody>
      </p:sp>
      <p:sp>
        <p:nvSpPr>
          <p:cNvPr id="3" name="Content Placeholder 2">
            <a:extLst>
              <a:ext uri="{FF2B5EF4-FFF2-40B4-BE49-F238E27FC236}">
                <a16:creationId xmlns:a16="http://schemas.microsoft.com/office/drawing/2014/main" id="{C5742F10-9078-4B83-B756-F28296F84859}"/>
              </a:ext>
            </a:extLst>
          </p:cNvPr>
          <p:cNvSpPr>
            <a:spLocks noGrp="1"/>
          </p:cNvSpPr>
          <p:nvPr>
            <p:ph idx="1"/>
          </p:nvPr>
        </p:nvSpPr>
        <p:spPr>
          <a:xfrm>
            <a:off x="700635" y="1920240"/>
            <a:ext cx="10691265" cy="4008974"/>
          </a:xfrm>
        </p:spPr>
        <p:txBody>
          <a:bodyPr>
            <a:normAutofit/>
          </a:bodyPr>
          <a:lstStyle/>
          <a:p>
            <a:pPr marL="0" indent="0">
              <a:buNone/>
            </a:pPr>
            <a:r>
              <a:rPr lang="en-US" sz="2000" b="1" u="sng" dirty="0"/>
              <a:t>Predicting de nightly price of a new listing for </a:t>
            </a:r>
            <a:r>
              <a:rPr lang="en-US" sz="2000" b="1" u="sng" dirty="0" err="1"/>
              <a:t>airbnb</a:t>
            </a:r>
            <a:endParaRPr lang="en-US" b="1" u="sng" dirty="0"/>
          </a:p>
          <a:p>
            <a:pPr marL="0" indent="0">
              <a:buNone/>
            </a:pPr>
            <a:r>
              <a:rPr lang="en-US" dirty="0"/>
              <a:t>We want to deliver a regression model that can help and advice </a:t>
            </a:r>
            <a:r>
              <a:rPr lang="en-US" b="1" dirty="0"/>
              <a:t>NEW</a:t>
            </a:r>
            <a:r>
              <a:rPr lang="en-US" dirty="0"/>
              <a:t> hosts with their </a:t>
            </a:r>
            <a:r>
              <a:rPr lang="en-US" b="1" dirty="0"/>
              <a:t>NEW</a:t>
            </a:r>
            <a:r>
              <a:rPr lang="en-US" dirty="0"/>
              <a:t> listing on the nightly price</a:t>
            </a:r>
          </a:p>
          <a:p>
            <a:pPr marL="0" indent="0">
              <a:buNone/>
            </a:pPr>
            <a:r>
              <a:rPr lang="en-US" b="1" u="sng" dirty="0"/>
              <a:t>Assumptions</a:t>
            </a:r>
          </a:p>
          <a:p>
            <a:pPr marL="457200" indent="-457200">
              <a:buAutoNum type="arabicPeriod"/>
            </a:pPr>
            <a:r>
              <a:rPr lang="en-US" dirty="0"/>
              <a:t>No historical data of host nor listing will be available</a:t>
            </a:r>
          </a:p>
          <a:p>
            <a:pPr marL="457200" indent="-457200">
              <a:buAutoNum type="arabicPeriod"/>
            </a:pPr>
            <a:r>
              <a:rPr lang="en-US" dirty="0"/>
              <a:t>No other price indicator variables are available as the host also has no idea for these values </a:t>
            </a:r>
          </a:p>
          <a:p>
            <a:pPr lvl="1"/>
            <a:r>
              <a:rPr lang="en-US" dirty="0"/>
              <a:t>For example: security deposit, price for extra persons, etc.</a:t>
            </a:r>
          </a:p>
        </p:txBody>
      </p:sp>
    </p:spTree>
    <p:extLst>
      <p:ext uri="{BB962C8B-B14F-4D97-AF65-F5344CB8AC3E}">
        <p14:creationId xmlns:p14="http://schemas.microsoft.com/office/powerpoint/2010/main" val="4006327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Initial Evaluation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395961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Initial Evaluation</a:t>
            </a:r>
            <a:endParaRPr lang="en-NL" dirty="0"/>
          </a:p>
        </p:txBody>
      </p:sp>
      <p:sp>
        <p:nvSpPr>
          <p:cNvPr id="4" name="Content Placeholder 3">
            <a:extLst>
              <a:ext uri="{FF2B5EF4-FFF2-40B4-BE49-F238E27FC236}">
                <a16:creationId xmlns:a16="http://schemas.microsoft.com/office/drawing/2014/main" id="{312EDBA9-46FA-F2F8-0E7B-8007133B1A48}"/>
              </a:ext>
            </a:extLst>
          </p:cNvPr>
          <p:cNvSpPr txBox="1">
            <a:spLocks/>
          </p:cNvSpPr>
          <p:nvPr/>
        </p:nvSpPr>
        <p:spPr>
          <a:xfrm>
            <a:off x="800098" y="5505060"/>
            <a:ext cx="8782441" cy="625151"/>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Let's not dive to deep into the evaluation meaning for now…</a:t>
            </a:r>
          </a:p>
        </p:txBody>
      </p:sp>
      <p:pic>
        <p:nvPicPr>
          <p:cNvPr id="5" name="Picture 4" descr="Chart, scatter chart&#10;&#10;Description automatically generated">
            <a:extLst>
              <a:ext uri="{FF2B5EF4-FFF2-40B4-BE49-F238E27FC236}">
                <a16:creationId xmlns:a16="http://schemas.microsoft.com/office/drawing/2014/main" id="{CDD3F306-20DB-C4E8-BBA6-DE1AD2C53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03" y="1969292"/>
            <a:ext cx="8141347" cy="2919416"/>
          </a:xfrm>
          <a:prstGeom prst="rect">
            <a:avLst/>
          </a:prstGeom>
        </p:spPr>
      </p:pic>
    </p:spTree>
    <p:extLst>
      <p:ext uri="{BB962C8B-B14F-4D97-AF65-F5344CB8AC3E}">
        <p14:creationId xmlns:p14="http://schemas.microsoft.com/office/powerpoint/2010/main" val="3166580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Feature selection (2)</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GB" dirty="0"/>
              <a:t>Feature importance</a:t>
            </a:r>
            <a:endParaRPr lang="en-NL" dirty="0"/>
          </a:p>
        </p:txBody>
      </p:sp>
    </p:spTree>
    <p:extLst>
      <p:ext uri="{BB962C8B-B14F-4D97-AF65-F5344CB8AC3E}">
        <p14:creationId xmlns:p14="http://schemas.microsoft.com/office/powerpoint/2010/main" val="215357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Feature Selection (2)</a:t>
            </a:r>
            <a:endParaRPr lang="en-NL" dirty="0"/>
          </a:p>
        </p:txBody>
      </p:sp>
      <p:sp>
        <p:nvSpPr>
          <p:cNvPr id="6" name="Content Placeholder 3">
            <a:extLst>
              <a:ext uri="{FF2B5EF4-FFF2-40B4-BE49-F238E27FC236}">
                <a16:creationId xmlns:a16="http://schemas.microsoft.com/office/drawing/2014/main" id="{593C5691-EC31-C4A4-8F71-BE5AF218B4FF}"/>
              </a:ext>
            </a:extLst>
          </p:cNvPr>
          <p:cNvSpPr txBox="1">
            <a:spLocks/>
          </p:cNvSpPr>
          <p:nvPr/>
        </p:nvSpPr>
        <p:spPr>
          <a:xfrm>
            <a:off x="764075" y="1963899"/>
            <a:ext cx="4489060" cy="3423777"/>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Select Top K(=20) most important features according to the fitted model</a:t>
            </a:r>
          </a:p>
          <a:p>
            <a:pPr marL="457200" indent="-457200">
              <a:buAutoNum type="arabicPeriod"/>
            </a:pPr>
            <a:endParaRPr lang="en-NL" dirty="0"/>
          </a:p>
        </p:txBody>
      </p:sp>
      <p:pic>
        <p:nvPicPr>
          <p:cNvPr id="8" name="Picture 7" descr="Chart&#10;&#10;Description automatically generated">
            <a:extLst>
              <a:ext uri="{FF2B5EF4-FFF2-40B4-BE49-F238E27FC236}">
                <a16:creationId xmlns:a16="http://schemas.microsoft.com/office/drawing/2014/main" id="{72D13E9D-50EA-57F2-65A9-AB8310622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125" y="1771649"/>
            <a:ext cx="7176592" cy="4454129"/>
          </a:xfrm>
          <a:prstGeom prst="rect">
            <a:avLst/>
          </a:prstGeom>
        </p:spPr>
      </p:pic>
    </p:spTree>
    <p:extLst>
      <p:ext uri="{BB962C8B-B14F-4D97-AF65-F5344CB8AC3E}">
        <p14:creationId xmlns:p14="http://schemas.microsoft.com/office/powerpoint/2010/main" val="63609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Final Evaluation</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r>
              <a:rPr lang="en-GB" dirty="0"/>
              <a:t>Refit model based on top K features</a:t>
            </a:r>
            <a:endParaRPr lang="en-NL" dirty="0"/>
          </a:p>
        </p:txBody>
      </p:sp>
    </p:spTree>
    <p:extLst>
      <p:ext uri="{BB962C8B-B14F-4D97-AF65-F5344CB8AC3E}">
        <p14:creationId xmlns:p14="http://schemas.microsoft.com/office/powerpoint/2010/main" val="3884487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a:xfrm>
            <a:off x="652312" y="870596"/>
            <a:ext cx="4062564" cy="3806355"/>
          </a:xfrm>
        </p:spPr>
        <p:txBody>
          <a:bodyPr vert="horz" lIns="91440" tIns="45720" rIns="91440" bIns="45720" rtlCol="0" anchor="t">
            <a:normAutofit/>
          </a:bodyPr>
          <a:lstStyle/>
          <a:p>
            <a:r>
              <a:rPr lang="en-US" dirty="0"/>
              <a:t>Final Evaluation</a:t>
            </a:r>
          </a:p>
        </p:txBody>
      </p:sp>
      <p:cxnSp>
        <p:nvCxnSpPr>
          <p:cNvPr id="24"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B65B9B6A-1B3D-DF2C-83CB-920A5BE36B1A}"/>
              </a:ext>
            </a:extLst>
          </p:cNvPr>
          <p:cNvSpPr txBox="1">
            <a:spLocks/>
          </p:cNvSpPr>
          <p:nvPr/>
        </p:nvSpPr>
        <p:spPr>
          <a:xfrm>
            <a:off x="800099" y="2438986"/>
            <a:ext cx="3143252" cy="3423777"/>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Notice the impact of influential outliers on the coefficient of determination</a:t>
            </a:r>
          </a:p>
          <a:p>
            <a:pPr marL="0" indent="0">
              <a:buNone/>
            </a:pPr>
            <a:endParaRPr lang="en-GB" dirty="0"/>
          </a:p>
          <a:p>
            <a:pPr marL="0" indent="0">
              <a:buNone/>
            </a:pPr>
            <a:r>
              <a:rPr lang="en-GB" b="1" u="sng" dirty="0"/>
              <a:t>Accuracy</a:t>
            </a:r>
            <a:endParaRPr lang="en-GB" dirty="0"/>
          </a:p>
          <a:p>
            <a:pPr marL="0" indent="0">
              <a:buNone/>
            </a:pPr>
            <a:r>
              <a:rPr lang="en-GB" dirty="0"/>
              <a:t>48.72% &lt; $10.00</a:t>
            </a:r>
          </a:p>
          <a:p>
            <a:pPr marL="0" indent="0">
              <a:buNone/>
            </a:pPr>
            <a:r>
              <a:rPr lang="en-GB" dirty="0"/>
              <a:t>76.38% &lt; $20.00</a:t>
            </a:r>
          </a:p>
          <a:p>
            <a:pPr marL="0" indent="0">
              <a:buNone/>
            </a:pPr>
            <a:r>
              <a:rPr lang="en-GB" dirty="0"/>
              <a:t>86.57% &lt; $30.00</a:t>
            </a:r>
          </a:p>
          <a:p>
            <a:pPr marL="0" indent="0">
              <a:buNone/>
            </a:pPr>
            <a:endParaRPr lang="en-GB" dirty="0"/>
          </a:p>
        </p:txBody>
      </p:sp>
      <p:pic>
        <p:nvPicPr>
          <p:cNvPr id="8" name="Picture 7" descr="A picture containing text&#10;&#10;Description automatically generated">
            <a:extLst>
              <a:ext uri="{FF2B5EF4-FFF2-40B4-BE49-F238E27FC236}">
                <a16:creationId xmlns:a16="http://schemas.microsoft.com/office/drawing/2014/main" id="{61B8CDAA-CEC7-EAD7-0F74-1762CA4A5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92" y="3757306"/>
            <a:ext cx="7915580" cy="2782045"/>
          </a:xfrm>
          <a:prstGeom prst="rect">
            <a:avLst/>
          </a:prstGeom>
        </p:spPr>
      </p:pic>
      <p:pic>
        <p:nvPicPr>
          <p:cNvPr id="12" name="Picture 11" descr="Chart, scatter chart&#10;&#10;Description automatically generated">
            <a:extLst>
              <a:ext uri="{FF2B5EF4-FFF2-40B4-BE49-F238E27FC236}">
                <a16:creationId xmlns:a16="http://schemas.microsoft.com/office/drawing/2014/main" id="{F2AB3A6A-1659-5EB5-73C9-142812E5E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510" y="828566"/>
            <a:ext cx="7758262" cy="2782045"/>
          </a:xfrm>
          <a:prstGeom prst="rect">
            <a:avLst/>
          </a:prstGeom>
        </p:spPr>
      </p:pic>
    </p:spTree>
    <p:extLst>
      <p:ext uri="{BB962C8B-B14F-4D97-AF65-F5344CB8AC3E}">
        <p14:creationId xmlns:p14="http://schemas.microsoft.com/office/powerpoint/2010/main" val="353872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CE9A-0CF3-40AC-8132-72866AB41431}"/>
              </a:ext>
            </a:extLst>
          </p:cNvPr>
          <p:cNvSpPr>
            <a:spLocks noGrp="1"/>
          </p:cNvSpPr>
          <p:nvPr>
            <p:ph type="title"/>
          </p:nvPr>
        </p:nvSpPr>
        <p:spPr/>
        <p:txBody>
          <a:bodyPr/>
          <a:lstStyle/>
          <a:p>
            <a:r>
              <a:rPr lang="en-US" dirty="0"/>
              <a:t>Future Steps</a:t>
            </a:r>
            <a:endParaRPr lang="en-NL" dirty="0"/>
          </a:p>
        </p:txBody>
      </p:sp>
      <p:sp>
        <p:nvSpPr>
          <p:cNvPr id="3" name="Text Placeholder 2">
            <a:extLst>
              <a:ext uri="{FF2B5EF4-FFF2-40B4-BE49-F238E27FC236}">
                <a16:creationId xmlns:a16="http://schemas.microsoft.com/office/drawing/2014/main" id="{F8E60D69-6F7C-4F54-BF5D-7FC2A916784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3281004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F4B1-D4FE-BDD4-A42F-6FE9F44D13B0}"/>
              </a:ext>
            </a:extLst>
          </p:cNvPr>
          <p:cNvSpPr>
            <a:spLocks noGrp="1"/>
          </p:cNvSpPr>
          <p:nvPr>
            <p:ph type="title"/>
          </p:nvPr>
        </p:nvSpPr>
        <p:spPr/>
        <p:txBody>
          <a:bodyPr/>
          <a:lstStyle/>
          <a:p>
            <a:r>
              <a:rPr lang="en-US" dirty="0"/>
              <a:t>How could we improve the predictions?</a:t>
            </a:r>
            <a:endParaRPr lang="en-NL" dirty="0"/>
          </a:p>
        </p:txBody>
      </p:sp>
      <p:sp>
        <p:nvSpPr>
          <p:cNvPr id="3" name="Content Placeholder 2">
            <a:extLst>
              <a:ext uri="{FF2B5EF4-FFF2-40B4-BE49-F238E27FC236}">
                <a16:creationId xmlns:a16="http://schemas.microsoft.com/office/drawing/2014/main" id="{1D84D740-A41A-9FBF-4330-E4A4EFA43525}"/>
              </a:ext>
            </a:extLst>
          </p:cNvPr>
          <p:cNvSpPr>
            <a:spLocks noGrp="1"/>
          </p:cNvSpPr>
          <p:nvPr>
            <p:ph idx="1"/>
          </p:nvPr>
        </p:nvSpPr>
        <p:spPr>
          <a:xfrm>
            <a:off x="700636" y="1894114"/>
            <a:ext cx="7827544" cy="4035100"/>
          </a:xfrm>
        </p:spPr>
        <p:txBody>
          <a:bodyPr>
            <a:normAutofit fontScale="77500" lnSpcReduction="20000"/>
          </a:bodyPr>
          <a:lstStyle/>
          <a:p>
            <a:pPr marL="457200" indent="-457200">
              <a:buFont typeface="+mj-lt"/>
              <a:buAutoNum type="arabicPeriod"/>
            </a:pPr>
            <a:r>
              <a:rPr lang="en-US" sz="2100" b="0" dirty="0">
                <a:effectLst/>
                <a:latin typeface="Consolas" panose="020B0609020204030204" pitchFamily="49" charset="0"/>
              </a:rPr>
              <a:t>Apply NLP on the dropped Text columns</a:t>
            </a:r>
          </a:p>
          <a:p>
            <a:pPr marL="0" indent="0">
              <a:buNone/>
            </a:pP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summary"</a:t>
            </a:r>
            <a:r>
              <a:rPr lang="en-US" b="0" dirty="0" err="1">
                <a:solidFill>
                  <a:srgbClr val="D4D4D4"/>
                </a:solidFill>
                <a:effectLst/>
                <a:latin typeface="Consolas" panose="020B0609020204030204" pitchFamily="49" charset="0"/>
              </a:rPr>
              <a:t>,</a:t>
            </a:r>
            <a:r>
              <a:rPr lang="en-US" b="0" dirty="0" err="1">
                <a:solidFill>
                  <a:srgbClr val="CE9178"/>
                </a:solidFill>
                <a:effectLst/>
                <a:latin typeface="Consolas" panose="020B0609020204030204" pitchFamily="49" charset="0"/>
              </a:rPr>
              <a:t>"space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"description"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neighborhood_overview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"notes"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"transit"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"access"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"interaction"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house_rules</a:t>
            </a:r>
            <a:r>
              <a:rPr lang="en-US" b="0" dirty="0">
                <a:solidFill>
                  <a:srgbClr val="CE9178"/>
                </a:solidFill>
                <a:effectLst/>
                <a:latin typeface="Consolas" panose="020B0609020204030204" pitchFamily="49" charset="0"/>
              </a:rPr>
              <a:t>"</a:t>
            </a:r>
            <a:endParaRPr lang="en-US" b="0" dirty="0">
              <a:effectLst/>
              <a:latin typeface="Consolas" panose="020B0609020204030204" pitchFamily="49" charset="0"/>
            </a:endParaRPr>
          </a:p>
          <a:p>
            <a:pPr marL="914400" lvl="1" indent="-457200">
              <a:buFont typeface="+mj-lt"/>
              <a:buAutoNum type="arabicPeriod"/>
            </a:pPr>
            <a:r>
              <a:rPr lang="en-US" sz="2000" dirty="0">
                <a:latin typeface="Consolas" panose="020B0609020204030204" pitchFamily="49" charset="0"/>
              </a:rPr>
              <a:t>Extract keywords</a:t>
            </a:r>
          </a:p>
          <a:p>
            <a:pPr lvl="2"/>
            <a:r>
              <a:rPr lang="en-US" sz="1700" dirty="0">
                <a:latin typeface="Consolas" panose="020B0609020204030204" pitchFamily="49" charset="0"/>
              </a:rPr>
              <a:t>I</a:t>
            </a:r>
            <a:r>
              <a:rPr lang="en-US" sz="1700" b="0" dirty="0">
                <a:effectLst/>
                <a:latin typeface="Consolas" panose="020B0609020204030204" pitchFamily="49" charset="0"/>
              </a:rPr>
              <a:t> noticed a lot of square feet in </a:t>
            </a:r>
            <a:r>
              <a:rPr lang="en-US" sz="1700" dirty="0">
                <a:solidFill>
                  <a:srgbClr val="CE9178"/>
                </a:solidFill>
                <a:latin typeface="Consolas" panose="020B0609020204030204" pitchFamily="49" charset="0"/>
              </a:rPr>
              <a:t>‘description’ </a:t>
            </a:r>
            <a:r>
              <a:rPr lang="en-US" sz="1700" b="0" dirty="0">
                <a:effectLst/>
                <a:latin typeface="Consolas" panose="020B0609020204030204" pitchFamily="49" charset="0"/>
              </a:rPr>
              <a:t>whilst the </a:t>
            </a:r>
            <a:r>
              <a:rPr lang="en-US" sz="1700" dirty="0">
                <a:solidFill>
                  <a:srgbClr val="CE9178"/>
                </a:solidFill>
                <a:latin typeface="Consolas" panose="020B0609020204030204" pitchFamily="49" charset="0"/>
              </a:rPr>
              <a:t>‘</a:t>
            </a:r>
            <a:r>
              <a:rPr lang="en-US" sz="1700" dirty="0" err="1">
                <a:solidFill>
                  <a:srgbClr val="CE9178"/>
                </a:solidFill>
                <a:latin typeface="Consolas" panose="020B0609020204030204" pitchFamily="49" charset="0"/>
              </a:rPr>
              <a:t>square_feet</a:t>
            </a:r>
            <a:r>
              <a:rPr lang="en-US" sz="1700" dirty="0">
                <a:solidFill>
                  <a:srgbClr val="CE9178"/>
                </a:solidFill>
                <a:latin typeface="Consolas" panose="020B0609020204030204" pitchFamily="49" charset="0"/>
              </a:rPr>
              <a:t>’ </a:t>
            </a:r>
            <a:r>
              <a:rPr lang="en-US" sz="1700" b="0" dirty="0">
                <a:effectLst/>
                <a:latin typeface="Consolas" panose="020B0609020204030204" pitchFamily="49" charset="0"/>
              </a:rPr>
              <a:t>column was </a:t>
            </a:r>
            <a:r>
              <a:rPr lang="en-US" sz="1700" b="0" dirty="0" err="1">
                <a:effectLst/>
                <a:latin typeface="Consolas" panose="020B0609020204030204" pitchFamily="49" charset="0"/>
              </a:rPr>
              <a:t>NaN</a:t>
            </a:r>
            <a:r>
              <a:rPr lang="en-US" sz="1700" b="0" dirty="0">
                <a:effectLst/>
                <a:latin typeface="Consolas" panose="020B0609020204030204" pitchFamily="49" charset="0"/>
              </a:rPr>
              <a:t>, we can try to extract these values (in an accurate/reliable manner)</a:t>
            </a:r>
          </a:p>
          <a:p>
            <a:pPr marL="914400" lvl="1" indent="-457200">
              <a:buFont typeface="+mj-lt"/>
              <a:buAutoNum type="arabicPeriod"/>
            </a:pPr>
            <a:r>
              <a:rPr lang="en-US" sz="2000" b="0" dirty="0">
                <a:effectLst/>
                <a:latin typeface="Consolas" panose="020B0609020204030204" pitchFamily="49" charset="0"/>
              </a:rPr>
              <a:t>Extract sentiment scores from </a:t>
            </a:r>
            <a:r>
              <a:rPr lang="en-US" sz="2000" dirty="0">
                <a:solidFill>
                  <a:srgbClr val="CE9178"/>
                </a:solidFill>
                <a:latin typeface="Consolas" panose="020B0609020204030204" pitchFamily="49" charset="0"/>
              </a:rPr>
              <a:t>‘description’ </a:t>
            </a:r>
            <a:r>
              <a:rPr lang="en-US" sz="2000" dirty="0">
                <a:latin typeface="Consolas" panose="020B0609020204030204" pitchFamily="49" charset="0"/>
              </a:rPr>
              <a:t>or</a:t>
            </a:r>
            <a:r>
              <a:rPr lang="en-US" sz="2000" dirty="0">
                <a:solidFill>
                  <a:srgbClr val="CE9178"/>
                </a:solidFill>
                <a:latin typeface="Consolas" panose="020B0609020204030204" pitchFamily="49" charset="0"/>
              </a:rPr>
              <a:t> ‘summary’</a:t>
            </a:r>
            <a:endParaRPr lang="en-US" sz="2000" b="0" dirty="0">
              <a:effectLst/>
              <a:latin typeface="Consolas" panose="020B0609020204030204" pitchFamily="49" charset="0"/>
            </a:endParaRPr>
          </a:p>
          <a:p>
            <a:pPr marL="457200" indent="-457200">
              <a:buFont typeface="+mj-lt"/>
              <a:buAutoNum type="arabicPeriod" startAt="2"/>
            </a:pPr>
            <a:r>
              <a:rPr lang="en-US" sz="2100" b="0" dirty="0">
                <a:effectLst/>
                <a:latin typeface="Consolas" panose="020B0609020204030204" pitchFamily="49" charset="0"/>
              </a:rPr>
              <a:t>Better grouping of small </a:t>
            </a:r>
            <a:r>
              <a:rPr lang="en-US" sz="2100" dirty="0">
                <a:solidFill>
                  <a:srgbClr val="CE9178"/>
                </a:solidFill>
                <a:latin typeface="Consolas" panose="020B0609020204030204" pitchFamily="49" charset="0"/>
              </a:rPr>
              <a:t>‘</a:t>
            </a:r>
            <a:r>
              <a:rPr lang="en-US" sz="2100" dirty="0" err="1">
                <a:solidFill>
                  <a:srgbClr val="CE9178"/>
                </a:solidFill>
                <a:latin typeface="Consolas" panose="020B0609020204030204" pitchFamily="49" charset="0"/>
              </a:rPr>
              <a:t>property_type</a:t>
            </a:r>
            <a:r>
              <a:rPr lang="en-US" sz="2100" dirty="0">
                <a:solidFill>
                  <a:srgbClr val="CE9178"/>
                </a:solidFill>
                <a:latin typeface="Consolas" panose="020B0609020204030204" pitchFamily="49" charset="0"/>
              </a:rPr>
              <a:t>’ </a:t>
            </a:r>
            <a:r>
              <a:rPr lang="en-US" sz="2100" b="0" dirty="0">
                <a:effectLst/>
                <a:latin typeface="Consolas" panose="020B0609020204030204" pitchFamily="49" charset="0"/>
              </a:rPr>
              <a:t>categories instead of grouping them all as </a:t>
            </a:r>
            <a:r>
              <a:rPr lang="en-US" sz="2100" dirty="0">
                <a:solidFill>
                  <a:srgbClr val="CE9178"/>
                </a:solidFill>
                <a:latin typeface="Consolas" panose="020B0609020204030204" pitchFamily="49" charset="0"/>
              </a:rPr>
              <a:t>‘other’</a:t>
            </a:r>
          </a:p>
          <a:p>
            <a:pPr marL="457200" indent="-457200">
              <a:buFont typeface="+mj-lt"/>
              <a:buAutoNum type="arabicPeriod" startAt="2"/>
            </a:pPr>
            <a:r>
              <a:rPr lang="en-US" sz="2100" b="0" dirty="0">
                <a:effectLst/>
                <a:latin typeface="Consolas" panose="020B0609020204030204" pitchFamily="49" charset="0"/>
              </a:rPr>
              <a:t>Add different models (e.g.</a:t>
            </a:r>
            <a:r>
              <a:rPr lang="en-US" sz="2100" dirty="0">
                <a:latin typeface="Consolas" panose="020B0609020204030204" pitchFamily="49" charset="0"/>
              </a:rPr>
              <a:t>, </a:t>
            </a:r>
            <a:r>
              <a:rPr lang="en-US" sz="2100" b="0" dirty="0" err="1">
                <a:effectLst/>
                <a:latin typeface="Consolas" panose="020B0609020204030204" pitchFamily="49" charset="0"/>
              </a:rPr>
              <a:t>XGboost</a:t>
            </a:r>
            <a:r>
              <a:rPr lang="en-US" sz="2100" b="0" dirty="0">
                <a:effectLst/>
                <a:latin typeface="Consolas" panose="020B0609020204030204" pitchFamily="49" charset="0"/>
              </a:rPr>
              <a:t>) and use an aggregated prediction</a:t>
            </a:r>
          </a:p>
          <a:p>
            <a:pPr marL="457200" indent="-457200">
              <a:buFont typeface="+mj-lt"/>
              <a:buAutoNum type="arabicPeriod" startAt="2"/>
            </a:pPr>
            <a:r>
              <a:rPr lang="en-US" sz="2100" dirty="0">
                <a:latin typeface="Consolas" panose="020B0609020204030204" pitchFamily="49" charset="0"/>
              </a:rPr>
              <a:t>As Airbnb: enrich amenities column</a:t>
            </a:r>
            <a:endParaRPr lang="en-US" sz="2100" b="0" dirty="0">
              <a:effectLst/>
              <a:latin typeface="Consolas" panose="020B0609020204030204" pitchFamily="49" charset="0"/>
            </a:endParaRPr>
          </a:p>
        </p:txBody>
      </p:sp>
    </p:spTree>
    <p:extLst>
      <p:ext uri="{BB962C8B-B14F-4D97-AF65-F5344CB8AC3E}">
        <p14:creationId xmlns:p14="http://schemas.microsoft.com/office/powerpoint/2010/main" val="162268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CD9-28B4-1E05-BB39-3BE07D5DF46C}"/>
              </a:ext>
            </a:extLst>
          </p:cNvPr>
          <p:cNvSpPr>
            <a:spLocks noGrp="1"/>
          </p:cNvSpPr>
          <p:nvPr>
            <p:ph type="title"/>
          </p:nvPr>
        </p:nvSpPr>
        <p:spPr/>
        <p:txBody>
          <a:bodyPr/>
          <a:lstStyle/>
          <a:p>
            <a:r>
              <a:rPr lang="en-US" dirty="0"/>
              <a:t>Manual Feature selection</a:t>
            </a:r>
            <a:endParaRPr lang="en-NL" dirty="0"/>
          </a:p>
        </p:txBody>
      </p:sp>
      <p:sp>
        <p:nvSpPr>
          <p:cNvPr id="3" name="Text Placeholder 2">
            <a:extLst>
              <a:ext uri="{FF2B5EF4-FFF2-40B4-BE49-F238E27FC236}">
                <a16:creationId xmlns:a16="http://schemas.microsoft.com/office/drawing/2014/main" id="{4D95979D-57A1-38FF-AB43-B9ECC40F332B}"/>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6869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A923-FBB1-4025-89A1-7DB93E4EF4BE}"/>
              </a:ext>
            </a:extLst>
          </p:cNvPr>
          <p:cNvSpPr>
            <a:spLocks noGrp="1"/>
          </p:cNvSpPr>
          <p:nvPr>
            <p:ph type="title"/>
          </p:nvPr>
        </p:nvSpPr>
        <p:spPr/>
        <p:txBody>
          <a:bodyPr/>
          <a:lstStyle/>
          <a:p>
            <a:r>
              <a:rPr lang="en-US" dirty="0"/>
              <a:t>Manual feature selection</a:t>
            </a:r>
            <a:endParaRPr lang="en-NL" dirty="0"/>
          </a:p>
        </p:txBody>
      </p:sp>
      <p:sp>
        <p:nvSpPr>
          <p:cNvPr id="3" name="Content Placeholder 2">
            <a:extLst>
              <a:ext uri="{FF2B5EF4-FFF2-40B4-BE49-F238E27FC236}">
                <a16:creationId xmlns:a16="http://schemas.microsoft.com/office/drawing/2014/main" id="{48B92D42-51A1-4220-BC38-6B0FAB719F08}"/>
              </a:ext>
            </a:extLst>
          </p:cNvPr>
          <p:cNvSpPr>
            <a:spLocks noGrp="1"/>
          </p:cNvSpPr>
          <p:nvPr>
            <p:ph sz="half" idx="1"/>
          </p:nvPr>
        </p:nvSpPr>
        <p:spPr/>
        <p:txBody>
          <a:bodyPr>
            <a:normAutofit fontScale="92500" lnSpcReduction="10000"/>
          </a:bodyPr>
          <a:lstStyle/>
          <a:p>
            <a:pPr marL="457200" indent="-457200">
              <a:buAutoNum type="arabicPeriod"/>
            </a:pPr>
            <a:r>
              <a:rPr lang="en-US" sz="1600" dirty="0"/>
              <a:t>Drop columns which </a:t>
            </a:r>
            <a:r>
              <a:rPr lang="en-US" sz="1600" b="1" dirty="0"/>
              <a:t>we assume to be unavailable </a:t>
            </a:r>
            <a:r>
              <a:rPr lang="en-US" sz="1600" dirty="0"/>
              <a:t>in a practical setting</a:t>
            </a:r>
          </a:p>
          <a:p>
            <a:pPr marL="914400" lvl="1" indent="-457200">
              <a:buAutoNum type="arabicPeriod"/>
            </a:pPr>
            <a:r>
              <a:rPr lang="en-US" sz="1600" dirty="0"/>
              <a:t>Historical listing / host data</a:t>
            </a:r>
          </a:p>
          <a:p>
            <a:pPr lvl="2"/>
            <a:r>
              <a:rPr lang="en-US" dirty="0"/>
              <a:t>E.g., </a:t>
            </a:r>
            <a:r>
              <a:rPr lang="nl-NL" b="0" dirty="0">
                <a:solidFill>
                  <a:srgbClr val="CE9178"/>
                </a:solidFill>
                <a:effectLst/>
                <a:latin typeface="Consolas" panose="020B0609020204030204" pitchFamily="49" charset="0"/>
              </a:rPr>
              <a:t>number_of_reviews</a:t>
            </a:r>
            <a:r>
              <a:rPr lang="en-US" b="0" dirty="0">
                <a:solidFill>
                  <a:srgbClr val="CE9178"/>
                </a:solidFill>
                <a:effectLst/>
                <a:latin typeface="Consolas" panose="020B0609020204030204" pitchFamily="49" charset="0"/>
              </a:rPr>
              <a:t>, </a:t>
            </a:r>
            <a:r>
              <a:rPr lang="nl-NL" b="0" dirty="0">
                <a:solidFill>
                  <a:srgbClr val="CE9178"/>
                </a:solidFill>
                <a:effectLst/>
                <a:latin typeface="Consolas" panose="020B0609020204030204" pitchFamily="49" charset="0"/>
              </a:rPr>
              <a:t>review_scores_rating, host_acceptance_rate, ...</a:t>
            </a:r>
            <a:endParaRPr lang="en-US" b="1" dirty="0"/>
          </a:p>
          <a:p>
            <a:pPr marL="914400" lvl="1" indent="-457200">
              <a:buAutoNum type="arabicPeriod"/>
            </a:pPr>
            <a:r>
              <a:rPr lang="en-US" sz="1600" dirty="0"/>
              <a:t>Any other price related column for the listing</a:t>
            </a:r>
          </a:p>
          <a:p>
            <a:pPr lvl="2"/>
            <a:r>
              <a:rPr lang="en-US" dirty="0"/>
              <a:t>E.g., </a:t>
            </a:r>
            <a:r>
              <a:rPr lang="nl-NL" b="0" dirty="0">
                <a:solidFill>
                  <a:srgbClr val="CE9178"/>
                </a:solidFill>
                <a:effectLst/>
                <a:latin typeface="Consolas" panose="020B0609020204030204" pitchFamily="49" charset="0"/>
              </a:rPr>
              <a:t>weekly_price</a:t>
            </a:r>
            <a:r>
              <a:rPr lang="en-US" dirty="0"/>
              <a:t>, </a:t>
            </a:r>
            <a:r>
              <a:rPr lang="nl-NL" b="0" dirty="0">
                <a:solidFill>
                  <a:srgbClr val="CE9178"/>
                </a:solidFill>
                <a:effectLst/>
                <a:latin typeface="Consolas" panose="020B0609020204030204" pitchFamily="49" charset="0"/>
              </a:rPr>
              <a:t>cleaning_fee</a:t>
            </a:r>
            <a:r>
              <a:rPr lang="en-US" dirty="0"/>
              <a:t>, </a:t>
            </a:r>
            <a:r>
              <a:rPr lang="nl-NL" b="0" dirty="0">
                <a:solidFill>
                  <a:srgbClr val="CE9178"/>
                </a:solidFill>
                <a:effectLst/>
                <a:latin typeface="Consolas" panose="020B0609020204030204" pitchFamily="49" charset="0"/>
              </a:rPr>
              <a:t>extra_people, ...</a:t>
            </a:r>
            <a:endParaRPr lang="en-US" b="0" dirty="0">
              <a:solidFill>
                <a:srgbClr val="CE9178"/>
              </a:solidFill>
              <a:effectLst/>
              <a:latin typeface="Consolas" panose="020B0609020204030204" pitchFamily="49" charset="0"/>
            </a:endParaRPr>
          </a:p>
          <a:p>
            <a:pPr marL="457200" indent="-457200">
              <a:buFont typeface="+mj-lt"/>
              <a:buAutoNum type="arabicPeriod" startAt="2"/>
            </a:pPr>
            <a:r>
              <a:rPr lang="en-US" sz="1600" dirty="0"/>
              <a:t>Drop columns </a:t>
            </a:r>
            <a:r>
              <a:rPr lang="en-US" sz="1600" b="1" dirty="0"/>
              <a:t>which we assume to be useless</a:t>
            </a:r>
            <a:r>
              <a:rPr lang="en-US" sz="1600" dirty="0"/>
              <a:t> for prediction. Using our common sense. </a:t>
            </a:r>
          </a:p>
          <a:p>
            <a:pPr lvl="1"/>
            <a:r>
              <a:rPr lang="en-US" sz="1600" dirty="0"/>
              <a:t>E.g., </a:t>
            </a:r>
            <a:r>
              <a:rPr lang="nl-NL" sz="1600" b="0" dirty="0">
                <a:solidFill>
                  <a:srgbClr val="CE9178"/>
                </a:solidFill>
                <a:effectLst/>
                <a:latin typeface="Consolas" panose="020B0609020204030204" pitchFamily="49" charset="0"/>
              </a:rPr>
              <a:t>host_picture_url, listing_url, host_thumbnail_url, ...</a:t>
            </a:r>
            <a:endParaRPr lang="en-US" sz="1600" dirty="0"/>
          </a:p>
          <a:p>
            <a:pPr marL="914400" lvl="2" indent="0">
              <a:buNone/>
            </a:pPr>
            <a:endParaRPr lang="en-US" dirty="0"/>
          </a:p>
          <a:p>
            <a:pPr marL="1371600" lvl="2" indent="-457200">
              <a:buAutoNum type="arabicPeriod"/>
            </a:pPr>
            <a:endParaRPr lang="en-US" dirty="0"/>
          </a:p>
          <a:p>
            <a:pPr marL="1371600" lvl="2" indent="-457200">
              <a:buAutoNum type="arabicPeriod"/>
            </a:pPr>
            <a:endParaRPr lang="en-NL" dirty="0"/>
          </a:p>
        </p:txBody>
      </p:sp>
      <p:sp>
        <p:nvSpPr>
          <p:cNvPr id="4" name="Content Placeholder 3">
            <a:extLst>
              <a:ext uri="{FF2B5EF4-FFF2-40B4-BE49-F238E27FC236}">
                <a16:creationId xmlns:a16="http://schemas.microsoft.com/office/drawing/2014/main" id="{F0768819-B04B-47F2-AE01-7B51E877C72F}"/>
              </a:ext>
            </a:extLst>
          </p:cNvPr>
          <p:cNvSpPr>
            <a:spLocks noGrp="1"/>
          </p:cNvSpPr>
          <p:nvPr>
            <p:ph sz="half" idx="2"/>
          </p:nvPr>
        </p:nvSpPr>
        <p:spPr/>
        <p:txBody>
          <a:bodyPr>
            <a:normAutofit fontScale="92500" lnSpcReduction="10000"/>
          </a:bodyPr>
          <a:lstStyle/>
          <a:p>
            <a:pPr marL="342900" indent="-342900">
              <a:buFont typeface="+mj-lt"/>
              <a:buAutoNum type="arabicPeriod" startAt="3"/>
            </a:pPr>
            <a:r>
              <a:rPr lang="en-US" sz="1600" dirty="0"/>
              <a:t>Drop the text columns that </a:t>
            </a:r>
            <a:r>
              <a:rPr lang="en-US" sz="1600" b="1" dirty="0"/>
              <a:t>would take to long to transform</a:t>
            </a:r>
            <a:r>
              <a:rPr lang="en-US" sz="1600" dirty="0"/>
              <a:t> in given timeframe (would need to dive into NLP)</a:t>
            </a:r>
          </a:p>
          <a:p>
            <a:pPr lvl="1"/>
            <a:r>
              <a:rPr lang="en-US" sz="1600" dirty="0"/>
              <a:t>E.g., </a:t>
            </a:r>
            <a:r>
              <a:rPr lang="nl-NL" sz="1600" b="0" dirty="0">
                <a:solidFill>
                  <a:srgbClr val="CE9178"/>
                </a:solidFill>
                <a:effectLst/>
                <a:latin typeface="Consolas" panose="020B0609020204030204" pitchFamily="49" charset="0"/>
              </a:rPr>
              <a:t>neighborhood_overview, description, notes, ...</a:t>
            </a:r>
            <a:endParaRPr lang="en-US" sz="1800" dirty="0"/>
          </a:p>
          <a:p>
            <a:pPr marL="342900" indent="-342900">
              <a:buFont typeface="+mj-lt"/>
              <a:buAutoNum type="arabicPeriod" startAt="4"/>
            </a:pPr>
            <a:r>
              <a:rPr lang="en-US" sz="1800" dirty="0"/>
              <a:t>Select most relevant/(clean) </a:t>
            </a:r>
            <a:r>
              <a:rPr lang="en-US" sz="1800" b="1" dirty="0"/>
              <a:t>geographical</a:t>
            </a:r>
            <a:r>
              <a:rPr lang="en-US" sz="1800" dirty="0"/>
              <a:t> </a:t>
            </a:r>
            <a:r>
              <a:rPr lang="en-US" sz="1800" b="1" dirty="0"/>
              <a:t>features</a:t>
            </a:r>
          </a:p>
          <a:p>
            <a:pPr lvl="1"/>
            <a:r>
              <a:rPr lang="en-US" sz="1600" dirty="0"/>
              <a:t>I.e., </a:t>
            </a:r>
            <a:r>
              <a:rPr lang="nl-NL" sz="1600" b="0" dirty="0">
                <a:solidFill>
                  <a:srgbClr val="CE9178"/>
                </a:solidFill>
                <a:effectLst/>
                <a:latin typeface="Consolas" panose="020B0609020204030204" pitchFamily="49" charset="0"/>
              </a:rPr>
              <a:t>"latitude"</a:t>
            </a:r>
            <a:r>
              <a:rPr lang="nl-NL" sz="1600" b="0" dirty="0">
                <a:solidFill>
                  <a:srgbClr val="D4D4D4"/>
                </a:solidFill>
                <a:effectLst/>
                <a:latin typeface="Consolas" panose="020B0609020204030204" pitchFamily="49" charset="0"/>
              </a:rPr>
              <a:t>, </a:t>
            </a:r>
            <a:r>
              <a:rPr lang="nl-NL" sz="1600" b="0" dirty="0">
                <a:solidFill>
                  <a:srgbClr val="CE9178"/>
                </a:solidFill>
                <a:effectLst/>
                <a:latin typeface="Consolas" panose="020B0609020204030204" pitchFamily="49" charset="0"/>
              </a:rPr>
              <a:t>"longitude“, “neighbourhood_cleansed”, “neighbourhood_group_cleansed”</a:t>
            </a:r>
            <a:endParaRPr lang="nl-NL" sz="1600" b="0" dirty="0">
              <a:solidFill>
                <a:srgbClr val="D4D4D4"/>
              </a:solidFill>
              <a:effectLst/>
              <a:latin typeface="Consolas" panose="020B0609020204030204" pitchFamily="49" charset="0"/>
            </a:endParaRPr>
          </a:p>
          <a:p>
            <a:pPr lvl="1"/>
            <a:endParaRPr lang="nl-NL" sz="1600" b="0" dirty="0">
              <a:solidFill>
                <a:srgbClr val="D4D4D4"/>
              </a:solidFill>
              <a:effectLst/>
              <a:latin typeface="Consolas" panose="020B0609020204030204" pitchFamily="49" charset="0"/>
            </a:endParaRPr>
          </a:p>
          <a:p>
            <a:pPr marL="457200" lvl="1" indent="0">
              <a:buNone/>
            </a:pPr>
            <a:endParaRPr lang="en-US" sz="1600" dirty="0"/>
          </a:p>
          <a:p>
            <a:pPr marL="342900" indent="-342900">
              <a:buFont typeface="+mj-lt"/>
              <a:buAutoNum type="arabicPeriod" startAt="4"/>
            </a:pPr>
            <a:endParaRPr lang="en-US" sz="1800" dirty="0"/>
          </a:p>
          <a:p>
            <a:pPr marL="342900" indent="-342900">
              <a:buFont typeface="+mj-lt"/>
              <a:buAutoNum type="arabicPeriod" startAt="4"/>
            </a:pPr>
            <a:endParaRPr lang="nl-NL" sz="1800" b="0" dirty="0">
              <a:effectLst/>
              <a:latin typeface="Consolas" panose="020B0609020204030204" pitchFamily="49" charset="0"/>
            </a:endParaRPr>
          </a:p>
        </p:txBody>
      </p:sp>
    </p:spTree>
    <p:extLst>
      <p:ext uri="{BB962C8B-B14F-4D97-AF65-F5344CB8AC3E}">
        <p14:creationId xmlns:p14="http://schemas.microsoft.com/office/powerpoint/2010/main" val="238572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40DC-E810-4103-BEEE-515C8FED3865}"/>
              </a:ext>
            </a:extLst>
          </p:cNvPr>
          <p:cNvSpPr>
            <a:spLocks noGrp="1"/>
          </p:cNvSpPr>
          <p:nvPr>
            <p:ph type="title"/>
          </p:nvPr>
        </p:nvSpPr>
        <p:spPr/>
        <p:txBody>
          <a:bodyPr/>
          <a:lstStyle/>
          <a:p>
            <a:r>
              <a:rPr lang="en-US" dirty="0"/>
              <a:t>Remaining features</a:t>
            </a:r>
            <a:endParaRPr lang="en-NL" dirty="0"/>
          </a:p>
        </p:txBody>
      </p:sp>
      <p:sp>
        <p:nvSpPr>
          <p:cNvPr id="3" name="Content Placeholder 2">
            <a:extLst>
              <a:ext uri="{FF2B5EF4-FFF2-40B4-BE49-F238E27FC236}">
                <a16:creationId xmlns:a16="http://schemas.microsoft.com/office/drawing/2014/main" id="{377FDD71-E008-4E3F-9B7B-9D8954379ADA}"/>
              </a:ext>
            </a:extLst>
          </p:cNvPr>
          <p:cNvSpPr>
            <a:spLocks noGrp="1"/>
          </p:cNvSpPr>
          <p:nvPr>
            <p:ph idx="1"/>
          </p:nvPr>
        </p:nvSpPr>
        <p:spPr/>
        <p:txBody>
          <a:bodyPr>
            <a:normAutofit fontScale="92500" lnSpcReduction="10000"/>
          </a:bodyPr>
          <a:lstStyle/>
          <a:p>
            <a:pPr marL="0" indent="0" algn="l">
              <a:buNone/>
            </a:pPr>
            <a:r>
              <a:rPr lang="en-US" u="sng" dirty="0">
                <a:latin typeface="Consolas" panose="020B0609020204030204" pitchFamily="49" charset="0"/>
              </a:rPr>
              <a:t>Data shape</a:t>
            </a:r>
            <a:r>
              <a:rPr lang="en-US" dirty="0">
                <a:latin typeface="Consolas" panose="020B0609020204030204" pitchFamily="49" charset="0"/>
              </a:rPr>
              <a:t> - 	</a:t>
            </a:r>
            <a:r>
              <a:rPr lang="en-US" b="1" dirty="0">
                <a:latin typeface="Consolas" panose="020B0609020204030204" pitchFamily="49" charset="0"/>
              </a:rPr>
              <a:t>Before:</a:t>
            </a:r>
            <a:r>
              <a:rPr lang="en-NL" i="0" dirty="0">
                <a:effectLst/>
                <a:latin typeface="Consolas" panose="020B0609020204030204" pitchFamily="49" charset="0"/>
              </a:rPr>
              <a:t>(22552, 96)</a:t>
            </a:r>
            <a:r>
              <a:rPr lang="en-US" b="1" dirty="0">
                <a:latin typeface="Consolas" panose="020B0609020204030204" pitchFamily="49" charset="0"/>
              </a:rPr>
              <a:t>	--&gt;  After:</a:t>
            </a:r>
            <a:r>
              <a:rPr lang="en-NL" i="0" dirty="0">
                <a:effectLst/>
                <a:latin typeface="Consolas" panose="020B0609020204030204" pitchFamily="49" charset="0"/>
              </a:rPr>
              <a:t>(22552, 2</a:t>
            </a:r>
            <a:r>
              <a:rPr lang="en-US" dirty="0">
                <a:latin typeface="Consolas" panose="020B0609020204030204" pitchFamily="49" charset="0"/>
              </a:rPr>
              <a:t>7</a:t>
            </a:r>
            <a:r>
              <a:rPr lang="en-NL" i="0" dirty="0">
                <a:effectLst/>
                <a:latin typeface="Consolas" panose="020B0609020204030204" pitchFamily="49" charset="0"/>
              </a:rPr>
              <a:t>)</a:t>
            </a:r>
            <a:br>
              <a:rPr lang="en-US" i="0" dirty="0">
                <a:effectLst/>
                <a:latin typeface="Consolas" panose="020B0609020204030204" pitchFamily="49" charset="0"/>
              </a:rPr>
            </a:br>
            <a:endParaRPr lang="en-US" i="0" dirty="0">
              <a:effectLst/>
              <a:latin typeface="Consolas" panose="020B0609020204030204" pitchFamily="49" charset="0"/>
            </a:endParaRPr>
          </a:p>
          <a:p>
            <a:pPr marL="0" indent="0" algn="l">
              <a:buNone/>
            </a:pPr>
            <a:r>
              <a:rPr lang="en-US" u="sng" dirty="0">
                <a:latin typeface="Consolas" panose="020B0609020204030204" pitchFamily="49" charset="0"/>
              </a:rPr>
              <a:t>Features</a:t>
            </a:r>
          </a:p>
          <a:p>
            <a:pPr marL="0" indent="0">
              <a:buNone/>
            </a:pPr>
            <a:r>
              <a:rPr lang="nl-NL" sz="2000" b="0" dirty="0">
                <a:solidFill>
                  <a:srgbClr val="CE9178"/>
                </a:solidFill>
                <a:effectLst/>
                <a:latin typeface="Consolas" panose="020B0609020204030204" pitchFamily="49" charset="0"/>
              </a:rPr>
              <a:t>'experiences_offered'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'host_identity_verified'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'neighbourhood_cleansed'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'neighbourhood_group_cleansed'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'latitude'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'longitude'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'property_type'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'room_type'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'accommodates'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'bathrooms'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'bedrooms'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'bed_type'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'amenities'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'square_feet'</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'price'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'guests_included'</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'minimum_nights'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'maximum_nights'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'requires_license'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'license'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'jurisdiction_names'</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'instant_bookable'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'is_business_travel_ready'</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'cancellation_policy'</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'require_guest_profile_picture'</a:t>
            </a:r>
            <a:r>
              <a:rPr lang="nl-NL" sz="2000" b="0" dirty="0">
                <a:solidFill>
                  <a:srgbClr val="D4D4D4"/>
                </a:solidFill>
                <a:effectLst/>
                <a:latin typeface="Consolas" panose="020B0609020204030204" pitchFamily="49" charset="0"/>
              </a:rPr>
              <a:t>, </a:t>
            </a:r>
            <a:r>
              <a:rPr lang="nl-NL" sz="2000" b="0" dirty="0">
                <a:solidFill>
                  <a:srgbClr val="CE9178"/>
                </a:solidFill>
                <a:effectLst/>
                <a:latin typeface="Consolas" panose="020B0609020204030204" pitchFamily="49" charset="0"/>
              </a:rPr>
              <a:t>'require_guest_phone_verification'</a:t>
            </a:r>
            <a:endParaRPr lang="nl-NL" sz="2000" b="0" dirty="0">
              <a:solidFill>
                <a:srgbClr val="D4D4D4"/>
              </a:solidFill>
              <a:effectLst/>
              <a:latin typeface="Consolas" panose="020B0609020204030204" pitchFamily="49" charset="0"/>
            </a:endParaRPr>
          </a:p>
          <a:p>
            <a:pPr marL="0" indent="0" algn="l">
              <a:buNone/>
            </a:pPr>
            <a:endParaRPr lang="en-NL" b="1" dirty="0">
              <a:latin typeface="Consolas" panose="020B0609020204030204" pitchFamily="49" charset="0"/>
            </a:endParaRPr>
          </a:p>
        </p:txBody>
      </p:sp>
    </p:spTree>
    <p:extLst>
      <p:ext uri="{BB962C8B-B14F-4D97-AF65-F5344CB8AC3E}">
        <p14:creationId xmlns:p14="http://schemas.microsoft.com/office/powerpoint/2010/main" val="109770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CD9-28B4-1E05-BB39-3BE07D5DF46C}"/>
              </a:ext>
            </a:extLst>
          </p:cNvPr>
          <p:cNvSpPr>
            <a:spLocks noGrp="1"/>
          </p:cNvSpPr>
          <p:nvPr>
            <p:ph type="title"/>
          </p:nvPr>
        </p:nvSpPr>
        <p:spPr/>
        <p:txBody>
          <a:bodyPr/>
          <a:lstStyle/>
          <a:p>
            <a:r>
              <a:rPr lang="en-US" dirty="0"/>
              <a:t>Data preprocessing</a:t>
            </a:r>
            <a:endParaRPr lang="en-NL" dirty="0"/>
          </a:p>
        </p:txBody>
      </p:sp>
      <p:sp>
        <p:nvSpPr>
          <p:cNvPr id="3" name="Text Placeholder 2">
            <a:extLst>
              <a:ext uri="{FF2B5EF4-FFF2-40B4-BE49-F238E27FC236}">
                <a16:creationId xmlns:a16="http://schemas.microsoft.com/office/drawing/2014/main" id="{4D95979D-57A1-38FF-AB43-B9ECC40F332B}"/>
              </a:ext>
            </a:extLst>
          </p:cNvPr>
          <p:cNvSpPr>
            <a:spLocks noGrp="1"/>
          </p:cNvSpPr>
          <p:nvPr>
            <p:ph type="body" idx="1"/>
          </p:nvPr>
        </p:nvSpPr>
        <p:spPr/>
        <p:txBody>
          <a:bodyPr/>
          <a:lstStyle/>
          <a:p>
            <a:r>
              <a:rPr lang="en-US" dirty="0"/>
              <a:t>Checking, Cleaning and Transforming individual columns</a:t>
            </a:r>
            <a:endParaRPr lang="en-NL" dirty="0"/>
          </a:p>
        </p:txBody>
      </p:sp>
    </p:spTree>
    <p:extLst>
      <p:ext uri="{BB962C8B-B14F-4D97-AF65-F5344CB8AC3E}">
        <p14:creationId xmlns:p14="http://schemas.microsoft.com/office/powerpoint/2010/main" val="201638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A5540-79A3-41F8-9122-1D6D36E7E1B6}"/>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Missing Values</a:t>
            </a:r>
          </a:p>
        </p:txBody>
      </p:sp>
      <p:pic>
        <p:nvPicPr>
          <p:cNvPr id="7" name="Content Placeholder 6" descr="Chart, bar chart&#10;&#10;Description automatically generated">
            <a:extLst>
              <a:ext uri="{FF2B5EF4-FFF2-40B4-BE49-F238E27FC236}">
                <a16:creationId xmlns:a16="http://schemas.microsoft.com/office/drawing/2014/main" id="{EBB159EC-B991-5B53-09B1-EAF21A044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691" y="2292350"/>
            <a:ext cx="10250605" cy="3636963"/>
          </a:xfr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C3D7F5-8F87-4090-A456-2AE83F601568}"/>
              </a:ext>
            </a:extLst>
          </p:cNvPr>
          <p:cNvSpPr txBox="1">
            <a:spLocks/>
          </p:cNvSpPr>
          <p:nvPr/>
        </p:nvSpPr>
        <p:spPr>
          <a:xfrm>
            <a:off x="6421120" y="2921716"/>
            <a:ext cx="4580255" cy="12026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onsolas" panose="020B0609020204030204" pitchFamily="49" charset="0"/>
              </a:rPr>
              <a:t>Drop features with &gt; 90% missing.</a:t>
            </a:r>
          </a:p>
          <a:p>
            <a:r>
              <a:rPr lang="en-US" sz="1800" dirty="0">
                <a:latin typeface="Consolas" panose="020B0609020204030204" pitchFamily="49" charset="0"/>
              </a:rPr>
              <a:t>Replace missing values of remaining features (i.e., the median/mode).</a:t>
            </a:r>
            <a:endParaRPr lang="en-NL" sz="1800" dirty="0">
              <a:latin typeface="Consolas" panose="020B0609020204030204" pitchFamily="49" charset="0"/>
            </a:endParaRPr>
          </a:p>
        </p:txBody>
      </p:sp>
    </p:spTree>
    <p:extLst>
      <p:ext uri="{BB962C8B-B14F-4D97-AF65-F5344CB8AC3E}">
        <p14:creationId xmlns:p14="http://schemas.microsoft.com/office/powerpoint/2010/main" val="14519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3F95-B1EB-4D8A-92C7-4A4958F77FE9}"/>
              </a:ext>
            </a:extLst>
          </p:cNvPr>
          <p:cNvSpPr>
            <a:spLocks noGrp="1"/>
          </p:cNvSpPr>
          <p:nvPr>
            <p:ph idx="1"/>
          </p:nvPr>
        </p:nvSpPr>
        <p:spPr>
          <a:xfrm>
            <a:off x="700635" y="1940767"/>
            <a:ext cx="6372651" cy="3988447"/>
          </a:xfrm>
        </p:spPr>
        <p:txBody>
          <a:bodyPr>
            <a:normAutofit fontScale="92500" lnSpcReduction="10000"/>
          </a:bodyPr>
          <a:lstStyle/>
          <a:p>
            <a:pPr marL="0" indent="0">
              <a:buNone/>
            </a:pPr>
            <a:r>
              <a:rPr lang="en-US" sz="2000" b="1" dirty="0">
                <a:latin typeface="Consolas" panose="020B0609020204030204" pitchFamily="49" charset="0"/>
              </a:rPr>
              <a:t>Description: </a:t>
            </a:r>
            <a:r>
              <a:rPr lang="en-US" dirty="0">
                <a:latin typeface="Consolas" panose="020B0609020204030204" pitchFamily="49" charset="0"/>
              </a:rPr>
              <a:t>Nightly price of the listing</a:t>
            </a:r>
            <a:endParaRPr lang="nl-NL" dirty="0">
              <a:solidFill>
                <a:srgbClr val="6A9955"/>
              </a:solidFill>
              <a:latin typeface="Consolas" panose="020B0609020204030204" pitchFamily="49" charset="0"/>
            </a:endParaRPr>
          </a:p>
          <a:p>
            <a:pPr marL="0" indent="0">
              <a:buNone/>
            </a:pPr>
            <a:r>
              <a:rPr lang="en-NL" sz="2100" dirty="0">
                <a:solidFill>
                  <a:srgbClr val="6A9955"/>
                </a:solidFill>
                <a:latin typeface="Consolas" panose="020B0609020204030204" pitchFamily="49" charset="0"/>
              </a:rPr>
              <a:t>'$160.00’,</a:t>
            </a:r>
            <a:r>
              <a:rPr lang="en-US" sz="2100" dirty="0">
                <a:solidFill>
                  <a:srgbClr val="6A9955"/>
                </a:solidFill>
                <a:latin typeface="Consolas" panose="020B0609020204030204" pitchFamily="49" charset="0"/>
              </a:rPr>
              <a:t> </a:t>
            </a:r>
            <a:r>
              <a:rPr lang="en-NL" sz="2100" dirty="0">
                <a:solidFill>
                  <a:srgbClr val="6A9955"/>
                </a:solidFill>
                <a:latin typeface="Consolas" panose="020B0609020204030204" pitchFamily="49" charset="0"/>
              </a:rPr>
              <a:t>$1,000.00</a:t>
            </a:r>
            <a:r>
              <a:rPr lang="en-US" sz="2100" dirty="0">
                <a:solidFill>
                  <a:srgbClr val="6A9955"/>
                </a:solidFill>
                <a:latin typeface="Consolas" panose="020B0609020204030204" pitchFamily="49" charset="0"/>
              </a:rPr>
              <a:t>, ...</a:t>
            </a:r>
          </a:p>
          <a:p>
            <a:pPr marL="0" indent="0">
              <a:buNone/>
            </a:pPr>
            <a:endParaRPr lang="en-US" sz="2100" dirty="0">
              <a:solidFill>
                <a:srgbClr val="6A9955"/>
              </a:solidFill>
              <a:latin typeface="Consolas" panose="020B0609020204030204" pitchFamily="49" charset="0"/>
            </a:endParaRPr>
          </a:p>
          <a:p>
            <a:pPr marL="0" indent="0">
              <a:buNone/>
            </a:pPr>
            <a:r>
              <a:rPr lang="nl-NL" b="1" u="sng" dirty="0">
                <a:latin typeface="Consolas" panose="020B0609020204030204" pitchFamily="49" charset="0"/>
              </a:rPr>
              <a:t>Steps</a:t>
            </a:r>
            <a:endParaRPr lang="nl-NL" u="sng" dirty="0">
              <a:latin typeface="Consolas" panose="020B0609020204030204" pitchFamily="49" charset="0"/>
            </a:endParaRPr>
          </a:p>
          <a:p>
            <a:pPr marL="457200" indent="-457200">
              <a:buFont typeface="Arial" panose="020B0604020202020204" pitchFamily="34" charset="0"/>
              <a:buAutoNum type="arabicPeriod"/>
            </a:pPr>
            <a:r>
              <a:rPr lang="nl-NL" dirty="0">
                <a:latin typeface="Consolas" panose="020B0609020204030204" pitchFamily="49" charset="0"/>
              </a:rPr>
              <a:t>Remove ‘$’ and ‘,’ characters</a:t>
            </a:r>
          </a:p>
          <a:p>
            <a:pPr marL="457200" indent="-457200">
              <a:buFont typeface="Arial" panose="020B0604020202020204" pitchFamily="34" charset="0"/>
              <a:buAutoNum type="arabicPeriod"/>
            </a:pPr>
            <a:r>
              <a:rPr lang="nl-NL" dirty="0">
                <a:latin typeface="Consolas" panose="020B0609020204030204" pitchFamily="49" charset="0"/>
              </a:rPr>
              <a:t>Convert from string to number </a:t>
            </a:r>
          </a:p>
          <a:p>
            <a:pPr marL="457200" indent="-457200">
              <a:buFont typeface="Arial" panose="020B0604020202020204" pitchFamily="34" charset="0"/>
              <a:buAutoNum type="arabicPeriod"/>
            </a:pPr>
            <a:r>
              <a:rPr lang="nl-NL" dirty="0">
                <a:latin typeface="Consolas" panose="020B0609020204030204" pitchFamily="49" charset="0"/>
              </a:rPr>
              <a:t>Remove 9 listings with price &lt;= 1 </a:t>
            </a:r>
          </a:p>
          <a:p>
            <a:pPr marL="457200" indent="-457200">
              <a:buFont typeface="Arial" panose="020B0604020202020204" pitchFamily="34" charset="0"/>
              <a:buAutoNum type="arabicPeriod"/>
            </a:pPr>
            <a:r>
              <a:rPr lang="nl-NL" dirty="0">
                <a:latin typeface="Consolas" panose="020B0609020204030204" pitchFamily="49" charset="0"/>
              </a:rPr>
              <a:t>Add log_transformed version of the variable</a:t>
            </a:r>
          </a:p>
        </p:txBody>
      </p:sp>
      <p:sp>
        <p:nvSpPr>
          <p:cNvPr id="2" name="Title 1">
            <a:extLst>
              <a:ext uri="{FF2B5EF4-FFF2-40B4-BE49-F238E27FC236}">
                <a16:creationId xmlns:a16="http://schemas.microsoft.com/office/drawing/2014/main" id="{293C6105-BBD5-4954-B81A-BE0DD7F6C82C}"/>
              </a:ext>
            </a:extLst>
          </p:cNvPr>
          <p:cNvSpPr>
            <a:spLocks noGrp="1"/>
          </p:cNvSpPr>
          <p:nvPr>
            <p:ph type="title"/>
          </p:nvPr>
        </p:nvSpPr>
        <p:spPr>
          <a:xfrm>
            <a:off x="700635" y="922095"/>
            <a:ext cx="10691265" cy="1130639"/>
          </a:xfrm>
        </p:spPr>
        <p:txBody>
          <a:bodyPr>
            <a:normAutofit/>
          </a:bodyPr>
          <a:lstStyle/>
          <a:p>
            <a:r>
              <a:rPr lang="en-US" b="1" dirty="0">
                <a:solidFill>
                  <a:srgbClr val="CE9178"/>
                </a:solidFill>
                <a:effectLst/>
                <a:latin typeface="Consolas" panose="020B0609020204030204" pitchFamily="49" charset="0"/>
              </a:rPr>
              <a:t>Target variable</a:t>
            </a:r>
            <a:r>
              <a:rPr lang="en-US" dirty="0">
                <a:solidFill>
                  <a:srgbClr val="CE9178"/>
                </a:solidFill>
                <a:latin typeface="Consolas" panose="020B0609020204030204" pitchFamily="49" charset="0"/>
              </a:rPr>
              <a:t> – ‘</a:t>
            </a:r>
            <a:r>
              <a:rPr lang="nl-NL" b="0" dirty="0">
                <a:solidFill>
                  <a:srgbClr val="CE9178"/>
                </a:solidFill>
                <a:effectLst/>
                <a:latin typeface="Consolas" panose="020B0609020204030204" pitchFamily="49" charset="0"/>
              </a:rPr>
              <a:t>Price’</a:t>
            </a:r>
            <a:endParaRPr lang="nl-NL" dirty="0">
              <a:latin typeface="Consolas" panose="020B0609020204030204" pitchFamily="49" charset="0"/>
            </a:endParaRPr>
          </a:p>
        </p:txBody>
      </p:sp>
      <p:pic>
        <p:nvPicPr>
          <p:cNvPr id="7" name="Picture 6" descr="A picture containing histogram&#10;&#10;Description automatically generated">
            <a:extLst>
              <a:ext uri="{FF2B5EF4-FFF2-40B4-BE49-F238E27FC236}">
                <a16:creationId xmlns:a16="http://schemas.microsoft.com/office/drawing/2014/main" id="{51907295-5912-0E66-C3FC-2C4B83F95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164" y="2240079"/>
            <a:ext cx="4969736" cy="3705351"/>
          </a:xfrm>
          <a:prstGeom prst="rect">
            <a:avLst/>
          </a:prstGeom>
        </p:spPr>
      </p:pic>
    </p:spTree>
    <p:extLst>
      <p:ext uri="{BB962C8B-B14F-4D97-AF65-F5344CB8AC3E}">
        <p14:creationId xmlns:p14="http://schemas.microsoft.com/office/powerpoint/2010/main" val="69656220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2875</TotalTime>
  <Words>1554</Words>
  <Application>Microsoft Office PowerPoint</Application>
  <PresentationFormat>Widescreen</PresentationFormat>
  <Paragraphs>170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Calisto MT</vt:lpstr>
      <vt:lpstr>Consolas</vt:lpstr>
      <vt:lpstr>Univers Condensed</vt:lpstr>
      <vt:lpstr>ChronicleVTI</vt:lpstr>
      <vt:lpstr>Case DSL – Julian Derks</vt:lpstr>
      <vt:lpstr>Overview</vt:lpstr>
      <vt:lpstr>Scoping the problem</vt:lpstr>
      <vt:lpstr>Manual Feature selection</vt:lpstr>
      <vt:lpstr>Manual feature selection</vt:lpstr>
      <vt:lpstr>Remaining features</vt:lpstr>
      <vt:lpstr>Data preprocessing</vt:lpstr>
      <vt:lpstr>Missing Values</vt:lpstr>
      <vt:lpstr>Target variable – ‘Price’</vt:lpstr>
      <vt:lpstr>PowerPoint Presentation</vt:lpstr>
      <vt:lpstr>Feature – amenities</vt:lpstr>
      <vt:lpstr>Feature – amenities</vt:lpstr>
      <vt:lpstr>PowerPoint Presentation</vt:lpstr>
      <vt:lpstr>PowerPoint Presentation</vt:lpstr>
      <vt:lpstr>PowerPoint Presentation</vt:lpstr>
      <vt:lpstr>PowerPoint Presentation</vt:lpstr>
      <vt:lpstr>PowerPoint Presentation</vt:lpstr>
      <vt:lpstr>dichotomous Features</vt:lpstr>
      <vt:lpstr>Numerical features</vt:lpstr>
      <vt:lpstr>Feature engineering</vt:lpstr>
      <vt:lpstr>Data Exploration</vt:lpstr>
      <vt:lpstr>Log Price versus Listing location</vt:lpstr>
      <vt:lpstr>Log Price versus …</vt:lpstr>
      <vt:lpstr>Modeling</vt:lpstr>
      <vt:lpstr>Feature input for model</vt:lpstr>
      <vt:lpstr>Train-Test split</vt:lpstr>
      <vt:lpstr>RandomForestRegressor</vt:lpstr>
      <vt:lpstr>Why (not) RF regression?</vt:lpstr>
      <vt:lpstr>Hyperparameters</vt:lpstr>
      <vt:lpstr>Initial Evaluation</vt:lpstr>
      <vt:lpstr>Initial Evaluation</vt:lpstr>
      <vt:lpstr>Feature selection (2)</vt:lpstr>
      <vt:lpstr>Feature Selection (2)</vt:lpstr>
      <vt:lpstr>Final Evaluation</vt:lpstr>
      <vt:lpstr>Final Evaluation</vt:lpstr>
      <vt:lpstr>Future Steps</vt:lpstr>
      <vt:lpstr>How could we improve the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DSL – Julian Derks</dc:title>
  <dc:creator>Julian Derks</dc:creator>
  <cp:lastModifiedBy>Julian Derks</cp:lastModifiedBy>
  <cp:revision>2</cp:revision>
  <dcterms:created xsi:type="dcterms:W3CDTF">2022-04-27T07:40:50Z</dcterms:created>
  <dcterms:modified xsi:type="dcterms:W3CDTF">2022-05-01T21:43:56Z</dcterms:modified>
</cp:coreProperties>
</file>