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07"/>
    <p:restoredTop sz="94679"/>
  </p:normalViewPr>
  <p:slideViewPr>
    <p:cSldViewPr snapToGrid="0">
      <p:cViewPr varScale="1">
        <p:scale>
          <a:sx n="134" d="100"/>
          <a:sy n="134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AEF81-5203-504B-B0D3-8470F9C4ADCA}" type="datetimeFigureOut">
              <a:rPr lang="fr-CA" smtClean="0"/>
              <a:t>2023-06-01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E295E-B5CB-AC46-9666-520E69D5795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072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E295E-B5CB-AC46-9666-520E69D5795A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204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812B-5B42-D25F-652F-270AEC332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67AB8-2BEC-0B09-71C9-8089BA20E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87A87-B3CA-FE44-6E87-FFBEF2D7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C4FC-B3A7-3245-AB3F-300498249FB6}" type="datetimeFigureOut">
              <a:rPr lang="fr-CA" smtClean="0"/>
              <a:t>2023-06-01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7E6F8-3F88-7098-256D-AD6E2BE0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B5213-56E3-8787-73D6-7D30514C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148D-6B5F-9848-9740-AC8C3545E49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87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5377-8FC0-E4FA-119F-8AF0BB10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F68D8-72EE-EB4C-E798-C8A10985D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8677F-D974-C4F4-21B2-B563B93A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C4FC-B3A7-3245-AB3F-300498249FB6}" type="datetimeFigureOut">
              <a:rPr lang="fr-CA" smtClean="0"/>
              <a:t>2023-06-01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6511-0354-0D29-F7FB-307E9B1B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3CCD4-47F4-47AB-56BD-5EF07107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148D-6B5F-9848-9740-AC8C3545E49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975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8E669-E5F6-3220-B588-39E3D7DD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FA43A-A2C6-5C71-9E21-2EB1D8A6C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40CDB-6885-29B2-223B-0489A4E5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C4FC-B3A7-3245-AB3F-300498249FB6}" type="datetimeFigureOut">
              <a:rPr lang="fr-CA" smtClean="0"/>
              <a:t>2023-06-01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48BE3-7E36-F0FE-69A6-E9C5EE31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E9F62-3A3C-7C0A-F2F2-6B42C7D9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148D-6B5F-9848-9740-AC8C3545E49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828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5B89-78B3-72EC-0C76-3FBF0024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632C-6B1A-851E-2553-E7A22E50E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75407-F20E-D74C-1C6F-38EB73DF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C4FC-B3A7-3245-AB3F-300498249FB6}" type="datetimeFigureOut">
              <a:rPr lang="fr-CA" smtClean="0"/>
              <a:t>2023-06-01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EB942-BE14-804F-1219-C2B652B9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35EC1-16E6-8DDF-6D34-7ED9B498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148D-6B5F-9848-9740-AC8C3545E49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612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ECC9-F6DB-9A3D-D459-C171E478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10F98-603B-2D46-BD07-404053E25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425D0-A828-0440-1B1E-52F07EFA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C4FC-B3A7-3245-AB3F-300498249FB6}" type="datetimeFigureOut">
              <a:rPr lang="fr-CA" smtClean="0"/>
              <a:t>2023-06-01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6EA96-CC52-BFAA-0A03-215A5100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B02DB-D750-A630-E1B5-1C0FC9BE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148D-6B5F-9848-9740-AC8C3545E49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128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2F73-4862-9ED1-360E-B1C00501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76993-A7E6-74B2-FC99-3542B22FB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B74CA-6312-A955-7A48-8CAB7435E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59F05-9C78-BF38-F523-9CAB0F01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C4FC-B3A7-3245-AB3F-300498249FB6}" type="datetimeFigureOut">
              <a:rPr lang="fr-CA" smtClean="0"/>
              <a:t>2023-06-01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1C394-2A87-067A-AEE2-AF93F651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FB8B8-819C-36F6-C025-8344B485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148D-6B5F-9848-9740-AC8C3545E49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560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102C-D5CD-FEEA-2D19-86B6E690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215E2-BFB5-AED2-0C71-E9F204307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31C7F-B71D-FD6D-3A5C-E3D6E928D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2B7B9-F683-E449-FCCB-AB26EC104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5792B-7528-772B-8333-F1D5CD512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1DF73-D188-9B16-840D-48DEE724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C4FC-B3A7-3245-AB3F-300498249FB6}" type="datetimeFigureOut">
              <a:rPr lang="fr-CA" smtClean="0"/>
              <a:t>2023-06-01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B00FC-DE38-8449-B82E-0B3E2AAF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D37AB-F416-E3D4-3DFD-82C52412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148D-6B5F-9848-9740-AC8C3545E49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71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615A-239F-BA6E-923D-6C34A138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13AE6-A6D2-3810-BFC8-8BA6CFC7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C4FC-B3A7-3245-AB3F-300498249FB6}" type="datetimeFigureOut">
              <a:rPr lang="fr-CA" smtClean="0"/>
              <a:t>2023-06-01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432A3-A50B-2948-0508-FE109661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884D7-7606-AD9C-A6FF-B619C603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148D-6B5F-9848-9740-AC8C3545E49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674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FAC9B-63F7-E9A5-2537-54CD30E3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C4FC-B3A7-3245-AB3F-300498249FB6}" type="datetimeFigureOut">
              <a:rPr lang="fr-CA" smtClean="0"/>
              <a:t>2023-06-01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EC273-1815-AA4B-4711-8CAD5E29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98FCE-C624-AACE-82FB-4D87A946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148D-6B5F-9848-9740-AC8C3545E49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13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DD58-16D5-44DE-EF0D-F4FD5AC1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7F2FD-D26A-EA80-A1D4-5C4D121C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8472A-D783-9014-AA2B-6940AD7FB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30F78-0B31-C776-D988-47782798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C4FC-B3A7-3245-AB3F-300498249FB6}" type="datetimeFigureOut">
              <a:rPr lang="fr-CA" smtClean="0"/>
              <a:t>2023-06-01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23467-6C5A-A5B0-7112-E1483742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49F25-6C7F-AE26-0583-2BF36391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148D-6B5F-9848-9740-AC8C3545E49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768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6285-8A1E-6BEF-97D0-B66CAAD5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BC2B4-5075-4715-355B-9202ED0D2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547A9-F392-BB83-3F91-875867303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27235-FB95-0D45-9382-F9E5D114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C4FC-B3A7-3245-AB3F-300498249FB6}" type="datetimeFigureOut">
              <a:rPr lang="fr-CA" smtClean="0"/>
              <a:t>2023-06-01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18CE6-F4B8-DB55-D23C-D6FADFB9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E9A99-E4EE-534A-8311-9C7BA5B7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C148D-6B5F-9848-9740-AC8C3545E49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919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808A3-6843-85F3-F98C-28C3F564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6B3F1-672A-B42C-DE96-9C510AE13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9FA8-A339-402F-2134-32DB92071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3C4FC-B3A7-3245-AB3F-300498249FB6}" type="datetimeFigureOut">
              <a:rPr lang="fr-CA" smtClean="0"/>
              <a:t>2023-06-01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EDA3-924D-C2B9-1C1A-4C1F4A1AB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B265D-199B-D7A3-C4BC-B0256C0B6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C148D-6B5F-9848-9740-AC8C3545E494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654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DAA5-DFF3-1458-8B73-C47208C57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8CA9E-9A90-C228-E0ED-7A27FDF61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417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B9B00-E807-BF1B-9802-291B3631B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0796" y="643466"/>
            <a:ext cx="835660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9BFC0-7965-D7B9-0C72-1E22DA12B6BC}"/>
              </a:ext>
            </a:extLst>
          </p:cNvPr>
          <p:cNvSpPr txBox="1"/>
          <p:nvPr/>
        </p:nvSpPr>
        <p:spPr>
          <a:xfrm>
            <a:off x="8492359" y="643466"/>
            <a:ext cx="32161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CA" dirty="0"/>
              <a:t>Seine </a:t>
            </a:r>
            <a:r>
              <a:rPr lang="fr-CA" dirty="0" err="1"/>
              <a:t>samples</a:t>
            </a:r>
            <a:r>
              <a:rPr lang="fr-CA" dirty="0"/>
              <a:t> more </a:t>
            </a:r>
            <a:r>
              <a:rPr lang="fr-CA" dirty="0" err="1"/>
              <a:t>diversity</a:t>
            </a:r>
            <a:endParaRPr lang="fr-CA" dirty="0"/>
          </a:p>
          <a:p>
            <a:pPr marL="285750" indent="-285750">
              <a:buFontTx/>
              <a:buChar char="-"/>
            </a:pPr>
            <a:r>
              <a:rPr lang="fr-CA" dirty="0"/>
              <a:t>Transect </a:t>
            </a:r>
            <a:r>
              <a:rPr lang="fr-CA" dirty="0" err="1"/>
              <a:t>increases</a:t>
            </a:r>
            <a:r>
              <a:rPr lang="fr-CA" dirty="0"/>
              <a:t> and </a:t>
            </a:r>
            <a:r>
              <a:rPr lang="fr-CA" dirty="0" err="1"/>
              <a:t>saturate</a:t>
            </a:r>
            <a:r>
              <a:rPr lang="fr-CA" dirty="0"/>
              <a:t> </a:t>
            </a:r>
            <a:r>
              <a:rPr lang="fr-CA" dirty="0" err="1"/>
              <a:t>very</a:t>
            </a:r>
            <a:r>
              <a:rPr lang="fr-CA" dirty="0"/>
              <a:t> fast (</a:t>
            </a:r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samples</a:t>
            </a:r>
            <a:r>
              <a:rPr lang="fr-CA" dirty="0"/>
              <a:t> </a:t>
            </a:r>
            <a:r>
              <a:rPr lang="fr-CA" dirty="0" err="1"/>
              <a:t>individuals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</a:t>
            </a:r>
            <a:r>
              <a:rPr lang="fr-CA" dirty="0" err="1"/>
              <a:t>faster</a:t>
            </a:r>
            <a:r>
              <a:rPr lang="fr-CA" dirty="0"/>
              <a:t> – </a:t>
            </a:r>
            <a:r>
              <a:rPr lang="fr-CA" dirty="0" err="1"/>
              <a:t>see</a:t>
            </a:r>
            <a:r>
              <a:rPr lang="fr-CA" dirty="0"/>
              <a:t> </a:t>
            </a:r>
            <a:r>
              <a:rPr lang="fr-CA" dirty="0" err="1"/>
              <a:t>next</a:t>
            </a:r>
            <a:r>
              <a:rPr lang="fr-CA" dirty="0"/>
              <a:t> slide)</a:t>
            </a:r>
          </a:p>
          <a:p>
            <a:pPr marL="285750" indent="-285750">
              <a:buFontTx/>
              <a:buChar char="-"/>
            </a:pPr>
            <a:r>
              <a:rPr lang="fr-CA" dirty="0" err="1"/>
              <a:t>Differences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the </a:t>
            </a:r>
            <a:r>
              <a:rPr lang="fr-CA" dirty="0" err="1"/>
              <a:t>three</a:t>
            </a:r>
            <a:r>
              <a:rPr lang="fr-CA" dirty="0"/>
              <a:t> </a:t>
            </a:r>
            <a:r>
              <a:rPr lang="fr-CA" dirty="0" err="1"/>
              <a:t>methods</a:t>
            </a:r>
            <a:r>
              <a:rPr lang="fr-CA" dirty="0"/>
              <a:t> </a:t>
            </a:r>
            <a:r>
              <a:rPr lang="fr-CA" dirty="0" err="1"/>
              <a:t>reflect</a:t>
            </a:r>
            <a:r>
              <a:rPr lang="fr-CA" dirty="0"/>
              <a:t> more </a:t>
            </a:r>
            <a:r>
              <a:rPr lang="fr-CA" dirty="0" err="1"/>
              <a:t>than</a:t>
            </a:r>
            <a:r>
              <a:rPr lang="fr-CA" dirty="0"/>
              <a:t> sampling sampling (</a:t>
            </a:r>
            <a:r>
              <a:rPr lang="fr-CA" dirty="0" err="1"/>
              <a:t>associated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pure area </a:t>
            </a:r>
            <a:r>
              <a:rPr lang="fr-CA" dirty="0" err="1"/>
              <a:t>effect</a:t>
            </a:r>
            <a:r>
              <a:rPr lang="fr-CA" dirty="0"/>
              <a:t>) </a:t>
            </a:r>
          </a:p>
          <a:p>
            <a:pPr marL="285750" indent="-285750">
              <a:buFontTx/>
              <a:buChar char="-"/>
            </a:pPr>
            <a:r>
              <a:rPr lang="fr-CA" dirty="0" err="1"/>
              <a:t>Perhaps</a:t>
            </a:r>
            <a:r>
              <a:rPr lang="fr-CA" dirty="0"/>
              <a:t> the </a:t>
            </a:r>
            <a:r>
              <a:rPr lang="fr-CA" dirty="0" err="1"/>
              <a:t>differences</a:t>
            </a:r>
            <a:r>
              <a:rPr lang="fr-CA" dirty="0"/>
              <a:t> </a:t>
            </a:r>
            <a:r>
              <a:rPr lang="fr-CA" dirty="0" err="1"/>
              <a:t>reflect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different</a:t>
            </a:r>
            <a:r>
              <a:rPr lang="fr-CA" dirty="0"/>
              <a:t> habitat types are </a:t>
            </a:r>
            <a:r>
              <a:rPr lang="fr-CA" dirty="0" err="1"/>
              <a:t>sampled</a:t>
            </a:r>
            <a:r>
              <a:rPr lang="fr-CA" dirty="0"/>
              <a:t> ?</a:t>
            </a:r>
          </a:p>
          <a:p>
            <a:pPr marL="285750" indent="-285750">
              <a:buFontTx/>
              <a:buChar char="-"/>
            </a:pPr>
            <a:r>
              <a:rPr lang="fr-CA" dirty="0" err="1"/>
              <a:t>Sample</a:t>
            </a:r>
            <a:r>
              <a:rPr lang="fr-CA" dirty="0"/>
              <a:t> </a:t>
            </a:r>
            <a:r>
              <a:rPr lang="fr-CA" dirty="0" err="1"/>
              <a:t>based</a:t>
            </a:r>
            <a:r>
              <a:rPr lang="fr-CA" dirty="0"/>
              <a:t> on </a:t>
            </a:r>
            <a:r>
              <a:rPr lang="fr-CA" dirty="0" err="1"/>
              <a:t>behavior</a:t>
            </a:r>
            <a:r>
              <a:rPr lang="fr-CA" dirty="0"/>
              <a:t>. select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different</a:t>
            </a:r>
            <a:r>
              <a:rPr lang="fr-CA" dirty="0"/>
              <a:t> (</a:t>
            </a:r>
            <a:r>
              <a:rPr lang="fr-CA" dirty="0" err="1"/>
              <a:t>probably</a:t>
            </a:r>
            <a:r>
              <a:rPr lang="fr-CA" dirty="0"/>
              <a:t> </a:t>
            </a:r>
            <a:r>
              <a:rPr lang="fr-CA" dirty="0" err="1"/>
              <a:t>overlaping</a:t>
            </a:r>
            <a:r>
              <a:rPr lang="fr-CA" dirty="0"/>
              <a:t> or </a:t>
            </a:r>
            <a:r>
              <a:rPr lang="fr-CA" dirty="0" err="1"/>
              <a:t>nested</a:t>
            </a:r>
            <a:r>
              <a:rPr lang="fr-CA" dirty="0"/>
              <a:t>) </a:t>
            </a:r>
            <a:r>
              <a:rPr lang="fr-CA" dirty="0" err="1"/>
              <a:t>species</a:t>
            </a:r>
            <a:r>
              <a:rPr lang="fr-CA" dirty="0"/>
              <a:t> pool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6DADEAE-EFE3-3806-E94B-AA0144B5CBA4}"/>
              </a:ext>
            </a:extLst>
          </p:cNvPr>
          <p:cNvSpPr/>
          <p:nvPr/>
        </p:nvSpPr>
        <p:spPr>
          <a:xfrm>
            <a:off x="8418583" y="5383396"/>
            <a:ext cx="2160573" cy="15941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D7CFB8A-6BB6-04A3-2EF8-5FD1BFE926A4}"/>
              </a:ext>
            </a:extLst>
          </p:cNvPr>
          <p:cNvSpPr/>
          <p:nvPr/>
        </p:nvSpPr>
        <p:spPr>
          <a:xfrm>
            <a:off x="9122590" y="5945942"/>
            <a:ext cx="760651" cy="5946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EFCA89-90D4-BA42-2F86-D4FAB4BFC244}"/>
              </a:ext>
            </a:extLst>
          </p:cNvPr>
          <p:cNvSpPr/>
          <p:nvPr/>
        </p:nvSpPr>
        <p:spPr>
          <a:xfrm>
            <a:off x="10081497" y="5628652"/>
            <a:ext cx="1218103" cy="114926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3CA8A-BFDE-978F-58EF-9423FF259FD0}"/>
              </a:ext>
            </a:extLst>
          </p:cNvPr>
          <p:cNvSpPr txBox="1"/>
          <p:nvPr/>
        </p:nvSpPr>
        <p:spPr>
          <a:xfrm>
            <a:off x="8927605" y="5429044"/>
            <a:ext cx="95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Seine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134E3-5927-0719-F9C7-03250B6F758B}"/>
              </a:ext>
            </a:extLst>
          </p:cNvPr>
          <p:cNvSpPr txBox="1"/>
          <p:nvPr/>
        </p:nvSpPr>
        <p:spPr>
          <a:xfrm>
            <a:off x="9077562" y="6018619"/>
            <a:ext cx="10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Transect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84423-42BB-483D-8942-1EFA460CA677}"/>
              </a:ext>
            </a:extLst>
          </p:cNvPr>
          <p:cNvSpPr txBox="1"/>
          <p:nvPr/>
        </p:nvSpPr>
        <p:spPr>
          <a:xfrm>
            <a:off x="10283536" y="5701334"/>
            <a:ext cx="10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Nasse</a:t>
            </a:r>
          </a:p>
        </p:txBody>
      </p:sp>
    </p:spTree>
    <p:extLst>
      <p:ext uri="{BB962C8B-B14F-4D97-AF65-F5344CB8AC3E}">
        <p14:creationId xmlns:p14="http://schemas.microsoft.com/office/powerpoint/2010/main" val="343786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C7D81A-2EA5-2CD8-12E5-8E713438A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2040" y="-422957"/>
            <a:ext cx="5777928" cy="38519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8B8E3-1742-A2A4-8B7C-419058F29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39417"/>
            <a:ext cx="5712104" cy="3808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6B70EE-82DE-B0B5-C126-6B08C5395886}"/>
              </a:ext>
            </a:extLst>
          </p:cNvPr>
          <p:cNvSpPr txBox="1"/>
          <p:nvPr/>
        </p:nvSpPr>
        <p:spPr>
          <a:xfrm>
            <a:off x="5906814" y="94593"/>
            <a:ext cx="5665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CA" dirty="0"/>
              <a:t>Transect </a:t>
            </a:r>
            <a:r>
              <a:rPr lang="fr-CA" dirty="0" err="1"/>
              <a:t>samples</a:t>
            </a:r>
            <a:r>
              <a:rPr lang="fr-CA" dirty="0"/>
              <a:t> more </a:t>
            </a:r>
            <a:r>
              <a:rPr lang="fr-CA" dirty="0" err="1"/>
              <a:t>individuals</a:t>
            </a:r>
            <a:r>
              <a:rPr lang="fr-CA" dirty="0"/>
              <a:t> and </a:t>
            </a:r>
            <a:r>
              <a:rPr lang="fr-CA" dirty="0" err="1"/>
              <a:t>faster</a:t>
            </a:r>
            <a:endParaRPr lang="fr-CA" dirty="0"/>
          </a:p>
          <a:p>
            <a:pPr marL="285750" indent="-285750">
              <a:buFontTx/>
              <a:buChar char="-"/>
            </a:pPr>
            <a:r>
              <a:rPr lang="fr-CA" dirty="0" err="1"/>
              <a:t>Minnow</a:t>
            </a:r>
            <a:r>
              <a:rPr lang="fr-CA" dirty="0"/>
              <a:t> trap and Seine </a:t>
            </a:r>
            <a:r>
              <a:rPr lang="fr-CA" dirty="0" err="1"/>
              <a:t>samples</a:t>
            </a:r>
            <a:r>
              <a:rPr lang="fr-CA" dirty="0"/>
              <a:t>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individuals</a:t>
            </a:r>
            <a:r>
              <a:rPr lang="fr-CA" dirty="0"/>
              <a:t> but of </a:t>
            </a:r>
            <a:r>
              <a:rPr lang="fr-CA" dirty="0" err="1"/>
              <a:t>different</a:t>
            </a:r>
            <a:r>
              <a:rPr lang="fr-CA" dirty="0"/>
              <a:t> </a:t>
            </a:r>
            <a:r>
              <a:rPr lang="fr-CA" dirty="0" err="1"/>
              <a:t>species</a:t>
            </a:r>
            <a:endParaRPr lang="fr-CA" dirty="0"/>
          </a:p>
          <a:p>
            <a:pPr marL="285750" indent="-285750">
              <a:buFontTx/>
              <a:buChar char="-"/>
            </a:pPr>
            <a:r>
              <a:rPr lang="fr-CA" dirty="0" err="1"/>
              <a:t>Those</a:t>
            </a:r>
            <a:r>
              <a:rPr lang="fr-CA" dirty="0"/>
              <a:t> </a:t>
            </a:r>
            <a:r>
              <a:rPr lang="fr-CA" dirty="0" err="1"/>
              <a:t>differences</a:t>
            </a:r>
            <a:r>
              <a:rPr lang="fr-CA" dirty="0"/>
              <a:t> are </a:t>
            </a:r>
            <a:r>
              <a:rPr lang="fr-CA" dirty="0" err="1"/>
              <a:t>reflective</a:t>
            </a:r>
            <a:r>
              <a:rPr lang="fr-CA" dirty="0"/>
              <a:t> of the </a:t>
            </a:r>
            <a:r>
              <a:rPr lang="fr-CA" dirty="0" err="1"/>
              <a:t>different</a:t>
            </a:r>
            <a:r>
              <a:rPr lang="fr-CA" dirty="0"/>
              <a:t> habitats or </a:t>
            </a:r>
            <a:r>
              <a:rPr lang="fr-CA" dirty="0" err="1"/>
              <a:t>behavoral</a:t>
            </a:r>
            <a:r>
              <a:rPr lang="fr-CA" dirty="0"/>
              <a:t> pool (?)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57CA8E-4E70-9471-8046-ABAA8B62B844}"/>
              </a:ext>
            </a:extLst>
          </p:cNvPr>
          <p:cNvSpPr txBox="1"/>
          <p:nvPr/>
        </p:nvSpPr>
        <p:spPr>
          <a:xfrm>
            <a:off x="5906814" y="3116317"/>
            <a:ext cx="5665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CA" dirty="0"/>
              <a:t>NB of </a:t>
            </a:r>
            <a:r>
              <a:rPr lang="fr-CA" dirty="0" err="1"/>
              <a:t>infected</a:t>
            </a:r>
            <a:r>
              <a:rPr lang="fr-CA" dirty="0"/>
              <a:t> </a:t>
            </a:r>
            <a:r>
              <a:rPr lang="fr-CA" dirty="0" err="1"/>
              <a:t>fish</a:t>
            </a:r>
            <a:r>
              <a:rPr lang="fr-CA" dirty="0"/>
              <a:t> </a:t>
            </a:r>
            <a:r>
              <a:rPr lang="fr-CA" dirty="0" err="1"/>
              <a:t>sampled</a:t>
            </a:r>
            <a:r>
              <a:rPr lang="fr-CA" dirty="0"/>
              <a:t> </a:t>
            </a:r>
            <a:r>
              <a:rPr lang="fr-CA" dirty="0" err="1"/>
              <a:t>increases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number</a:t>
            </a:r>
            <a:r>
              <a:rPr lang="fr-CA" dirty="0"/>
              <a:t> of </a:t>
            </a:r>
            <a:r>
              <a:rPr lang="fr-CA" dirty="0" err="1"/>
              <a:t>samples</a:t>
            </a:r>
            <a:r>
              <a:rPr lang="fr-CA" dirty="0"/>
              <a:t> </a:t>
            </a:r>
            <a:r>
              <a:rPr lang="fr-CA" dirty="0" err="1"/>
              <a:t>taken</a:t>
            </a:r>
            <a:r>
              <a:rPr lang="fr-CA" dirty="0"/>
              <a:t> at about </a:t>
            </a:r>
            <a:r>
              <a:rPr lang="fr-CA" dirty="0" err="1"/>
              <a:t>exactly</a:t>
            </a:r>
            <a:r>
              <a:rPr lang="fr-CA" dirty="0"/>
              <a:t> the </a:t>
            </a:r>
            <a:r>
              <a:rPr lang="fr-CA" dirty="0" err="1"/>
              <a:t>same</a:t>
            </a:r>
            <a:r>
              <a:rPr lang="fr-CA" dirty="0"/>
              <a:t> rate as </a:t>
            </a:r>
            <a:r>
              <a:rPr lang="fr-CA" dirty="0" err="1"/>
              <a:t>individuals</a:t>
            </a:r>
            <a:endParaRPr lang="fr-CA" dirty="0"/>
          </a:p>
          <a:p>
            <a:pPr marL="285750" indent="-285750">
              <a:buFontTx/>
              <a:buChar char="-"/>
            </a:pPr>
            <a:r>
              <a:rPr lang="fr-CA" b="1" dirty="0"/>
              <a:t>This </a:t>
            </a:r>
            <a:r>
              <a:rPr lang="fr-CA" b="1" dirty="0" err="1"/>
              <a:t>seems</a:t>
            </a:r>
            <a:r>
              <a:rPr lang="fr-CA" b="1" dirty="0"/>
              <a:t> to </a:t>
            </a:r>
            <a:r>
              <a:rPr lang="fr-CA" b="1" dirty="0" err="1"/>
              <a:t>indicate</a:t>
            </a:r>
            <a:r>
              <a:rPr lang="fr-CA" b="1" dirty="0"/>
              <a:t> </a:t>
            </a:r>
            <a:r>
              <a:rPr lang="fr-CA" b="1" dirty="0" err="1"/>
              <a:t>that</a:t>
            </a:r>
            <a:r>
              <a:rPr lang="fr-CA" b="1" dirty="0"/>
              <a:t> </a:t>
            </a:r>
            <a:r>
              <a:rPr lang="fr-CA" b="1" dirty="0" err="1"/>
              <a:t>prevalence</a:t>
            </a:r>
            <a:r>
              <a:rPr lang="fr-CA" b="1" dirty="0"/>
              <a:t> </a:t>
            </a:r>
            <a:r>
              <a:rPr lang="fr-CA" b="1" dirty="0" err="1"/>
              <a:t>is</a:t>
            </a:r>
            <a:r>
              <a:rPr lang="fr-CA" b="1" dirty="0"/>
              <a:t> </a:t>
            </a:r>
            <a:r>
              <a:rPr lang="fr-CA" b="1" dirty="0" err="1"/>
              <a:t>simply</a:t>
            </a:r>
            <a:r>
              <a:rPr lang="fr-CA" b="1" dirty="0"/>
              <a:t> a </a:t>
            </a:r>
            <a:r>
              <a:rPr lang="fr-CA" b="1" dirty="0" err="1"/>
              <a:t>random</a:t>
            </a:r>
            <a:r>
              <a:rPr lang="fr-CA" b="1" dirty="0"/>
              <a:t> </a:t>
            </a:r>
            <a:r>
              <a:rPr lang="fr-CA" b="1" dirty="0" err="1"/>
              <a:t>function</a:t>
            </a:r>
            <a:r>
              <a:rPr lang="fr-CA" b="1" dirty="0"/>
              <a:t> of the </a:t>
            </a:r>
            <a:r>
              <a:rPr lang="fr-CA" b="1" dirty="0" err="1"/>
              <a:t>number</a:t>
            </a:r>
            <a:r>
              <a:rPr lang="fr-CA" b="1" dirty="0"/>
              <a:t> of </a:t>
            </a:r>
            <a:r>
              <a:rPr lang="fr-CA" b="1" dirty="0" err="1"/>
              <a:t>individuals</a:t>
            </a:r>
            <a:r>
              <a:rPr lang="fr-CA" b="1" dirty="0"/>
              <a:t> </a:t>
            </a:r>
            <a:r>
              <a:rPr lang="fr-CA" b="1" dirty="0" err="1"/>
              <a:t>sampled</a:t>
            </a:r>
            <a:endParaRPr lang="fr-CA" b="1" dirty="0"/>
          </a:p>
          <a:p>
            <a:pPr marL="285750" indent="-285750">
              <a:buFontTx/>
              <a:buChar char="-"/>
            </a:pPr>
            <a:r>
              <a:rPr lang="fr-CA" dirty="0"/>
              <a:t>IF </a:t>
            </a:r>
            <a:r>
              <a:rPr lang="fr-CA" dirty="0" err="1"/>
              <a:t>true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suggests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infected</a:t>
            </a:r>
            <a:r>
              <a:rPr lang="fr-CA" dirty="0"/>
              <a:t> </a:t>
            </a:r>
            <a:r>
              <a:rPr lang="fr-CA" dirty="0" err="1"/>
              <a:t>individuals</a:t>
            </a:r>
            <a:r>
              <a:rPr lang="fr-CA" dirty="0"/>
              <a:t> are </a:t>
            </a:r>
            <a:r>
              <a:rPr lang="fr-CA" dirty="0" err="1"/>
              <a:t>well</a:t>
            </a:r>
            <a:r>
              <a:rPr lang="fr-CA" dirty="0"/>
              <a:t>-mixed in </a:t>
            </a:r>
            <a:r>
              <a:rPr lang="fr-CA" dirty="0" err="1"/>
              <a:t>communities</a:t>
            </a:r>
            <a:r>
              <a:rPr lang="fr-CA" dirty="0"/>
              <a:t> </a:t>
            </a:r>
            <a:r>
              <a:rPr lang="fr-CA" dirty="0" err="1"/>
              <a:t>without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</a:t>
            </a:r>
            <a:r>
              <a:rPr lang="fr-CA" dirty="0" err="1"/>
              <a:t>structured</a:t>
            </a:r>
            <a:r>
              <a:rPr lang="fr-CA" dirty="0"/>
              <a:t> spatial variance </a:t>
            </a:r>
            <a:r>
              <a:rPr lang="fr-CA" dirty="0" err="1"/>
              <a:t>related</a:t>
            </a:r>
            <a:r>
              <a:rPr lang="fr-CA" dirty="0"/>
              <a:t> to local </a:t>
            </a:r>
            <a:r>
              <a:rPr lang="fr-CA" dirty="0" err="1"/>
              <a:t>environment</a:t>
            </a:r>
            <a:r>
              <a:rPr lang="fr-CA" dirty="0"/>
              <a:t> (?)</a:t>
            </a:r>
          </a:p>
        </p:txBody>
      </p:sp>
    </p:spTree>
    <p:extLst>
      <p:ext uri="{BB962C8B-B14F-4D97-AF65-F5344CB8AC3E}">
        <p14:creationId xmlns:p14="http://schemas.microsoft.com/office/powerpoint/2010/main" val="426546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0DA20-0D62-8092-D743-5798E9F2C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86798"/>
            <a:ext cx="7548563" cy="50323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7EE045-30FF-15F6-5802-C98F418A12EE}"/>
              </a:ext>
            </a:extLst>
          </p:cNvPr>
          <p:cNvSpPr txBox="1"/>
          <p:nvPr/>
        </p:nvSpPr>
        <p:spPr>
          <a:xfrm>
            <a:off x="7767145" y="914400"/>
            <a:ext cx="37311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CA" dirty="0"/>
              <a:t>Not </a:t>
            </a:r>
            <a:r>
              <a:rPr lang="fr-CA" dirty="0" err="1"/>
              <a:t>surprisingly</a:t>
            </a:r>
            <a:r>
              <a:rPr lang="fr-CA" dirty="0"/>
              <a:t> </a:t>
            </a:r>
            <a:r>
              <a:rPr lang="fr-CA" dirty="0" err="1"/>
              <a:t>when</a:t>
            </a:r>
            <a:r>
              <a:rPr lang="fr-CA" dirty="0"/>
              <a:t> the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slopes</a:t>
            </a:r>
            <a:r>
              <a:rPr lang="fr-CA" dirty="0"/>
              <a:t> are </a:t>
            </a:r>
            <a:r>
              <a:rPr lang="fr-CA" dirty="0" err="1"/>
              <a:t>divided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one </a:t>
            </a:r>
            <a:r>
              <a:rPr lang="fr-CA" dirty="0" err="1"/>
              <a:t>another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leads to a « flat » line</a:t>
            </a:r>
          </a:p>
          <a:p>
            <a:pPr marL="285750" indent="-285750">
              <a:buFontTx/>
              <a:buChar char="-"/>
            </a:pPr>
            <a:r>
              <a:rPr lang="fr-CA" dirty="0" err="1"/>
              <a:t>Prevalence</a:t>
            </a:r>
            <a:r>
              <a:rPr lang="fr-CA" dirty="0"/>
              <a:t> in </a:t>
            </a:r>
            <a:r>
              <a:rPr lang="fr-CA" dirty="0" err="1"/>
              <a:t>communities</a:t>
            </a:r>
            <a:r>
              <a:rPr lang="fr-CA" dirty="0"/>
              <a:t> </a:t>
            </a:r>
            <a:r>
              <a:rPr lang="fr-CA" dirty="0" err="1"/>
              <a:t>thus</a:t>
            </a:r>
            <a:r>
              <a:rPr lang="fr-CA" dirty="0"/>
              <a:t>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vary</a:t>
            </a:r>
            <a:r>
              <a:rPr lang="fr-CA" dirty="0"/>
              <a:t> by </a:t>
            </a:r>
            <a:r>
              <a:rPr lang="fr-CA" dirty="0" err="1"/>
              <a:t>number</a:t>
            </a:r>
            <a:r>
              <a:rPr lang="fr-CA" dirty="0"/>
              <a:t> of sampling and </a:t>
            </a:r>
            <a:r>
              <a:rPr lang="fr-CA" dirty="0" err="1"/>
              <a:t>does</a:t>
            </a:r>
            <a:r>
              <a:rPr lang="fr-CA" dirty="0"/>
              <a:t> not </a:t>
            </a:r>
            <a:r>
              <a:rPr lang="fr-CA" dirty="0" err="1"/>
              <a:t>vary</a:t>
            </a:r>
            <a:r>
              <a:rPr lang="fr-CA" dirty="0"/>
              <a:t> </a:t>
            </a:r>
            <a:r>
              <a:rPr lang="fr-CA" dirty="0" err="1"/>
              <a:t>much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sampling </a:t>
            </a:r>
            <a:r>
              <a:rPr lang="fr-CA" dirty="0" err="1"/>
              <a:t>method</a:t>
            </a:r>
            <a:r>
              <a:rPr lang="fr-CA" dirty="0"/>
              <a:t> (range: 0.42-0.45)</a:t>
            </a:r>
          </a:p>
          <a:p>
            <a:pPr marL="285750" indent="-285750">
              <a:buFontTx/>
              <a:buChar char="-"/>
            </a:pPr>
            <a:r>
              <a:rPr lang="fr-CA" dirty="0"/>
              <a:t>This </a:t>
            </a:r>
            <a:r>
              <a:rPr lang="fr-CA" dirty="0" err="1"/>
              <a:t>suggests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prevalence</a:t>
            </a:r>
            <a:r>
              <a:rPr lang="fr-CA" dirty="0"/>
              <a:t>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estimated</a:t>
            </a:r>
            <a:r>
              <a:rPr lang="fr-CA" dirty="0"/>
              <a:t> </a:t>
            </a:r>
            <a:r>
              <a:rPr lang="fr-CA" dirty="0" err="1"/>
              <a:t>well</a:t>
            </a:r>
            <a:r>
              <a:rPr lang="fr-CA" dirty="0"/>
              <a:t> by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method</a:t>
            </a:r>
            <a:r>
              <a:rPr lang="fr-CA" dirty="0"/>
              <a:t> and few </a:t>
            </a:r>
            <a:r>
              <a:rPr lang="fr-CA" dirty="0" err="1"/>
              <a:t>samples</a:t>
            </a:r>
            <a:r>
              <a:rPr lang="fr-CA" dirty="0"/>
              <a:t> are </a:t>
            </a:r>
            <a:r>
              <a:rPr lang="fr-CA" dirty="0" err="1"/>
              <a:t>needed</a:t>
            </a:r>
            <a:r>
              <a:rPr lang="fr-CA" dirty="0"/>
              <a:t> to have a good </a:t>
            </a:r>
            <a:r>
              <a:rPr lang="fr-CA" dirty="0" err="1"/>
              <a:t>estimate</a:t>
            </a:r>
            <a:r>
              <a:rPr lang="fr-CA" dirty="0"/>
              <a:t>. </a:t>
            </a:r>
          </a:p>
          <a:p>
            <a:pPr marL="285750" indent="-285750">
              <a:buFontTx/>
              <a:buChar char="-"/>
            </a:pPr>
            <a:r>
              <a:rPr lang="fr-CA" dirty="0" err="1"/>
              <a:t>Randomization</a:t>
            </a:r>
            <a:r>
              <a:rPr lang="fr-CA" dirty="0"/>
              <a:t> </a:t>
            </a:r>
            <a:r>
              <a:rPr lang="fr-CA" dirty="0" err="1"/>
              <a:t>was</a:t>
            </a:r>
            <a:r>
              <a:rPr lang="fr-CA" dirty="0"/>
              <a:t> </a:t>
            </a:r>
            <a:r>
              <a:rPr lang="fr-CA" dirty="0" err="1"/>
              <a:t>done</a:t>
            </a:r>
            <a:r>
              <a:rPr lang="fr-CA" dirty="0"/>
              <a:t> </a:t>
            </a:r>
            <a:r>
              <a:rPr lang="fr-CA" dirty="0" err="1"/>
              <a:t>across</a:t>
            </a:r>
            <a:r>
              <a:rPr lang="fr-CA" dirty="0"/>
              <a:t> </a:t>
            </a:r>
            <a:r>
              <a:rPr lang="fr-CA" dirty="0" err="1"/>
              <a:t>lakes</a:t>
            </a:r>
            <a:r>
              <a:rPr lang="fr-CA" dirty="0"/>
              <a:t>, and </a:t>
            </a:r>
            <a:r>
              <a:rPr lang="fr-CA" dirty="0" err="1"/>
              <a:t>thus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figure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suggest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</a:t>
            </a:r>
            <a:r>
              <a:rPr lang="fr-CA" dirty="0" err="1"/>
              <a:t>prevalence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rather</a:t>
            </a:r>
            <a:r>
              <a:rPr lang="fr-CA" dirty="0"/>
              <a:t> constant </a:t>
            </a:r>
            <a:r>
              <a:rPr lang="fr-CA" dirty="0" err="1"/>
              <a:t>across</a:t>
            </a:r>
            <a:r>
              <a:rPr lang="fr-CA" dirty="0"/>
              <a:t> the </a:t>
            </a:r>
            <a:r>
              <a:rPr lang="fr-CA" dirty="0" err="1"/>
              <a:t>studied</a:t>
            </a:r>
            <a:r>
              <a:rPr lang="fr-CA" dirty="0"/>
              <a:t> </a:t>
            </a:r>
            <a:r>
              <a:rPr lang="fr-CA" dirty="0" err="1"/>
              <a:t>landscape</a:t>
            </a:r>
            <a:r>
              <a:rPr lang="fr-CA" dirty="0"/>
              <a:t> (!!!)</a:t>
            </a:r>
          </a:p>
          <a:p>
            <a:pPr marL="742950" lvl="1" indent="-285750">
              <a:buFontTx/>
              <a:buChar char="-"/>
            </a:pPr>
            <a:r>
              <a:rPr lang="fr-CA" dirty="0"/>
              <a:t>Implications: once the parasite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present</a:t>
            </a:r>
            <a:r>
              <a:rPr lang="fr-CA" dirty="0"/>
              <a:t> in the </a:t>
            </a:r>
            <a:r>
              <a:rPr lang="fr-CA" dirty="0" err="1"/>
              <a:t>lake</a:t>
            </a:r>
            <a:r>
              <a:rPr lang="fr-CA" dirty="0"/>
              <a:t>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converge to </a:t>
            </a:r>
            <a:r>
              <a:rPr lang="fr-CA" dirty="0" err="1"/>
              <a:t>similar</a:t>
            </a:r>
            <a:r>
              <a:rPr lang="fr-CA" dirty="0"/>
              <a:t> </a:t>
            </a:r>
            <a:r>
              <a:rPr lang="fr-CA" dirty="0" err="1"/>
              <a:t>prevalence</a:t>
            </a:r>
            <a:r>
              <a:rPr lang="fr-CA" dirty="0"/>
              <a:t>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2DB86-3759-F82F-26C8-7D264DF0A601}"/>
              </a:ext>
            </a:extLst>
          </p:cNvPr>
          <p:cNvSpPr txBox="1"/>
          <p:nvPr/>
        </p:nvSpPr>
        <p:spPr>
          <a:xfrm>
            <a:off x="208714" y="5748036"/>
            <a:ext cx="713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- </a:t>
            </a:r>
            <a:r>
              <a:rPr lang="fr-CA" dirty="0" err="1"/>
              <a:t>Think</a:t>
            </a:r>
            <a:r>
              <a:rPr lang="fr-CA" dirty="0"/>
              <a:t> of </a:t>
            </a:r>
            <a:r>
              <a:rPr lang="fr-CA" dirty="0" err="1"/>
              <a:t>other</a:t>
            </a:r>
            <a:r>
              <a:rPr lang="fr-CA" dirty="0"/>
              <a:t> system </a:t>
            </a:r>
            <a:r>
              <a:rPr lang="fr-CA" dirty="0" err="1"/>
              <a:t>where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could</a:t>
            </a:r>
            <a:r>
              <a:rPr lang="fr-CA" dirty="0"/>
              <a:t> </a:t>
            </a:r>
            <a:r>
              <a:rPr lang="fr-CA" dirty="0" err="1"/>
              <a:t>happen</a:t>
            </a:r>
            <a:r>
              <a:rPr lang="fr-CA" dirty="0"/>
              <a:t> (and </a:t>
            </a:r>
            <a:r>
              <a:rPr lang="fr-CA" dirty="0" err="1"/>
              <a:t>where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sort of patterns </a:t>
            </a:r>
            <a:r>
              <a:rPr lang="fr-CA" dirty="0" err="1"/>
              <a:t>would</a:t>
            </a:r>
            <a:r>
              <a:rPr lang="fr-CA" dirty="0"/>
              <a:t> not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expected</a:t>
            </a:r>
            <a:r>
              <a:rPr lang="fr-CA" dirty="0"/>
              <a:t> to </a:t>
            </a:r>
            <a:r>
              <a:rPr lang="fr-CA" dirty="0" err="1"/>
              <a:t>emerge</a:t>
            </a:r>
            <a:r>
              <a:rPr lang="fr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588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C9DF1-158A-DEB9-FCF4-712B389A6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167" y="120677"/>
            <a:ext cx="10287170" cy="51435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695A11-6597-5A81-69C6-9000E5BBE1D1}"/>
              </a:ext>
            </a:extLst>
          </p:cNvPr>
          <p:cNvSpPr txBox="1"/>
          <p:nvPr/>
        </p:nvSpPr>
        <p:spPr>
          <a:xfrm>
            <a:off x="536028" y="5138138"/>
            <a:ext cx="10226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-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nonetheless</a:t>
            </a:r>
            <a:r>
              <a:rPr lang="fr-CA" dirty="0"/>
              <a:t> </a:t>
            </a:r>
            <a:r>
              <a:rPr lang="fr-CA" dirty="0" err="1"/>
              <a:t>identified</a:t>
            </a:r>
            <a:r>
              <a:rPr lang="fr-CA" dirty="0"/>
              <a:t> </a:t>
            </a:r>
            <a:r>
              <a:rPr lang="fr-CA" dirty="0" err="1"/>
              <a:t>some</a:t>
            </a:r>
            <a:r>
              <a:rPr lang="fr-CA" dirty="0"/>
              <a:t> key local and </a:t>
            </a:r>
            <a:r>
              <a:rPr lang="fr-CA" dirty="0" err="1"/>
              <a:t>geomorphotric</a:t>
            </a:r>
            <a:r>
              <a:rPr lang="fr-CA" dirty="0"/>
              <a:t> </a:t>
            </a:r>
            <a:r>
              <a:rPr lang="fr-CA" dirty="0" err="1"/>
              <a:t>factors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can help </a:t>
            </a:r>
            <a:r>
              <a:rPr lang="fr-CA" dirty="0" err="1"/>
              <a:t>predict</a:t>
            </a:r>
            <a:r>
              <a:rPr lang="fr-CA" dirty="0"/>
              <a:t> </a:t>
            </a:r>
            <a:r>
              <a:rPr lang="fr-CA" dirty="0" err="1"/>
              <a:t>prevalence</a:t>
            </a:r>
            <a:r>
              <a:rPr lang="fr-CA" dirty="0"/>
              <a:t> in </a:t>
            </a:r>
            <a:r>
              <a:rPr lang="fr-CA" dirty="0" err="1"/>
              <a:t>fish</a:t>
            </a:r>
            <a:r>
              <a:rPr lang="fr-CA" dirty="0"/>
              <a:t> </a:t>
            </a:r>
            <a:r>
              <a:rPr lang="fr-CA" dirty="0" err="1"/>
              <a:t>communities</a:t>
            </a:r>
            <a:endParaRPr lang="fr-CA" dirty="0"/>
          </a:p>
          <a:p>
            <a:pPr marL="285750" indent="-285750">
              <a:buFontTx/>
              <a:buChar char="-"/>
            </a:pPr>
            <a:r>
              <a:rPr lang="fr-CA" dirty="0"/>
              <a:t>Lots of non-</a:t>
            </a:r>
            <a:r>
              <a:rPr lang="fr-CA" dirty="0" err="1"/>
              <a:t>linearities</a:t>
            </a:r>
            <a:r>
              <a:rPr lang="fr-CA" dirty="0"/>
              <a:t> </a:t>
            </a:r>
          </a:p>
          <a:p>
            <a:pPr marL="285750" indent="-285750">
              <a:buFontTx/>
              <a:buChar char="-"/>
            </a:pPr>
            <a:r>
              <a:rPr lang="fr-CA" dirty="0"/>
              <a:t>Weak </a:t>
            </a:r>
            <a:r>
              <a:rPr lang="fr-CA" dirty="0" err="1"/>
              <a:t>predictive</a:t>
            </a:r>
            <a:r>
              <a:rPr lang="fr-CA" dirty="0"/>
              <a:t> power (?)</a:t>
            </a:r>
          </a:p>
          <a:p>
            <a:pPr marL="285750" indent="-285750">
              <a:buFontTx/>
              <a:buChar char="-"/>
            </a:pPr>
            <a:r>
              <a:rPr lang="fr-CA" dirty="0" err="1"/>
              <a:t>Prevalence</a:t>
            </a:r>
            <a:r>
              <a:rPr lang="fr-CA" dirty="0"/>
              <a:t> </a:t>
            </a:r>
            <a:r>
              <a:rPr lang="fr-CA" dirty="0" err="1"/>
              <a:t>decreases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macrophyte cover (</a:t>
            </a:r>
            <a:r>
              <a:rPr lang="fr-CA" dirty="0" err="1"/>
              <a:t>wall</a:t>
            </a:r>
            <a:r>
              <a:rPr lang="fr-CA" dirty="0"/>
              <a:t> </a:t>
            </a:r>
            <a:r>
              <a:rPr lang="fr-CA" dirty="0" err="1"/>
              <a:t>effect</a:t>
            </a:r>
            <a:r>
              <a:rPr lang="fr-CA" dirty="0"/>
              <a:t>) and </a:t>
            </a:r>
            <a:r>
              <a:rPr lang="fr-CA" dirty="0" err="1"/>
              <a:t>diversity</a:t>
            </a:r>
            <a:r>
              <a:rPr lang="fr-CA" dirty="0"/>
              <a:t> (dilution </a:t>
            </a:r>
            <a:r>
              <a:rPr lang="fr-CA" dirty="0" err="1"/>
              <a:t>effect</a:t>
            </a:r>
            <a:r>
              <a:rPr lang="fr-CA" dirty="0"/>
              <a:t>)</a:t>
            </a:r>
          </a:p>
          <a:p>
            <a:pPr marL="285750" indent="-285750">
              <a:buFontTx/>
              <a:buChar char="-"/>
            </a:pPr>
            <a:r>
              <a:rPr lang="fr-CA" dirty="0" err="1"/>
              <a:t>Prevalence</a:t>
            </a:r>
            <a:r>
              <a:rPr lang="fr-CA" dirty="0"/>
              <a:t> </a:t>
            </a:r>
            <a:r>
              <a:rPr lang="fr-CA" dirty="0" err="1"/>
              <a:t>increases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DO, </a:t>
            </a:r>
            <a:r>
              <a:rPr lang="fr-CA" dirty="0" err="1"/>
              <a:t>temperature</a:t>
            </a:r>
            <a:r>
              <a:rPr lang="fr-CA" dirty="0"/>
              <a:t> (</a:t>
            </a:r>
            <a:r>
              <a:rPr lang="fr-CA" dirty="0" err="1"/>
              <a:t>metabolic</a:t>
            </a:r>
            <a:r>
              <a:rPr lang="fr-CA" dirty="0"/>
              <a:t>), pH (escargot?), </a:t>
            </a:r>
          </a:p>
        </p:txBody>
      </p:sp>
    </p:spTree>
    <p:extLst>
      <p:ext uri="{BB962C8B-B14F-4D97-AF65-F5344CB8AC3E}">
        <p14:creationId xmlns:p14="http://schemas.microsoft.com/office/powerpoint/2010/main" val="139391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338</Words>
  <Application>Microsoft Macintosh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Harvey, Eric</dc:creator>
  <cp:lastModifiedBy>Harvey, Eric</cp:lastModifiedBy>
  <cp:revision>4</cp:revision>
  <dcterms:created xsi:type="dcterms:W3CDTF">2023-05-23T14:07:54Z</dcterms:created>
  <dcterms:modified xsi:type="dcterms:W3CDTF">2023-06-01T17:59:38Z</dcterms:modified>
</cp:coreProperties>
</file>