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logs.cdc.gov/genomics/2017/07/19/integrating-genomics/" TargetMode="External" /><Relationship Id="rId3" Type="http://schemas.openxmlformats.org/officeDocument/2006/relationships/hyperlink" Target="http://blogs.cdc.gov/genomics/2016/04/21/shift/" TargetMode="External" /><Relationship Id="rId4" Type="http://schemas.openxmlformats.org/officeDocument/2006/relationships/hyperlink" Target="https://blogs.cdc.gov/genomics/2016/09/07/precision_public_health/" TargetMode="External" /><Relationship Id="rId5" Type="http://schemas.openxmlformats.org/officeDocument/2006/relationships/hyperlink" Target="https://blogs.cdc.gov/genomics/2016/04/21/shift/" TargetMode="External" /><Relationship Id="rId6" Type="http://schemas.openxmlformats.org/officeDocument/2006/relationships/hyperlink" Target="https://blogs.cdc.gov/genomics/2018/09/17/public-health/" TargetMode="External" /><Relationship Id="rId7" Type="http://schemas.openxmlformats.org/officeDocument/2006/relationships/hyperlink" Target="http://www.ncbi.nlm.nih.gov/pubmed/26244305" TargetMode="External" /><Relationship Id="rId8" Type="http://schemas.openxmlformats.org/officeDocument/2006/relationships/hyperlink" Target="https://blogs.cdc.gov/genomics/2017/06/07/precision-public-health/" TargetMode="External" /><Relationship Id="rId9" Type="http://schemas.openxmlformats.org/officeDocument/2006/relationships/hyperlink" Target="http://blogs.cdc.gov/genomics/2015/03/02/precision-public/" TargetMode="External" /><Relationship Id="rId10" Type="http://schemas.openxmlformats.org/officeDocument/2006/relationships/hyperlink" Target="http://blogs.cdc.gov/genomics/2016/06/15/precision-reconciling/" TargetMode="External" /><Relationship Id="rId11" Type="http://schemas.openxmlformats.org/officeDocument/2006/relationships/hyperlink" Target="https://blogs.cdc.gov/genomics/2016/06/15/precision-reconciling/" TargetMode="External" /><Relationship Id="rId12" Type="http://schemas.openxmlformats.org/officeDocument/2006/relationships/hyperlink" Target="https://blogs.cdc.gov/genomics/2016/12/14/2016/" TargetMode="External" /><Relationship Id="rId13" Type="http://schemas.openxmlformats.org/officeDocument/2006/relationships/hyperlink" Target="http://feeds.plos.org/~r/plos/blogs/main/~3/4rEm_DKQ28Q/" TargetMode="External" /><Relationship Id="rId14" Type="http://schemas.openxmlformats.org/officeDocument/2006/relationships/hyperlink" Target="https://blogs.cdc.gov/global/2017/10/11/precision-public-health/" TargetMode="External" /><Relationship Id="rId15" Type="http://schemas.openxmlformats.org/officeDocument/2006/relationships/hyperlink" Target="http://blogs.cdc.gov/genomics/2015/06/02/precision/" TargetMode="External" /><Relationship Id="rId16" Type="http://schemas.openxmlformats.org/officeDocument/2006/relationships/hyperlink" Target="http://blogs.cdc.gov/genomics/2015/01/29/precision-medicine/" TargetMode="External" /><Relationship Id="rId17" Type="http://schemas.openxmlformats.org/officeDocument/2006/relationships/hyperlink" Target="http://blogs.cdc.gov/genomics/2015/09/24/infectious-diseases/" TargetMode="External" /><Relationship Id="rId18" Type="http://schemas.openxmlformats.org/officeDocument/2006/relationships/hyperlink" Target="http://blogs.cdc.gov/genomics/2015/09/28/precision-medicine-2/" TargetMode="External" /><Relationship Id="rId19" Type="http://schemas.openxmlformats.org/officeDocument/2006/relationships/hyperlink" Target="http://blogs.cdc.gov/genomics/2015/08/24/precision-2/" TargetMode="External" /><Relationship Id="rId20" Type="http://schemas.openxmlformats.org/officeDocument/2006/relationships/hyperlink" Target="https://blogs.cdc.gov/genomics/2017/11/13/genomics-and-precision/" TargetMode="External" /><Relationship Id="rId21" Type="http://schemas.openxmlformats.org/officeDocument/2006/relationships/hyperlink" Target="https://blogs.cdc.gov/genomics/2016/08/17/precision-medicine-3/" TargetMode="Externa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logs.cdc.gov/genomics/2018/05/15/precision-public-health-2/" TargetMode="External" /><Relationship Id="rId3" Type="http://schemas.openxmlformats.org/officeDocument/2006/relationships/hyperlink" Target="https://www.nature.com/news/four-steps-to-precision-public-health-1.21089" TargetMode="External" /><Relationship Id="rId4" Type="http://schemas.openxmlformats.org/officeDocument/2006/relationships/hyperlink" Target="https://www.frontiersin.org/articles/10.3389/fpubh.2018.00068" TargetMode="External" /><Relationship Id="rId5" Type="http://schemas.openxmlformats.org/officeDocument/2006/relationships/hyperlink" Target="https://www.frontiersin.org/research-topics/4526/precision-public-health" TargetMode="External" /><Relationship Id="rId6" Type="http://schemas.openxmlformats.org/officeDocument/2006/relationships/hyperlink" Target="https://www.ncbi.nlm.nih.gov/pmc/articles/PMC5937027/" TargetMode="External" /><Relationship Id="rId7" Type="http://schemas.openxmlformats.org/officeDocument/2006/relationships/hyperlink" Target="https://www.ncbi.nlm.nih.gov/pmc/articles/PMC4915347/" TargetMode="External" /><Relationship Id="rId8" Type="http://schemas.openxmlformats.org/officeDocument/2006/relationships/hyperlink" Target="https://pdfs.semanticscholar.org/presentation/5f8e/242966ebcce86cc50b4ae62cddf04b42da18.pdf" TargetMode="External" /><Relationship Id="rId9" Type="http://schemas.openxmlformats.org/officeDocument/2006/relationships/hyperlink" Target="https://www.nejm.org/doi/full/10.1056/NEJMp1806634" TargetMode="External" /><Relationship Id="rId10" Type="http://schemas.openxmlformats.org/officeDocument/2006/relationships/hyperlink" Target="http://www.phgfoundation.org/blog/precision-public-health-a-conversation" TargetMode="External" /><Relationship Id="rId11" Type="http://schemas.openxmlformats.org/officeDocument/2006/relationships/hyperlink" Target="https://academic.oup.com/ije/advance-article/doi/10.1093/ije/dyy184/5096004"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2337/dc16-1763" TargetMode="External" /><Relationship Id="rId3" Type="http://schemas.openxmlformats.org/officeDocument/2006/relationships/hyperlink" Target="https://doi.org/10.3389/fpubh.2018.00068" TargetMode="External" /><Relationship Id="rId4" Type="http://schemas.openxmlformats.org/officeDocument/2006/relationships/hyperlink" Target="https://doi.org/10.1038/540189a" TargetMode="External" /><Relationship Id="rId5" Type="http://schemas.openxmlformats.org/officeDocument/2006/relationships/hyperlink" Target="https://doi.org/10.1001/jama.2016.12260" TargetMode="External" /><Relationship Id="rId6" Type="http://schemas.openxmlformats.org/officeDocument/2006/relationships/hyperlink" Target="https://doi.org/10.3389/fpubh.2018.00121"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9.xml" /><Relationship Id="rId5" Type="http://schemas.openxmlformats.org/officeDocument/2006/relationships/slide" Target="slide10.xml" /><Relationship Id="rId6" Type="http://schemas.openxmlformats.org/officeDocument/2006/relationships/slide" Target="slide11.xml" /><Relationship Id="rId7" Type="http://schemas.openxmlformats.org/officeDocument/2006/relationships/slide" Target="slide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frontiersin.org/articles/10.3389/fpubh.2017.00125/full" TargetMode="External" /><Relationship Id="rId3" Type="http://schemas.openxmlformats.org/officeDocument/2006/relationships/hyperlink" Target="https://www.frontiersin.org/articles/10.3389/fpubh.2016.00248/full" TargetMode="Externa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Precision</a:t>
            </a:r>
            <a:r>
              <a:rPr/>
              <a:t> </a:t>
            </a:r>
            <a:r>
              <a:rPr/>
              <a:t>public</a:t>
            </a:r>
            <a:r>
              <a:rPr/>
              <a:t> </a:t>
            </a:r>
            <a:r>
              <a:rPr/>
              <a:t>health:</a:t>
            </a:r>
            <a:r>
              <a:rPr/>
              <a:t> </a:t>
            </a:r>
            <a:r>
              <a:rPr/>
              <a:t>imprecise</a:t>
            </a:r>
            <a:r>
              <a:rPr/>
              <a:t> </a:t>
            </a:r>
            <a:r>
              <a:rPr/>
              <a:t>thoughts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Julian</a:t>
            </a:r>
            <a:r>
              <a:rPr/>
              <a:t> </a:t>
            </a:r>
            <a:r>
              <a:rPr/>
              <a:t>Flowers</a:t>
            </a:r>
          </a:p>
        </p:txBody>
      </p:sp>
      <p:sp>
        <p:nvSpPr>
          <p:cNvPr id="4" name="Date Placeholder 3"/>
          <p:cNvSpPr>
            <a:spLocks noGrp="1"/>
          </p:cNvSpPr>
          <p:nvPr>
            <p:ph type="dt" sz="half" idx="10"/>
          </p:nvPr>
        </p:nvSpPr>
        <p:spPr/>
        <p:txBody>
          <a:bodyPr/>
          <a:lstStyle/>
          <a:p>
            <a:pPr lvl="0" marL="0" indent="0">
              <a:buNone/>
            </a:pPr>
            <a:r>
              <a:rPr/>
              <a:t>02/10/2018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Critiques</a:t>
            </a:r>
            <a:r>
              <a:rPr/>
              <a:t> </a:t>
            </a:r>
            <a:r>
              <a:rPr/>
              <a:t>and</a:t>
            </a:r>
            <a:r>
              <a:rPr/>
              <a:t> </a:t>
            </a:r>
            <a:r>
              <a:rPr/>
              <a:t>controversies</a:t>
            </a:r>
          </a:p>
        </p:txBody>
      </p:sp>
      <p:sp>
        <p:nvSpPr>
          <p:cNvPr id="3" name="Content Placeholder 2"/>
          <p:cNvSpPr>
            <a:spLocks noGrp="1"/>
          </p:cNvSpPr>
          <p:nvPr>
            <p:ph idx="1"/>
          </p:nvPr>
        </p:nvSpPr>
        <p:spPr/>
        <p:txBody>
          <a:bodyPr/>
          <a:lstStyle/>
          <a:p>
            <a:pPr lvl="0" marL="1270000" indent="0">
              <a:buNone/>
            </a:pPr>
            <a:r>
              <a:rPr sz="1800">
                <a:latin typeface="Courier"/>
              </a:rPr>
              <a:t>## [1] "A new paradigm for  disease prevention"                                                                                                                                                                                                                                                                                                                                                                                                                                                                                                                                                                                                                                                                                                                                                                                                                                                                                                                                                                                                    
## [2] "Both classical public health and health promotion provide  the foundations of a further leap forward for prevention; the personalisation  of risk assessment and interventions for the individual, so called personalised prevention. This is a new paradigm  for disease prevention that we wish to promote. Like health promotion it is  effected through human agency, but unlike the undifferentiated messages typical  of health promotion, personalised  prevention takes into account  individual susceptibility to disease risk (which has a biological  basis), individual  values and concepts of utility (which are social and culturally determined)  and the need for individual autonomous decision making  about the take-up of preventive interventions. The interventions that it offers  require an individualised risk assessment and the provision of advice or preventive  management as an interaction between the individual and some form of health  professional, classically recognised as a clinical activity. "
## [3] "Risk assessments are likely to include some combination of  clinical and family history, a range of biomarkers and imaging for risk or  early disease, and increasingly the use of biosensors. Interventions may range  from intensive weight reduction based on individual assessment of eating  habits, to the recommendation of devices and mobile apps or prescription of pharmacological  agents for chemoprevention. Finally, unlike Geoffrey Rose’s distinction between the use of population  and high risk strategies in prevention, personalised  prevention does not only target high risk individuals.  It may equally be directed at those at lower  risk who may or may not require further intervention. Properly advised, these  people will experience less inconvenience and even harm from unnecessary  interventions. There will also be the potential for reduced cost or more  efficient use of preventive services."                                                                                                
## [4] "Classical public health, health promotion and the new field  of personalised prevention will all be important activities in the future but  there is a question about how they will best be practised. The first two would  seem logically to remain with public health professionals and the local  authorities to which they have recently been relocated. However, the personal  interaction, clinical testing and sometimes medical interventions required for  personalised prevention would not sit comfortably within this structure, which  does not deal with individual patients, nor would it be within the skill set of  most current public health practitioners."</a:t>
            </a:r>
          </a:p>
          <a:p>
            <a:pPr lvl="0" marL="1270000" indent="0">
              <a:buNone/>
            </a:pPr>
            <a:r>
              <a:rPr sz="2000"/>
              <a:t>A new paradigm for disease prevention, Both classical public health and health promotion provide the foundations of a further leap forward for prevention; the personalisation of risk assessment and interventions for the individual, so called personalised prevention. This is a new paradigm for disease prevention that we wish to promote. Like health promotion it is effected through human agency, but unlike the undifferentiated messages typical of health promotion, personalised prevention takes into account individual susceptibility to disease risk (which has a biological  basis), individual values and concepts of utility (which are social and culturally determined) and the need for individual autonomous decision making about the take-up of preventive interventions. The interventions that it offers require an individualised risk assessment and the provision of advice or preventive management as an interaction between the individual and some form of health professional, classically recognised as a clinical activity. , Risk assessments are likely to include some combination of clinical and family history, a range of biomarkers and imaging for risk or early disease, and increasingly the use of biosensors. Interventions may range from intensive weight reduction based on individual assessment of eating habits, to the recommendation of devices and mobile apps or prescription of pharmacological agents for chemoprevention. Finally, unlike Geoffrey Rose’s distinction between the use of population and high risk strategies in prevention, personalised prevention does not only target high risk individuals.  It may equally be directed at those at lower risk who may or may not require further intervention. Properly advised, these people will experience less inconvenience and even harm from unnecessary interventions. There will also be the potential for reduced cost or more efficient use of preventive services., Classical public health, health promotion and the new field of personalised prevention will all be important activities in the future but there is a question about how they will best be practised. The first two would seem logically to remain with public health professionals and the local authorities to which they have recently been relocated. However, the personal interaction, clinical testing and sometimes medical interventions required for personalised prevention would not sit comfortably within this structure, which does not deal with individual patients, nor would it be within the skill set of most current public health practitioners.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Implications</a:t>
            </a:r>
            <a:r>
              <a:rPr/>
              <a:t> </a:t>
            </a:r>
            <a:r>
              <a:rPr/>
              <a:t>for</a:t>
            </a:r>
            <a:r>
              <a:rPr/>
              <a:t> </a:t>
            </a:r>
            <a:r>
              <a:rPr/>
              <a:t>health</a:t>
            </a:r>
            <a:r>
              <a:rPr/>
              <a:t> </a:t>
            </a:r>
            <a:r>
              <a:rPr/>
              <a:t>intelligence</a:t>
            </a:r>
          </a:p>
        </p:txBody>
      </p:sp>
      <p:sp>
        <p:nvSpPr>
          <p:cNvPr id="3" name="Content Placeholder 2"/>
          <p:cNvSpPr>
            <a:spLocks noGrp="1"/>
          </p:cNvSpPr>
          <p:nvPr>
            <p:ph idx="1"/>
          </p:nvPr>
        </p:nvSpPr>
        <p:spPr/>
        <p:txBody>
          <a:bodyPr/>
          <a:lstStyle/>
          <a:p>
            <a:pPr lvl="0" marL="0" indent="0">
              <a:buNone/>
            </a:pPr>
            <a:r>
              <a:rPr/>
              <a:t>In some ways these ideas are nothing new - our users and stakeholders continually want more granularity and timeliness, more comprehensive data and insight, and actionable data linked to intervention. We have anlytical techniques like population segmentation, risk profiling and geodemographics.</a:t>
            </a:r>
          </a:p>
          <a:p>
            <a:pPr lvl="0" marL="0" indent="0">
              <a:buNone/>
            </a:pPr>
            <a:r>
              <a:rPr/>
              <a:t>Modernisation of surveillance, epidemiology, information systems and targeted interventions with population health prespective.</a:t>
            </a:r>
          </a:p>
          <a:p>
            <a:pPr lvl="0" marL="0" indent="0">
              <a:buNone/>
            </a:pPr>
            <a:r>
              <a:rPr/>
              <a:t>Precision and precision PH implies:</a:t>
            </a:r>
          </a:p>
          <a:p>
            <a:pPr lvl="1"/>
            <a:r>
              <a:rPr/>
              <a:t>More granular data - build up from smallest analytical unit by default (e.g. SOA for populations, GP for clinical populations).</a:t>
            </a:r>
          </a:p>
          <a:p>
            <a:pPr lvl="1"/>
            <a:r>
              <a:rPr/>
              <a:t>More timely data - latest available data by default</a:t>
            </a:r>
          </a:p>
          <a:p>
            <a:pPr lvl="1"/>
            <a:r>
              <a:rPr/>
              <a:t>More granular time data - smallest feasible time unit (e.g. day, week or month)</a:t>
            </a:r>
          </a:p>
          <a:p>
            <a:pPr lvl="1"/>
            <a:r>
              <a:rPr/>
              <a:t>Incorporating big and small data</a:t>
            </a:r>
          </a:p>
          <a:p>
            <a:pPr lvl="1"/>
            <a:r>
              <a:rPr/>
              <a:t>Balanced against issues of information and data governance (re-identification risk)</a:t>
            </a:r>
          </a:p>
          <a:p>
            <a:pPr lvl="1"/>
            <a:r>
              <a:rPr/>
              <a:t>Large scale ecological linkage (e.g. large datasets of small area data - phenomics)</a:t>
            </a:r>
          </a:p>
          <a:p>
            <a:pPr lvl="1"/>
            <a:r>
              <a:rPr/>
              <a:t>Cohort development - requires linkage e.g. people with specific conditions</a:t>
            </a:r>
          </a:p>
          <a:p>
            <a:pPr lvl="1"/>
            <a:r>
              <a:rPr/>
              <a:t>Better measures of disease frequency - incidence for prevention, prevalence for burden and planning =&gt; data linkage</a:t>
            </a:r>
          </a:p>
          <a:p>
            <a:pPr lvl="1"/>
            <a:r>
              <a:rPr/>
              <a:t>Improved risk factor estimation and surveillance</a:t>
            </a:r>
          </a:p>
          <a:p>
            <a:pPr lvl="1"/>
            <a:r>
              <a:rPr/>
              <a:t>Combining multiple datasets - “n-tangulation”</a:t>
            </a:r>
          </a:p>
          <a:p>
            <a:pPr lvl="1"/>
            <a:r>
              <a:rPr/>
              <a:t>Application of new techniques - timeseries/ forcasting, predictive models and machine learning (unsupervised and supervised)</a:t>
            </a:r>
          </a:p>
          <a:p>
            <a:pPr lvl="1"/>
            <a:r>
              <a:rPr/>
              <a:t>Complexity/ network analysis</a:t>
            </a:r>
          </a:p>
          <a:p>
            <a:pPr lvl="0" marL="0" indent="0">
              <a:spcBef>
                <a:spcPts val="3000"/>
              </a:spcBef>
              <a:buNone/>
            </a:pPr>
            <a:r>
              <a:rPr b="1"/>
              <a:t>Reference list for “precision public health”</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title</a:t>
                      </a:r>
                    </a:p>
                  </a:txBody>
                  <a:tcPr/>
                </a:tc>
                <a:tc>
                  <a:txBody>
                    <a:bodyPr/>
                    <a:lstStyle/>
                    <a:p>
                      <a:pPr lvl="0" marL="0" indent="0" algn="l">
                        <a:buNone/>
                      </a:pPr>
                      <a:r>
                        <a:rPr/>
                        <a:t>link</a:t>
                      </a:r>
                    </a:p>
                  </a:txBody>
                  <a:tcPr/>
                </a:tc>
                <a:tc>
                  <a:txBody>
                    <a:bodyPr/>
                    <a:lstStyle/>
                    <a:p>
                      <a:pPr lvl="0" marL="0" indent="0" algn="l">
                        <a:buNone/>
                      </a:pPr>
                      <a:r>
                        <a:rPr/>
                        <a:t>date</a:t>
                      </a:r>
                    </a:p>
                  </a:txBody>
                  <a:tcPr/>
                </a:tc>
              </a:tr>
              <a:tr h="0">
                <a:tc>
                  <a:txBody>
                    <a:bodyPr/>
                    <a:lstStyle/>
                    <a:p>
                      <a:pPr lvl="0" marL="0" indent="0" algn="l">
                        <a:buNone/>
                      </a:pPr>
                      <a:r>
                        <a:rPr/>
                        <a:t>Integrating</a:t>
                      </a:r>
                      <a:r>
                        <a:rPr/>
                        <a:t> </a:t>
                      </a:r>
                      <a:r>
                        <a:rPr/>
                        <a:t>Genomics</a:t>
                      </a:r>
                      <a:r>
                        <a:rPr/>
                        <a:t> </a:t>
                      </a:r>
                      <a:r>
                        <a:rPr/>
                        <a:t>into</a:t>
                      </a:r>
                      <a:r>
                        <a:rPr/>
                        <a:t> </a:t>
                      </a:r>
                      <a:r>
                        <a:rPr/>
                        <a:t>Public</a:t>
                      </a:r>
                      <a:r>
                        <a:rPr/>
                        <a:t> </a:t>
                      </a:r>
                      <a:r>
                        <a:rPr/>
                        <a:t>Health</a:t>
                      </a:r>
                      <a:r>
                        <a:rPr/>
                        <a:t> </a:t>
                      </a:r>
                      <a:r>
                        <a:rPr/>
                        <a:t>Surveillance:</a:t>
                      </a:r>
                      <a:r>
                        <a:rPr/>
                        <a:t> </a:t>
                      </a:r>
                      <a:r>
                        <a:rPr/>
                        <a:t>Ushering</a:t>
                      </a:r>
                      <a:r>
                        <a:rPr/>
                        <a:t> </a:t>
                      </a:r>
                      <a:r>
                        <a:rPr/>
                        <a:t>in</a:t>
                      </a:r>
                      <a:r>
                        <a:rPr/>
                        <a:t> </a:t>
                      </a:r>
                      <a:r>
                        <a:rPr/>
                        <a:t>a</a:t>
                      </a:r>
                      <a:r>
                        <a:rPr/>
                        <a:t> </a:t>
                      </a:r>
                      <a:r>
                        <a:rPr/>
                        <a:t>New</a:t>
                      </a:r>
                      <a:r>
                        <a:rPr/>
                        <a:t> </a:t>
                      </a:r>
                      <a:r>
                        <a:rPr/>
                        <a:t>Era</a:t>
                      </a:r>
                      <a:r>
                        <a:rPr/>
                        <a:t> </a:t>
                      </a:r>
                      <a:r>
                        <a:rPr/>
                        <a:t>of</a:t>
                      </a:r>
                      <a:r>
                        <a:rPr/>
                        <a:t> </a:t>
                      </a:r>
                      <a:r>
                        <a:rPr/>
                        <a:t>Precision</a:t>
                      </a:r>
                      <a:r>
                        <a:rPr/>
                        <a:t> </a:t>
                      </a:r>
                      <a:r>
                        <a:rPr/>
                        <a:t>Public</a:t>
                      </a:r>
                      <a:r>
                        <a:rPr/>
                        <a:t> </a:t>
                      </a:r>
                      <a:r>
                        <a:rPr/>
                        <a:t>Health</a:t>
                      </a:r>
                    </a:p>
                  </a:txBody>
                </a:tc>
                <a:tc>
                  <a:txBody>
                    <a:bodyPr/>
                    <a:lstStyle/>
                    <a:p>
                      <a:pPr lvl="0" marL="0" indent="0" algn="l">
                        <a:buNone/>
                      </a:pPr>
                      <a:r>
                        <a:rPr>
                          <a:hlinkClick r:id="rId2"/>
                        </a:rPr>
                        <a:t>https://blogs.cdc.gov/genomics/2017/07/19/integrating-genomics/</a:t>
                      </a:r>
                    </a:p>
                  </a:txBody>
                </a:tc>
                <a:tc>
                  <a:txBody>
                    <a:bodyPr/>
                    <a:lstStyle/>
                    <a:p>
                      <a:pPr lvl="0" marL="0" indent="0" algn="l">
                        <a:buNone/>
                      </a:pPr>
                      <a:r>
                        <a:rPr/>
                        <a:t>Wed,</a:t>
                      </a:r>
                      <a:r>
                        <a:rPr/>
                        <a:t> </a:t>
                      </a:r>
                      <a:r>
                        <a:rPr/>
                        <a:t>19</a:t>
                      </a:r>
                      <a:r>
                        <a:rPr/>
                        <a:t> </a:t>
                      </a:r>
                      <a:r>
                        <a:rPr/>
                        <a:t>Jul</a:t>
                      </a:r>
                      <a:r>
                        <a:rPr/>
                        <a:t> </a:t>
                      </a:r>
                      <a:r>
                        <a:rPr/>
                        <a:t>2017</a:t>
                      </a:r>
                      <a:r>
                        <a:rPr/>
                        <a:t> </a:t>
                      </a:r>
                      <a:r>
                        <a:rPr/>
                        <a:t>20:28:00</a:t>
                      </a:r>
                      <a:r>
                        <a:rPr/>
                        <a:t> </a:t>
                      </a:r>
                      <a:r>
                        <a:rPr/>
                        <a:t>GMT</a:t>
                      </a:r>
                    </a:p>
                  </a:txBody>
                </a:tc>
              </a:tr>
              <a:tr h="0">
                <a:tc>
                  <a:txBody>
                    <a:bodyPr/>
                    <a:lstStyle/>
                    <a:p>
                      <a:pPr lvl="0" marL="0" indent="0" algn="l">
                        <a:buNone/>
                      </a:pPr>
                      <a:r>
                        <a:rPr/>
                        <a:t>The</a:t>
                      </a:r>
                      <a:r>
                        <a:rPr/>
                        <a:t> </a:t>
                      </a:r>
                      <a:r>
                        <a:rPr/>
                        <a:t>Shift</a:t>
                      </a:r>
                      <a:r>
                        <a:rPr/>
                        <a:t> </a:t>
                      </a:r>
                      <a:r>
                        <a:rPr/>
                        <a:t>From</a:t>
                      </a:r>
                      <a:r>
                        <a:rPr/>
                        <a:t> </a:t>
                      </a:r>
                      <a:r>
                        <a:rPr/>
                        <a:t>Personalized</a:t>
                      </a:r>
                      <a:r>
                        <a:rPr/>
                        <a:t> </a:t>
                      </a:r>
                      <a:r>
                        <a:rPr/>
                        <a:t>Medicine</a:t>
                      </a:r>
                      <a:r>
                        <a:rPr/>
                        <a:t> </a:t>
                      </a:r>
                      <a:r>
                        <a:rPr/>
                        <a:t>to</a:t>
                      </a:r>
                      <a:r>
                        <a:rPr/>
                        <a:t> </a:t>
                      </a:r>
                      <a:r>
                        <a:rPr/>
                        <a:t>Precision</a:t>
                      </a:r>
                      <a:r>
                        <a:rPr/>
                        <a:t> </a:t>
                      </a:r>
                      <a:r>
                        <a:rPr/>
                        <a:t>Medicine</a:t>
                      </a:r>
                      <a:r>
                        <a:rPr/>
                        <a:t> </a:t>
                      </a:r>
                      <a:r>
                        <a:rPr/>
                        <a:t>and</a:t>
                      </a:r>
                      <a:r>
                        <a:rPr/>
                        <a:t> </a:t>
                      </a:r>
                      <a:r>
                        <a:rPr/>
                        <a:t>Precision</a:t>
                      </a:r>
                      <a:r>
                        <a:rPr/>
                        <a:t> </a:t>
                      </a:r>
                      <a:r>
                        <a:rPr/>
                        <a:t>Public</a:t>
                      </a:r>
                      <a:r>
                        <a:rPr/>
                        <a:t> </a:t>
                      </a:r>
                      <a:r>
                        <a:rPr/>
                        <a:t>Health:</a:t>
                      </a:r>
                      <a:r>
                        <a:rPr/>
                        <a:t> </a:t>
                      </a:r>
                      <a:r>
                        <a:rPr/>
                        <a:t>Words</a:t>
                      </a:r>
                      <a:r>
                        <a:rPr/>
                        <a:t> </a:t>
                      </a:r>
                      <a:r>
                        <a:rPr/>
                        <a:t>Matter!</a:t>
                      </a:r>
                    </a:p>
                  </a:txBody>
                </a:tc>
                <a:tc>
                  <a:txBody>
                    <a:bodyPr/>
                    <a:lstStyle/>
                    <a:p>
                      <a:pPr lvl="0" marL="0" indent="0" algn="l">
                        <a:buNone/>
                      </a:pPr>
                      <a:r>
                        <a:rPr>
                          <a:hlinkClick r:id="rId3"/>
                        </a:rPr>
                        <a:t>http://blogs.cdc.gov/genomics/2016/04/21/shift/</a:t>
                      </a:r>
                    </a:p>
                  </a:txBody>
                </a:tc>
                <a:tc>
                  <a:txBody>
                    <a:bodyPr/>
                    <a:lstStyle/>
                    <a:p>
                      <a:pPr lvl="0" marL="0" indent="0" algn="l">
                        <a:buNone/>
                      </a:pPr>
                      <a:r>
                        <a:rPr/>
                        <a:t>Thu,</a:t>
                      </a:r>
                      <a:r>
                        <a:rPr/>
                        <a:t> </a:t>
                      </a:r>
                      <a:r>
                        <a:rPr/>
                        <a:t>21</a:t>
                      </a:r>
                      <a:r>
                        <a:rPr/>
                        <a:t> </a:t>
                      </a:r>
                      <a:r>
                        <a:rPr/>
                        <a:t>Apr</a:t>
                      </a:r>
                      <a:r>
                        <a:rPr/>
                        <a:t> </a:t>
                      </a:r>
                      <a:r>
                        <a:rPr/>
                        <a:t>2016</a:t>
                      </a:r>
                      <a:r>
                        <a:rPr/>
                        <a:t> </a:t>
                      </a:r>
                      <a:r>
                        <a:rPr/>
                        <a:t>16:48:00</a:t>
                      </a:r>
                      <a:r>
                        <a:rPr/>
                        <a:t> </a:t>
                      </a:r>
                      <a:r>
                        <a:rPr/>
                        <a:t>GMT</a:t>
                      </a:r>
                    </a:p>
                  </a:txBody>
                </a:tc>
              </a:tr>
              <a:tr h="0">
                <a:tc>
                  <a:txBody>
                    <a:bodyPr/>
                    <a:lstStyle/>
                    <a:p>
                      <a:pPr lvl="0" marL="0" indent="0" algn="l">
                        <a:buNone/>
                      </a:pPr>
                      <a:r>
                        <a:rPr/>
                        <a:t>Precision</a:t>
                      </a:r>
                      <a:r>
                        <a:rPr/>
                        <a:t> </a:t>
                      </a:r>
                      <a:r>
                        <a:rPr/>
                        <a:t>Public</a:t>
                      </a:r>
                      <a:r>
                        <a:rPr/>
                        <a:t> </a:t>
                      </a:r>
                      <a:r>
                        <a:rPr/>
                        <a:t>Health:</a:t>
                      </a:r>
                      <a:r>
                        <a:rPr/>
                        <a:t> </a:t>
                      </a:r>
                      <a:r>
                        <a:rPr/>
                        <a:t>More</a:t>
                      </a:r>
                      <a:r>
                        <a:rPr/>
                        <a:t> </a:t>
                      </a:r>
                      <a:r>
                        <a:rPr/>
                        <a:t>Precision</a:t>
                      </a:r>
                      <a:r>
                        <a:rPr/>
                        <a:t> </a:t>
                      </a:r>
                      <a:r>
                        <a:rPr/>
                        <a:t>Ahead</a:t>
                      </a:r>
                      <a:r>
                        <a:rPr/>
                        <a:t> </a:t>
                      </a:r>
                      <a:r>
                        <a:rPr/>
                        <a:t>for</a:t>
                      </a:r>
                      <a:r>
                        <a:rPr/>
                        <a:t> </a:t>
                      </a:r>
                      <a:r>
                        <a:rPr/>
                        <a:t>Individual</a:t>
                      </a:r>
                      <a:r>
                        <a:rPr/>
                        <a:t> </a:t>
                      </a:r>
                      <a:r>
                        <a:rPr/>
                        <a:t>and</a:t>
                      </a:r>
                      <a:r>
                        <a:rPr/>
                        <a:t> </a:t>
                      </a:r>
                      <a:r>
                        <a:rPr/>
                        <a:t>Population</a:t>
                      </a:r>
                      <a:r>
                        <a:rPr/>
                        <a:t> </a:t>
                      </a:r>
                      <a:r>
                        <a:rPr/>
                        <a:t>Interventions</a:t>
                      </a:r>
                    </a:p>
                  </a:txBody>
                </a:tc>
                <a:tc>
                  <a:txBody>
                    <a:bodyPr/>
                    <a:lstStyle/>
                    <a:p>
                      <a:pPr lvl="0" marL="0" indent="0" algn="l">
                        <a:buNone/>
                      </a:pPr>
                      <a:r>
                        <a:rPr>
                          <a:hlinkClick r:id="rId4"/>
                        </a:rPr>
                        <a:t>https://blogs.cdc.gov/genomics/2016/09/07/precision_public_health/</a:t>
                      </a:r>
                    </a:p>
                  </a:txBody>
                </a:tc>
                <a:tc>
                  <a:txBody>
                    <a:bodyPr/>
                    <a:lstStyle/>
                    <a:p>
                      <a:pPr lvl="0" marL="0" indent="0" algn="l">
                        <a:buNone/>
                      </a:pPr>
                      <a:r>
                        <a:rPr/>
                        <a:t>Wed,</a:t>
                      </a:r>
                      <a:r>
                        <a:rPr/>
                        <a:t> </a:t>
                      </a:r>
                      <a:r>
                        <a:rPr/>
                        <a:t>07</a:t>
                      </a:r>
                      <a:r>
                        <a:rPr/>
                        <a:t> </a:t>
                      </a:r>
                      <a:r>
                        <a:rPr/>
                        <a:t>Sep</a:t>
                      </a:r>
                      <a:r>
                        <a:rPr/>
                        <a:t> </a:t>
                      </a:r>
                      <a:r>
                        <a:rPr/>
                        <a:t>2016</a:t>
                      </a:r>
                      <a:r>
                        <a:rPr/>
                        <a:t> </a:t>
                      </a:r>
                      <a:r>
                        <a:rPr/>
                        <a:t>20:16:00</a:t>
                      </a:r>
                      <a:r>
                        <a:rPr/>
                        <a:t> </a:t>
                      </a:r>
                      <a:r>
                        <a:rPr/>
                        <a:t>GMT</a:t>
                      </a:r>
                    </a:p>
                  </a:txBody>
                </a:tc>
              </a:tr>
              <a:tr h="0">
                <a:tc>
                  <a:txBody>
                    <a:bodyPr/>
                    <a:lstStyle/>
                    <a:p>
                      <a:pPr lvl="0" marL="0" indent="0" algn="l">
                        <a:buNone/>
                      </a:pPr>
                      <a:r>
                        <a:rPr/>
                        <a:t>The</a:t>
                      </a:r>
                      <a:r>
                        <a:rPr/>
                        <a:t> </a:t>
                      </a:r>
                      <a:r>
                        <a:rPr/>
                        <a:t>Shift</a:t>
                      </a:r>
                      <a:r>
                        <a:rPr/>
                        <a:t> </a:t>
                      </a:r>
                      <a:r>
                        <a:rPr/>
                        <a:t>From</a:t>
                      </a:r>
                      <a:r>
                        <a:rPr/>
                        <a:t> </a:t>
                      </a:r>
                      <a:r>
                        <a:rPr/>
                        <a:t>Personalized</a:t>
                      </a:r>
                      <a:r>
                        <a:rPr/>
                        <a:t> </a:t>
                      </a:r>
                      <a:r>
                        <a:rPr/>
                        <a:t>Medicine</a:t>
                      </a:r>
                      <a:r>
                        <a:rPr/>
                        <a:t> </a:t>
                      </a:r>
                      <a:r>
                        <a:rPr/>
                        <a:t>to</a:t>
                      </a:r>
                      <a:r>
                        <a:rPr/>
                        <a:t> </a:t>
                      </a:r>
                      <a:r>
                        <a:rPr/>
                        <a:t>Precision</a:t>
                      </a:r>
                      <a:r>
                        <a:rPr/>
                        <a:t> </a:t>
                      </a:r>
                      <a:r>
                        <a:rPr/>
                        <a:t>Medicine</a:t>
                      </a:r>
                      <a:r>
                        <a:rPr/>
                        <a:t> </a:t>
                      </a:r>
                      <a:r>
                        <a:rPr/>
                        <a:t>and</a:t>
                      </a:r>
                      <a:r>
                        <a:rPr/>
                        <a:t> </a:t>
                      </a:r>
                      <a:r>
                        <a:rPr/>
                        <a:t>Precision</a:t>
                      </a:r>
                      <a:r>
                        <a:rPr/>
                        <a:t> </a:t>
                      </a:r>
                      <a:r>
                        <a:rPr/>
                        <a:t>Public</a:t>
                      </a:r>
                      <a:r>
                        <a:rPr/>
                        <a:t> </a:t>
                      </a:r>
                      <a:r>
                        <a:rPr/>
                        <a:t>Health:</a:t>
                      </a:r>
                      <a:r>
                        <a:rPr/>
                        <a:t> </a:t>
                      </a:r>
                      <a:r>
                        <a:rPr/>
                        <a:t>Words</a:t>
                      </a:r>
                      <a:r>
                        <a:rPr/>
                        <a:t> </a:t>
                      </a:r>
                      <a:r>
                        <a:rPr/>
                        <a:t>Matter!</a:t>
                      </a:r>
                    </a:p>
                  </a:txBody>
                </a:tc>
                <a:tc>
                  <a:txBody>
                    <a:bodyPr/>
                    <a:lstStyle/>
                    <a:p>
                      <a:pPr lvl="0" marL="0" indent="0" algn="l">
                        <a:buNone/>
                      </a:pPr>
                      <a:r>
                        <a:rPr>
                          <a:hlinkClick r:id="rId5"/>
                        </a:rPr>
                        <a:t>https://blogs.cdc.gov/genomics/2016/04/21/shift/</a:t>
                      </a:r>
                    </a:p>
                  </a:txBody>
                </a:tc>
                <a:tc>
                  <a:txBody>
                    <a:bodyPr/>
                    <a:lstStyle/>
                    <a:p>
                      <a:pPr lvl="0" marL="0" indent="0" algn="l">
                        <a:buNone/>
                      </a:pPr>
                      <a:r>
                        <a:rPr/>
                        <a:t>Thu,</a:t>
                      </a:r>
                      <a:r>
                        <a:rPr/>
                        <a:t> </a:t>
                      </a:r>
                      <a:r>
                        <a:rPr/>
                        <a:t>21</a:t>
                      </a:r>
                      <a:r>
                        <a:rPr/>
                        <a:t> </a:t>
                      </a:r>
                      <a:r>
                        <a:rPr/>
                        <a:t>Apr</a:t>
                      </a:r>
                      <a:r>
                        <a:rPr/>
                        <a:t> </a:t>
                      </a:r>
                      <a:r>
                        <a:rPr/>
                        <a:t>2016</a:t>
                      </a:r>
                      <a:r>
                        <a:rPr/>
                        <a:t> </a:t>
                      </a:r>
                      <a:r>
                        <a:rPr/>
                        <a:t>16:48:00</a:t>
                      </a:r>
                      <a:r>
                        <a:rPr/>
                        <a:t> </a:t>
                      </a:r>
                      <a:r>
                        <a:rPr/>
                        <a:t>GMT</a:t>
                      </a:r>
                    </a:p>
                  </a:txBody>
                </a:tc>
              </a:tr>
              <a:tr h="0">
                <a:tc>
                  <a:txBody>
                    <a:bodyPr/>
                    <a:lstStyle/>
                    <a:p>
                      <a:pPr lvl="0" marL="0" indent="0" algn="l">
                        <a:buNone/>
                      </a:pPr>
                      <a:r>
                        <a:rPr/>
                        <a:t>Public</a:t>
                      </a:r>
                      <a:r>
                        <a:rPr/>
                        <a:t> </a:t>
                      </a:r>
                      <a:r>
                        <a:rPr/>
                        <a:t>Health</a:t>
                      </a:r>
                      <a:r>
                        <a:rPr/>
                        <a:t> </a:t>
                      </a:r>
                      <a:r>
                        <a:rPr/>
                        <a:t>is</a:t>
                      </a:r>
                      <a:r>
                        <a:rPr/>
                        <a:t> </a:t>
                      </a:r>
                      <a:r>
                        <a:rPr/>
                        <a:t>Striving</a:t>
                      </a:r>
                      <a:r>
                        <a:rPr/>
                        <a:t> </a:t>
                      </a:r>
                      <a:r>
                        <a:rPr/>
                        <a:t>Towards</a:t>
                      </a:r>
                      <a:r>
                        <a:rPr/>
                        <a:t> </a:t>
                      </a:r>
                      <a:r>
                        <a:rPr/>
                        <a:t>More</a:t>
                      </a:r>
                      <a:r>
                        <a:rPr/>
                        <a:t> </a:t>
                      </a:r>
                      <a:r>
                        <a:rPr/>
                        <a:t>Precision</a:t>
                      </a:r>
                    </a:p>
                  </a:txBody>
                </a:tc>
                <a:tc>
                  <a:txBody>
                    <a:bodyPr/>
                    <a:lstStyle/>
                    <a:p>
                      <a:pPr lvl="0" marL="0" indent="0" algn="l">
                        <a:buNone/>
                      </a:pPr>
                      <a:r>
                        <a:rPr>
                          <a:hlinkClick r:id="rId6"/>
                        </a:rPr>
                        <a:t>https://blogs.cdc.gov/genomics/2018/09/17/public-health/</a:t>
                      </a:r>
                    </a:p>
                  </a:txBody>
                </a:tc>
                <a:tc>
                  <a:txBody>
                    <a:bodyPr/>
                    <a:lstStyle/>
                    <a:p>
                      <a:pPr lvl="0" marL="0" indent="0" algn="l">
                        <a:buNone/>
                      </a:pPr>
                      <a:r>
                        <a:rPr/>
                        <a:t>Mon,</a:t>
                      </a:r>
                      <a:r>
                        <a:rPr/>
                        <a:t> </a:t>
                      </a:r>
                      <a:r>
                        <a:rPr/>
                        <a:t>17</a:t>
                      </a:r>
                      <a:r>
                        <a:rPr/>
                        <a:t> </a:t>
                      </a:r>
                      <a:r>
                        <a:rPr/>
                        <a:t>Sep</a:t>
                      </a:r>
                      <a:r>
                        <a:rPr/>
                        <a:t> </a:t>
                      </a:r>
                      <a:r>
                        <a:rPr/>
                        <a:t>2018</a:t>
                      </a:r>
                      <a:r>
                        <a:rPr/>
                        <a:t> </a:t>
                      </a:r>
                      <a:r>
                        <a:rPr/>
                        <a:t>18:34:00</a:t>
                      </a:r>
                      <a:r>
                        <a:rPr/>
                        <a:t> </a:t>
                      </a:r>
                      <a:r>
                        <a:rPr/>
                        <a:t>GMT</a:t>
                      </a:r>
                    </a:p>
                  </a:txBody>
                </a:tc>
              </a:tr>
              <a:tr h="0">
                <a:tc>
                  <a:txBody>
                    <a:bodyPr/>
                    <a:lstStyle/>
                    <a:p>
                      <a:pPr lvl="0" marL="0" indent="0" algn="l">
                        <a:buNone/>
                      </a:pPr>
                      <a:r>
                        <a:rPr/>
                        <a:t>Public</a:t>
                      </a:r>
                      <a:r>
                        <a:rPr/>
                        <a:t> </a:t>
                      </a:r>
                      <a:r>
                        <a:rPr/>
                        <a:t>Health</a:t>
                      </a:r>
                      <a:r>
                        <a:rPr/>
                        <a:t> </a:t>
                      </a:r>
                      <a:r>
                        <a:rPr/>
                        <a:t>in</a:t>
                      </a:r>
                      <a:r>
                        <a:rPr/>
                        <a:t> </a:t>
                      </a:r>
                      <a:r>
                        <a:rPr/>
                        <a:t>the</a:t>
                      </a:r>
                      <a:r>
                        <a:rPr/>
                        <a:t> </a:t>
                      </a:r>
                      <a:r>
                        <a:rPr/>
                        <a:t>Precision-Medicine</a:t>
                      </a:r>
                      <a:r>
                        <a:rPr/>
                        <a:t> </a:t>
                      </a:r>
                      <a:r>
                        <a:rPr/>
                        <a:t>Era.</a:t>
                      </a:r>
                    </a:p>
                  </a:txBody>
                </a:tc>
                <a:tc>
                  <a:txBody>
                    <a:bodyPr/>
                    <a:lstStyle/>
                    <a:p>
                      <a:pPr lvl="0" marL="0" indent="0" algn="l">
                        <a:buNone/>
                      </a:pPr>
                      <a:r>
                        <a:rPr>
                          <a:hlinkClick r:id="rId7"/>
                        </a:rPr>
                        <a:t>http://www.ncbi.nlm.nih.gov/pubmed/26244305</a:t>
                      </a:r>
                    </a:p>
                  </a:txBody>
                </a:tc>
                <a:tc>
                  <a:txBody>
                    <a:bodyPr/>
                    <a:lstStyle/>
                    <a:p>
                      <a:pPr lvl="0" marL="0" indent="0" algn="l">
                        <a:buNone/>
                      </a:pPr>
                      <a:r>
                        <a:rPr/>
                        <a:t>Thu,</a:t>
                      </a:r>
                      <a:r>
                        <a:rPr/>
                        <a:t> </a:t>
                      </a:r>
                      <a:r>
                        <a:rPr/>
                        <a:t>06</a:t>
                      </a:r>
                      <a:r>
                        <a:rPr/>
                        <a:t> </a:t>
                      </a:r>
                      <a:r>
                        <a:rPr/>
                        <a:t>Aug</a:t>
                      </a:r>
                      <a:r>
                        <a:rPr/>
                        <a:t> </a:t>
                      </a:r>
                      <a:r>
                        <a:rPr/>
                        <a:t>2015</a:t>
                      </a:r>
                      <a:r>
                        <a:rPr/>
                        <a:t> </a:t>
                      </a:r>
                      <a:r>
                        <a:rPr/>
                        <a:t>00:00:00</a:t>
                      </a:r>
                      <a:r>
                        <a:rPr/>
                        <a:t> </a:t>
                      </a:r>
                      <a:r>
                        <a:rPr/>
                        <a:t>GMT</a:t>
                      </a:r>
                    </a:p>
                  </a:txBody>
                </a:tc>
              </a:tr>
              <a:tr h="0">
                <a:tc>
                  <a:txBody>
                    <a:bodyPr/>
                    <a:lstStyle/>
                    <a:p>
                      <a:pPr lvl="0" marL="0" indent="0" algn="l">
                        <a:buNone/>
                      </a:pPr>
                      <a:r>
                        <a:rPr/>
                        <a:t>Precision</a:t>
                      </a:r>
                      <a:r>
                        <a:rPr/>
                        <a:t> </a:t>
                      </a:r>
                      <a:r>
                        <a:rPr/>
                        <a:t>Public</a:t>
                      </a:r>
                      <a:r>
                        <a:rPr/>
                        <a:t> </a:t>
                      </a:r>
                      <a:r>
                        <a:rPr/>
                        <a:t>Health:</a:t>
                      </a:r>
                      <a:r>
                        <a:rPr/>
                        <a:t> </a:t>
                      </a:r>
                      <a:r>
                        <a:rPr/>
                        <a:t>Harnessing</a:t>
                      </a:r>
                      <a:r>
                        <a:rPr/>
                        <a:t> </a:t>
                      </a:r>
                      <a:r>
                        <a:rPr/>
                        <a:t>the</a:t>
                      </a:r>
                      <a:r>
                        <a:rPr/>
                        <a:t> </a:t>
                      </a:r>
                      <a:r>
                        <a:rPr/>
                        <a:t>Power</a:t>
                      </a:r>
                      <a:r>
                        <a:rPr/>
                        <a:t> </a:t>
                      </a:r>
                      <a:r>
                        <a:rPr/>
                        <a:t>of</a:t>
                      </a:r>
                      <a:r>
                        <a:rPr/>
                        <a:t> </a:t>
                      </a:r>
                      <a:r>
                        <a:rPr/>
                        <a:t>the</a:t>
                      </a:r>
                      <a:r>
                        <a:rPr/>
                        <a:t> </a:t>
                      </a:r>
                      <a:r>
                        <a:rPr/>
                        <a:t>Human</a:t>
                      </a:r>
                      <a:r>
                        <a:rPr/>
                        <a:t> </a:t>
                      </a:r>
                      <a:r>
                        <a:rPr/>
                        <a:t>Microbiome</a:t>
                      </a:r>
                    </a:p>
                  </a:txBody>
                </a:tc>
                <a:tc>
                  <a:txBody>
                    <a:bodyPr/>
                    <a:lstStyle/>
                    <a:p>
                      <a:pPr lvl="0" marL="0" indent="0" algn="l">
                        <a:buNone/>
                      </a:pPr>
                      <a:r>
                        <a:rPr>
                          <a:hlinkClick r:id="rId8"/>
                        </a:rPr>
                        <a:t>https://blogs.cdc.gov/genomics/2017/06/07/precision-public-health/</a:t>
                      </a:r>
                    </a:p>
                  </a:txBody>
                </a:tc>
                <a:tc>
                  <a:txBody>
                    <a:bodyPr/>
                    <a:lstStyle/>
                    <a:p>
                      <a:pPr lvl="0" marL="0" indent="0" algn="l">
                        <a:buNone/>
                      </a:pPr>
                      <a:r>
                        <a:rPr/>
                        <a:t>Wed,</a:t>
                      </a:r>
                      <a:r>
                        <a:rPr/>
                        <a:t> </a:t>
                      </a:r>
                      <a:r>
                        <a:rPr/>
                        <a:t>07</a:t>
                      </a:r>
                      <a:r>
                        <a:rPr/>
                        <a:t> </a:t>
                      </a:r>
                      <a:r>
                        <a:rPr/>
                        <a:t>Jun</a:t>
                      </a:r>
                      <a:r>
                        <a:rPr/>
                        <a:t> </a:t>
                      </a:r>
                      <a:r>
                        <a:rPr/>
                        <a:t>2017</a:t>
                      </a:r>
                      <a:r>
                        <a:rPr/>
                        <a:t> </a:t>
                      </a:r>
                      <a:r>
                        <a:rPr/>
                        <a:t>15:42:00</a:t>
                      </a:r>
                      <a:r>
                        <a:rPr/>
                        <a:t> </a:t>
                      </a:r>
                      <a:r>
                        <a:rPr/>
                        <a:t>GMT</a:t>
                      </a:r>
                    </a:p>
                  </a:txBody>
                </a:tc>
              </a:tr>
              <a:tr h="0">
                <a:tc>
                  <a:txBody>
                    <a:bodyPr/>
                    <a:lstStyle/>
                    <a:p>
                      <a:pPr lvl="0" marL="0" indent="0" algn="l">
                        <a:buNone/>
                      </a:pPr>
                      <a:r>
                        <a:rPr/>
                        <a:t>Precision</a:t>
                      </a:r>
                      <a:r>
                        <a:rPr/>
                        <a:t> </a:t>
                      </a:r>
                      <a:r>
                        <a:rPr/>
                        <a:t>Public</a:t>
                      </a:r>
                      <a:r>
                        <a:rPr/>
                        <a:t> </a:t>
                      </a:r>
                      <a:r>
                        <a:rPr/>
                        <a:t>Health</a:t>
                      </a:r>
                      <a:r>
                        <a:rPr/>
                        <a:t> </a:t>
                      </a:r>
                      <a:r>
                        <a:rPr/>
                        <a:t>and</a:t>
                      </a:r>
                      <a:r>
                        <a:rPr/>
                        <a:t> </a:t>
                      </a:r>
                      <a:r>
                        <a:rPr/>
                        <a:t>Precision</a:t>
                      </a:r>
                      <a:r>
                        <a:rPr/>
                        <a:t> </a:t>
                      </a:r>
                      <a:r>
                        <a:rPr/>
                        <a:t>Medicine:</a:t>
                      </a:r>
                      <a:r>
                        <a:rPr/>
                        <a:t> </a:t>
                      </a:r>
                      <a:r>
                        <a:rPr/>
                        <a:t>Two</a:t>
                      </a:r>
                      <a:r>
                        <a:rPr/>
                        <a:t> </a:t>
                      </a:r>
                      <a:r>
                        <a:rPr/>
                        <a:t>Peas</a:t>
                      </a:r>
                      <a:r>
                        <a:rPr/>
                        <a:t> </a:t>
                      </a:r>
                      <a:r>
                        <a:rPr/>
                        <a:t>in</a:t>
                      </a:r>
                      <a:r>
                        <a:rPr/>
                        <a:t> </a:t>
                      </a:r>
                      <a:r>
                        <a:rPr/>
                        <a:t>a</a:t>
                      </a:r>
                      <a:r>
                        <a:rPr/>
                        <a:t> </a:t>
                      </a:r>
                      <a:r>
                        <a:rPr/>
                        <a:t>Pod</a:t>
                      </a:r>
                    </a:p>
                  </a:txBody>
                </a:tc>
                <a:tc>
                  <a:txBody>
                    <a:bodyPr/>
                    <a:lstStyle/>
                    <a:p>
                      <a:pPr lvl="0" marL="0" indent="0" algn="l">
                        <a:buNone/>
                      </a:pPr>
                      <a:r>
                        <a:rPr>
                          <a:hlinkClick r:id="rId9"/>
                        </a:rPr>
                        <a:t>http://blogs.cdc.gov/genomics/2015/03/02/precision-public/</a:t>
                      </a:r>
                    </a:p>
                  </a:txBody>
                </a:tc>
                <a:tc>
                  <a:txBody>
                    <a:bodyPr/>
                    <a:lstStyle/>
                    <a:p>
                      <a:pPr lvl="0" marL="0" indent="0" algn="l">
                        <a:buNone/>
                      </a:pPr>
                      <a:r>
                        <a:rPr/>
                        <a:t>Mon,</a:t>
                      </a:r>
                      <a:r>
                        <a:rPr/>
                        <a:t> </a:t>
                      </a:r>
                      <a:r>
                        <a:rPr/>
                        <a:t>02</a:t>
                      </a:r>
                      <a:r>
                        <a:rPr/>
                        <a:t> </a:t>
                      </a:r>
                      <a:r>
                        <a:rPr/>
                        <a:t>Mar</a:t>
                      </a:r>
                      <a:r>
                        <a:rPr/>
                        <a:t> </a:t>
                      </a:r>
                      <a:r>
                        <a:rPr/>
                        <a:t>2015</a:t>
                      </a:r>
                      <a:r>
                        <a:rPr/>
                        <a:t> </a:t>
                      </a:r>
                      <a:r>
                        <a:rPr/>
                        <a:t>18:17:00</a:t>
                      </a:r>
                      <a:r>
                        <a:rPr/>
                        <a:t> </a:t>
                      </a:r>
                      <a:r>
                        <a:rPr/>
                        <a:t>GMT</a:t>
                      </a:r>
                    </a:p>
                  </a:txBody>
                </a:tc>
              </a:tr>
              <a:tr h="0">
                <a:tc>
                  <a:txBody>
                    <a:bodyPr/>
                    <a:lstStyle/>
                    <a:p>
                      <a:pPr lvl="0" marL="0" indent="0" algn="l">
                        <a:buNone/>
                      </a:pPr>
                      <a:r>
                        <a:rPr/>
                        <a:t>Precision</a:t>
                      </a:r>
                      <a:r>
                        <a:rPr/>
                        <a:t> </a:t>
                      </a:r>
                      <a:r>
                        <a:rPr/>
                        <a:t>Public</a:t>
                      </a:r>
                      <a:r>
                        <a:rPr/>
                        <a:t> </a:t>
                      </a:r>
                      <a:r>
                        <a:rPr/>
                        <a:t>Health:</a:t>
                      </a:r>
                      <a:r>
                        <a:rPr/>
                        <a:t> </a:t>
                      </a:r>
                      <a:r>
                        <a:rPr/>
                        <a:t>Reconciling</a:t>
                      </a:r>
                      <a:r>
                        <a:rPr/>
                        <a:t> </a:t>
                      </a:r>
                      <a:r>
                        <a:rPr/>
                        <a:t>Biological</a:t>
                      </a:r>
                      <a:r>
                        <a:rPr/>
                        <a:t> </a:t>
                      </a:r>
                      <a:r>
                        <a:rPr/>
                        <a:t>and</a:t>
                      </a:r>
                      <a:r>
                        <a:rPr/>
                        <a:t> </a:t>
                      </a:r>
                      <a:r>
                        <a:rPr/>
                        <a:t>Social</a:t>
                      </a:r>
                      <a:r>
                        <a:rPr/>
                        <a:t> </a:t>
                      </a:r>
                      <a:r>
                        <a:rPr/>
                        <a:t>Determinants</a:t>
                      </a:r>
                      <a:r>
                        <a:rPr/>
                        <a:t> </a:t>
                      </a:r>
                      <a:r>
                        <a:rPr/>
                        <a:t>of</a:t>
                      </a:r>
                      <a:r>
                        <a:rPr/>
                        <a:t> </a:t>
                      </a:r>
                      <a:r>
                        <a:rPr/>
                        <a:t>Health</a:t>
                      </a:r>
                    </a:p>
                  </a:txBody>
                </a:tc>
                <a:tc>
                  <a:txBody>
                    <a:bodyPr/>
                    <a:lstStyle/>
                    <a:p>
                      <a:pPr lvl="0" marL="0" indent="0" algn="l">
                        <a:buNone/>
                      </a:pPr>
                      <a:r>
                        <a:rPr>
                          <a:hlinkClick r:id="rId10"/>
                        </a:rPr>
                        <a:t>http://blogs.cdc.gov/genomics/2016/06/15/precision-reconciling/</a:t>
                      </a:r>
                    </a:p>
                  </a:txBody>
                </a:tc>
                <a:tc>
                  <a:txBody>
                    <a:bodyPr/>
                    <a:lstStyle/>
                    <a:p>
                      <a:pPr lvl="0" marL="0" indent="0" algn="l">
                        <a:buNone/>
                      </a:pPr>
                      <a:r>
                        <a:rPr/>
                        <a:t>Wed,</a:t>
                      </a:r>
                      <a:r>
                        <a:rPr/>
                        <a:t> </a:t>
                      </a:r>
                      <a:r>
                        <a:rPr/>
                        <a:t>15</a:t>
                      </a:r>
                      <a:r>
                        <a:rPr/>
                        <a:t> </a:t>
                      </a:r>
                      <a:r>
                        <a:rPr/>
                        <a:t>Jun</a:t>
                      </a:r>
                      <a:r>
                        <a:rPr/>
                        <a:t> </a:t>
                      </a:r>
                      <a:r>
                        <a:rPr/>
                        <a:t>2016</a:t>
                      </a:r>
                      <a:r>
                        <a:rPr/>
                        <a:t> </a:t>
                      </a:r>
                      <a:r>
                        <a:rPr/>
                        <a:t>19:52:00</a:t>
                      </a:r>
                      <a:r>
                        <a:rPr/>
                        <a:t> </a:t>
                      </a:r>
                      <a:r>
                        <a:rPr/>
                        <a:t>GMT</a:t>
                      </a:r>
                    </a:p>
                  </a:txBody>
                </a:tc>
              </a:tr>
              <a:tr h="0">
                <a:tc>
                  <a:txBody>
                    <a:bodyPr/>
                    <a:lstStyle/>
                    <a:p>
                      <a:pPr lvl="0" marL="0" indent="0" algn="l">
                        <a:buNone/>
                      </a:pPr>
                      <a:r>
                        <a:rPr/>
                        <a:t>Precision</a:t>
                      </a:r>
                      <a:r>
                        <a:rPr/>
                        <a:t> </a:t>
                      </a:r>
                      <a:r>
                        <a:rPr/>
                        <a:t>Public</a:t>
                      </a:r>
                      <a:r>
                        <a:rPr/>
                        <a:t> </a:t>
                      </a:r>
                      <a:r>
                        <a:rPr/>
                        <a:t>Health:</a:t>
                      </a:r>
                      <a:r>
                        <a:rPr/>
                        <a:t> </a:t>
                      </a:r>
                      <a:r>
                        <a:rPr/>
                        <a:t>Reconciling</a:t>
                      </a:r>
                      <a:r>
                        <a:rPr/>
                        <a:t> </a:t>
                      </a:r>
                      <a:r>
                        <a:rPr/>
                        <a:t>Biological</a:t>
                      </a:r>
                      <a:r>
                        <a:rPr/>
                        <a:t> </a:t>
                      </a:r>
                      <a:r>
                        <a:rPr/>
                        <a:t>and</a:t>
                      </a:r>
                      <a:r>
                        <a:rPr/>
                        <a:t> </a:t>
                      </a:r>
                      <a:r>
                        <a:rPr/>
                        <a:t>Social</a:t>
                      </a:r>
                      <a:r>
                        <a:rPr/>
                        <a:t> </a:t>
                      </a:r>
                      <a:r>
                        <a:rPr/>
                        <a:t>Determinants</a:t>
                      </a:r>
                      <a:r>
                        <a:rPr/>
                        <a:t> </a:t>
                      </a:r>
                      <a:r>
                        <a:rPr/>
                        <a:t>of</a:t>
                      </a:r>
                      <a:r>
                        <a:rPr/>
                        <a:t> </a:t>
                      </a:r>
                      <a:r>
                        <a:rPr/>
                        <a:t>Health</a:t>
                      </a:r>
                    </a:p>
                  </a:txBody>
                </a:tc>
                <a:tc>
                  <a:txBody>
                    <a:bodyPr/>
                    <a:lstStyle/>
                    <a:p>
                      <a:pPr lvl="0" marL="0" indent="0" algn="l">
                        <a:buNone/>
                      </a:pPr>
                      <a:r>
                        <a:rPr>
                          <a:hlinkClick r:id="rId11"/>
                        </a:rPr>
                        <a:t>https://blogs.cdc.gov/genomics/2016/06/15/precision-reconciling/</a:t>
                      </a:r>
                    </a:p>
                  </a:txBody>
                </a:tc>
                <a:tc>
                  <a:txBody>
                    <a:bodyPr/>
                    <a:lstStyle/>
                    <a:p>
                      <a:pPr lvl="0" marL="0" indent="0" algn="l">
                        <a:buNone/>
                      </a:pPr>
                      <a:r>
                        <a:rPr/>
                        <a:t>Wed,</a:t>
                      </a:r>
                      <a:r>
                        <a:rPr/>
                        <a:t> </a:t>
                      </a:r>
                      <a:r>
                        <a:rPr/>
                        <a:t>15</a:t>
                      </a:r>
                      <a:r>
                        <a:rPr/>
                        <a:t> </a:t>
                      </a:r>
                      <a:r>
                        <a:rPr/>
                        <a:t>Jun</a:t>
                      </a:r>
                      <a:r>
                        <a:rPr/>
                        <a:t> </a:t>
                      </a:r>
                      <a:r>
                        <a:rPr/>
                        <a:t>2016</a:t>
                      </a:r>
                      <a:r>
                        <a:rPr/>
                        <a:t> </a:t>
                      </a:r>
                      <a:r>
                        <a:rPr/>
                        <a:t>19:52:00</a:t>
                      </a:r>
                      <a:r>
                        <a:rPr/>
                        <a:t> </a:t>
                      </a:r>
                      <a:r>
                        <a:rPr/>
                        <a:t>GMT</a:t>
                      </a:r>
                    </a:p>
                  </a:txBody>
                </a:tc>
              </a:tr>
              <a:tr h="0">
                <a:tc>
                  <a:txBody>
                    <a:bodyPr/>
                    <a:lstStyle/>
                    <a:p>
                      <a:pPr lvl="0" marL="0" indent="0" algn="l">
                        <a:buNone/>
                      </a:pPr>
                      <a:r>
                        <a:rPr/>
                        <a:t>2016:</a:t>
                      </a:r>
                      <a:r>
                        <a:rPr/>
                        <a:t> </a:t>
                      </a:r>
                      <a:r>
                        <a:rPr/>
                        <a:t>The</a:t>
                      </a:r>
                      <a:r>
                        <a:rPr/>
                        <a:t> </a:t>
                      </a:r>
                      <a:r>
                        <a:rPr/>
                        <a:t>Year</a:t>
                      </a:r>
                      <a:r>
                        <a:rPr/>
                        <a:t> </a:t>
                      </a:r>
                      <a:r>
                        <a:rPr/>
                        <a:t>of</a:t>
                      </a:r>
                      <a:r>
                        <a:rPr/>
                        <a:t> </a:t>
                      </a:r>
                      <a:r>
                        <a:rPr/>
                        <a:t>Precision</a:t>
                      </a:r>
                      <a:r>
                        <a:rPr/>
                        <a:t> </a:t>
                      </a:r>
                      <a:r>
                        <a:rPr/>
                        <a:t>Public</a:t>
                      </a:r>
                      <a:r>
                        <a:rPr/>
                        <a:t> </a:t>
                      </a:r>
                      <a:r>
                        <a:rPr/>
                        <a:t>Health!</a:t>
                      </a:r>
                    </a:p>
                  </a:txBody>
                </a:tc>
                <a:tc>
                  <a:txBody>
                    <a:bodyPr/>
                    <a:lstStyle/>
                    <a:p>
                      <a:pPr lvl="0" marL="0" indent="0" algn="l">
                        <a:buNone/>
                      </a:pPr>
                      <a:r>
                        <a:rPr>
                          <a:hlinkClick r:id="rId12"/>
                        </a:rPr>
                        <a:t>https://blogs.cdc.gov/genomics/2016/12/14/2016/</a:t>
                      </a:r>
                    </a:p>
                  </a:txBody>
                </a:tc>
                <a:tc>
                  <a:txBody>
                    <a:bodyPr/>
                    <a:lstStyle/>
                    <a:p>
                      <a:pPr lvl="0" marL="0" indent="0" algn="l">
                        <a:buNone/>
                      </a:pPr>
                      <a:r>
                        <a:rPr/>
                        <a:t>Wed,</a:t>
                      </a:r>
                      <a:r>
                        <a:rPr/>
                        <a:t> </a:t>
                      </a:r>
                      <a:r>
                        <a:rPr/>
                        <a:t>14</a:t>
                      </a:r>
                      <a:r>
                        <a:rPr/>
                        <a:t> </a:t>
                      </a:r>
                      <a:r>
                        <a:rPr/>
                        <a:t>Dec</a:t>
                      </a:r>
                      <a:r>
                        <a:rPr/>
                        <a:t> </a:t>
                      </a:r>
                      <a:r>
                        <a:rPr/>
                        <a:t>2016</a:t>
                      </a:r>
                      <a:r>
                        <a:rPr/>
                        <a:t> </a:t>
                      </a:r>
                      <a:r>
                        <a:rPr/>
                        <a:t>22:31:00</a:t>
                      </a:r>
                      <a:r>
                        <a:rPr/>
                        <a:t> </a:t>
                      </a:r>
                      <a:r>
                        <a:rPr/>
                        <a:t>GMT</a:t>
                      </a:r>
                    </a:p>
                  </a:txBody>
                </a:tc>
              </a:tr>
              <a:tr h="0">
                <a:tc>
                  <a:txBody>
                    <a:bodyPr/>
                    <a:lstStyle/>
                    <a:p>
                      <a:pPr lvl="0" marL="0" indent="0" algn="l">
                        <a:buNone/>
                      </a:pPr>
                      <a:r>
                        <a:rPr/>
                        <a:t>Precision</a:t>
                      </a:r>
                      <a:r>
                        <a:rPr/>
                        <a:t> </a:t>
                      </a:r>
                      <a:r>
                        <a:rPr/>
                        <a:t>medicine</a:t>
                      </a:r>
                      <a:r>
                        <a:rPr/>
                        <a:t> </a:t>
                      </a:r>
                      <a:r>
                        <a:rPr/>
                        <a:t>and</a:t>
                      </a:r>
                      <a:r>
                        <a:rPr/>
                        <a:t> </a:t>
                      </a:r>
                      <a:r>
                        <a:rPr/>
                        <a:t>genomics:</a:t>
                      </a:r>
                      <a:r>
                        <a:rPr/>
                        <a:t> </a:t>
                      </a:r>
                      <a:r>
                        <a:rPr/>
                        <a:t>an</a:t>
                      </a:r>
                      <a:r>
                        <a:rPr/>
                        <a:t> </a:t>
                      </a:r>
                      <a:r>
                        <a:rPr/>
                        <a:t>opportunity</a:t>
                      </a:r>
                      <a:r>
                        <a:rPr/>
                        <a:t> </a:t>
                      </a:r>
                      <a:r>
                        <a:rPr/>
                        <a:t>to</a:t>
                      </a:r>
                      <a:r>
                        <a:rPr/>
                        <a:t> </a:t>
                      </a:r>
                      <a:r>
                        <a:rPr/>
                        <a:t>improve</a:t>
                      </a:r>
                      <a:r>
                        <a:rPr/>
                        <a:t> </a:t>
                      </a:r>
                      <a:r>
                        <a:rPr/>
                        <a:t>public</a:t>
                      </a:r>
                      <a:r>
                        <a:rPr/>
                        <a:t> </a:t>
                      </a:r>
                      <a:r>
                        <a:rPr/>
                        <a:t>health?</a:t>
                      </a:r>
                    </a:p>
                  </a:txBody>
                </a:tc>
                <a:tc>
                  <a:txBody>
                    <a:bodyPr/>
                    <a:lstStyle/>
                    <a:p>
                      <a:pPr lvl="0" marL="0" indent="0" algn="l">
                        <a:buNone/>
                      </a:pPr>
                      <a:r>
                        <a:rPr>
                          <a:hlinkClick r:id="rId13"/>
                        </a:rPr>
                        <a:t>http://feeds.plos.org/~r/plos/blogs/main/~3/4rEm_DKQ28Q/</a:t>
                      </a:r>
                    </a:p>
                  </a:txBody>
                </a:tc>
                <a:tc>
                  <a:txBody>
                    <a:bodyPr/>
                    <a:lstStyle/>
                    <a:p>
                      <a:pPr lvl="0" marL="0" indent="0" algn="l">
                        <a:buNone/>
                      </a:pPr>
                      <a:r>
                        <a:rPr/>
                        <a:t>Mon,</a:t>
                      </a:r>
                      <a:r>
                        <a:rPr/>
                        <a:t> </a:t>
                      </a:r>
                      <a:r>
                        <a:rPr/>
                        <a:t>31</a:t>
                      </a:r>
                      <a:r>
                        <a:rPr/>
                        <a:t> </a:t>
                      </a:r>
                      <a:r>
                        <a:rPr/>
                        <a:t>Oct</a:t>
                      </a:r>
                      <a:r>
                        <a:rPr/>
                        <a:t> </a:t>
                      </a:r>
                      <a:r>
                        <a:rPr/>
                        <a:t>2016</a:t>
                      </a:r>
                      <a:r>
                        <a:rPr/>
                        <a:t> </a:t>
                      </a:r>
                      <a:r>
                        <a:rPr/>
                        <a:t>01:30:00</a:t>
                      </a:r>
                      <a:r>
                        <a:rPr/>
                        <a:t> </a:t>
                      </a:r>
                      <a:r>
                        <a:rPr/>
                        <a:t>GMT</a:t>
                      </a:r>
                    </a:p>
                  </a:txBody>
                </a:tc>
              </a:tr>
              <a:tr h="0">
                <a:tc>
                  <a:txBody>
                    <a:bodyPr/>
                    <a:lstStyle/>
                    <a:p>
                      <a:pPr lvl="0" marL="0" indent="0" algn="l">
                        <a:buNone/>
                      </a:pPr>
                      <a:r>
                        <a:rPr/>
                        <a:t>Precision</a:t>
                      </a:r>
                      <a:r>
                        <a:rPr/>
                        <a:t> </a:t>
                      </a:r>
                      <a:r>
                        <a:rPr/>
                        <a:t>Public</a:t>
                      </a:r>
                      <a:r>
                        <a:rPr/>
                        <a:t> </a:t>
                      </a:r>
                      <a:r>
                        <a:rPr/>
                        <a:t>Health:</a:t>
                      </a:r>
                      <a:r>
                        <a:rPr/>
                        <a:t> </a:t>
                      </a:r>
                      <a:r>
                        <a:rPr/>
                        <a:t>Using</a:t>
                      </a:r>
                      <a:r>
                        <a:rPr/>
                        <a:t> </a:t>
                      </a:r>
                      <a:r>
                        <a:rPr/>
                        <a:t>Malawi</a:t>
                      </a:r>
                      <a:r>
                        <a:rPr/>
                        <a:t> </a:t>
                      </a:r>
                      <a:r>
                        <a:rPr/>
                        <a:t>Population-Based</a:t>
                      </a:r>
                      <a:r>
                        <a:rPr/>
                        <a:t> </a:t>
                      </a:r>
                      <a:r>
                        <a:rPr/>
                        <a:t>Impact</a:t>
                      </a:r>
                      <a:r>
                        <a:rPr/>
                        <a:t> </a:t>
                      </a:r>
                      <a:r>
                        <a:rPr/>
                        <a:t>Assessment</a:t>
                      </a:r>
                      <a:r>
                        <a:rPr/>
                        <a:t> </a:t>
                      </a:r>
                      <a:r>
                        <a:rPr/>
                        <a:t>(MPHIA)</a:t>
                      </a:r>
                      <a:r>
                        <a:rPr/>
                        <a:t> </a:t>
                      </a:r>
                      <a:r>
                        <a:rPr/>
                        <a:t>Data</a:t>
                      </a:r>
                      <a:r>
                        <a:rPr/>
                        <a:t> </a:t>
                      </a:r>
                      <a:r>
                        <a:rPr/>
                        <a:t>to</a:t>
                      </a:r>
                      <a:r>
                        <a:rPr/>
                        <a:t> </a:t>
                      </a:r>
                      <a:r>
                        <a:rPr/>
                        <a:t>Reach</a:t>
                      </a:r>
                      <a:r>
                        <a:rPr/>
                        <a:t> </a:t>
                      </a:r>
                      <a:r>
                        <a:rPr/>
                        <a:t>HIV</a:t>
                      </a:r>
                      <a:r>
                        <a:rPr/>
                        <a:t> </a:t>
                      </a:r>
                      <a:r>
                        <a:rPr/>
                        <a:t>Epidemic</a:t>
                      </a:r>
                      <a:r>
                        <a:rPr/>
                        <a:t> </a:t>
                      </a:r>
                      <a:r>
                        <a:rPr/>
                        <a:t>Control</a:t>
                      </a:r>
                      <a:r>
                        <a:rPr/>
                        <a:t> </a:t>
                      </a:r>
                      <a:r>
                        <a:rPr/>
                        <a:t>in</a:t>
                      </a:r>
                      <a:r>
                        <a:rPr/>
                        <a:t> </a:t>
                      </a:r>
                      <a:r>
                        <a:rPr/>
                        <a:t>Malawi</a:t>
                      </a:r>
                    </a:p>
                  </a:txBody>
                </a:tc>
                <a:tc>
                  <a:txBody>
                    <a:bodyPr/>
                    <a:lstStyle/>
                    <a:p>
                      <a:pPr lvl="0" marL="0" indent="0" algn="l">
                        <a:buNone/>
                      </a:pPr>
                      <a:r>
                        <a:rPr>
                          <a:hlinkClick r:id="rId14"/>
                        </a:rPr>
                        <a:t>https://blogs.cdc.gov/global/2017/10/11/precision-public-health/</a:t>
                      </a:r>
                    </a:p>
                  </a:txBody>
                </a:tc>
                <a:tc>
                  <a:txBody>
                    <a:bodyPr/>
                    <a:lstStyle/>
                    <a:p>
                      <a:pPr lvl="0" marL="0" indent="0" algn="l">
                        <a:buNone/>
                      </a:pPr>
                      <a:r>
                        <a:rPr/>
                        <a:t>Wed,</a:t>
                      </a:r>
                      <a:r>
                        <a:rPr/>
                        <a:t> </a:t>
                      </a:r>
                      <a:r>
                        <a:rPr/>
                        <a:t>11</a:t>
                      </a:r>
                      <a:r>
                        <a:rPr/>
                        <a:t> </a:t>
                      </a:r>
                      <a:r>
                        <a:rPr/>
                        <a:t>Oct</a:t>
                      </a:r>
                      <a:r>
                        <a:rPr/>
                        <a:t> </a:t>
                      </a:r>
                      <a:r>
                        <a:rPr/>
                        <a:t>2017</a:t>
                      </a:r>
                      <a:r>
                        <a:rPr/>
                        <a:t> </a:t>
                      </a:r>
                      <a:r>
                        <a:rPr/>
                        <a:t>16:04:00</a:t>
                      </a:r>
                      <a:r>
                        <a:rPr/>
                        <a:t> </a:t>
                      </a:r>
                      <a:r>
                        <a:rPr/>
                        <a:t>GMT</a:t>
                      </a:r>
                    </a:p>
                  </a:txBody>
                </a:tc>
              </a:tr>
              <a:tr h="0">
                <a:tc>
                  <a:txBody>
                    <a:bodyPr/>
                    <a:lstStyle/>
                    <a:p>
                      <a:pPr lvl="0" marL="0" indent="0" algn="l">
                        <a:buNone/>
                      </a:pPr>
                      <a:r>
                        <a:rPr/>
                        <a:t>Precision</a:t>
                      </a:r>
                      <a:r>
                        <a:rPr/>
                        <a:t> </a:t>
                      </a:r>
                      <a:r>
                        <a:rPr/>
                        <a:t>Medicine</a:t>
                      </a:r>
                      <a:r>
                        <a:rPr/>
                        <a:t> </a:t>
                      </a:r>
                      <a:r>
                        <a:rPr/>
                        <a:t>and</a:t>
                      </a:r>
                      <a:r>
                        <a:rPr/>
                        <a:t> </a:t>
                      </a:r>
                      <a:r>
                        <a:rPr/>
                        <a:t>Public</a:t>
                      </a:r>
                      <a:r>
                        <a:rPr/>
                        <a:t> </a:t>
                      </a:r>
                      <a:r>
                        <a:rPr/>
                        <a:t>Health:</a:t>
                      </a:r>
                      <a:r>
                        <a:rPr/>
                        <a:t> </a:t>
                      </a:r>
                      <a:r>
                        <a:rPr/>
                        <a:t>Improving</a:t>
                      </a:r>
                      <a:r>
                        <a:rPr/>
                        <a:t> </a:t>
                      </a:r>
                      <a:r>
                        <a:rPr/>
                        <a:t>Health</a:t>
                      </a:r>
                      <a:r>
                        <a:rPr/>
                        <a:t> </a:t>
                      </a:r>
                      <a:r>
                        <a:rPr/>
                        <a:t>Now</a:t>
                      </a:r>
                      <a:r>
                        <a:rPr/>
                        <a:t> </a:t>
                      </a:r>
                      <a:r>
                        <a:rPr/>
                        <a:t>While</a:t>
                      </a:r>
                      <a:r>
                        <a:rPr/>
                        <a:t> </a:t>
                      </a:r>
                      <a:r>
                        <a:rPr/>
                        <a:t>Generating</a:t>
                      </a:r>
                      <a:r>
                        <a:rPr/>
                        <a:t> </a:t>
                      </a:r>
                      <a:r>
                        <a:rPr/>
                        <a:t>New</a:t>
                      </a:r>
                      <a:r>
                        <a:rPr/>
                        <a:t> </a:t>
                      </a:r>
                      <a:r>
                        <a:rPr/>
                        <a:t>Knowledge</a:t>
                      </a:r>
                      <a:r>
                        <a:rPr/>
                        <a:t> </a:t>
                      </a:r>
                      <a:r>
                        <a:rPr/>
                        <a:t>for</a:t>
                      </a:r>
                      <a:r>
                        <a:rPr/>
                        <a:t> </a:t>
                      </a:r>
                      <a:r>
                        <a:rPr/>
                        <a:t>the</a:t>
                      </a:r>
                      <a:r>
                        <a:rPr/>
                        <a:t> </a:t>
                      </a:r>
                      <a:r>
                        <a:rPr/>
                        <a:t>Future</a:t>
                      </a:r>
                    </a:p>
                  </a:txBody>
                </a:tc>
                <a:tc>
                  <a:txBody>
                    <a:bodyPr/>
                    <a:lstStyle/>
                    <a:p>
                      <a:pPr lvl="0" marL="0" indent="0" algn="l">
                        <a:buNone/>
                      </a:pPr>
                      <a:r>
                        <a:rPr>
                          <a:hlinkClick r:id="rId15"/>
                        </a:rPr>
                        <a:t>http://blogs.cdc.gov/genomics/2015/06/02/precision/</a:t>
                      </a:r>
                    </a:p>
                  </a:txBody>
                </a:tc>
                <a:tc>
                  <a:txBody>
                    <a:bodyPr/>
                    <a:lstStyle/>
                    <a:p>
                      <a:pPr lvl="0" marL="0" indent="0" algn="l">
                        <a:buNone/>
                      </a:pPr>
                      <a:r>
                        <a:rPr/>
                        <a:t>Tue,</a:t>
                      </a:r>
                      <a:r>
                        <a:rPr/>
                        <a:t> </a:t>
                      </a:r>
                      <a:r>
                        <a:rPr/>
                        <a:t>02</a:t>
                      </a:r>
                      <a:r>
                        <a:rPr/>
                        <a:t> </a:t>
                      </a:r>
                      <a:r>
                        <a:rPr/>
                        <a:t>Jun</a:t>
                      </a:r>
                      <a:r>
                        <a:rPr/>
                        <a:t> </a:t>
                      </a:r>
                      <a:r>
                        <a:rPr/>
                        <a:t>2015</a:t>
                      </a:r>
                      <a:r>
                        <a:rPr/>
                        <a:t> </a:t>
                      </a:r>
                      <a:r>
                        <a:rPr/>
                        <a:t>17:07:00</a:t>
                      </a:r>
                      <a:r>
                        <a:rPr/>
                        <a:t> </a:t>
                      </a:r>
                      <a:r>
                        <a:rPr/>
                        <a:t>GMT</a:t>
                      </a:r>
                    </a:p>
                  </a:txBody>
                </a:tc>
              </a:tr>
              <a:tr h="0">
                <a:tc>
                  <a:txBody>
                    <a:bodyPr/>
                    <a:lstStyle/>
                    <a:p>
                      <a:pPr lvl="0" marL="0" indent="0" algn="l">
                        <a:buNone/>
                      </a:pPr>
                      <a:r>
                        <a:rPr/>
                        <a:t>The</a:t>
                      </a:r>
                      <a:r>
                        <a:rPr/>
                        <a:t> </a:t>
                      </a:r>
                      <a:r>
                        <a:rPr/>
                        <a:t>Success</a:t>
                      </a:r>
                      <a:r>
                        <a:rPr/>
                        <a:t> </a:t>
                      </a:r>
                      <a:r>
                        <a:rPr/>
                        <a:t>of</a:t>
                      </a:r>
                      <a:r>
                        <a:rPr/>
                        <a:t> </a:t>
                      </a:r>
                      <a:r>
                        <a:rPr/>
                        <a:t>Precision</a:t>
                      </a:r>
                      <a:r>
                        <a:rPr/>
                        <a:t> </a:t>
                      </a:r>
                      <a:r>
                        <a:rPr/>
                        <a:t>Medicine</a:t>
                      </a:r>
                      <a:r>
                        <a:rPr/>
                        <a:t> </a:t>
                      </a:r>
                      <a:r>
                        <a:rPr/>
                        <a:t>Requires</a:t>
                      </a:r>
                      <a:r>
                        <a:rPr/>
                        <a:t> </a:t>
                      </a:r>
                      <a:r>
                        <a:rPr/>
                        <a:t>a</a:t>
                      </a:r>
                      <a:r>
                        <a:rPr/>
                        <a:t> </a:t>
                      </a:r>
                      <a:r>
                        <a:rPr/>
                        <a:t>Public</a:t>
                      </a:r>
                      <a:r>
                        <a:rPr/>
                        <a:t> </a:t>
                      </a:r>
                      <a:r>
                        <a:rPr/>
                        <a:t>Health</a:t>
                      </a:r>
                      <a:r>
                        <a:rPr/>
                        <a:t> </a:t>
                      </a:r>
                      <a:r>
                        <a:rPr/>
                        <a:t>Perspective</a:t>
                      </a:r>
                    </a:p>
                  </a:txBody>
                </a:tc>
                <a:tc>
                  <a:txBody>
                    <a:bodyPr/>
                    <a:lstStyle/>
                    <a:p>
                      <a:pPr lvl="0" marL="0" indent="0" algn="l">
                        <a:buNone/>
                      </a:pPr>
                      <a:r>
                        <a:rPr>
                          <a:hlinkClick r:id="rId16"/>
                        </a:rPr>
                        <a:t>http://blogs.cdc.gov/genomics/2015/01/29/precision-medicine/</a:t>
                      </a:r>
                    </a:p>
                  </a:txBody>
                </a:tc>
                <a:tc>
                  <a:txBody>
                    <a:bodyPr/>
                    <a:lstStyle/>
                    <a:p>
                      <a:pPr lvl="0" marL="0" indent="0" algn="l">
                        <a:buNone/>
                      </a:pPr>
                      <a:r>
                        <a:rPr/>
                        <a:t>Thu,</a:t>
                      </a:r>
                      <a:r>
                        <a:rPr/>
                        <a:t> </a:t>
                      </a:r>
                      <a:r>
                        <a:rPr/>
                        <a:t>29</a:t>
                      </a:r>
                      <a:r>
                        <a:rPr/>
                        <a:t> </a:t>
                      </a:r>
                      <a:r>
                        <a:rPr/>
                        <a:t>Jan</a:t>
                      </a:r>
                      <a:r>
                        <a:rPr/>
                        <a:t> </a:t>
                      </a:r>
                      <a:r>
                        <a:rPr/>
                        <a:t>2015</a:t>
                      </a:r>
                      <a:r>
                        <a:rPr/>
                        <a:t> </a:t>
                      </a:r>
                      <a:r>
                        <a:rPr/>
                        <a:t>17:08:00</a:t>
                      </a:r>
                      <a:r>
                        <a:rPr/>
                        <a:t> </a:t>
                      </a:r>
                      <a:r>
                        <a:rPr/>
                        <a:t>GMT</a:t>
                      </a:r>
                    </a:p>
                  </a:txBody>
                </a:tc>
              </a:tr>
              <a:tr h="0">
                <a:tc>
                  <a:txBody>
                    <a:bodyPr/>
                    <a:lstStyle/>
                    <a:p>
                      <a:pPr lvl="0" marL="0" indent="0" algn="l">
                        <a:buNone/>
                      </a:pPr>
                      <a:r>
                        <a:rPr/>
                        <a:t>Infectious</a:t>
                      </a:r>
                      <a:r>
                        <a:rPr/>
                        <a:t> </a:t>
                      </a:r>
                      <a:r>
                        <a:rPr/>
                        <a:t>Diseases:</a:t>
                      </a:r>
                      <a:r>
                        <a:rPr/>
                        <a:t> </a:t>
                      </a:r>
                      <a:r>
                        <a:rPr/>
                        <a:t>Precision</a:t>
                      </a:r>
                      <a:r>
                        <a:rPr/>
                        <a:t> </a:t>
                      </a:r>
                      <a:r>
                        <a:rPr/>
                        <a:t>Medicine</a:t>
                      </a:r>
                      <a:r>
                        <a:rPr/>
                        <a:t> </a:t>
                      </a:r>
                      <a:r>
                        <a:rPr/>
                        <a:t>for</a:t>
                      </a:r>
                      <a:r>
                        <a:rPr/>
                        <a:t> </a:t>
                      </a:r>
                      <a:r>
                        <a:rPr/>
                        <a:t>Public</a:t>
                      </a:r>
                      <a:r>
                        <a:rPr/>
                        <a:t> </a:t>
                      </a:r>
                      <a:r>
                        <a:rPr/>
                        <a:t>Health</a:t>
                      </a:r>
                    </a:p>
                  </a:txBody>
                </a:tc>
                <a:tc>
                  <a:txBody>
                    <a:bodyPr/>
                    <a:lstStyle/>
                    <a:p>
                      <a:pPr lvl="0" marL="0" indent="0" algn="l">
                        <a:buNone/>
                      </a:pPr>
                      <a:r>
                        <a:rPr>
                          <a:hlinkClick r:id="rId17"/>
                        </a:rPr>
                        <a:t>http://blogs.cdc.gov/genomics/2015/09/24/infectious-diseases/</a:t>
                      </a:r>
                    </a:p>
                  </a:txBody>
                </a:tc>
                <a:tc>
                  <a:txBody>
                    <a:bodyPr/>
                    <a:lstStyle/>
                    <a:p>
                      <a:pPr lvl="0" marL="0" indent="0" algn="l">
                        <a:buNone/>
                      </a:pPr>
                      <a:r>
                        <a:rPr/>
                        <a:t>Thu,</a:t>
                      </a:r>
                      <a:r>
                        <a:rPr/>
                        <a:t> </a:t>
                      </a:r>
                      <a:r>
                        <a:rPr/>
                        <a:t>24</a:t>
                      </a:r>
                      <a:r>
                        <a:rPr/>
                        <a:t> </a:t>
                      </a:r>
                      <a:r>
                        <a:rPr/>
                        <a:t>Sep</a:t>
                      </a:r>
                      <a:r>
                        <a:rPr/>
                        <a:t> </a:t>
                      </a:r>
                      <a:r>
                        <a:rPr/>
                        <a:t>2015</a:t>
                      </a:r>
                      <a:r>
                        <a:rPr/>
                        <a:t> </a:t>
                      </a:r>
                      <a:r>
                        <a:rPr/>
                        <a:t>19:09:00</a:t>
                      </a:r>
                      <a:r>
                        <a:rPr/>
                        <a:t> </a:t>
                      </a:r>
                      <a:r>
                        <a:rPr/>
                        <a:t>GMT</a:t>
                      </a:r>
                    </a:p>
                  </a:txBody>
                </a:tc>
              </a:tr>
              <a:tr h="0">
                <a:tc>
                  <a:txBody>
                    <a:bodyPr/>
                    <a:lstStyle/>
                    <a:p>
                      <a:pPr lvl="0" marL="0" indent="0" algn="l">
                        <a:buNone/>
                      </a:pPr>
                      <a:r>
                        <a:rPr/>
                        <a:t>Precision</a:t>
                      </a:r>
                      <a:r>
                        <a:rPr/>
                        <a:t> </a:t>
                      </a:r>
                      <a:r>
                        <a:rPr/>
                        <a:t>Medicine</a:t>
                      </a:r>
                      <a:r>
                        <a:rPr/>
                        <a:t> </a:t>
                      </a:r>
                      <a:r>
                        <a:rPr/>
                        <a:t>vs. Public</a:t>
                      </a:r>
                      <a:r>
                        <a:rPr/>
                        <a:t> </a:t>
                      </a:r>
                      <a:r>
                        <a:rPr/>
                        <a:t>Health:</a:t>
                      </a:r>
                      <a:r>
                        <a:rPr/>
                        <a:t> </a:t>
                      </a:r>
                      <a:r>
                        <a:rPr/>
                        <a:t>a</a:t>
                      </a:r>
                      <a:r>
                        <a:rPr/>
                        <a:t> </a:t>
                      </a:r>
                      <a:r>
                        <a:rPr/>
                        <a:t>False</a:t>
                      </a:r>
                      <a:r>
                        <a:rPr/>
                        <a:t> </a:t>
                      </a:r>
                      <a:r>
                        <a:rPr/>
                        <a:t>Dichotomy?</a:t>
                      </a:r>
                    </a:p>
                  </a:txBody>
                </a:tc>
                <a:tc>
                  <a:txBody>
                    <a:bodyPr/>
                    <a:lstStyle/>
                    <a:p>
                      <a:pPr lvl="0" marL="0" indent="0" algn="l">
                        <a:buNone/>
                      </a:pPr>
                      <a:r>
                        <a:rPr>
                          <a:hlinkClick r:id="rId18"/>
                        </a:rPr>
                        <a:t>http://blogs.cdc.gov/genomics/2015/09/28/precision-medicine-2/</a:t>
                      </a:r>
                    </a:p>
                  </a:txBody>
                </a:tc>
                <a:tc>
                  <a:txBody>
                    <a:bodyPr/>
                    <a:lstStyle/>
                    <a:p>
                      <a:pPr lvl="0" marL="0" indent="0" algn="l">
                        <a:buNone/>
                      </a:pPr>
                      <a:r>
                        <a:rPr/>
                        <a:t>Mon,</a:t>
                      </a:r>
                      <a:r>
                        <a:rPr/>
                        <a:t> </a:t>
                      </a:r>
                      <a:r>
                        <a:rPr/>
                        <a:t>28</a:t>
                      </a:r>
                      <a:r>
                        <a:rPr/>
                        <a:t> </a:t>
                      </a:r>
                      <a:r>
                        <a:rPr/>
                        <a:t>Sep</a:t>
                      </a:r>
                      <a:r>
                        <a:rPr/>
                        <a:t> </a:t>
                      </a:r>
                      <a:r>
                        <a:rPr/>
                        <a:t>2015</a:t>
                      </a:r>
                      <a:r>
                        <a:rPr/>
                        <a:t> </a:t>
                      </a:r>
                      <a:r>
                        <a:rPr/>
                        <a:t>15:59:00</a:t>
                      </a:r>
                      <a:r>
                        <a:rPr/>
                        <a:t> </a:t>
                      </a:r>
                      <a:r>
                        <a:rPr/>
                        <a:t>GMT</a:t>
                      </a:r>
                    </a:p>
                  </a:txBody>
                </a:tc>
              </a:tr>
              <a:tr h="0">
                <a:tc>
                  <a:txBody>
                    <a:bodyPr/>
                    <a:lstStyle/>
                    <a:p>
                      <a:pPr lvl="0" marL="0" indent="0" algn="l">
                        <a:buNone/>
                      </a:pPr>
                      <a:r>
                        <a:rPr/>
                        <a:t>Precision</a:t>
                      </a:r>
                      <a:r>
                        <a:rPr/>
                        <a:t> </a:t>
                      </a:r>
                      <a:r>
                        <a:rPr/>
                        <a:t>Medicine,</a:t>
                      </a:r>
                      <a:r>
                        <a:rPr/>
                        <a:t> </a:t>
                      </a:r>
                      <a:r>
                        <a:rPr/>
                        <a:t>Implementation</a:t>
                      </a:r>
                      <a:r>
                        <a:rPr/>
                        <a:t> </a:t>
                      </a:r>
                      <a:r>
                        <a:rPr/>
                        <a:t>Science</a:t>
                      </a:r>
                      <a:r>
                        <a:rPr/>
                        <a:t> </a:t>
                      </a:r>
                      <a:r>
                        <a:rPr/>
                        <a:t>and</a:t>
                      </a:r>
                      <a:r>
                        <a:rPr/>
                        <a:t> </a:t>
                      </a:r>
                      <a:r>
                        <a:rPr/>
                        <a:t>Public</a:t>
                      </a:r>
                      <a:r>
                        <a:rPr/>
                        <a:t> </a:t>
                      </a:r>
                      <a:r>
                        <a:rPr/>
                        <a:t>Health:</a:t>
                      </a:r>
                      <a:r>
                        <a:rPr/>
                        <a:t> </a:t>
                      </a:r>
                      <a:r>
                        <a:rPr/>
                        <a:t>How</a:t>
                      </a:r>
                      <a:r>
                        <a:rPr/>
                        <a:t> </a:t>
                      </a:r>
                      <a:r>
                        <a:rPr/>
                        <a:t>Do</a:t>
                      </a:r>
                      <a:r>
                        <a:rPr/>
                        <a:t> </a:t>
                      </a:r>
                      <a:r>
                        <a:rPr/>
                        <a:t>We</a:t>
                      </a:r>
                      <a:r>
                        <a:rPr/>
                        <a:t> </a:t>
                      </a:r>
                      <a:r>
                        <a:rPr/>
                        <a:t>Scale</a:t>
                      </a:r>
                      <a:r>
                        <a:rPr/>
                        <a:t> </a:t>
                      </a:r>
                      <a:r>
                        <a:rPr/>
                        <a:t>Up</a:t>
                      </a:r>
                      <a:r>
                        <a:rPr/>
                        <a:t> </a:t>
                      </a:r>
                      <a:r>
                        <a:rPr/>
                        <a:t>From</a:t>
                      </a:r>
                      <a:r>
                        <a:rPr/>
                        <a:t> </a:t>
                      </a:r>
                      <a:r>
                        <a:rPr/>
                        <a:t>1</a:t>
                      </a:r>
                      <a:r>
                        <a:rPr/>
                        <a:t> </a:t>
                      </a:r>
                      <a:r>
                        <a:rPr/>
                        <a:t>Million</a:t>
                      </a:r>
                      <a:r>
                        <a:rPr/>
                        <a:t> </a:t>
                      </a:r>
                      <a:r>
                        <a:rPr/>
                        <a:t>to</a:t>
                      </a:r>
                      <a:r>
                        <a:rPr/>
                        <a:t> </a:t>
                      </a:r>
                      <a:r>
                        <a:rPr/>
                        <a:t>300</a:t>
                      </a:r>
                      <a:r>
                        <a:rPr/>
                        <a:t> </a:t>
                      </a:r>
                      <a:r>
                        <a:rPr/>
                        <a:t>Million?</a:t>
                      </a:r>
                    </a:p>
                  </a:txBody>
                </a:tc>
                <a:tc>
                  <a:txBody>
                    <a:bodyPr/>
                    <a:lstStyle/>
                    <a:p>
                      <a:pPr lvl="0" marL="0" indent="0" algn="l">
                        <a:buNone/>
                      </a:pPr>
                      <a:r>
                        <a:rPr>
                          <a:hlinkClick r:id="rId19"/>
                        </a:rPr>
                        <a:t>http://blogs.cdc.gov/genomics/2015/08/24/precision-2/</a:t>
                      </a:r>
                    </a:p>
                  </a:txBody>
                </a:tc>
                <a:tc>
                  <a:txBody>
                    <a:bodyPr/>
                    <a:lstStyle/>
                    <a:p>
                      <a:pPr lvl="0" marL="0" indent="0" algn="l">
                        <a:buNone/>
                      </a:pPr>
                      <a:r>
                        <a:rPr/>
                        <a:t>Mon,</a:t>
                      </a:r>
                      <a:r>
                        <a:rPr/>
                        <a:t> </a:t>
                      </a:r>
                      <a:r>
                        <a:rPr/>
                        <a:t>24</a:t>
                      </a:r>
                      <a:r>
                        <a:rPr/>
                        <a:t> </a:t>
                      </a:r>
                      <a:r>
                        <a:rPr/>
                        <a:t>Aug</a:t>
                      </a:r>
                      <a:r>
                        <a:rPr/>
                        <a:t> </a:t>
                      </a:r>
                      <a:r>
                        <a:rPr/>
                        <a:t>2015</a:t>
                      </a:r>
                      <a:r>
                        <a:rPr/>
                        <a:t> </a:t>
                      </a:r>
                      <a:r>
                        <a:rPr/>
                        <a:t>14:16:00</a:t>
                      </a:r>
                      <a:r>
                        <a:rPr/>
                        <a:t> </a:t>
                      </a:r>
                      <a:r>
                        <a:rPr/>
                        <a:t>GMT</a:t>
                      </a:r>
                    </a:p>
                  </a:txBody>
                </a:tc>
              </a:tr>
              <a:tr h="0">
                <a:tc>
                  <a:txBody>
                    <a:bodyPr/>
                    <a:lstStyle/>
                    <a:p>
                      <a:pPr lvl="0" marL="0" indent="0" algn="l">
                        <a:buNone/>
                      </a:pPr>
                      <a:r>
                        <a:rPr/>
                        <a:t>Genomics</a:t>
                      </a:r>
                      <a:r>
                        <a:rPr/>
                        <a:t> </a:t>
                      </a:r>
                      <a:r>
                        <a:rPr/>
                        <a:t>and</a:t>
                      </a:r>
                      <a:r>
                        <a:rPr/>
                        <a:t> </a:t>
                      </a:r>
                      <a:r>
                        <a:rPr/>
                        <a:t>Precision</a:t>
                      </a:r>
                      <a:r>
                        <a:rPr/>
                        <a:t> </a:t>
                      </a:r>
                      <a:r>
                        <a:rPr/>
                        <a:t>Medicine:</a:t>
                      </a:r>
                      <a:r>
                        <a:rPr/>
                        <a:t> </a:t>
                      </a:r>
                      <a:r>
                        <a:rPr/>
                        <a:t>How</a:t>
                      </a:r>
                      <a:r>
                        <a:rPr/>
                        <a:t> </a:t>
                      </a:r>
                      <a:r>
                        <a:rPr/>
                        <a:t>Can</a:t>
                      </a:r>
                      <a:r>
                        <a:rPr/>
                        <a:t> </a:t>
                      </a:r>
                      <a:r>
                        <a:rPr/>
                        <a:t>Emerging</a:t>
                      </a:r>
                      <a:r>
                        <a:rPr/>
                        <a:t> </a:t>
                      </a:r>
                      <a:r>
                        <a:rPr/>
                        <a:t>Technologies</a:t>
                      </a:r>
                      <a:r>
                        <a:rPr/>
                        <a:t> </a:t>
                      </a:r>
                      <a:r>
                        <a:rPr/>
                        <a:t>Address</a:t>
                      </a:r>
                      <a:r>
                        <a:rPr/>
                        <a:t> </a:t>
                      </a:r>
                      <a:r>
                        <a:rPr/>
                        <a:t>Population</a:t>
                      </a:r>
                      <a:r>
                        <a:rPr/>
                        <a:t> </a:t>
                      </a:r>
                      <a:r>
                        <a:rPr/>
                        <a:t>Health</a:t>
                      </a:r>
                      <a:r>
                        <a:rPr/>
                        <a:t> </a:t>
                      </a:r>
                      <a:r>
                        <a:rPr/>
                        <a:t>Disparities?</a:t>
                      </a:r>
                      <a:r>
                        <a:rPr/>
                        <a:t> </a:t>
                      </a:r>
                      <a:r>
                        <a:rPr/>
                        <a:t>Join</a:t>
                      </a:r>
                      <a:r>
                        <a:rPr/>
                        <a:t> </a:t>
                      </a:r>
                      <a:r>
                        <a:rPr/>
                        <a:t>the</a:t>
                      </a:r>
                      <a:r>
                        <a:rPr/>
                        <a:t> </a:t>
                      </a:r>
                      <a:r>
                        <a:rPr/>
                        <a:t>Conversation.</a:t>
                      </a:r>
                    </a:p>
                  </a:txBody>
                </a:tc>
                <a:tc>
                  <a:txBody>
                    <a:bodyPr/>
                    <a:lstStyle/>
                    <a:p>
                      <a:pPr lvl="0" marL="0" indent="0" algn="l">
                        <a:buNone/>
                      </a:pPr>
                      <a:r>
                        <a:rPr>
                          <a:hlinkClick r:id="rId20"/>
                        </a:rPr>
                        <a:t>https://blogs.cdc.gov/genomics/2017/11/13/genomics-and-precision/</a:t>
                      </a:r>
                    </a:p>
                  </a:txBody>
                </a:tc>
                <a:tc>
                  <a:txBody>
                    <a:bodyPr/>
                    <a:lstStyle/>
                    <a:p>
                      <a:pPr lvl="0" marL="0" indent="0" algn="l">
                        <a:buNone/>
                      </a:pPr>
                      <a:r>
                        <a:rPr/>
                        <a:t>Mon,</a:t>
                      </a:r>
                      <a:r>
                        <a:rPr/>
                        <a:t> </a:t>
                      </a:r>
                      <a:r>
                        <a:rPr/>
                        <a:t>13</a:t>
                      </a:r>
                      <a:r>
                        <a:rPr/>
                        <a:t> </a:t>
                      </a:r>
                      <a:r>
                        <a:rPr/>
                        <a:t>Nov</a:t>
                      </a:r>
                      <a:r>
                        <a:rPr/>
                        <a:t> </a:t>
                      </a:r>
                      <a:r>
                        <a:rPr/>
                        <a:t>2017</a:t>
                      </a:r>
                      <a:r>
                        <a:rPr/>
                        <a:t> </a:t>
                      </a:r>
                      <a:r>
                        <a:rPr/>
                        <a:t>20:52:00</a:t>
                      </a:r>
                      <a:r>
                        <a:rPr/>
                        <a:t> </a:t>
                      </a:r>
                      <a:r>
                        <a:rPr/>
                        <a:t>GMT</a:t>
                      </a:r>
                    </a:p>
                  </a:txBody>
                </a:tc>
              </a:tr>
              <a:tr h="0">
                <a:tc>
                  <a:txBody>
                    <a:bodyPr/>
                    <a:lstStyle/>
                    <a:p>
                      <a:pPr lvl="0" marL="0" indent="0" algn="l">
                        <a:buNone/>
                      </a:pPr>
                      <a:r>
                        <a:rPr/>
                        <a:t>Precision</a:t>
                      </a:r>
                      <a:r>
                        <a:rPr/>
                        <a:t> </a:t>
                      </a:r>
                      <a:r>
                        <a:rPr/>
                        <a:t>Medicine</a:t>
                      </a:r>
                      <a:r>
                        <a:rPr/>
                        <a:t> </a:t>
                      </a:r>
                      <a:r>
                        <a:rPr/>
                        <a:t>and</a:t>
                      </a:r>
                      <a:r>
                        <a:rPr/>
                        <a:t> </a:t>
                      </a:r>
                      <a:r>
                        <a:rPr/>
                        <a:t>Population</a:t>
                      </a:r>
                      <a:r>
                        <a:rPr/>
                        <a:t> </a:t>
                      </a:r>
                      <a:r>
                        <a:rPr/>
                        <a:t>Health:</a:t>
                      </a:r>
                      <a:r>
                        <a:rPr/>
                        <a:t> </a:t>
                      </a:r>
                      <a:r>
                        <a:rPr/>
                        <a:t>Dealing</a:t>
                      </a:r>
                      <a:r>
                        <a:rPr/>
                        <a:t> </a:t>
                      </a:r>
                      <a:r>
                        <a:rPr/>
                        <a:t>With</a:t>
                      </a:r>
                      <a:r>
                        <a:rPr/>
                        <a:t> </a:t>
                      </a:r>
                      <a:r>
                        <a:rPr/>
                        <a:t>the</a:t>
                      </a:r>
                      <a:r>
                        <a:rPr/>
                        <a:t> </a:t>
                      </a:r>
                      <a:r>
                        <a:rPr/>
                        <a:t>Elephant</a:t>
                      </a:r>
                      <a:r>
                        <a:rPr/>
                        <a:t> </a:t>
                      </a:r>
                      <a:r>
                        <a:rPr/>
                        <a:t>in</a:t>
                      </a:r>
                      <a:r>
                        <a:rPr/>
                        <a:t> </a:t>
                      </a:r>
                      <a:r>
                        <a:rPr/>
                        <a:t>the</a:t>
                      </a:r>
                      <a:r>
                        <a:rPr/>
                        <a:t> </a:t>
                      </a:r>
                      <a:r>
                        <a:rPr/>
                        <a:t>Room</a:t>
                      </a:r>
                    </a:p>
                  </a:txBody>
                </a:tc>
                <a:tc>
                  <a:txBody>
                    <a:bodyPr/>
                    <a:lstStyle/>
                    <a:p>
                      <a:pPr lvl="0" marL="0" indent="0" algn="l">
                        <a:buNone/>
                      </a:pPr>
                      <a:r>
                        <a:rPr>
                          <a:hlinkClick r:id="rId21"/>
                        </a:rPr>
                        <a:t>https://blogs.cdc.gov/genomics/2016/08/17/precision-medicine-3/</a:t>
                      </a:r>
                    </a:p>
                  </a:txBody>
                </a:tc>
                <a:tc>
                  <a:txBody>
                    <a:bodyPr/>
                    <a:lstStyle/>
                    <a:p>
                      <a:pPr lvl="0" marL="0" indent="0" algn="l">
                        <a:buNone/>
                      </a:pPr>
                      <a:r>
                        <a:rPr/>
                        <a:t>Wed,</a:t>
                      </a:r>
                      <a:r>
                        <a:rPr/>
                        <a:t> </a:t>
                      </a:r>
                      <a:r>
                        <a:rPr/>
                        <a:t>17</a:t>
                      </a:r>
                      <a:r>
                        <a:rPr/>
                        <a:t> </a:t>
                      </a:r>
                      <a:r>
                        <a:rPr/>
                        <a:t>Aug</a:t>
                      </a:r>
                      <a:r>
                        <a:rPr/>
                        <a:t> </a:t>
                      </a:r>
                      <a:r>
                        <a:rPr/>
                        <a:t>2016</a:t>
                      </a:r>
                      <a:r>
                        <a:rPr/>
                        <a:t> </a:t>
                      </a:r>
                      <a:r>
                        <a:rPr/>
                        <a:t>20:03:00</a:t>
                      </a:r>
                      <a:r>
                        <a:rPr/>
                        <a:t> </a:t>
                      </a:r>
                      <a:r>
                        <a:rPr/>
                        <a:t>GMT</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a:latin typeface="Courier"/>
              </a:rPr>
              <a:t>## Please wait...Your query is precision[All Fields] AND "public health"[MeSH Terms] AND 2015[PDAT] : 2018[PDAT]. This returns 12166 abstracts. By default 1000 abstracts are downloaded. You downloaded 12145 abstracts. To retrieve more set 'n =' argument to the desired value</a:t>
            </a:r>
          </a:p>
          <a:p>
            <a:pPr lvl="0" marL="0" indent="0">
              <a:buNone/>
            </a:pPr>
            <a:r>
              <a:rPr/>
              <a:t>’r p %&gt;% knitr::kable()`</a:t>
            </a:r>
          </a:p>
          <a:p>
            <a:pPr lvl="0" marL="1270000" indent="0">
              <a:buNone/>
            </a:pPr>
            <a:r>
              <a:rPr sz="1800">
                <a:latin typeface="Courier"/>
              </a:rPr>
              <a:t>## Warning in stri_replace_all_regex(string, pattern,
## fix_replacement(replacement), : argument is not an atomic vector; coercing</a:t>
            </a:r>
          </a:p>
          <a:p>
            <a:pPr lvl="0" marL="0" indent="0">
              <a:buNone/>
            </a:pPr>
            <a:r>
              <a:rPr>
                <a:hlinkClick r:id="rId2"/>
              </a:rPr>
              <a:t>https://blogs.cdc.gov/genomics/2018/05/15/precision-public-health-2/</a:t>
            </a:r>
            <a:r>
              <a:rPr/>
              <a:t>, </a:t>
            </a:r>
            <a:r>
              <a:rPr>
                <a:hlinkClick r:id="rId3"/>
              </a:rPr>
              <a:t>https://www.nature.com/news/four-steps-to-precision-public-health-1.21089</a:t>
            </a:r>
            <a:r>
              <a:rPr/>
              <a:t>, </a:t>
            </a:r>
            <a:r>
              <a:rPr>
                <a:hlinkClick r:id="rId4"/>
              </a:rPr>
              <a:t>https://www.frontiersin.org/articles/10.3389/fpubh.2018.00068</a:t>
            </a:r>
            <a:r>
              <a:rPr/>
              <a:t>, </a:t>
            </a:r>
            <a:r>
              <a:rPr>
                <a:hlinkClick r:id="rId5"/>
              </a:rPr>
              <a:t>https://www.frontiersin.org/research-topics/4526/precision-public-health</a:t>
            </a:r>
            <a:r>
              <a:rPr/>
              <a:t>, </a:t>
            </a:r>
            <a:r>
              <a:rPr>
                <a:hlinkClick r:id="rId6"/>
              </a:rPr>
              <a:t>https://www.ncbi.nlm.nih.gov/pmc/articles/PMC5937027/</a:t>
            </a:r>
            <a:r>
              <a:rPr/>
              <a:t>, </a:t>
            </a:r>
            <a:r>
              <a:rPr>
                <a:hlinkClick r:id="rId7"/>
              </a:rPr>
              <a:t>https://www.ncbi.nlm.nih.gov/pmc/articles/PMC4915347/</a:t>
            </a:r>
            <a:r>
              <a:rPr/>
              <a:t>, </a:t>
            </a:r>
            <a:r>
              <a:rPr>
                <a:hlinkClick r:id="rId8"/>
              </a:rPr>
              <a:t>https://pdfs.semanticscholar.org/presentation/5f8e/242966ebcce86cc50b4ae62cddf04b42da18.pdf</a:t>
            </a:r>
            <a:r>
              <a:rPr/>
              <a:t>, </a:t>
            </a:r>
            <a:r>
              <a:rPr>
                <a:hlinkClick r:id="rId9"/>
              </a:rPr>
              <a:t>https://www.nejm.org/doi/full/10.1056/NEJMp1806634</a:t>
            </a:r>
            <a:r>
              <a:rPr/>
              <a:t>, </a:t>
            </a:r>
            <a:r>
              <a:rPr>
                <a:hlinkClick r:id="rId10"/>
              </a:rPr>
              <a:t>http://www.phgfoundation.org/blog/precision-public-health-a-conversation</a:t>
            </a:r>
            <a:r>
              <a:rPr/>
              <a:t>, </a:t>
            </a:r>
            <a:r>
              <a:rPr>
                <a:hlinkClick r:id="rId11"/>
              </a:rPr>
              <a:t>https://academic.oup.com/ije/advance-article/doi/10.1093/ije/dyy184/5096004</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Arnett, Donna K., and Steven A. Claas. 2016. “Precision medicine, genomics, and public health.” </a:t>
            </a:r>
            <a:r>
              <a:rPr i="1"/>
              <a:t>Diabetes Care</a:t>
            </a:r>
            <a:r>
              <a:rPr/>
              <a:t>. </a:t>
            </a:r>
            <a:r>
              <a:rPr>
                <a:hlinkClick r:id="rId2"/>
              </a:rPr>
              <a:t>https://doi.org/10.2337/dc16-1763</a:t>
            </a:r>
            <a:r>
              <a:rPr/>
              <a:t>.</a:t>
            </a:r>
          </a:p>
          <a:p>
            <a:pPr lvl="0" marL="0" indent="0">
              <a:buNone/>
            </a:pPr>
            <a:r>
              <a:rPr/>
              <a:t>Dolley, Shawn. 2018. “Big Data’s Role in Precision Public Health.” </a:t>
            </a:r>
            <a:r>
              <a:rPr i="1"/>
              <a:t>Frontiers in Public Health</a:t>
            </a:r>
            <a:r>
              <a:rPr/>
              <a:t>. </a:t>
            </a:r>
            <a:r>
              <a:rPr>
                <a:hlinkClick r:id="rId3"/>
              </a:rPr>
              <a:t>https://doi.org/10.3389/fpubh.2018.00068</a:t>
            </a:r>
            <a:r>
              <a:rPr/>
              <a:t>.</a:t>
            </a:r>
          </a:p>
          <a:p>
            <a:pPr lvl="0" marL="0" indent="0">
              <a:buNone/>
            </a:pPr>
            <a:r>
              <a:rPr/>
              <a:t>Dowell, Scott F., David Blazes, and Susan Desmond-Hellmann. 2016. “Four steps to precision public health.” </a:t>
            </a:r>
            <a:r>
              <a:rPr>
                <a:hlinkClick r:id="rId4"/>
              </a:rPr>
              <a:t>https://doi.org/10.1038/540189a</a:t>
            </a:r>
            <a:r>
              <a:rPr/>
              <a:t>.</a:t>
            </a:r>
          </a:p>
          <a:p>
            <a:pPr lvl="0" marL="0" indent="0">
              <a:buNone/>
            </a:pPr>
            <a:r>
              <a:rPr/>
              <a:t>Khoury, Muin J., and Sandro Galea. 2016. “Will Precision Medicine Improve Population Health?” </a:t>
            </a:r>
            <a:r>
              <a:rPr i="1"/>
              <a:t>JAMA</a:t>
            </a:r>
            <a:r>
              <a:rPr/>
              <a:t>. </a:t>
            </a:r>
            <a:r>
              <a:rPr>
                <a:hlinkClick r:id="rId5"/>
              </a:rPr>
              <a:t>https://doi.org/10.1001/jama.2016.12260</a:t>
            </a:r>
            <a:r>
              <a:rPr/>
              <a:t>.</a:t>
            </a:r>
          </a:p>
          <a:p>
            <a:pPr lvl="0" marL="0" indent="0">
              <a:buNone/>
            </a:pPr>
            <a:r>
              <a:rPr/>
              <a:t>Weeramanthri, Tarun Stephen, Hugh J S Dawkins, Gareth Baynam, Matthew Bellgard, Ori Gudes, and James Bernard Semmens. 2018. “Editorial: Precision Public Health.” </a:t>
            </a:r>
            <a:r>
              <a:rPr i="1"/>
              <a:t>Frontiers in Public Health</a:t>
            </a:r>
            <a:r>
              <a:rPr/>
              <a:t> 6 (April): 3–5. </a:t>
            </a:r>
            <a:r>
              <a:rPr>
                <a:hlinkClick r:id="rId6"/>
              </a:rPr>
              <a:t>https://doi.org/10.3389/fpubh.2018.00121</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 of Contents</a:t>
            </a:r>
          </a:p>
        </p:txBody>
      </p:sp>
      <p:sp>
        <p:nvSpPr>
          <p:cNvPr id="3" name="Content Placeholder 2"/>
          <p:cNvSpPr>
            <a:spLocks noGrp="1"/>
          </p:cNvSpPr>
          <p:nvPr>
            <p:ph idx="1"/>
          </p:nvPr>
        </p:nvSpPr>
        <p:spPr/>
        <p:txBody>
          <a:bodyPr/>
          <a:lstStyle/>
          <a:p>
            <a:pPr lvl="1"/>
            <a:r>
              <a:rPr>
                <a:hlinkClick r:id="rId2" action="ppaction://hlinksldjump"/>
              </a:rPr>
              <a:t>What is precision public health?</a:t>
            </a:r>
          </a:p>
          <a:p>
            <a:pPr lvl="1"/>
            <a:r>
              <a:rPr>
                <a:hlinkClick r:id="rId3" action="ppaction://hlinksldjump"/>
              </a:rPr>
              <a:t>Current and possible uses</a:t>
            </a:r>
          </a:p>
          <a:p>
            <a:pPr lvl="1"/>
            <a:r>
              <a:rPr>
                <a:hlinkClick r:id="rId4" action="ppaction://hlinksldjump"/>
              </a:rPr>
              <a:t>Precision ph vs precision medicine</a:t>
            </a:r>
          </a:p>
          <a:p>
            <a:pPr lvl="1"/>
            <a:r>
              <a:rPr>
                <a:hlinkClick r:id="rId5" action="ppaction://hlinksldjump"/>
              </a:rPr>
              <a:t>Critiques and controversies</a:t>
            </a:r>
          </a:p>
          <a:p>
            <a:pPr lvl="1"/>
            <a:r>
              <a:rPr>
                <a:hlinkClick r:id="rId6" action="ppaction://hlinksldjump"/>
              </a:rPr>
              <a:t>Implications for health intelligence</a:t>
            </a:r>
          </a:p>
          <a:p>
            <a:pPr lvl="1"/>
            <a:r>
              <a:rPr>
                <a:hlinkClick r:id="rId7" action="ppaction://hlinksldjump"/>
              </a:rPr>
              <a:t>References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precision</a:t>
            </a:r>
            <a:r>
              <a:rPr/>
              <a:t> </a:t>
            </a:r>
            <a:r>
              <a:rPr/>
              <a:t>public</a:t>
            </a:r>
            <a:r>
              <a:rPr/>
              <a:t> </a:t>
            </a:r>
            <a:r>
              <a:rPr/>
              <a:t>health?</a:t>
            </a:r>
          </a:p>
        </p:txBody>
      </p:sp>
      <p:sp>
        <p:nvSpPr>
          <p:cNvPr id="3" name="Content Placeholder 2"/>
          <p:cNvSpPr>
            <a:spLocks noGrp="1"/>
          </p:cNvSpPr>
          <p:nvPr>
            <p:ph idx="1"/>
          </p:nvPr>
        </p:nvSpPr>
        <p:spPr/>
        <p:txBody>
          <a:bodyPr/>
          <a:lstStyle/>
          <a:p>
            <a:pPr lvl="1"/>
            <a:r>
              <a:rPr/>
              <a:t>A recently coined term first appearing in print in 2014 (Dolley 2018)</a:t>
            </a:r>
          </a:p>
          <a:p>
            <a:pPr lvl="1"/>
            <a:r>
              <a:rPr/>
              <a:t>Sparse literature</a:t>
            </a:r>
          </a:p>
          <a:p>
            <a:pPr lvl="1"/>
            <a:r>
              <a:rPr/>
              <a:t>Various definitions but all encompass a set of consistent ideas:</a:t>
            </a:r>
          </a:p>
          <a:p>
            <a:pPr lvl="2"/>
            <a:r>
              <a:rPr/>
              <a:t>Use of </a:t>
            </a:r>
            <a:r>
              <a:rPr i="1"/>
              <a:t>big data</a:t>
            </a:r>
            <a:r>
              <a:rPr/>
              <a:t> and new tehcnology to improve health</a:t>
            </a:r>
          </a:p>
          <a:p>
            <a:pPr lvl="2"/>
            <a:r>
              <a:rPr/>
              <a:t>Data used to give more precise descriptions of populations and individuals</a:t>
            </a:r>
          </a:p>
          <a:p>
            <a:pPr lvl="2"/>
            <a:r>
              <a:rPr/>
              <a:t>Application of new techniques and methods</a:t>
            </a:r>
          </a:p>
          <a:p>
            <a:pPr lvl="2"/>
            <a:r>
              <a:rPr/>
              <a:t>Speed, accuracy and scale</a:t>
            </a:r>
          </a:p>
          <a:p>
            <a:pPr lvl="2"/>
            <a:r>
              <a:rPr/>
              <a:t>“the application and combination of new and existing technologies, which more precisely describe and analyse individuals and their environment over the life course, to tailor preventive interventions for at-risk groups and improve the overall health of the population.” (Weeramanthri et al. 2018)</a:t>
            </a:r>
          </a:p>
          <a:p>
            <a:pPr lvl="2"/>
            <a:r>
              <a:rPr/>
              <a:t>“improving the ability to prevent disease, promote health, and reduce health disparities in populations by applying emerging methods and technologies for measuring disease, pathogens, exposures, behaviors, and susceptibility in populations; and developing policies and targeted implementation programs to improve health” (Khoury and Galea 2016)</a:t>
            </a:r>
          </a:p>
          <a:p>
            <a:pPr lvl="2"/>
            <a:r>
              <a:rPr/>
              <a:t>“requires robust primary surveillance data, rapid application of sophisticated analytics to track the geographical distribution of disease, and the capacity to act on such information” (Dowell, Blazes, and Desmond-Hellmann 2016)</a:t>
            </a:r>
          </a:p>
          <a:p>
            <a:pPr lvl="2"/>
            <a:r>
              <a:rPr/>
              <a:t>“Precision public health is characterized by discovering, validating, and optimizing care strategies for well-characterized population strata” (Arnett and Claas 2016)</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Current</a:t>
            </a:r>
            <a:r>
              <a:rPr/>
              <a:t> </a:t>
            </a:r>
            <a:r>
              <a:rPr/>
              <a:t>and</a:t>
            </a:r>
            <a:r>
              <a:rPr/>
              <a:t> </a:t>
            </a:r>
            <a:r>
              <a:rPr/>
              <a:t>possible</a:t>
            </a:r>
            <a:r>
              <a:rPr/>
              <a:t> </a:t>
            </a:r>
            <a:r>
              <a:rPr/>
              <a:t>uses</a:t>
            </a:r>
          </a:p>
        </p:txBody>
      </p:sp>
      <p:sp>
        <p:nvSpPr>
          <p:cNvPr id="3" name="Content Placeholder 2"/>
          <p:cNvSpPr>
            <a:spLocks noGrp="1"/>
          </p:cNvSpPr>
          <p:nvPr>
            <p:ph idx="1"/>
          </p:nvPr>
        </p:nvSpPr>
        <p:spPr/>
        <p:txBody>
          <a:bodyPr/>
          <a:lstStyle/>
          <a:p>
            <a:pPr lvl="0" marL="0" indent="0">
              <a:buNone/>
            </a:pPr>
            <a:r>
              <a:rPr/>
              <a:t>Current literature has identified 4 main use cases for precision public health:</a:t>
            </a:r>
          </a:p>
          <a:p>
            <a:pPr lvl="1">
              <a:buAutoNum type="arabicPeriod"/>
            </a:pPr>
            <a:r>
              <a:rPr/>
              <a:t>Disease surveillance and signal detection</a:t>
            </a:r>
          </a:p>
          <a:p>
            <a:pPr lvl="1">
              <a:buAutoNum type="arabicPeriod"/>
            </a:pPr>
            <a:r>
              <a:rPr/>
              <a:t>Risk prediction</a:t>
            </a:r>
          </a:p>
          <a:p>
            <a:pPr lvl="1">
              <a:buAutoNum type="arabicPeriod"/>
            </a:pPr>
            <a:r>
              <a:rPr/>
              <a:t>Targeting treatment interventions</a:t>
            </a:r>
          </a:p>
          <a:p>
            <a:pPr lvl="1">
              <a:buAutoNum type="arabicPeriod"/>
            </a:pPr>
            <a:r>
              <a:rPr/>
              <a:t>Improved disease understanding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pubh-06-00068-t001.jp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Source:</a:t>
            </a:r>
            <a:r>
              <a:rPr/>
              <a:t>(Dolley</a:t>
            </a:r>
            <a:r>
              <a:rPr/>
              <a:t> </a:t>
            </a:r>
            <a:r>
              <a:rPr/>
              <a:t>2018)</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These are largely in environmental health and communicable disease control. The only studies identified by Dolley in non-communicable disease or broader public health relate to diabetes.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pubh-06-00068-t002.jp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Source:</a:t>
            </a:r>
            <a:r>
              <a:rPr/>
              <a:t>(Dolley</a:t>
            </a:r>
            <a:r>
              <a:rPr/>
              <a:t> </a:t>
            </a:r>
            <a:r>
              <a:rPr/>
              <a:t>2018)</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Examples developing of:</a:t>
            </a:r>
          </a:p>
          <a:p>
            <a:pPr lvl="1"/>
            <a:r>
              <a:rPr/>
              <a:t>Synthesizing data, academic literature and expert opinion for priority setting (</a:t>
            </a:r>
            <a:r>
              <a:rPr>
                <a:hlinkClick r:id="rId2"/>
              </a:rPr>
              <a:t>https://www.frontiersin.org/articles/10.3389/fpubh.2017.00125/full</a:t>
            </a:r>
            <a:r>
              <a:rPr/>
              <a:t>)</a:t>
            </a:r>
          </a:p>
          <a:p>
            <a:pPr lvl="1"/>
            <a:r>
              <a:rPr/>
              <a:t>Combining big and “smaller” data (</a:t>
            </a:r>
            <a:r>
              <a:rPr>
                <a:hlinkClick r:id="rId3"/>
              </a:rPr>
              <a:t>https://www.frontiersin.org/articles/10.3389/fpubh.2016.00248/full</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Precision</a:t>
            </a:r>
            <a:r>
              <a:rPr/>
              <a:t> </a:t>
            </a:r>
            <a:r>
              <a:rPr/>
              <a:t>ph</a:t>
            </a:r>
            <a:r>
              <a:rPr/>
              <a:t> </a:t>
            </a:r>
            <a:r>
              <a:rPr/>
              <a:t>vs</a:t>
            </a:r>
            <a:r>
              <a:rPr/>
              <a:t> </a:t>
            </a:r>
            <a:r>
              <a:rPr/>
              <a:t>precision</a:t>
            </a:r>
            <a:r>
              <a:rPr/>
              <a:t> </a:t>
            </a:r>
            <a:r>
              <a:rPr/>
              <a:t>medicine</a:t>
            </a:r>
          </a:p>
        </p:txBody>
      </p:sp>
      <p:sp>
        <p:nvSpPr>
          <p:cNvPr id="3" name="Content Placeholder 2"/>
          <p:cNvSpPr>
            <a:spLocks noGrp="1"/>
          </p:cNvSpPr>
          <p:nvPr>
            <p:ph idx="1"/>
          </p:nvPr>
        </p:nvSpPr>
        <p:spPr/>
        <p:txBody>
          <a:bodyPr/>
          <a:lstStyle/>
          <a:p>
            <a:pPr lvl="0" marL="0" indent="0">
              <a:buNone/>
            </a:pPr>
            <a:r>
              <a:rPr/>
              <a:t>There has been some debate about the relationship or otherwise between precision medicince and precision public health. There are number of strands:</a:t>
            </a:r>
          </a:p>
          <a:p>
            <a:pPr lvl="1">
              <a:buAutoNum type="arabicPeriod"/>
            </a:pPr>
            <a:r>
              <a:rPr/>
              <a:t>The 4 Ps of precision medicine (Predictive, Preventive, Personalised, Particpatory) should be extended to 5 with the addition of P for “population”…</a:t>
            </a:r>
          </a:p>
          <a:p>
            <a:pPr lvl="1">
              <a:buAutoNum type="arabicPeriod"/>
            </a:pPr>
            <a:r>
              <a:rPr/>
              <a:t>Some argue that the two are unconnected</a:t>
            </a:r>
          </a:p>
          <a:p>
            <a:pPr lvl="1">
              <a:buAutoNum type="arabicPeriod"/>
            </a:pPr>
            <a:r>
              <a:rPr/>
              <a:t>Some argue that the precision medicine is the antithesis of public health and that precision medicine may increase inequality, and divert resources and focus away from population health and prevention</a:t>
            </a:r>
          </a:p>
          <a:p>
            <a:pPr lvl="1">
              <a:buAutoNum type="arabicPeriod"/>
            </a:pPr>
            <a:r>
              <a:rPr/>
              <a:t>Many agree that the distinction is unhelpful and that they are two sides of the same coin.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public health: imprecise thoughts</dc:title>
  <dc:creator>Julian Flowers</dc:creator>
  <cp:keywords/>
  <dcterms:created xsi:type="dcterms:W3CDTF">2018-10-03T07:54:09Z</dcterms:created>
  <dcterms:modified xsi:type="dcterms:W3CDTF">2018-10-03T07:54:09Z</dcterms:modified>
</cp:coreProperties>
</file>