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2562" autoAdjust="0"/>
  </p:normalViewPr>
  <p:slideViewPr>
    <p:cSldViewPr snapToGrid="0">
      <p:cViewPr varScale="1">
        <p:scale>
          <a:sx n="91" d="100"/>
          <a:sy n="9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D0CC8-8652-4BD7-930A-DE1606C5840C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F190-1728-48C2-A1DB-2FFE4EB03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7F190-1728-48C2-A1DB-2FFE4EB03E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9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students into 4 groups A,B,C,D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7F190-1728-48C2-A1DB-2FFE4EB03E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2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7F190-1728-48C2-A1DB-2FFE4EB03E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3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B1C-2450-4B18-B37C-AD4F817D3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03229-38A2-4478-9336-873E8DA0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DB4F-D390-4F63-9E12-21B88C0F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08C9-9382-4509-82CE-41ACDD95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C380-0C94-435B-9B20-13BCB499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B0F2-822C-470A-B5C8-D3DE3697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B13E-DFE0-46F4-8B03-954E04DDD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B93F-A72E-44AF-8BE3-B880EE4E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69A8-9420-4D72-B737-8FCAE3F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4A6E-22E5-497B-A34D-3359DC41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EB87-6223-4AE4-9F4D-58A844D1D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00F1E-4D1C-4F21-9464-F4D35C83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B3F4-D2F6-4FC1-A49B-3B782ADB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1764-1684-4239-B300-1B2A1530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56A4-7676-4FFB-A814-5AAF6870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6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C690-C7C7-41DC-9E87-192CFBBC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1B39-58A8-4BB8-B350-916643EC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ED49-798A-4327-BCEE-7CB5286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583F-4741-4643-A9C5-18E837A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9DE4D-0C18-4DC0-BAFB-9259DE27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17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BA48-40F2-4B4B-9B66-2E15A7BA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274A-5FF9-46D2-892F-91CF0182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75AD-D080-4EBE-BBBE-27374009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B704-2FB6-474D-8986-63D6E527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B03B-D068-443C-A182-9DE044D0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7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138-FA7D-4899-AC52-43E37A58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D572-627B-4C8F-AA6A-6C524F2C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63317-DD11-4BC9-8BB7-044F086A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00177-F0D0-4612-B238-DE267A30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7657-4980-49A8-A00C-984071FC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DB0A-CCFD-4117-ADCD-B3DEE7AA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9EAE-A7AE-4717-B07F-07832F5F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D1C0C-696B-4169-8907-CA0A831E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2FF8-6A76-4FE1-B089-EF2757D5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F2389-FEE1-4F0B-836A-9981D5E2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24BF3-4A92-4817-9382-80371724B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960BD-FD07-4F22-AE27-B99ABFEC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341F9-FE36-4324-B02E-7E813409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7CDA-87A4-491E-B243-50132DE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3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DDFB-9E41-44CF-B7E4-3F9C67C2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F0A1C-DB1B-43F4-8177-F7F4EDB4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A282-0264-4722-BAE0-17A30F90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96667-CDB6-4922-82BF-D76B6BA4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8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6FC9F-C4B2-492C-8BCD-272DF50E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CFB9A-4395-4E61-9E4E-DC9227D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3179-CD86-4F39-B6FB-F865C6D5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6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5ECD-EA55-4DFA-A926-76D784F2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102-9563-4BC3-A12E-942AA03B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CBB61-92D6-4F47-A7A1-23A1CB40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41BF-C075-4FD0-BA9E-867A4511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AB4C-B1C6-46C9-99AB-DC5C5EE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D5444-3BA6-493B-8C93-332F9104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8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39C1-7C1B-47CD-ABD5-1D1DA247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32ED8-BFA7-4949-82AB-23E8C9D40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9BD8A-8A74-4946-82F0-4FD5C787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9584C-F859-4410-BBB8-45DCE29A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A009B-3996-4DA4-9DE6-98D180DB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EF33C-8992-41E8-8D39-F8F54321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6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80CC8-F5C0-4F26-8BC3-13E62145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76FF-D87E-4F7D-8CE7-323E2BF9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ACCC-828A-4A3B-80B3-AEC94A596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B667-8932-4590-8CD8-ACAE676E1B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FA27-70E7-4708-AC80-EBAA25045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9090-ECAC-4752-A74A-CA9E04C09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AF25-4787-41C8-9F31-4539FC66AB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12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shutterstock.com%2Fsearch%2Fapple%2Borchard%2Bin%2Bbloom&amp;psig=AOvVaw0WyHaihb1ldSZ4CZf2rTr9&amp;ust=1584022484880000&amp;source=images&amp;cd=vfe&amp;ved=0CAIQjRxqFwoTCODmgd7NkugCFQAAAAAdAAAAABA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D8C3-0E64-423B-A1F8-6307F6BD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248" y="372892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Communicating Ecological and Social Trade-offs Between Land Management Practices</a:t>
            </a:r>
            <a:br>
              <a:rPr lang="en-GB" dirty="0"/>
            </a:br>
            <a:r>
              <a:rPr lang="en-GB" dirty="0"/>
              <a:t> 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9998-272F-4B3C-8A42-FF4A0B0B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08" y="28327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800" dirty="0"/>
              <a:t>Introduction to Element 011</a:t>
            </a:r>
            <a:endParaRPr lang="en-US"/>
          </a:p>
          <a:p>
            <a:pPr algn="l"/>
            <a:r>
              <a:rPr lang="en-GB" sz="2800" dirty="0"/>
              <a:t>Sustainable Land Management </a:t>
            </a:r>
            <a:endParaRPr lang="en-GB" sz="2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04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A375-63E6-46DB-A163-669BE22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Societal Pressure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9CFA-2D51-4524-84D6-EDB86F63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There are many strong arguments in support of conserving the Chalk Pits, but we should also consider the social benefits of alternative land management strategies.</a:t>
            </a:r>
          </a:p>
          <a:p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For Task 2 you choose a different personas who are all in favour of changing the management of the Chalk Pits.</a:t>
            </a:r>
            <a:endParaRPr lang="en-GB" b="1" dirty="0">
              <a:solidFill>
                <a:srgbClr val="0070C0"/>
              </a:solidFill>
              <a:cs typeface="Calibri"/>
            </a:endParaRPr>
          </a:p>
          <a:p>
            <a:r>
              <a:rPr lang="en-GB" b="1" dirty="0">
                <a:solidFill>
                  <a:srgbClr val="0070C0"/>
                </a:solidFill>
              </a:rPr>
              <a:t>You will be required to consider alternative viewpoints and to examine ecological-social trade-offs.</a:t>
            </a:r>
          </a:p>
        </p:txBody>
      </p:sp>
    </p:spTree>
    <p:extLst>
      <p:ext uri="{BB962C8B-B14F-4D97-AF65-F5344CB8AC3E}">
        <p14:creationId xmlns:p14="http://schemas.microsoft.com/office/powerpoint/2010/main" val="389224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BA82-7C44-4A5B-A797-50DE2386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58" y="423977"/>
            <a:ext cx="6029593" cy="1885587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A: </a:t>
            </a:r>
            <a:br>
              <a:rPr lang="en-GB" dirty="0"/>
            </a:br>
            <a:r>
              <a:rPr lang="en-GB" b="1" dirty="0"/>
              <a:t>You are a keen to improve local food production with a lower carbon foot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CA32-DA5A-45A8-8CC2-73363A69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844800"/>
            <a:ext cx="6896100" cy="4330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You are passionate about organic, local food production.</a:t>
            </a:r>
          </a:p>
          <a:p>
            <a:r>
              <a:rPr lang="en-GB" sz="3200" dirty="0"/>
              <a:t>You are campaigning for the Chalk Pits to be converted into a new allotment site.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F8AA5EE-C135-4457-B0CA-E68070DC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94" y="475560"/>
            <a:ext cx="4167011" cy="3309097"/>
          </a:xfrm>
          <a:prstGeom prst="rect">
            <a:avLst/>
          </a:prstGeom>
        </p:spPr>
      </p:pic>
      <p:pic>
        <p:nvPicPr>
          <p:cNvPr id="7" name="Picture 6" descr="A close up of a garden&#10;&#10;Description automatically generated">
            <a:extLst>
              <a:ext uri="{FF2B5EF4-FFF2-40B4-BE49-F238E27FC236}">
                <a16:creationId xmlns:a16="http://schemas.microsoft.com/office/drawing/2014/main" id="{DDBF495C-861B-4EC2-9830-D55B0BB6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13" y="4146933"/>
            <a:ext cx="4047638" cy="2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2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BA82-7C44-4A5B-A797-50DE2386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804400" cy="1325563"/>
          </a:xfrm>
        </p:spPr>
        <p:txBody>
          <a:bodyPr>
            <a:normAutofit/>
          </a:bodyPr>
          <a:lstStyle/>
          <a:p>
            <a:r>
              <a:rPr lang="en-GB" dirty="0"/>
              <a:t>Group B:</a:t>
            </a:r>
            <a:br>
              <a:rPr lang="en-GB" dirty="0"/>
            </a:br>
            <a:r>
              <a:rPr lang="en-GB" b="1" dirty="0"/>
              <a:t>You are a producer of craft cider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CA32-DA5A-45A8-8CC2-73363A69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225" y="2309993"/>
            <a:ext cx="6608615" cy="431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/>
              <a:t>Your prize-winning cider producer and you need more apples to meet the demand.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You are interested in developing the Chalk Pits into a new apple orchard.</a:t>
            </a:r>
          </a:p>
        </p:txBody>
      </p:sp>
      <p:pic>
        <p:nvPicPr>
          <p:cNvPr id="5" name="Picture 4" descr="A green lawn chair&#10;&#10;Description automatically generated">
            <a:extLst>
              <a:ext uri="{FF2B5EF4-FFF2-40B4-BE49-F238E27FC236}">
                <a16:creationId xmlns:a16="http://schemas.microsoft.com/office/drawing/2014/main" id="{6B93C6D3-746D-4A0D-8CDC-2F8676D4D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66" y="448249"/>
            <a:ext cx="2683595" cy="3594100"/>
          </a:xfrm>
          <a:prstGeom prst="rect">
            <a:avLst/>
          </a:prstGeom>
        </p:spPr>
      </p:pic>
      <p:pic>
        <p:nvPicPr>
          <p:cNvPr id="1026" name="Picture 2" descr="Image result for app;apple orcahrd in bloom">
            <a:hlinkClick r:id="rId3"/>
            <a:extLst>
              <a:ext uri="{FF2B5EF4-FFF2-40B4-BE49-F238E27FC236}">
                <a16:creationId xmlns:a16="http://schemas.microsoft.com/office/drawing/2014/main" id="{3CBB7DD4-D0B2-4493-BCE7-09C08882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65" y="4164968"/>
            <a:ext cx="4483735" cy="32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3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BA82-7C44-4A5B-A797-50DE2386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681037"/>
            <a:ext cx="10061713" cy="2251006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C:</a:t>
            </a:r>
            <a:br>
              <a:rPr lang="en-GB" dirty="0"/>
            </a:br>
            <a:r>
              <a:rPr lang="en-GB" b="1" dirty="0"/>
              <a:t>You are a youth worker and want improved facilities for young people to pursue interests</a:t>
            </a:r>
          </a:p>
        </p:txBody>
      </p:sp>
      <p:pic>
        <p:nvPicPr>
          <p:cNvPr id="1028" name="Picture 4" descr="How to Recover From Endurance Mountain Bike Races | TrainingPeaks">
            <a:extLst>
              <a:ext uri="{FF2B5EF4-FFF2-40B4-BE49-F238E27FC236}">
                <a16:creationId xmlns:a16="http://schemas.microsoft.com/office/drawing/2014/main" id="{B559FE97-5FE8-4A4F-B347-9FD89E0A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3" y="3125858"/>
            <a:ext cx="5756287" cy="323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a Rad New Skatepark Plan Is Redrawing London's Public Spaces">
            <a:extLst>
              <a:ext uri="{FF2B5EF4-FFF2-40B4-BE49-F238E27FC236}">
                <a16:creationId xmlns:a16="http://schemas.microsoft.com/office/drawing/2014/main" id="{73A99CDF-5DCB-4A37-A345-4A9BEEC1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7010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0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2852-CC13-421D-8BD8-083AFC49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2 Letter to local councillor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586B-1271-4878-8F18-98EA23A6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You need to write a letter to your local councillor campaigning for the Chalk Pits to be converted to your personas preferred land-use type.</a:t>
            </a:r>
          </a:p>
          <a:p>
            <a:r>
              <a:rPr lang="en-GB" dirty="0"/>
              <a:t>You will be assessed on your ability to build an evidence-based argument and should reference the primary literature to back up your statements.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letter should be no more than 1,000 words (excluding references). It should be submitted to Turnitin by 14:00 on 7</a:t>
            </a:r>
            <a:r>
              <a:rPr lang="en-GB" b="1" baseline="30000" dirty="0"/>
              <a:t>th</a:t>
            </a:r>
            <a:r>
              <a:rPr lang="en-GB" b="1" dirty="0"/>
              <a:t> April 2021.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02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752F-1C99-4941-B01A-1DF26103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top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5D8F-70B3-4814-BC66-46AFFFA1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Build a balanced and evidence-based argument in favour of development.</a:t>
            </a:r>
            <a:endParaRPr lang="en-GB" dirty="0">
              <a:cs typeface="Calibri"/>
            </a:endParaRPr>
          </a:p>
          <a:p>
            <a:r>
              <a:rPr lang="en-GB" dirty="0"/>
              <a:t>Explain how the new land-use type is likely to influence biodiversity and ecosystem services (remember to consider cultural services). </a:t>
            </a:r>
          </a:p>
          <a:p>
            <a:r>
              <a:rPr lang="en-GB" dirty="0"/>
              <a:t>Clearly summarise and reference relevant scientific literature. </a:t>
            </a:r>
          </a:p>
          <a:p>
            <a:r>
              <a:rPr lang="en-GB" dirty="0"/>
              <a:t>Write professionally.</a:t>
            </a:r>
            <a:endParaRPr lang="en-GB" dirty="0">
              <a:cs typeface="Calibri"/>
            </a:endParaRPr>
          </a:p>
          <a:p>
            <a:r>
              <a:rPr lang="en-GB" dirty="0"/>
              <a:t>Adhere to formal letter writing standards.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3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4902-7B49-4C7C-BFCD-D86589FC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and ecological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2499-6348-4576-AD2A-3712C038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Conserving biodiversity and ecosystem services must be a global priority.</a:t>
            </a:r>
          </a:p>
          <a:p>
            <a:r>
              <a:rPr lang="en-GB" dirty="0"/>
              <a:t>But this can create conflict with other societal needs.</a:t>
            </a:r>
            <a:endParaRPr lang="en-GB" dirty="0"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46D20-E5C5-4C8B-98A0-9FD08089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7" y="3576117"/>
            <a:ext cx="5114363" cy="265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0F23D-A946-4A79-B4DE-37846852F4F2}"/>
              </a:ext>
            </a:extLst>
          </p:cNvPr>
          <p:cNvSpPr txBox="1"/>
          <p:nvPr/>
        </p:nvSpPr>
        <p:spPr>
          <a:xfrm>
            <a:off x="6444741" y="4537046"/>
            <a:ext cx="426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Conserve biodiversity or reduce hunger and poverty?</a:t>
            </a:r>
          </a:p>
        </p:txBody>
      </p:sp>
    </p:spTree>
    <p:extLst>
      <p:ext uri="{BB962C8B-B14F-4D97-AF65-F5344CB8AC3E}">
        <p14:creationId xmlns:p14="http://schemas.microsoft.com/office/powerpoint/2010/main" val="201240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D8F6-A36E-4FA9-B7D7-0F6A0CEE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1" y="1158241"/>
            <a:ext cx="7022592" cy="4593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ecology vs food production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Food production will always be prioritised.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i="1" dirty="0"/>
              <a:t>Would you sacrifice an elephant to protect your crops and feed your children?</a:t>
            </a:r>
          </a:p>
        </p:txBody>
      </p:sp>
      <p:pic>
        <p:nvPicPr>
          <p:cNvPr id="5" name="Picture 4" descr="A group of people sitting in a grassy field&#10;&#10;Description automatically generated">
            <a:extLst>
              <a:ext uri="{FF2B5EF4-FFF2-40B4-BE49-F238E27FC236}">
                <a16:creationId xmlns:a16="http://schemas.microsoft.com/office/drawing/2014/main" id="{F84CFA3C-AE37-438C-8F8D-CC14F410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8" y="871702"/>
            <a:ext cx="3850990" cy="2557298"/>
          </a:xfrm>
          <a:prstGeom prst="rect">
            <a:avLst/>
          </a:prstGeom>
        </p:spPr>
      </p:pic>
      <p:pic>
        <p:nvPicPr>
          <p:cNvPr id="9" name="Picture 8" descr="A herd of animals grazing on a lush green field&#10;&#10;Description automatically generated">
            <a:extLst>
              <a:ext uri="{FF2B5EF4-FFF2-40B4-BE49-F238E27FC236}">
                <a16:creationId xmlns:a16="http://schemas.microsoft.com/office/drawing/2014/main" id="{6D768FB8-7883-43D3-9ED2-9485A6D40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3" y="3643666"/>
            <a:ext cx="3859796" cy="22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790-3F06-45B3-A9D4-A3BA6648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Communicating the need for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AAC-3D54-4945-AD6E-70F7CB4E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1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Identify your target group.</a:t>
            </a:r>
          </a:p>
          <a:p>
            <a:r>
              <a:rPr lang="en-GB" dirty="0"/>
              <a:t>Consider how they interact with and value nature.</a:t>
            </a:r>
            <a:endParaRPr lang="en-GB" dirty="0">
              <a:cs typeface="Calibri"/>
            </a:endParaRPr>
          </a:p>
          <a:p>
            <a:r>
              <a:rPr lang="en-GB" dirty="0"/>
              <a:t>Tailor your messaging to address their key concerns.</a:t>
            </a:r>
            <a:endParaRPr lang="en-GB" dirty="0">
              <a:cs typeface="Calibri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i="1" dirty="0"/>
              <a:t>This assignment is designed to develop your communication skills and to help you adapt your style and messaging to different target audiences.</a:t>
            </a:r>
          </a:p>
        </p:txBody>
      </p:sp>
    </p:spTree>
    <p:extLst>
      <p:ext uri="{BB962C8B-B14F-4D97-AF65-F5344CB8AC3E}">
        <p14:creationId xmlns:p14="http://schemas.microsoft.com/office/powerpoint/2010/main" val="13556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F30A-652F-4D51-80F4-CD162A54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011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AE6F-B28C-420E-A3C3-4CDB84AF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dirty="0"/>
              <a:t>Task 1 - Video presentation the general public or client(2 minutes: 40% of element)</a:t>
            </a:r>
            <a:endParaRPr lang="en-GB" dirty="0">
              <a:cs typeface="Calibri"/>
            </a:endParaRPr>
          </a:p>
          <a:p>
            <a:r>
              <a:rPr lang="en-GB" dirty="0"/>
              <a:t>Task 2 - Letter to local authority (1,000 words max: 60% of element)  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Tasks 1 and 2 must be completed and submitted via canvas  by 14.00 on</a:t>
            </a:r>
            <a:r>
              <a:rPr lang="en-GB" b="1" dirty="0">
                <a:solidFill>
                  <a:srgbClr val="0070C0"/>
                </a:solidFill>
              </a:rPr>
              <a:t> 7</a:t>
            </a:r>
            <a:r>
              <a:rPr lang="en-GB" b="1" baseline="30000" dirty="0">
                <a:solidFill>
                  <a:srgbClr val="0070C0"/>
                </a:solidFill>
              </a:rPr>
              <a:t>th</a:t>
            </a:r>
            <a:r>
              <a:rPr lang="en-GB" b="1" dirty="0">
                <a:solidFill>
                  <a:srgbClr val="0070C0"/>
                </a:solidFill>
              </a:rPr>
              <a:t> April 2022.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0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802-55A5-46B2-BCEE-787B693E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194"/>
            <a:ext cx="10037663" cy="1325563"/>
          </a:xfrm>
        </p:spPr>
        <p:txBody>
          <a:bodyPr>
            <a:normAutofit/>
          </a:bodyPr>
          <a:lstStyle/>
          <a:p>
            <a:r>
              <a:rPr lang="en-GB" b="1" dirty="0"/>
              <a:t>TASK 1:  Video Presentation General Public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FBBE-64E0-4394-9DFF-697A7D4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757"/>
            <a:ext cx="10515600" cy="28081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/>
              <a:t>You are required to produce a 2-minute video aimed at convincing the general public that the Cherry Hinton Chalk Pits should not be developed or proposed improvements to ecology at the McCormick factory development site.</a:t>
            </a:r>
          </a:p>
          <a:p>
            <a:r>
              <a:rPr lang="en-GB" sz="3200" dirty="0"/>
              <a:t>Refer back to the information that you reported in your Ecological Impact Assessment – but repackage it for the new audience</a:t>
            </a:r>
          </a:p>
          <a:p>
            <a:r>
              <a:rPr lang="en-GB" sz="3200" dirty="0"/>
              <a:t>Make notes on the customer requirements at the McCormick site.</a:t>
            </a:r>
          </a:p>
        </p:txBody>
      </p:sp>
    </p:spTree>
    <p:extLst>
      <p:ext uri="{BB962C8B-B14F-4D97-AF65-F5344CB8AC3E}">
        <p14:creationId xmlns:p14="http://schemas.microsoft.com/office/powerpoint/2010/main" val="16669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2802-55A5-46B2-BCEE-787B693E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15" y="445392"/>
            <a:ext cx="7916917" cy="1325563"/>
          </a:xfrm>
        </p:spPr>
        <p:txBody>
          <a:bodyPr>
            <a:normAutofit/>
          </a:bodyPr>
          <a:lstStyle/>
          <a:p>
            <a:r>
              <a:rPr lang="en-GB" b="1" dirty="0"/>
              <a:t>How to make your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FBBE-64E0-4394-9DFF-697A7D4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042" y="2092400"/>
            <a:ext cx="4902216" cy="3960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Smart Phone piece to camera</a:t>
            </a:r>
          </a:p>
          <a:p>
            <a:r>
              <a:rPr lang="en-GB" dirty="0">
                <a:ea typeface="+mn-lt"/>
                <a:cs typeface="+mn-lt"/>
              </a:rPr>
              <a:t>PowerPoint presentation.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 Creative!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31FF18-EB80-4836-B01D-28E16234A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9" y="2184699"/>
            <a:ext cx="2524249" cy="4053475"/>
          </a:xfrm>
          <a:prstGeom prst="rect">
            <a:avLst/>
          </a:prstGeom>
        </p:spPr>
      </p:pic>
      <p:pic>
        <p:nvPicPr>
          <p:cNvPr id="7" name="Picture 6" descr="A hand holding a small animal&#10;&#10;Description automatically generated">
            <a:extLst>
              <a:ext uri="{FF2B5EF4-FFF2-40B4-BE49-F238E27FC236}">
                <a16:creationId xmlns:a16="http://schemas.microsoft.com/office/drawing/2014/main" id="{1DC79000-3C47-4B6A-9E52-A57A6DD23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40" y="4072889"/>
            <a:ext cx="3379075" cy="2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79F-E5AF-4F3C-9280-F574A34E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top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0FEC-3995-4014-88BC-F13D1B84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9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z="3200" dirty="0"/>
              <a:t>Explain the value of the site in terms of biodiversity and ecosystem service provision. Explain the added value of putting together a biodiversity scheme for McCormick</a:t>
            </a:r>
            <a:endParaRPr lang="en-GB" sz="3200" dirty="0">
              <a:cs typeface="Calibri"/>
            </a:endParaRPr>
          </a:p>
          <a:p>
            <a:pPr lvl="0"/>
            <a:r>
              <a:rPr lang="en-GB" sz="3200" dirty="0"/>
              <a:t>Build a convincing argument about why the site should be protected or improved (McCormick).</a:t>
            </a:r>
          </a:p>
          <a:p>
            <a:r>
              <a:rPr lang="en-GB" sz="3200" dirty="0"/>
              <a:t>Be clear and concise.</a:t>
            </a:r>
          </a:p>
          <a:p>
            <a:r>
              <a:rPr lang="en-GB" sz="3200" dirty="0"/>
              <a:t>Use non-specialist language </a:t>
            </a:r>
          </a:p>
          <a:p>
            <a:pPr lvl="0"/>
            <a:r>
              <a:rPr lang="en-GB" sz="3200" dirty="0"/>
              <a:t>Be creative!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5165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79F-E5AF-4F3C-9280-F574A34E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0FEC-3995-4014-88BC-F13D1B84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372"/>
            <a:ext cx="6190573" cy="4032132"/>
          </a:xfrm>
        </p:spPr>
        <p:txBody>
          <a:bodyPr/>
          <a:lstStyle/>
          <a:p>
            <a:r>
              <a:rPr lang="en-GB" dirty="0"/>
              <a:t>You have a limited amount of time so try to identify a key theme or story.</a:t>
            </a:r>
          </a:p>
          <a:p>
            <a:r>
              <a:rPr lang="en-GB" dirty="0"/>
              <a:t>Think about how local residents are likely to value the site. What does McCormick what from the site. What aspects will they care about most?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0103A-F225-4321-8217-2D7572054F3D}"/>
              </a:ext>
            </a:extLst>
          </p:cNvPr>
          <p:cNvSpPr txBox="1"/>
          <p:nvPr/>
        </p:nvSpPr>
        <p:spPr>
          <a:xfrm>
            <a:off x="1036455" y="4530905"/>
            <a:ext cx="339473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Will your video emphasise benefits to humans? Or will you take a more traditional view?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12D862C-AB74-4F18-8375-377D4C2FB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1"/>
          <a:stretch/>
        </p:blipFill>
        <p:spPr>
          <a:xfrm>
            <a:off x="4936231" y="4529908"/>
            <a:ext cx="3368349" cy="2542981"/>
          </a:xfrm>
          <a:prstGeom prst="rect">
            <a:avLst/>
          </a:prstGeom>
        </p:spPr>
      </p:pic>
      <p:pic>
        <p:nvPicPr>
          <p:cNvPr id="9" name="Picture 8" descr="A badger in grass&#10;&#10;Description automatically generated">
            <a:extLst>
              <a:ext uri="{FF2B5EF4-FFF2-40B4-BE49-F238E27FC236}">
                <a16:creationId xmlns:a16="http://schemas.microsoft.com/office/drawing/2014/main" id="{36ECA4B9-9E20-44D7-B638-1E8C08158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865" y="4531222"/>
            <a:ext cx="3491712" cy="2326018"/>
          </a:xfrm>
          <a:prstGeom prst="rect">
            <a:avLst/>
          </a:prstGeom>
        </p:spPr>
      </p:pic>
      <p:pic>
        <p:nvPicPr>
          <p:cNvPr id="11" name="Picture 10" descr="A picture containing person, food, animal, holding&#10;&#10;Description automatically generated">
            <a:extLst>
              <a:ext uri="{FF2B5EF4-FFF2-40B4-BE49-F238E27FC236}">
                <a16:creationId xmlns:a16="http://schemas.microsoft.com/office/drawing/2014/main" id="{1F7FA16E-15AF-49EE-96E8-D4027C767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34" y="1303663"/>
            <a:ext cx="4657414" cy="26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C940401B443446950E83787B62815D" ma:contentTypeVersion="6" ma:contentTypeDescription="Create a new document." ma:contentTypeScope="" ma:versionID="689b08dc73d2af84c758398faab5789c">
  <xsd:schema xmlns:xsd="http://www.w3.org/2001/XMLSchema" xmlns:xs="http://www.w3.org/2001/XMLSchema" xmlns:p="http://schemas.microsoft.com/office/2006/metadata/properties" xmlns:ns3="6b494f05-939f-47b7-827f-de1e15f7b078" targetNamespace="http://schemas.microsoft.com/office/2006/metadata/properties" ma:root="true" ma:fieldsID="6958a0ce6b9a409eb5720538cb641ff2" ns3:_="">
    <xsd:import namespace="6b494f05-939f-47b7-827f-de1e15f7b0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94f05-939f-47b7-827f-de1e15f7b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E253B8-1A13-4457-BC0B-CB7CB927DE0D}">
  <ds:schemaRefs>
    <ds:schemaRef ds:uri="http://schemas.microsoft.com/office/2006/documentManagement/types"/>
    <ds:schemaRef ds:uri="http://purl.org/dc/dcmitype/"/>
    <ds:schemaRef ds:uri="6b494f05-939f-47b7-827f-de1e15f7b078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1A422F-6E7C-4B1A-A92F-89A9890395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43F16C-2620-4503-9FDE-CD4D98C8A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494f05-939f-47b7-827f-de1e15f7b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722</Words>
  <Application>Microsoft Macintosh PowerPoint</Application>
  <PresentationFormat>Widescreen</PresentationFormat>
  <Paragraphs>72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Communicating Ecological and Social Trade-offs Between Land Management Practices   </vt:lpstr>
      <vt:lpstr>Social and ecological trade-offs</vt:lpstr>
      <vt:lpstr>PowerPoint Presentation</vt:lpstr>
      <vt:lpstr>Communicating the need for change</vt:lpstr>
      <vt:lpstr>Element 011</vt:lpstr>
      <vt:lpstr>TASK 1:  Video Presentation General Public  </vt:lpstr>
      <vt:lpstr>How to make your video</vt:lpstr>
      <vt:lpstr>How to get top marks</vt:lpstr>
      <vt:lpstr>Tips</vt:lpstr>
      <vt:lpstr>Societal Pressure for Development</vt:lpstr>
      <vt:lpstr>Group A:  You are a keen to improve local food production with a lower carbon foot print</vt:lpstr>
      <vt:lpstr>Group B: You are a producer of craft cider</vt:lpstr>
      <vt:lpstr>Group C: You are a youth worker and want improved facilities for young people to pursue interests</vt:lpstr>
      <vt:lpstr>TASK 2 Letter to local councillor  </vt:lpstr>
      <vt:lpstr>How to get top 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ecological and social trade-offs between land management practices</dc:title>
  <dc:creator>Norfolk, Olivia</dc:creator>
  <cp:lastModifiedBy>Flowers, Julian (Student)</cp:lastModifiedBy>
  <cp:revision>128</cp:revision>
  <dcterms:created xsi:type="dcterms:W3CDTF">2020-03-11T11:32:14Z</dcterms:created>
  <dcterms:modified xsi:type="dcterms:W3CDTF">2022-03-10T10:08:38Z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0x0101002DC940401B443446950E83787B62815D</vt:lpwstr>
  </property>
</Properties>
</file>