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3"/>
  </p:notesMasterIdLst>
  <p:handoutMasterIdLst>
    <p:handoutMasterId r:id="rId34"/>
  </p:handoutMasterIdLst>
  <p:sldIdLst>
    <p:sldId id="256" r:id="rId2"/>
    <p:sldId id="384" r:id="rId3"/>
    <p:sldId id="385" r:id="rId4"/>
    <p:sldId id="387" r:id="rId5"/>
    <p:sldId id="388" r:id="rId6"/>
    <p:sldId id="389" r:id="rId7"/>
    <p:sldId id="390" r:id="rId8"/>
    <p:sldId id="392" r:id="rId9"/>
    <p:sldId id="393" r:id="rId10"/>
    <p:sldId id="394" r:id="rId11"/>
    <p:sldId id="395" r:id="rId12"/>
    <p:sldId id="425" r:id="rId13"/>
    <p:sldId id="396" r:id="rId14"/>
    <p:sldId id="397" r:id="rId15"/>
    <p:sldId id="398" r:id="rId16"/>
    <p:sldId id="399" r:id="rId17"/>
    <p:sldId id="400" r:id="rId18"/>
    <p:sldId id="401" r:id="rId19"/>
    <p:sldId id="402" r:id="rId20"/>
    <p:sldId id="403" r:id="rId21"/>
    <p:sldId id="427" r:id="rId22"/>
    <p:sldId id="410" r:id="rId23"/>
    <p:sldId id="411" r:id="rId24"/>
    <p:sldId id="413" r:id="rId25"/>
    <p:sldId id="414" r:id="rId26"/>
    <p:sldId id="415" r:id="rId27"/>
    <p:sldId id="416" r:id="rId28"/>
    <p:sldId id="417" r:id="rId29"/>
    <p:sldId id="418" r:id="rId30"/>
    <p:sldId id="428" r:id="rId31"/>
    <p:sldId id="421" r:id="rId32"/>
  </p:sldIdLst>
  <p:sldSz cx="9144000" cy="6858000" type="screen4x3"/>
  <p:notesSz cx="6797675" cy="9926638"/>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28">
          <p15:clr>
            <a:srgbClr val="A4A3A4"/>
          </p15:clr>
        </p15:guide>
        <p15:guide id="2" orient="horz" pos="1640">
          <p15:clr>
            <a:srgbClr val="A4A3A4"/>
          </p15:clr>
        </p15:guide>
        <p15:guide id="3" orient="horz" pos="1296">
          <p15:clr>
            <a:srgbClr val="A4A3A4"/>
          </p15:clr>
        </p15:guide>
        <p15:guide id="4" pos="96">
          <p15:clr>
            <a:srgbClr val="A4A3A4"/>
          </p15:clr>
        </p15:guide>
        <p15:guide id="5" pos="432">
          <p15:clr>
            <a:srgbClr val="A4A3A4"/>
          </p15:clr>
        </p15:guide>
        <p15:guide id="6" pos="1008">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F1CD"/>
    <a:srgbClr val="E9DBD9"/>
    <a:srgbClr val="0000FF"/>
    <a:srgbClr val="080808"/>
    <a:srgbClr val="000000"/>
    <a:srgbClr val="A7969C"/>
    <a:srgbClr val="E2B95E"/>
    <a:srgbClr val="45B7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397" autoAdjust="0"/>
    <p:restoredTop sz="93552" autoAdjust="0"/>
  </p:normalViewPr>
  <p:slideViewPr>
    <p:cSldViewPr>
      <p:cViewPr varScale="1">
        <p:scale>
          <a:sx n="74" d="100"/>
          <a:sy n="74" d="100"/>
        </p:scale>
        <p:origin x="1028" y="64"/>
      </p:cViewPr>
      <p:guideLst>
        <p:guide orient="horz" pos="128"/>
        <p:guide orient="horz" pos="1640"/>
        <p:guide orient="horz" pos="1296"/>
        <p:guide pos="96"/>
        <p:guide pos="432"/>
        <p:guide pos="100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0" d="100"/>
          <a:sy n="80" d="100"/>
        </p:scale>
        <p:origin x="-2058"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1314"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en-GB"/>
          </a:p>
        </p:txBody>
      </p:sp>
      <p:sp>
        <p:nvSpPr>
          <p:cNvPr id="141315"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E2155B0D-67F5-4317-B37D-4AF8D2CF2B16}" type="datetimeFigureOut">
              <a:rPr lang="en-GB"/>
              <a:pPr>
                <a:defRPr/>
              </a:pPr>
              <a:t>18/09/2020</a:t>
            </a:fld>
            <a:endParaRPr lang="en-GB"/>
          </a:p>
        </p:txBody>
      </p:sp>
      <p:sp>
        <p:nvSpPr>
          <p:cNvPr id="141316"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GB"/>
          </a:p>
        </p:txBody>
      </p:sp>
      <p:sp>
        <p:nvSpPr>
          <p:cNvPr id="141317"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smtClean="0"/>
            </a:lvl1pPr>
          </a:lstStyle>
          <a:p>
            <a:pPr>
              <a:defRPr/>
            </a:pPr>
            <a:fld id="{E17BC3E2-9F39-4EE9-AB29-881CE6037E20}" type="slidenum">
              <a:rPr lang="en-GB" altLang="en-US"/>
              <a:pPr>
                <a:defRPr/>
              </a:pPr>
              <a:t>‹#›</a:t>
            </a:fld>
            <a:endParaRPr lang="en-GB" altLang="en-US"/>
          </a:p>
        </p:txBody>
      </p:sp>
    </p:spTree>
    <p:extLst>
      <p:ext uri="{BB962C8B-B14F-4D97-AF65-F5344CB8AC3E}">
        <p14:creationId xmlns:p14="http://schemas.microsoft.com/office/powerpoint/2010/main" val="501681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82947"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915988" y="744538"/>
            <a:ext cx="4965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9"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82950"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82951"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14ED2D7-9119-46B4-8195-9CF35242B75B}" type="slidenum">
              <a:rPr lang="en-GB" altLang="en-US"/>
              <a:pPr>
                <a:defRPr/>
              </a:pPr>
              <a:t>‹#›</a:t>
            </a:fld>
            <a:endParaRPr lang="en-GB" altLang="en-US"/>
          </a:p>
        </p:txBody>
      </p:sp>
    </p:spTree>
    <p:extLst>
      <p:ext uri="{BB962C8B-B14F-4D97-AF65-F5344CB8AC3E}">
        <p14:creationId xmlns:p14="http://schemas.microsoft.com/office/powerpoint/2010/main" val="6867951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xfrm>
            <a:off x="917575" y="744538"/>
            <a:ext cx="4962525" cy="3722687"/>
          </a:xfrm>
          <a:ln/>
        </p:spPr>
      </p:sp>
      <p:sp>
        <p:nvSpPr>
          <p:cNvPr id="81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
        <p:nvSpPr>
          <p:cNvPr id="81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E384A5-45FC-4747-A651-32AF2CBB8F2D}" type="slidenum">
              <a:rPr lang="en-GB" altLang="en-US"/>
              <a:pPr>
                <a:spcBef>
                  <a:spcPct val="0"/>
                </a:spcBef>
              </a:pPr>
              <a:t>1</a:t>
            </a:fld>
            <a:endParaRPr lang="en-GB" altLang="en-US"/>
          </a:p>
        </p:txBody>
      </p:sp>
    </p:spTree>
    <p:extLst>
      <p:ext uri="{BB962C8B-B14F-4D97-AF65-F5344CB8AC3E}">
        <p14:creationId xmlns:p14="http://schemas.microsoft.com/office/powerpoint/2010/main" val="21623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8C8E7C-9E78-4B44-AC4E-91E290531D39}" type="slidenum">
              <a:rPr lang="en-GB" altLang="en-US"/>
              <a:pPr>
                <a:spcBef>
                  <a:spcPct val="0"/>
                </a:spcBef>
              </a:pPr>
              <a:t>10</a:t>
            </a:fld>
            <a:endParaRPr lang="en-GB" altLang="en-US"/>
          </a:p>
        </p:txBody>
      </p:sp>
      <p:sp>
        <p:nvSpPr>
          <p:cNvPr id="27651" name="Rectangle 2"/>
          <p:cNvSpPr>
            <a:spLocks noGrp="1" noRot="1" noChangeAspect="1" noChangeArrowheads="1" noTextEdit="1"/>
          </p:cNvSpPr>
          <p:nvPr>
            <p:ph type="sldImg"/>
          </p:nvPr>
        </p:nvSpPr>
        <p:spPr>
          <a:xfrm>
            <a:off x="917575" y="744538"/>
            <a:ext cx="4962525" cy="3722687"/>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latin typeface="Arial" panose="020B0604020202020204" pitchFamily="34" charset="0"/>
            </a:endParaRPr>
          </a:p>
          <a:p>
            <a:pPr eaLnBrk="1" hangingPunct="1"/>
            <a:endParaRPr lang="en-GB" altLang="en-US" dirty="0">
              <a:latin typeface="Arial" panose="020B0604020202020204" pitchFamily="34" charset="0"/>
            </a:endParaRPr>
          </a:p>
        </p:txBody>
      </p:sp>
    </p:spTree>
    <p:extLst>
      <p:ext uri="{BB962C8B-B14F-4D97-AF65-F5344CB8AC3E}">
        <p14:creationId xmlns:p14="http://schemas.microsoft.com/office/powerpoint/2010/main" val="3124240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BF48245-7653-4E7B-9576-8EFAB7715D07}" type="slidenum">
              <a:rPr lang="en-GB" altLang="en-US"/>
              <a:pPr>
                <a:spcBef>
                  <a:spcPct val="0"/>
                </a:spcBef>
              </a:pPr>
              <a:t>11</a:t>
            </a:fld>
            <a:endParaRPr lang="en-GB" altLang="en-US"/>
          </a:p>
        </p:txBody>
      </p:sp>
      <p:sp>
        <p:nvSpPr>
          <p:cNvPr id="29699" name="Rectangle 2"/>
          <p:cNvSpPr>
            <a:spLocks noGrp="1" noRot="1" noChangeAspect="1" noChangeArrowheads="1" noTextEdit="1"/>
          </p:cNvSpPr>
          <p:nvPr>
            <p:ph type="sldImg"/>
          </p:nvPr>
        </p:nvSpPr>
        <p:spPr>
          <a:xfrm>
            <a:off x="917575" y="744538"/>
            <a:ext cx="4962525" cy="3722687"/>
          </a:xfrm>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z="1600">
                <a:latin typeface="Arial" panose="020B0604020202020204" pitchFamily="34" charset="0"/>
              </a:rPr>
              <a:t>Understanding the characteristics and drivers of dispersal is crucial for predicting population dynamics, particularly in range-shifting species. Studying long-distance dispersal in insects is challenging, but recent advances in entomological radar offer unique insights. We analysed 10 years of radar data collected at Rothamsted Research, U.K., to investigate characteristics (altitude, speed, seasonal and annual trends) and drivers (aphid abundance, air temperature, wind speed and rainfall) of high-altitude flight of the two most abundant U.K. ladybird species (native </a:t>
            </a:r>
            <a:r>
              <a:rPr lang="en-GB" altLang="en-US" sz="1600" i="1">
                <a:latin typeface="Arial" panose="020B0604020202020204" pitchFamily="34" charset="0"/>
              </a:rPr>
              <a:t>Coccinella septempunctata</a:t>
            </a:r>
            <a:r>
              <a:rPr lang="en-GB" altLang="en-US" sz="1600">
                <a:latin typeface="Arial" panose="020B0604020202020204" pitchFamily="34" charset="0"/>
              </a:rPr>
              <a:t> and invasive </a:t>
            </a:r>
            <a:r>
              <a:rPr lang="en-GB" altLang="en-US" sz="1600" i="1">
                <a:latin typeface="Arial" panose="020B0604020202020204" pitchFamily="34" charset="0"/>
              </a:rPr>
              <a:t>Harmonia axyridis</a:t>
            </a:r>
            <a:r>
              <a:rPr lang="en-GB" altLang="en-US" sz="1600">
                <a:latin typeface="Arial" panose="020B0604020202020204" pitchFamily="34" charset="0"/>
              </a:rPr>
              <a:t>). These species cannot be distinguished in the radar data since their reflectivity signals overlap, and they were therefore analysed together. However, their signals do not overlap with other, abundant insects so we are confident they constitute the overwhelming majority of the analysed data. The target species were detected up to ~1100 m above ground level, where displacement speeds of up to ~60 km/h were recorded, however most ladybirds were found between ~150 and 500 m, and had a mean displacement of 30 km/h. Average flight time was estimated, using tethered flight experiments, to be 36.5 minutes, but flights of up to two hours were observed. Ladybirds are therefore potentially able to travel 18 km in a “typical” high-altitude flight, but up to 120 km if flying at higher altitudes, indicating a high capacity for long-distance dispersal. </a:t>
            </a:r>
            <a:endParaRPr lang="en-GB" altLang="en-US" sz="1600" b="1">
              <a:latin typeface="Arial" panose="020B0604020202020204" pitchFamily="34" charset="0"/>
            </a:endParaRPr>
          </a:p>
        </p:txBody>
      </p:sp>
    </p:spTree>
    <p:extLst>
      <p:ext uri="{BB962C8B-B14F-4D97-AF65-F5344CB8AC3E}">
        <p14:creationId xmlns:p14="http://schemas.microsoft.com/office/powerpoint/2010/main" val="3070904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917575" y="744538"/>
            <a:ext cx="4962525" cy="3722687"/>
          </a:xfrm>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A4C6BA-C54F-4271-9E7D-7CE4EC3E2A96}" type="slidenum">
              <a:rPr lang="en-GB" altLang="en-US"/>
              <a:pPr>
                <a:spcBef>
                  <a:spcPct val="0"/>
                </a:spcBef>
              </a:pPr>
              <a:t>12</a:t>
            </a:fld>
            <a:endParaRPr lang="en-GB" altLang="en-US"/>
          </a:p>
        </p:txBody>
      </p:sp>
    </p:spTree>
    <p:extLst>
      <p:ext uri="{BB962C8B-B14F-4D97-AF65-F5344CB8AC3E}">
        <p14:creationId xmlns:p14="http://schemas.microsoft.com/office/powerpoint/2010/main" val="1605487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C43A7C1-A774-41D4-9B90-97373FF2F2AA}" type="slidenum">
              <a:rPr lang="en-GB" altLang="en-US"/>
              <a:pPr>
                <a:spcBef>
                  <a:spcPct val="0"/>
                </a:spcBef>
              </a:pPr>
              <a:t>13</a:t>
            </a:fld>
            <a:endParaRPr lang="en-GB" altLang="en-US"/>
          </a:p>
        </p:txBody>
      </p:sp>
      <p:sp>
        <p:nvSpPr>
          <p:cNvPr id="31747" name="Rectangle 2"/>
          <p:cNvSpPr>
            <a:spLocks noGrp="1" noRot="1" noChangeAspect="1" noChangeArrowheads="1" noTextEdit="1"/>
          </p:cNvSpPr>
          <p:nvPr>
            <p:ph type="sldImg"/>
          </p:nvPr>
        </p:nvSpPr>
        <p:spPr>
          <a:xfrm>
            <a:off x="917575" y="744538"/>
            <a:ext cx="4962525" cy="3722687"/>
          </a:xfrm>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b="1" dirty="0">
              <a:latin typeface="Arial" panose="020B0604020202020204" pitchFamily="34" charset="0"/>
            </a:endParaRPr>
          </a:p>
        </p:txBody>
      </p:sp>
    </p:spTree>
    <p:extLst>
      <p:ext uri="{BB962C8B-B14F-4D97-AF65-F5344CB8AC3E}">
        <p14:creationId xmlns:p14="http://schemas.microsoft.com/office/powerpoint/2010/main" val="3708955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8B2B73-0CA5-4680-BD31-320D9F38D26C}" type="slidenum">
              <a:rPr lang="en-GB" altLang="en-US"/>
              <a:pPr>
                <a:spcBef>
                  <a:spcPct val="0"/>
                </a:spcBef>
              </a:pPr>
              <a:t>14</a:t>
            </a:fld>
            <a:endParaRPr lang="en-GB" altLang="en-US"/>
          </a:p>
        </p:txBody>
      </p:sp>
      <p:sp>
        <p:nvSpPr>
          <p:cNvPr id="33795" name="Rectangle 2"/>
          <p:cNvSpPr>
            <a:spLocks noGrp="1" noRot="1" noChangeAspect="1" noChangeArrowheads="1" noTextEdit="1"/>
          </p:cNvSpPr>
          <p:nvPr>
            <p:ph type="sldImg"/>
          </p:nvPr>
        </p:nvSpPr>
        <p:spPr>
          <a:xfrm>
            <a:off x="917575" y="744538"/>
            <a:ext cx="4962525" cy="3722687"/>
          </a:xfrm>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dirty="0">
              <a:latin typeface="Arial" panose="020B0604020202020204" pitchFamily="34" charset="0"/>
            </a:endParaRPr>
          </a:p>
        </p:txBody>
      </p:sp>
    </p:spTree>
    <p:extLst>
      <p:ext uri="{BB962C8B-B14F-4D97-AF65-F5344CB8AC3E}">
        <p14:creationId xmlns:p14="http://schemas.microsoft.com/office/powerpoint/2010/main" val="1539903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ED2DA3-BACE-443C-B399-1CB1F9F3F36C}" type="slidenum">
              <a:rPr lang="en-GB" altLang="en-US"/>
              <a:pPr>
                <a:spcBef>
                  <a:spcPct val="0"/>
                </a:spcBef>
              </a:pPr>
              <a:t>15</a:t>
            </a:fld>
            <a:endParaRPr lang="en-GB" altLang="en-US"/>
          </a:p>
        </p:txBody>
      </p:sp>
      <p:sp>
        <p:nvSpPr>
          <p:cNvPr id="35843" name="Rectangle 2"/>
          <p:cNvSpPr>
            <a:spLocks noGrp="1" noRot="1" noChangeAspect="1" noChangeArrowheads="1" noTextEdit="1"/>
          </p:cNvSpPr>
          <p:nvPr>
            <p:ph type="sldImg"/>
          </p:nvPr>
        </p:nvSpPr>
        <p:spPr>
          <a:xfrm>
            <a:off x="917575" y="744538"/>
            <a:ext cx="4962525" cy="3722687"/>
          </a:xfrm>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dirty="0">
              <a:latin typeface="Arial" panose="020B0604020202020204" pitchFamily="34" charset="0"/>
            </a:endParaRPr>
          </a:p>
        </p:txBody>
      </p:sp>
    </p:spTree>
    <p:extLst>
      <p:ext uri="{BB962C8B-B14F-4D97-AF65-F5344CB8AC3E}">
        <p14:creationId xmlns:p14="http://schemas.microsoft.com/office/powerpoint/2010/main" val="20454834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59AF7F-FA2D-4AA3-87E0-6CDAD3A7C6B8}" type="slidenum">
              <a:rPr lang="en-GB" altLang="en-US"/>
              <a:pPr>
                <a:spcBef>
                  <a:spcPct val="0"/>
                </a:spcBef>
              </a:pPr>
              <a:t>16</a:t>
            </a:fld>
            <a:endParaRPr lang="en-GB" altLang="en-US"/>
          </a:p>
        </p:txBody>
      </p:sp>
      <p:sp>
        <p:nvSpPr>
          <p:cNvPr id="37891" name="Rectangle 2"/>
          <p:cNvSpPr>
            <a:spLocks noGrp="1" noRot="1" noChangeAspect="1" noChangeArrowheads="1" noTextEdit="1"/>
          </p:cNvSpPr>
          <p:nvPr>
            <p:ph type="sldImg"/>
          </p:nvPr>
        </p:nvSpPr>
        <p:spPr>
          <a:xfrm>
            <a:off x="917575" y="744538"/>
            <a:ext cx="4962525" cy="3722687"/>
          </a:xfrm>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latin typeface="Arial" panose="020B0604020202020204" pitchFamily="34" charset="0"/>
            </a:endParaRPr>
          </a:p>
        </p:txBody>
      </p:sp>
    </p:spTree>
    <p:extLst>
      <p:ext uri="{BB962C8B-B14F-4D97-AF65-F5344CB8AC3E}">
        <p14:creationId xmlns:p14="http://schemas.microsoft.com/office/powerpoint/2010/main" val="980130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630659F-BF52-4594-8DAB-58D6FA129686}" type="slidenum">
              <a:rPr lang="en-GB" altLang="en-US"/>
              <a:pPr>
                <a:spcBef>
                  <a:spcPct val="0"/>
                </a:spcBef>
              </a:pPr>
              <a:t>17</a:t>
            </a:fld>
            <a:endParaRPr lang="en-GB" altLang="en-US"/>
          </a:p>
        </p:txBody>
      </p:sp>
      <p:sp>
        <p:nvSpPr>
          <p:cNvPr id="39939" name="Rectangle 2"/>
          <p:cNvSpPr>
            <a:spLocks noGrp="1" noRot="1" noChangeAspect="1" noChangeArrowheads="1" noTextEdit="1"/>
          </p:cNvSpPr>
          <p:nvPr>
            <p:ph type="sldImg"/>
          </p:nvPr>
        </p:nvSpPr>
        <p:spPr>
          <a:xfrm>
            <a:off x="917575" y="744538"/>
            <a:ext cx="4962525" cy="3722687"/>
          </a:xfrm>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dirty="0">
              <a:latin typeface="Arial" panose="020B0604020202020204" pitchFamily="34" charset="0"/>
            </a:endParaRPr>
          </a:p>
        </p:txBody>
      </p:sp>
    </p:spTree>
    <p:extLst>
      <p:ext uri="{BB962C8B-B14F-4D97-AF65-F5344CB8AC3E}">
        <p14:creationId xmlns:p14="http://schemas.microsoft.com/office/powerpoint/2010/main" val="2708946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6DD9FD2-C65A-46CC-84C9-65EA3FFC3143}" type="slidenum">
              <a:rPr lang="en-GB" altLang="en-US"/>
              <a:pPr>
                <a:spcBef>
                  <a:spcPct val="0"/>
                </a:spcBef>
              </a:pPr>
              <a:t>18</a:t>
            </a:fld>
            <a:endParaRPr lang="en-GB" altLang="en-US"/>
          </a:p>
        </p:txBody>
      </p:sp>
      <p:sp>
        <p:nvSpPr>
          <p:cNvPr id="41987" name="Rectangle 2"/>
          <p:cNvSpPr>
            <a:spLocks noGrp="1" noRot="1" noChangeAspect="1" noChangeArrowheads="1" noTextEdit="1"/>
          </p:cNvSpPr>
          <p:nvPr>
            <p:ph type="sldImg"/>
          </p:nvPr>
        </p:nvSpPr>
        <p:spPr>
          <a:xfrm>
            <a:off x="917575" y="744538"/>
            <a:ext cx="4962525" cy="3722687"/>
          </a:xfrm>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b="1" dirty="0">
              <a:latin typeface="Arial" panose="020B0604020202020204" pitchFamily="34" charset="0"/>
            </a:endParaRPr>
          </a:p>
        </p:txBody>
      </p:sp>
    </p:spTree>
    <p:extLst>
      <p:ext uri="{BB962C8B-B14F-4D97-AF65-F5344CB8AC3E}">
        <p14:creationId xmlns:p14="http://schemas.microsoft.com/office/powerpoint/2010/main" val="12516786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xfrm>
            <a:off x="917575" y="744538"/>
            <a:ext cx="4962525" cy="3722687"/>
          </a:xfrm>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Arial" panose="020B0604020202020204" pitchFamily="34" charset="0"/>
              </a:rPr>
              <a:t>Map: http://www.bgs.ac.uk/discoveringGeology/geologyOfBritain/iceAge/home.html</a:t>
            </a:r>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4BF835A-600A-4EAE-A4D0-F94A533BC469}" type="slidenum">
              <a:rPr lang="en-GB" altLang="en-US"/>
              <a:pPr>
                <a:spcBef>
                  <a:spcPct val="0"/>
                </a:spcBef>
              </a:pPr>
              <a:t>19</a:t>
            </a:fld>
            <a:endParaRPr lang="en-GB" altLang="en-US"/>
          </a:p>
        </p:txBody>
      </p:sp>
    </p:spTree>
    <p:extLst>
      <p:ext uri="{BB962C8B-B14F-4D97-AF65-F5344CB8AC3E}">
        <p14:creationId xmlns:p14="http://schemas.microsoft.com/office/powerpoint/2010/main" val="2176329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917575" y="744538"/>
            <a:ext cx="4962525" cy="3722687"/>
          </a:xfrm>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A4C6BA-C54F-4271-9E7D-7CE4EC3E2A96}" type="slidenum">
              <a:rPr lang="en-GB" altLang="en-US"/>
              <a:pPr>
                <a:spcBef>
                  <a:spcPct val="0"/>
                </a:spcBef>
              </a:pPr>
              <a:t>2</a:t>
            </a:fld>
            <a:endParaRPr lang="en-GB" altLang="en-US"/>
          </a:p>
        </p:txBody>
      </p:sp>
    </p:spTree>
    <p:extLst>
      <p:ext uri="{BB962C8B-B14F-4D97-AF65-F5344CB8AC3E}">
        <p14:creationId xmlns:p14="http://schemas.microsoft.com/office/powerpoint/2010/main" val="26675142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C708A6-F191-4206-B0D8-9B4744C0D263}" type="slidenum">
              <a:rPr lang="en-GB" altLang="en-US"/>
              <a:pPr>
                <a:spcBef>
                  <a:spcPct val="0"/>
                </a:spcBef>
              </a:pPr>
              <a:t>20</a:t>
            </a:fld>
            <a:endParaRPr lang="en-GB" altLang="en-US"/>
          </a:p>
        </p:txBody>
      </p:sp>
      <p:sp>
        <p:nvSpPr>
          <p:cNvPr id="46083" name="Rectangle 2"/>
          <p:cNvSpPr>
            <a:spLocks noGrp="1" noRot="1" noChangeAspect="1" noChangeArrowheads="1" noTextEdit="1"/>
          </p:cNvSpPr>
          <p:nvPr>
            <p:ph type="sldImg"/>
          </p:nvPr>
        </p:nvSpPr>
        <p:spPr>
          <a:xfrm>
            <a:off x="917575" y="744538"/>
            <a:ext cx="4962525" cy="3722687"/>
          </a:xfrm>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500" b="1" dirty="0">
              <a:latin typeface="Arial" panose="020B0604020202020204" pitchFamily="34" charset="0"/>
            </a:endParaRPr>
          </a:p>
          <a:p>
            <a:pPr eaLnBrk="1" hangingPunct="1"/>
            <a:endParaRPr lang="en-GB" altLang="en-US" sz="1500" dirty="0">
              <a:latin typeface="Arial" panose="020B0604020202020204" pitchFamily="34" charset="0"/>
            </a:endParaRPr>
          </a:p>
        </p:txBody>
      </p:sp>
    </p:spTree>
    <p:extLst>
      <p:ext uri="{BB962C8B-B14F-4D97-AF65-F5344CB8AC3E}">
        <p14:creationId xmlns:p14="http://schemas.microsoft.com/office/powerpoint/2010/main" val="6011961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917575" y="744538"/>
            <a:ext cx="4962525" cy="3722687"/>
          </a:xfrm>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A4C6BA-C54F-4271-9E7D-7CE4EC3E2A96}" type="slidenum">
              <a:rPr lang="en-GB" altLang="en-US"/>
              <a:pPr>
                <a:spcBef>
                  <a:spcPct val="0"/>
                </a:spcBef>
              </a:pPr>
              <a:t>21</a:t>
            </a:fld>
            <a:endParaRPr lang="en-GB" altLang="en-US"/>
          </a:p>
        </p:txBody>
      </p:sp>
    </p:spTree>
    <p:extLst>
      <p:ext uri="{BB962C8B-B14F-4D97-AF65-F5344CB8AC3E}">
        <p14:creationId xmlns:p14="http://schemas.microsoft.com/office/powerpoint/2010/main" val="350400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D907B51-E1A6-44FE-93DD-D91648B5A3E7}" type="slidenum">
              <a:rPr lang="en-GB" altLang="en-US"/>
              <a:pPr>
                <a:spcBef>
                  <a:spcPct val="0"/>
                </a:spcBef>
              </a:pPr>
              <a:t>22</a:t>
            </a:fld>
            <a:endParaRPr lang="en-GB" altLang="en-US"/>
          </a:p>
        </p:txBody>
      </p:sp>
      <p:sp>
        <p:nvSpPr>
          <p:cNvPr id="60419" name="Rectangle 2"/>
          <p:cNvSpPr>
            <a:spLocks noGrp="1" noRot="1" noChangeAspect="1" noChangeArrowheads="1" noTextEdit="1"/>
          </p:cNvSpPr>
          <p:nvPr>
            <p:ph type="sldImg"/>
          </p:nvPr>
        </p:nvSpPr>
        <p:spPr>
          <a:xfrm>
            <a:off x="917575" y="744538"/>
            <a:ext cx="4962525" cy="3722687"/>
          </a:xfrm>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dirty="0">
              <a:latin typeface="Arial" panose="020B0604020202020204" pitchFamily="34" charset="0"/>
            </a:endParaRPr>
          </a:p>
        </p:txBody>
      </p:sp>
    </p:spTree>
    <p:extLst>
      <p:ext uri="{BB962C8B-B14F-4D97-AF65-F5344CB8AC3E}">
        <p14:creationId xmlns:p14="http://schemas.microsoft.com/office/powerpoint/2010/main" val="26160888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75D540-A8F0-4B08-B75A-7FBCE3DC1D0A}" type="slidenum">
              <a:rPr lang="en-GB" altLang="en-US"/>
              <a:pPr>
                <a:spcBef>
                  <a:spcPct val="0"/>
                </a:spcBef>
              </a:pPr>
              <a:t>23</a:t>
            </a:fld>
            <a:endParaRPr lang="en-GB" altLang="en-US"/>
          </a:p>
        </p:txBody>
      </p:sp>
      <p:sp>
        <p:nvSpPr>
          <p:cNvPr id="62467" name="Rectangle 2"/>
          <p:cNvSpPr>
            <a:spLocks noGrp="1" noRot="1" noChangeAspect="1" noChangeArrowheads="1" noTextEdit="1"/>
          </p:cNvSpPr>
          <p:nvPr>
            <p:ph type="sldImg"/>
          </p:nvPr>
        </p:nvSpPr>
        <p:spPr>
          <a:xfrm>
            <a:off x="917575" y="744538"/>
            <a:ext cx="4962525" cy="3722687"/>
          </a:xfrm>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000" dirty="0">
              <a:latin typeface="Arial" panose="020B0604020202020204" pitchFamily="34" charset="0"/>
            </a:endParaRPr>
          </a:p>
        </p:txBody>
      </p:sp>
    </p:spTree>
    <p:extLst>
      <p:ext uri="{BB962C8B-B14F-4D97-AF65-F5344CB8AC3E}">
        <p14:creationId xmlns:p14="http://schemas.microsoft.com/office/powerpoint/2010/main" val="1657390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917575" y="744538"/>
            <a:ext cx="4962525" cy="3722687"/>
          </a:xfrm>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EEABC57-8F42-4BA4-935F-3CC6E7CD18C2}" type="slidenum">
              <a:rPr lang="en-GB" altLang="en-US"/>
              <a:pPr>
                <a:spcBef>
                  <a:spcPct val="0"/>
                </a:spcBef>
              </a:pPr>
              <a:t>24</a:t>
            </a:fld>
            <a:endParaRPr lang="en-GB" altLang="en-US"/>
          </a:p>
        </p:txBody>
      </p:sp>
    </p:spTree>
    <p:extLst>
      <p:ext uri="{BB962C8B-B14F-4D97-AF65-F5344CB8AC3E}">
        <p14:creationId xmlns:p14="http://schemas.microsoft.com/office/powerpoint/2010/main" val="38249253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1A22BF7-9638-4936-9B89-93CC7948251C}" type="slidenum">
              <a:rPr lang="en-GB" altLang="en-US"/>
              <a:pPr>
                <a:spcBef>
                  <a:spcPct val="0"/>
                </a:spcBef>
              </a:pPr>
              <a:t>25</a:t>
            </a:fld>
            <a:endParaRPr lang="en-GB" altLang="en-US"/>
          </a:p>
        </p:txBody>
      </p:sp>
      <p:sp>
        <p:nvSpPr>
          <p:cNvPr id="68611" name="Rectangle 2"/>
          <p:cNvSpPr>
            <a:spLocks noGrp="1" noRot="1" noChangeAspect="1" noChangeArrowheads="1" noTextEdit="1"/>
          </p:cNvSpPr>
          <p:nvPr>
            <p:ph type="sldImg"/>
          </p:nvPr>
        </p:nvSpPr>
        <p:spPr>
          <a:xfrm>
            <a:off x="917575" y="744538"/>
            <a:ext cx="4962525" cy="3722687"/>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latin typeface="Arial" panose="020B0604020202020204" pitchFamily="34" charset="0"/>
            </a:endParaRPr>
          </a:p>
        </p:txBody>
      </p:sp>
    </p:spTree>
    <p:extLst>
      <p:ext uri="{BB962C8B-B14F-4D97-AF65-F5344CB8AC3E}">
        <p14:creationId xmlns:p14="http://schemas.microsoft.com/office/powerpoint/2010/main" val="26746144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911113-732D-404B-BB0B-5ECDF16BFFE3}" type="slidenum">
              <a:rPr lang="en-GB" altLang="en-US"/>
              <a:pPr>
                <a:spcBef>
                  <a:spcPct val="0"/>
                </a:spcBef>
              </a:pPr>
              <a:t>26</a:t>
            </a:fld>
            <a:endParaRPr lang="en-GB" altLang="en-US"/>
          </a:p>
        </p:txBody>
      </p:sp>
      <p:sp>
        <p:nvSpPr>
          <p:cNvPr id="70659" name="Rectangle 2"/>
          <p:cNvSpPr>
            <a:spLocks noGrp="1" noRot="1" noChangeAspect="1" noChangeArrowheads="1" noTextEdit="1"/>
          </p:cNvSpPr>
          <p:nvPr>
            <p:ph type="sldImg"/>
          </p:nvPr>
        </p:nvSpPr>
        <p:spPr>
          <a:xfrm>
            <a:off x="917575" y="744538"/>
            <a:ext cx="4962525" cy="3722687"/>
          </a:xfrm>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dirty="0">
              <a:latin typeface="Arial" panose="020B0604020202020204" pitchFamily="34" charset="0"/>
            </a:endParaRPr>
          </a:p>
        </p:txBody>
      </p:sp>
    </p:spTree>
    <p:extLst>
      <p:ext uri="{BB962C8B-B14F-4D97-AF65-F5344CB8AC3E}">
        <p14:creationId xmlns:p14="http://schemas.microsoft.com/office/powerpoint/2010/main" val="3684593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8FA54C-817D-49E0-9E6C-34DB82CBB35D}" type="slidenum">
              <a:rPr lang="en-GB" altLang="en-US"/>
              <a:pPr>
                <a:spcBef>
                  <a:spcPct val="0"/>
                </a:spcBef>
              </a:pPr>
              <a:t>27</a:t>
            </a:fld>
            <a:endParaRPr lang="en-GB" altLang="en-US"/>
          </a:p>
        </p:txBody>
      </p:sp>
      <p:sp>
        <p:nvSpPr>
          <p:cNvPr id="72707" name="Rectangle 2"/>
          <p:cNvSpPr>
            <a:spLocks noGrp="1" noRot="1" noChangeAspect="1" noChangeArrowheads="1" noTextEdit="1"/>
          </p:cNvSpPr>
          <p:nvPr>
            <p:ph type="sldImg"/>
          </p:nvPr>
        </p:nvSpPr>
        <p:spPr>
          <a:xfrm>
            <a:off x="917575" y="744538"/>
            <a:ext cx="4962525" cy="3722687"/>
          </a:xfrm>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GB" altLang="en-US" sz="1000" dirty="0">
              <a:latin typeface="Arial" panose="020B0604020202020204" pitchFamily="34" charset="0"/>
            </a:endParaRPr>
          </a:p>
        </p:txBody>
      </p:sp>
    </p:spTree>
    <p:extLst>
      <p:ext uri="{BB962C8B-B14F-4D97-AF65-F5344CB8AC3E}">
        <p14:creationId xmlns:p14="http://schemas.microsoft.com/office/powerpoint/2010/main" val="22407283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xfrm>
            <a:off x="917575" y="744538"/>
            <a:ext cx="4962525" cy="3722687"/>
          </a:xfrm>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latin typeface="Arial" panose="020B0604020202020204" pitchFamily="34"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E35B2A7-D9D0-451C-94CE-0EFE3D74E92D}" type="slidenum">
              <a:rPr lang="en-GB" altLang="en-US"/>
              <a:pPr>
                <a:spcBef>
                  <a:spcPct val="0"/>
                </a:spcBef>
              </a:pPr>
              <a:t>28</a:t>
            </a:fld>
            <a:endParaRPr lang="en-GB" altLang="en-US"/>
          </a:p>
        </p:txBody>
      </p:sp>
    </p:spTree>
    <p:extLst>
      <p:ext uri="{BB962C8B-B14F-4D97-AF65-F5344CB8AC3E}">
        <p14:creationId xmlns:p14="http://schemas.microsoft.com/office/powerpoint/2010/main" val="3856300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D856A2D-5F91-4AF4-A08D-4237D5A76B09}" type="slidenum">
              <a:rPr lang="en-GB" altLang="en-US"/>
              <a:pPr>
                <a:spcBef>
                  <a:spcPct val="0"/>
                </a:spcBef>
              </a:pPr>
              <a:t>29</a:t>
            </a:fld>
            <a:endParaRPr lang="en-GB" altLang="en-US"/>
          </a:p>
        </p:txBody>
      </p:sp>
      <p:sp>
        <p:nvSpPr>
          <p:cNvPr id="76803" name="Rectangle 2"/>
          <p:cNvSpPr>
            <a:spLocks noGrp="1" noRot="1" noChangeAspect="1" noChangeArrowheads="1" noTextEdit="1"/>
          </p:cNvSpPr>
          <p:nvPr>
            <p:ph type="sldImg"/>
          </p:nvPr>
        </p:nvSpPr>
        <p:spPr>
          <a:xfrm>
            <a:off x="917575" y="744538"/>
            <a:ext cx="4962525" cy="3722687"/>
          </a:xfrm>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GB" altLang="en-US" dirty="0">
              <a:latin typeface="Arial" panose="020B0604020202020204" pitchFamily="34" charset="0"/>
            </a:endParaRPr>
          </a:p>
        </p:txBody>
      </p:sp>
    </p:spTree>
    <p:extLst>
      <p:ext uri="{BB962C8B-B14F-4D97-AF65-F5344CB8AC3E}">
        <p14:creationId xmlns:p14="http://schemas.microsoft.com/office/powerpoint/2010/main" val="2389766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622E0A-4377-422C-A9AC-CF6F01FAF197}" type="slidenum">
              <a:rPr lang="en-GB" altLang="en-US"/>
              <a:pPr>
                <a:spcBef>
                  <a:spcPct val="0"/>
                </a:spcBef>
              </a:pPr>
              <a:t>3</a:t>
            </a:fld>
            <a:endParaRPr lang="en-GB" altLang="en-US"/>
          </a:p>
        </p:txBody>
      </p:sp>
      <p:sp>
        <p:nvSpPr>
          <p:cNvPr id="9219" name="Rectangle 2"/>
          <p:cNvSpPr>
            <a:spLocks noGrp="1" noRot="1" noChangeAspect="1" noChangeArrowheads="1" noTextEdit="1"/>
          </p:cNvSpPr>
          <p:nvPr>
            <p:ph type="sldImg"/>
          </p:nvPr>
        </p:nvSpPr>
        <p:spPr>
          <a:xfrm>
            <a:off x="917575" y="744538"/>
            <a:ext cx="4962525" cy="3722687"/>
          </a:xfrm>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GB" altLang="en-US" b="1" dirty="0">
              <a:latin typeface="Arial" panose="020B0604020202020204" pitchFamily="34" charset="0"/>
            </a:endParaRPr>
          </a:p>
        </p:txBody>
      </p:sp>
    </p:spTree>
    <p:extLst>
      <p:ext uri="{BB962C8B-B14F-4D97-AF65-F5344CB8AC3E}">
        <p14:creationId xmlns:p14="http://schemas.microsoft.com/office/powerpoint/2010/main" val="20655779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917575" y="744538"/>
            <a:ext cx="4962525" cy="3722687"/>
          </a:xfrm>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a:latin typeface="Arial" panose="020B0604020202020204" pitchFamily="34" charset="0"/>
            </a:endParaRPr>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7A4C6BA-C54F-4271-9E7D-7CE4EC3E2A96}" type="slidenum">
              <a:rPr lang="en-GB" altLang="en-US"/>
              <a:pPr>
                <a:spcBef>
                  <a:spcPct val="0"/>
                </a:spcBef>
              </a:pPr>
              <a:t>30</a:t>
            </a:fld>
            <a:endParaRPr lang="en-GB" altLang="en-US"/>
          </a:p>
        </p:txBody>
      </p:sp>
    </p:spTree>
    <p:extLst>
      <p:ext uri="{BB962C8B-B14F-4D97-AF65-F5344CB8AC3E}">
        <p14:creationId xmlns:p14="http://schemas.microsoft.com/office/powerpoint/2010/main" val="30453064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xfrm>
            <a:off x="917575" y="744538"/>
            <a:ext cx="4962525" cy="3722687"/>
          </a:xfrm>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latin typeface="Arial" panose="020B0604020202020204" pitchFamily="34"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93DAE74-1558-44A7-AAE7-AEE52F5EA55A}" type="slidenum">
              <a:rPr lang="en-GB" altLang="en-US"/>
              <a:pPr>
                <a:spcBef>
                  <a:spcPct val="0"/>
                </a:spcBef>
              </a:pPr>
              <a:t>31</a:t>
            </a:fld>
            <a:endParaRPr lang="en-GB" altLang="en-US"/>
          </a:p>
        </p:txBody>
      </p:sp>
    </p:spTree>
    <p:extLst>
      <p:ext uri="{BB962C8B-B14F-4D97-AF65-F5344CB8AC3E}">
        <p14:creationId xmlns:p14="http://schemas.microsoft.com/office/powerpoint/2010/main" val="1084039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1AC351A-3D0D-4B50-9563-3A1777878800}" type="slidenum">
              <a:rPr lang="en-GB" altLang="en-US"/>
              <a:pPr>
                <a:spcBef>
                  <a:spcPct val="0"/>
                </a:spcBef>
              </a:pPr>
              <a:t>4</a:t>
            </a:fld>
            <a:endParaRPr lang="en-GB" altLang="en-US"/>
          </a:p>
        </p:txBody>
      </p:sp>
      <p:sp>
        <p:nvSpPr>
          <p:cNvPr id="13315" name="Rectangle 2"/>
          <p:cNvSpPr>
            <a:spLocks noGrp="1" noRot="1" noChangeAspect="1" noChangeArrowheads="1" noTextEdit="1"/>
          </p:cNvSpPr>
          <p:nvPr>
            <p:ph type="sldImg"/>
          </p:nvPr>
        </p:nvSpPr>
        <p:spPr>
          <a:xfrm>
            <a:off x="917575" y="744538"/>
            <a:ext cx="4962525" cy="3722687"/>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dirty="0">
              <a:latin typeface="Arial" panose="020B0604020202020204" pitchFamily="34" charset="0"/>
            </a:endParaRPr>
          </a:p>
        </p:txBody>
      </p:sp>
    </p:spTree>
    <p:extLst>
      <p:ext uri="{BB962C8B-B14F-4D97-AF65-F5344CB8AC3E}">
        <p14:creationId xmlns:p14="http://schemas.microsoft.com/office/powerpoint/2010/main" val="4150683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13F97D-53ED-4BA3-9F17-3D5391C0B17C}" type="slidenum">
              <a:rPr lang="en-GB" altLang="en-US"/>
              <a:pPr>
                <a:spcBef>
                  <a:spcPct val="0"/>
                </a:spcBef>
              </a:pPr>
              <a:t>5</a:t>
            </a:fld>
            <a:endParaRPr lang="en-GB" altLang="en-US"/>
          </a:p>
        </p:txBody>
      </p:sp>
      <p:sp>
        <p:nvSpPr>
          <p:cNvPr id="15363" name="Rectangle 2"/>
          <p:cNvSpPr>
            <a:spLocks noGrp="1" noRot="1" noChangeAspect="1" noChangeArrowheads="1" noTextEdit="1"/>
          </p:cNvSpPr>
          <p:nvPr>
            <p:ph type="sldImg"/>
          </p:nvPr>
        </p:nvSpPr>
        <p:spPr>
          <a:xfrm>
            <a:off x="917575" y="744538"/>
            <a:ext cx="4962525" cy="3722687"/>
          </a:xfrm>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dirty="0">
              <a:latin typeface="Arial" panose="020B0604020202020204" pitchFamily="34" charset="0"/>
            </a:endParaRPr>
          </a:p>
        </p:txBody>
      </p:sp>
    </p:spTree>
    <p:extLst>
      <p:ext uri="{BB962C8B-B14F-4D97-AF65-F5344CB8AC3E}">
        <p14:creationId xmlns:p14="http://schemas.microsoft.com/office/powerpoint/2010/main" val="37034058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5356B8-3FD7-48CF-9B98-19A2F1128F34}" type="slidenum">
              <a:rPr lang="en-GB" altLang="en-US"/>
              <a:pPr>
                <a:spcBef>
                  <a:spcPct val="0"/>
                </a:spcBef>
              </a:pPr>
              <a:t>6</a:t>
            </a:fld>
            <a:endParaRPr lang="en-GB" altLang="en-US"/>
          </a:p>
        </p:txBody>
      </p:sp>
      <p:sp>
        <p:nvSpPr>
          <p:cNvPr id="17411" name="Rectangle 2"/>
          <p:cNvSpPr>
            <a:spLocks noGrp="1" noRot="1" noChangeAspect="1" noChangeArrowheads="1" noTextEdit="1"/>
          </p:cNvSpPr>
          <p:nvPr>
            <p:ph type="sldImg"/>
          </p:nvPr>
        </p:nvSpPr>
        <p:spPr>
          <a:xfrm>
            <a:off x="917575" y="744538"/>
            <a:ext cx="4962525" cy="3722687"/>
          </a:xfrm>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latin typeface="Arial" panose="020B0604020202020204" pitchFamily="34" charset="0"/>
            </a:endParaRPr>
          </a:p>
        </p:txBody>
      </p:sp>
    </p:spTree>
    <p:extLst>
      <p:ext uri="{BB962C8B-B14F-4D97-AF65-F5344CB8AC3E}">
        <p14:creationId xmlns:p14="http://schemas.microsoft.com/office/powerpoint/2010/main" val="3981635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A44871-5F60-4F55-AD40-43C2CA646F4C}" type="slidenum">
              <a:rPr lang="en-GB" altLang="en-US"/>
              <a:pPr>
                <a:spcBef>
                  <a:spcPct val="0"/>
                </a:spcBef>
              </a:pPr>
              <a:t>7</a:t>
            </a:fld>
            <a:endParaRPr lang="en-GB" altLang="en-US"/>
          </a:p>
        </p:txBody>
      </p:sp>
      <p:sp>
        <p:nvSpPr>
          <p:cNvPr id="19459" name="Rectangle 2"/>
          <p:cNvSpPr>
            <a:spLocks noGrp="1" noRot="1" noChangeAspect="1" noChangeArrowheads="1" noTextEdit="1"/>
          </p:cNvSpPr>
          <p:nvPr>
            <p:ph type="sldImg"/>
          </p:nvPr>
        </p:nvSpPr>
        <p:spPr>
          <a:xfrm>
            <a:off x="917575" y="744538"/>
            <a:ext cx="4962525" cy="3722687"/>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b="1" dirty="0">
              <a:latin typeface="Arial" panose="020B0604020202020204" pitchFamily="34" charset="0"/>
            </a:endParaRPr>
          </a:p>
        </p:txBody>
      </p:sp>
    </p:spTree>
    <p:extLst>
      <p:ext uri="{BB962C8B-B14F-4D97-AF65-F5344CB8AC3E}">
        <p14:creationId xmlns:p14="http://schemas.microsoft.com/office/powerpoint/2010/main" val="141822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31D7F3-FD97-4320-BB72-5D0058182E27}" type="slidenum">
              <a:rPr lang="en-GB" altLang="en-US"/>
              <a:pPr>
                <a:spcBef>
                  <a:spcPct val="0"/>
                </a:spcBef>
              </a:pPr>
              <a:t>8</a:t>
            </a:fld>
            <a:endParaRPr lang="en-GB" altLang="en-US"/>
          </a:p>
        </p:txBody>
      </p:sp>
      <p:sp>
        <p:nvSpPr>
          <p:cNvPr id="23555" name="Rectangle 2"/>
          <p:cNvSpPr>
            <a:spLocks noGrp="1" noRot="1" noChangeAspect="1" noChangeArrowheads="1" noTextEdit="1"/>
          </p:cNvSpPr>
          <p:nvPr>
            <p:ph type="sldImg"/>
          </p:nvPr>
        </p:nvSpPr>
        <p:spPr>
          <a:xfrm>
            <a:off x="917575" y="744538"/>
            <a:ext cx="4962525" cy="3722687"/>
          </a:xfrm>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1497925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23C3A52-4A09-482C-B65E-C7522F8522FC}" type="slidenum">
              <a:rPr lang="en-GB" altLang="en-US"/>
              <a:pPr>
                <a:spcBef>
                  <a:spcPct val="0"/>
                </a:spcBef>
              </a:pPr>
              <a:t>9</a:t>
            </a:fld>
            <a:endParaRPr lang="en-GB" altLang="en-US"/>
          </a:p>
        </p:txBody>
      </p:sp>
      <p:sp>
        <p:nvSpPr>
          <p:cNvPr id="25603" name="Rectangle 2"/>
          <p:cNvSpPr>
            <a:spLocks noGrp="1" noRot="1" noChangeAspect="1" noChangeArrowheads="1" noTextEdit="1"/>
          </p:cNvSpPr>
          <p:nvPr>
            <p:ph type="sldImg"/>
          </p:nvPr>
        </p:nvSpPr>
        <p:spPr>
          <a:xfrm>
            <a:off x="917575" y="744538"/>
            <a:ext cx="4962525" cy="3722687"/>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sz="1600" dirty="0">
              <a:latin typeface="Arial" panose="020B0604020202020204" pitchFamily="34" charset="0"/>
            </a:endParaRPr>
          </a:p>
        </p:txBody>
      </p:sp>
    </p:spTree>
    <p:extLst>
      <p:ext uri="{BB962C8B-B14F-4D97-AF65-F5344CB8AC3E}">
        <p14:creationId xmlns:p14="http://schemas.microsoft.com/office/powerpoint/2010/main" val="2554156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1537790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4292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640080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152400"/>
            <a:ext cx="6019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75180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484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8278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143000"/>
            <a:ext cx="4038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143000"/>
            <a:ext cx="40386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5765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97997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36997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6035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52234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18526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57200" y="11430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0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www.rothamsted.ac.uk/"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hyperlink" Target="//upload.wikimedia.org/wikipedia/commons/4/4a/Indonesia,_Sunda_Straits.jp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8.jpe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subTitle" idx="1"/>
          </p:nvPr>
        </p:nvSpPr>
        <p:spPr>
          <a:xfrm>
            <a:off x="0" y="152400"/>
            <a:ext cx="9144000" cy="1143000"/>
          </a:xfrm>
        </p:spPr>
        <p:txBody>
          <a:bodyPr/>
          <a:lstStyle/>
          <a:p>
            <a:pPr eaLnBrk="1" hangingPunct="1">
              <a:lnSpc>
                <a:spcPct val="90000"/>
              </a:lnSpc>
            </a:pPr>
            <a:r>
              <a:rPr lang="en-US" altLang="en-US" sz="3800" dirty="0"/>
              <a:t>Limits to Distributions: Biotic factors</a:t>
            </a:r>
          </a:p>
        </p:txBody>
      </p:sp>
      <p:sp>
        <p:nvSpPr>
          <p:cNvPr id="7172" name="TextBox 3"/>
          <p:cNvSpPr txBox="1">
            <a:spLocks noChangeArrowheads="1"/>
          </p:cNvSpPr>
          <p:nvPr/>
        </p:nvSpPr>
        <p:spPr bwMode="auto">
          <a:xfrm>
            <a:off x="90884" y="1007369"/>
            <a:ext cx="2133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0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2400" dirty="0">
                <a:solidFill>
                  <a:srgbClr val="FF0000"/>
                </a:solidFill>
              </a:rPr>
              <a:t>See chapter 6 of Krebs (2014)</a:t>
            </a:r>
          </a:p>
        </p:txBody>
      </p:sp>
      <p:pic>
        <p:nvPicPr>
          <p:cNvPr id="5" name="Picture 12" descr="05_00C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2326" y="1007369"/>
            <a:ext cx="4019348" cy="5850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GB" altLang="en-US" sz="3200"/>
              <a:t>Observed dispersal can be faster than expected</a:t>
            </a:r>
          </a:p>
        </p:txBody>
      </p:sp>
      <p:sp>
        <p:nvSpPr>
          <p:cNvPr id="26627" name="Rectangle 3"/>
          <p:cNvSpPr>
            <a:spLocks noGrp="1" noChangeArrowheads="1"/>
          </p:cNvSpPr>
          <p:nvPr>
            <p:ph type="body" idx="1"/>
          </p:nvPr>
        </p:nvSpPr>
        <p:spPr bwMode="auto">
          <a:xfrm>
            <a:off x="304800" y="1066800"/>
            <a:ext cx="8610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a:t>Britain after Ice Age</a:t>
            </a:r>
          </a:p>
          <a:p>
            <a:pPr lvl="1" eaLnBrk="1" hangingPunct="1"/>
            <a:r>
              <a:rPr lang="en-GB" altLang="en-US"/>
              <a:t>Oaks expanded their range </a:t>
            </a:r>
            <a:r>
              <a:rPr lang="en-US" altLang="en-US">
                <a:cs typeface="Arial" panose="020B0604020202020204" pitchFamily="34" charset="0"/>
              </a:rPr>
              <a:t>~</a:t>
            </a:r>
            <a:r>
              <a:rPr lang="en-GB" altLang="en-US" b="1">
                <a:solidFill>
                  <a:srgbClr val="FF3300"/>
                </a:solidFill>
              </a:rPr>
              <a:t>1,000 km</a:t>
            </a:r>
          </a:p>
          <a:p>
            <a:pPr lvl="1" eaLnBrk="1" hangingPunct="1"/>
            <a:r>
              <a:rPr lang="en-GB" altLang="en-US"/>
              <a:t>Yet predictions modelled expansion as </a:t>
            </a:r>
            <a:r>
              <a:rPr lang="en-GB" altLang="en-US" b="1">
                <a:solidFill>
                  <a:srgbClr val="FF3300"/>
                </a:solidFill>
              </a:rPr>
              <a:t>36 km</a:t>
            </a:r>
            <a:endParaRPr lang="en-GB" altLang="en-US"/>
          </a:p>
          <a:p>
            <a:pPr lvl="1" eaLnBrk="1" hangingPunct="1"/>
            <a:r>
              <a:rPr lang="en-GB" altLang="en-US">
                <a:solidFill>
                  <a:srgbClr val="FF3300"/>
                </a:solidFill>
              </a:rPr>
              <a:t>Reid’s paradox</a:t>
            </a:r>
            <a:endParaRPr lang="en-GB" altLang="en-US"/>
          </a:p>
          <a:p>
            <a:pPr eaLnBrk="1" hangingPunct="1"/>
            <a:r>
              <a:rPr lang="en-GB" altLang="en-US"/>
              <a:t>Explanation?</a:t>
            </a:r>
          </a:p>
          <a:p>
            <a:pPr lvl="1" eaLnBrk="1" hangingPunct="1"/>
            <a:r>
              <a:rPr lang="en-GB" altLang="en-US"/>
              <a:t>Colonization driven not by mean dispersal distance but by extreme dispersal event</a:t>
            </a:r>
          </a:p>
          <a:p>
            <a:pPr eaLnBrk="1" hangingPunct="1"/>
            <a:endParaRPr lang="en-GB" altLang="en-US">
              <a:solidFill>
                <a:srgbClr val="FF3300"/>
              </a:solidFill>
            </a:endParaRPr>
          </a:p>
          <a:p>
            <a:pPr eaLnBrk="1" hangingPunct="1"/>
            <a:endParaRPr lang="en-GB" altLang="en-US"/>
          </a:p>
        </p:txBody>
      </p:sp>
      <p:sp>
        <p:nvSpPr>
          <p:cNvPr id="26628" name="TextBox 3"/>
          <p:cNvSpPr txBox="1">
            <a:spLocks noChangeArrowheads="1"/>
          </p:cNvSpPr>
          <p:nvPr/>
        </p:nvSpPr>
        <p:spPr bwMode="auto">
          <a:xfrm>
            <a:off x="0" y="6488113"/>
            <a:ext cx="8153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Clark et al. (2001) </a:t>
            </a:r>
            <a:r>
              <a:rPr lang="en-GB" altLang="en-US" i="1"/>
              <a:t>American Naturalist </a:t>
            </a:r>
            <a:r>
              <a:rPr lang="en-GB" altLang="en-US"/>
              <a:t>157: 537-554.</a:t>
            </a:r>
          </a:p>
        </p:txBody>
      </p:sp>
    </p:spTree>
    <p:extLst>
      <p:ext uri="{BB962C8B-B14F-4D97-AF65-F5344CB8AC3E}">
        <p14:creationId xmlns:p14="http://schemas.microsoft.com/office/powerpoint/2010/main" val="2545401129"/>
      </p:ext>
    </p:extLst>
  </p:cSld>
  <p:clrMapOvr>
    <a:masterClrMapping/>
  </p:clrMapOvr>
  <mc:AlternateContent xmlns:mc="http://schemas.openxmlformats.org/markup-compatibility/2006" xmlns:p14="http://schemas.microsoft.com/office/powerpoint/2010/main">
    <mc:Choice Requires="p14">
      <p:transition spd="slow" p14:dur="2000" advTm="20371"/>
    </mc:Choice>
    <mc:Fallback xmlns="">
      <p:transition spd="slow" advTm="20371"/>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8674" name="Picture 5" descr="http://www.rothamsted.ac.uk/sites/default/files/VLR%201999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3938" y="3962400"/>
            <a:ext cx="431006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3"/>
          <p:cNvSpPr>
            <a:spLocks noGrp="1" noChangeArrowheads="1"/>
          </p:cNvSpPr>
          <p:nvPr>
            <p:ph type="body" idx="1"/>
          </p:nvPr>
        </p:nvSpPr>
        <p:spPr bwMode="auto">
          <a:xfrm>
            <a:off x="457200" y="990600"/>
            <a:ext cx="8229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sz="2800"/>
              <a:t>Continental scale dispersal </a:t>
            </a:r>
            <a:r>
              <a:rPr lang="en-GB" altLang="en-US" sz="2800" u="sng"/>
              <a:t>aided by humans</a:t>
            </a:r>
            <a:endParaRPr lang="en-GB" altLang="en-US" sz="2800"/>
          </a:p>
          <a:p>
            <a:pPr eaLnBrk="1" hangingPunct="1"/>
            <a:r>
              <a:rPr lang="en-GB" altLang="en-US" sz="2800"/>
              <a:t>But many species are highly dispersive</a:t>
            </a:r>
          </a:p>
          <a:p>
            <a:pPr lvl="1" eaLnBrk="1" hangingPunct="1"/>
            <a:r>
              <a:rPr lang="en-GB" altLang="en-US"/>
              <a:t>especially plants (seeds &amp; spores) &amp; invertebrates (travelling on wind)</a:t>
            </a:r>
          </a:p>
          <a:p>
            <a:pPr lvl="1" eaLnBrk="1" hangingPunct="1"/>
            <a:r>
              <a:rPr lang="en-GB" altLang="en-US">
                <a:solidFill>
                  <a:srgbClr val="0070C0"/>
                </a:solidFill>
              </a:rPr>
              <a:t>e.g. Ladybirds</a:t>
            </a:r>
          </a:p>
          <a:p>
            <a:pPr lvl="2" eaLnBrk="1" hangingPunct="1"/>
            <a:r>
              <a:rPr lang="en-GB" altLang="en-US" sz="2000">
                <a:solidFill>
                  <a:srgbClr val="0070C0"/>
                </a:solidFill>
              </a:rPr>
              <a:t>detected up to 1100 m above ground level</a:t>
            </a:r>
          </a:p>
          <a:p>
            <a:pPr lvl="2" eaLnBrk="1" hangingPunct="1"/>
            <a:r>
              <a:rPr lang="en-GB" altLang="en-US" sz="2000">
                <a:solidFill>
                  <a:srgbClr val="0070C0"/>
                </a:solidFill>
              </a:rPr>
              <a:t>potentially able to travel up to 120 km at high altitudes</a:t>
            </a:r>
          </a:p>
          <a:p>
            <a:pPr lvl="2" eaLnBrk="1" hangingPunct="1"/>
            <a:endParaRPr lang="en-GB" altLang="en-US" sz="2800">
              <a:solidFill>
                <a:schemeClr val="accent2"/>
              </a:solidFill>
            </a:endParaRPr>
          </a:p>
        </p:txBody>
      </p:sp>
      <p:sp>
        <p:nvSpPr>
          <p:cNvPr id="28676" name="TextBox 3"/>
          <p:cNvSpPr txBox="1">
            <a:spLocks noChangeArrowheads="1"/>
          </p:cNvSpPr>
          <p:nvPr/>
        </p:nvSpPr>
        <p:spPr bwMode="auto">
          <a:xfrm>
            <a:off x="0" y="6488113"/>
            <a:ext cx="5029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Jeffries et al. (2013) </a:t>
            </a:r>
            <a:r>
              <a:rPr lang="en-GB" altLang="en-US" i="1"/>
              <a:t>PloS One</a:t>
            </a:r>
            <a:r>
              <a:rPr lang="en-GB" altLang="en-US"/>
              <a:t> 8(12): e82278</a:t>
            </a:r>
          </a:p>
        </p:txBody>
      </p:sp>
      <p:sp>
        <p:nvSpPr>
          <p:cNvPr id="28677" name="TextBox 5"/>
          <p:cNvSpPr txBox="1">
            <a:spLocks noChangeArrowheads="1"/>
          </p:cNvSpPr>
          <p:nvPr/>
        </p:nvSpPr>
        <p:spPr bwMode="auto">
          <a:xfrm>
            <a:off x="2133600" y="5410200"/>
            <a:ext cx="269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a:t>Vertical-Looking Radar</a:t>
            </a:r>
          </a:p>
          <a:p>
            <a:pPr eaLnBrk="1" hangingPunct="1"/>
            <a:r>
              <a:rPr lang="en-GB" altLang="en-US" sz="1400">
                <a:hlinkClick r:id="rId4"/>
              </a:rPr>
              <a:t>www.rothamsted.ac.uk</a:t>
            </a:r>
            <a:r>
              <a:rPr lang="en-GB" altLang="en-US" sz="1400"/>
              <a:t> </a:t>
            </a:r>
          </a:p>
        </p:txBody>
      </p:sp>
      <p:sp>
        <p:nvSpPr>
          <p:cNvPr id="28678" name="Rectangle 2"/>
          <p:cNvSpPr>
            <a:spLocks noGrp="1" noChangeArrowheads="1"/>
          </p:cNvSpPr>
          <p:nvPr>
            <p:ph type="title"/>
          </p:nvPr>
        </p:nvSpPr>
        <p:spPr/>
        <p:txBody>
          <a:bodyPr/>
          <a:lstStyle/>
          <a:p>
            <a:pPr eaLnBrk="1" hangingPunct="1"/>
            <a:r>
              <a:rPr lang="en-GB" altLang="en-US" sz="3200"/>
              <a:t>Observed dispersal can be faster than expected</a:t>
            </a:r>
          </a:p>
        </p:txBody>
      </p:sp>
    </p:spTree>
    <p:extLst>
      <p:ext uri="{BB962C8B-B14F-4D97-AF65-F5344CB8AC3E}">
        <p14:creationId xmlns:p14="http://schemas.microsoft.com/office/powerpoint/2010/main" val="2414148388"/>
      </p:ext>
    </p:extLst>
  </p:cSld>
  <p:clrMapOvr>
    <a:masterClrMapping/>
  </p:clrMapOvr>
  <mc:AlternateContent xmlns:mc="http://schemas.openxmlformats.org/markup-compatibility/2006" xmlns:p14="http://schemas.microsoft.com/office/powerpoint/2010/main">
    <mc:Choice Requires="p14">
      <p:transition spd="slow" p14:dur="2000" advTm="130149"/>
    </mc:Choice>
    <mc:Fallback xmlns="">
      <p:transition spd="slow" advTm="130149"/>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387">
                                            <p:bg/>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387">
                                            <p:txEl>
                                              <p:pRg st="0" end="0"/>
                                            </p:txEl>
                                          </p:spTgt>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6387">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638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638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3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nimBg="1" autoUpdateAnimBg="0"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solidFill>
                  <a:schemeClr val="accent2"/>
                </a:solidFill>
              </a:rPr>
              <a:t>Limits to Distributions: Biotic Factors</a:t>
            </a:r>
            <a:endParaRPr lang="en-GB" altLang="en-US">
              <a:solidFill>
                <a:schemeClr val="accent2"/>
              </a:solidFill>
            </a:endParaRPr>
          </a:p>
        </p:txBody>
      </p:sp>
      <p:sp>
        <p:nvSpPr>
          <p:cNvPr id="6147" name="Content Placeholder 2"/>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GB" altLang="en-US" dirty="0">
                <a:solidFill>
                  <a:schemeClr val="bg1">
                    <a:lumMod val="50000"/>
                  </a:schemeClr>
                </a:solidFill>
                <a:latin typeface="Calibri" panose="020F0502020204030204" pitchFamily="34" charset="0"/>
                <a:cs typeface="Calibri" panose="020F0502020204030204" pitchFamily="34" charset="0"/>
              </a:rPr>
              <a:t>Part </a:t>
            </a:r>
            <a:r>
              <a:rPr lang="en-GB" altLang="en-US" dirty="0" err="1">
                <a:solidFill>
                  <a:schemeClr val="bg1">
                    <a:lumMod val="50000"/>
                  </a:schemeClr>
                </a:solidFill>
                <a:latin typeface="Calibri" panose="020F0502020204030204" pitchFamily="34" charset="0"/>
                <a:cs typeface="Calibri" panose="020F0502020204030204" pitchFamily="34" charset="0"/>
              </a:rPr>
              <a:t>i</a:t>
            </a:r>
            <a:endParaRPr lang="en-GB" altLang="en-US" dirty="0">
              <a:solidFill>
                <a:schemeClr val="bg1">
                  <a:lumMod val="50000"/>
                </a:schemeClr>
              </a:solidFill>
              <a:latin typeface="Calibri" panose="020F0502020204030204" pitchFamily="34" charset="0"/>
              <a:cs typeface="Calibri" panose="020F0502020204030204" pitchFamily="34" charset="0"/>
            </a:endParaRPr>
          </a:p>
          <a:p>
            <a:r>
              <a:rPr lang="en-GB" altLang="en-US" dirty="0">
                <a:solidFill>
                  <a:schemeClr val="bg1">
                    <a:lumMod val="50000"/>
                  </a:schemeClr>
                </a:solidFill>
                <a:latin typeface="Calibri" panose="020F0502020204030204" pitchFamily="34" charset="0"/>
                <a:cs typeface="Calibri" panose="020F0502020204030204" pitchFamily="34" charset="0"/>
              </a:rPr>
              <a:t>Dispersal – definitions, examples, mechanisms</a:t>
            </a:r>
          </a:p>
          <a:p>
            <a:pPr marL="0" indent="0">
              <a:buNone/>
            </a:pPr>
            <a:br>
              <a:rPr lang="en-GB" altLang="en-US" dirty="0">
                <a:solidFill>
                  <a:schemeClr val="tx2"/>
                </a:solidFill>
                <a:latin typeface="Calibri" panose="020F0502020204030204" pitchFamily="34" charset="0"/>
                <a:cs typeface="Calibri" panose="020F0502020204030204" pitchFamily="34" charset="0"/>
              </a:rPr>
            </a:br>
            <a:r>
              <a:rPr lang="en-GB" altLang="en-US" dirty="0">
                <a:solidFill>
                  <a:schemeClr val="tx2"/>
                </a:solidFill>
                <a:latin typeface="Calibri" panose="020F0502020204030204" pitchFamily="34" charset="0"/>
                <a:cs typeface="Calibri" panose="020F0502020204030204" pitchFamily="34" charset="0"/>
              </a:rPr>
              <a:t>Part ii</a:t>
            </a:r>
          </a:p>
          <a:p>
            <a:r>
              <a:rPr lang="en-GB" altLang="en-US" dirty="0">
                <a:solidFill>
                  <a:schemeClr val="tx2"/>
                </a:solidFill>
                <a:latin typeface="Calibri" panose="020F0502020204030204" pitchFamily="34" charset="0"/>
                <a:cs typeface="Calibri" panose="020F0502020204030204" pitchFamily="34" charset="0"/>
              </a:rPr>
              <a:t>Establishment / colonization</a:t>
            </a:r>
          </a:p>
          <a:p>
            <a:r>
              <a:rPr lang="en-GB" altLang="en-US" dirty="0">
                <a:solidFill>
                  <a:schemeClr val="tx2"/>
                </a:solidFill>
                <a:latin typeface="Calibri" panose="020F0502020204030204" pitchFamily="34" charset="0"/>
                <a:cs typeface="Calibri" panose="020F0502020204030204" pitchFamily="34" charset="0"/>
              </a:rPr>
              <a:t>(Continental drift / Ice Ages)</a:t>
            </a:r>
          </a:p>
          <a:p>
            <a:r>
              <a:rPr lang="en-GB" altLang="en-US" dirty="0">
                <a:solidFill>
                  <a:schemeClr val="tx2"/>
                </a:solidFill>
                <a:latin typeface="Calibri" panose="020F0502020204030204" pitchFamily="34" charset="0"/>
                <a:cs typeface="Calibri" panose="020F0502020204030204" pitchFamily="34" charset="0"/>
              </a:rPr>
              <a:t>Habitat preferences</a:t>
            </a:r>
          </a:p>
        </p:txBody>
      </p:sp>
      <p:sp>
        <p:nvSpPr>
          <p:cNvPr id="2" name="Content Placeholder 1">
            <a:extLst>
              <a:ext uri="{FF2B5EF4-FFF2-40B4-BE49-F238E27FC236}">
                <a16:creationId xmlns:a16="http://schemas.microsoft.com/office/drawing/2014/main" id="{839B6905-628C-49E7-B10E-8DFF9A54223B}"/>
              </a:ext>
            </a:extLst>
          </p:cNvPr>
          <p:cNvSpPr>
            <a:spLocks noGrp="1"/>
          </p:cNvSpPr>
          <p:nvPr>
            <p:ph sz="half" idx="2"/>
          </p:nvPr>
        </p:nvSpPr>
        <p:spPr/>
        <p:txBody>
          <a:bodyPr/>
          <a:lstStyle/>
          <a:p>
            <a:pPr marL="0" indent="0">
              <a:buNone/>
            </a:pPr>
            <a:r>
              <a:rPr lang="en-GB" altLang="en-US" dirty="0">
                <a:solidFill>
                  <a:schemeClr val="bg1">
                    <a:lumMod val="50000"/>
                  </a:schemeClr>
                </a:solidFill>
                <a:latin typeface="Calibri" panose="020F0502020204030204" pitchFamily="34" charset="0"/>
                <a:cs typeface="Calibri" panose="020F0502020204030204" pitchFamily="34" charset="0"/>
              </a:rPr>
              <a:t>Part iii</a:t>
            </a:r>
          </a:p>
          <a:p>
            <a:r>
              <a:rPr lang="en-GB" altLang="en-US" dirty="0">
                <a:solidFill>
                  <a:schemeClr val="bg1">
                    <a:lumMod val="50000"/>
                  </a:schemeClr>
                </a:solidFill>
                <a:latin typeface="Calibri" panose="020F0502020204030204" pitchFamily="34" charset="0"/>
                <a:cs typeface="Calibri" panose="020F0502020204030204" pitchFamily="34" charset="0"/>
              </a:rPr>
              <a:t>Effects of predators, prey, parasites, pathogens</a:t>
            </a:r>
          </a:p>
          <a:p>
            <a:endParaRPr lang="en-US" dirty="0">
              <a:solidFill>
                <a:schemeClr val="bg1">
                  <a:lumMod val="50000"/>
                </a:schemeClr>
              </a:solidFill>
            </a:endParaRPr>
          </a:p>
        </p:txBody>
      </p:sp>
    </p:spTree>
    <p:extLst>
      <p:ext uri="{BB962C8B-B14F-4D97-AF65-F5344CB8AC3E}">
        <p14:creationId xmlns:p14="http://schemas.microsoft.com/office/powerpoint/2010/main" val="3500316223"/>
      </p:ext>
    </p:extLst>
  </p:cSld>
  <p:clrMapOvr>
    <a:masterClrMapping/>
  </p:clrMapOvr>
  <mc:AlternateContent xmlns:mc="http://schemas.openxmlformats.org/markup-compatibility/2006" xmlns:p14="http://schemas.microsoft.com/office/powerpoint/2010/main">
    <mc:Choice Requires="p14">
      <p:transition spd="slow" p14:dur="2000" advTm="28720"/>
    </mc:Choice>
    <mc:Fallback xmlns="">
      <p:transition spd="slow" advTm="2872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GB" altLang="en-US"/>
              <a:t>Dispersal is only part of the story</a:t>
            </a:r>
          </a:p>
        </p:txBody>
      </p:sp>
      <p:sp>
        <p:nvSpPr>
          <p:cNvPr id="30723" name="Rectangle 3"/>
          <p:cNvSpPr>
            <a:spLocks noGrp="1" noChangeArrowheads="1"/>
          </p:cNvSpPr>
          <p:nvPr>
            <p:ph type="body" idx="1"/>
          </p:nvPr>
        </p:nvSpPr>
        <p:spPr bwMode="auto">
          <a:xfrm>
            <a:off x="228600" y="1066800"/>
            <a:ext cx="86868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a:solidFill>
                  <a:srgbClr val="0070C0"/>
                </a:solidFill>
              </a:rPr>
              <a:t>Barriers</a:t>
            </a:r>
            <a:r>
              <a:rPr lang="en-GB" altLang="en-US"/>
              <a:t> (e.g. geographic) may halt dispersal</a:t>
            </a:r>
          </a:p>
          <a:p>
            <a:pPr lvl="1" eaLnBrk="1" hangingPunct="1"/>
            <a:r>
              <a:rPr lang="en-GB" altLang="en-US"/>
              <a:t>mountains, saltwater, freshwater, linear features (roads &amp; rivers for some invertebrates)</a:t>
            </a:r>
            <a:br>
              <a:rPr lang="en-GB" altLang="en-US"/>
            </a:br>
            <a:endParaRPr lang="en-GB" altLang="en-US"/>
          </a:p>
          <a:p>
            <a:pPr eaLnBrk="1" hangingPunct="1"/>
            <a:r>
              <a:rPr lang="en-GB" altLang="en-US"/>
              <a:t>Dispersal ability may not be the limiting factor </a:t>
            </a:r>
          </a:p>
          <a:p>
            <a:pPr lvl="1" eaLnBrk="1" hangingPunct="1"/>
            <a:r>
              <a:rPr lang="en-GB" altLang="en-US"/>
              <a:t>Introduced species may not survive</a:t>
            </a:r>
          </a:p>
          <a:p>
            <a:pPr lvl="2" eaLnBrk="1" hangingPunct="1"/>
            <a:r>
              <a:rPr lang="en-GB" altLang="en-US"/>
              <a:t>Dispersal</a:t>
            </a:r>
          </a:p>
          <a:p>
            <a:pPr lvl="2" eaLnBrk="1" hangingPunct="1"/>
            <a:r>
              <a:rPr lang="en-GB" altLang="en-US"/>
              <a:t>Survival</a:t>
            </a:r>
          </a:p>
          <a:p>
            <a:pPr lvl="2" eaLnBrk="1" hangingPunct="1"/>
            <a:r>
              <a:rPr lang="en-GB" altLang="en-US"/>
              <a:t>Establishment</a:t>
            </a:r>
          </a:p>
        </p:txBody>
      </p:sp>
    </p:spTree>
    <p:extLst>
      <p:ext uri="{BB962C8B-B14F-4D97-AF65-F5344CB8AC3E}">
        <p14:creationId xmlns:p14="http://schemas.microsoft.com/office/powerpoint/2010/main" val="1597355834"/>
      </p:ext>
    </p:extLst>
  </p:cSld>
  <p:clrMapOvr>
    <a:masterClrMapping/>
  </p:clrMapOvr>
  <mc:AlternateContent xmlns:mc="http://schemas.openxmlformats.org/markup-compatibility/2006" xmlns:p14="http://schemas.microsoft.com/office/powerpoint/2010/main">
    <mc:Choice Requires="p14">
      <p:transition spd="slow" p14:dur="2000" advTm="107967"/>
    </mc:Choice>
    <mc:Fallback xmlns="">
      <p:transition spd="slow" advTm="107967"/>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a:xfrm>
            <a:off x="0" y="228600"/>
            <a:ext cx="9144000" cy="685800"/>
          </a:xfrm>
        </p:spPr>
        <p:txBody>
          <a:bodyPr/>
          <a:lstStyle/>
          <a:p>
            <a:pPr eaLnBrk="1" hangingPunct="1"/>
            <a:r>
              <a:rPr lang="en-GB" altLang="en-US" sz="3200"/>
              <a:t>Establishment of introduced birds (terrestrial &amp; freshwater)</a:t>
            </a:r>
          </a:p>
        </p:txBody>
      </p:sp>
      <p:graphicFrame>
        <p:nvGraphicFramePr>
          <p:cNvPr id="32771" name="Object 8"/>
          <p:cNvGraphicFramePr>
            <a:graphicFrameLocks noGrp="1" noChangeAspect="1"/>
          </p:cNvGraphicFramePr>
          <p:nvPr>
            <p:ph idx="1"/>
          </p:nvPr>
        </p:nvGraphicFramePr>
        <p:xfrm>
          <a:off x="1066800" y="1295400"/>
          <a:ext cx="7239000" cy="5227638"/>
        </p:xfrm>
        <a:graphic>
          <a:graphicData uri="http://schemas.openxmlformats.org/presentationml/2006/ole">
            <mc:AlternateContent xmlns:mc="http://schemas.openxmlformats.org/markup-compatibility/2006">
              <mc:Choice xmlns:v="urn:schemas-microsoft-com:vml" Requires="v">
                <p:oleObj spid="_x0000_s1061" name="Chart" r:id="rId4" imgW="5210175" imgH="3762375" progId="Excel.Chart.8">
                  <p:embed/>
                </p:oleObj>
              </mc:Choice>
              <mc:Fallback>
                <p:oleObj name="Chart" r:id="rId4" imgW="5210175" imgH="3762375" progId="Excel.Char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295400"/>
                        <a:ext cx="7239000" cy="522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Text Box 9"/>
          <p:cNvSpPr txBox="1">
            <a:spLocks noChangeArrowheads="1"/>
          </p:cNvSpPr>
          <p:nvPr/>
        </p:nvSpPr>
        <p:spPr bwMode="auto">
          <a:xfrm>
            <a:off x="6477000" y="1371600"/>
            <a:ext cx="1751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1400"/>
              <a:t>Source: Case, 1996</a:t>
            </a:r>
          </a:p>
        </p:txBody>
      </p:sp>
      <p:sp>
        <p:nvSpPr>
          <p:cNvPr id="32773" name="TextBox 4"/>
          <p:cNvSpPr txBox="1">
            <a:spLocks noChangeArrowheads="1"/>
          </p:cNvSpPr>
          <p:nvPr/>
        </p:nvSpPr>
        <p:spPr bwMode="auto">
          <a:xfrm>
            <a:off x="0" y="6488113"/>
            <a:ext cx="5095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Case (1996) </a:t>
            </a:r>
            <a:r>
              <a:rPr lang="en-GB" altLang="en-US" i="1"/>
              <a:t>Biological Conservation </a:t>
            </a:r>
            <a:r>
              <a:rPr lang="en-GB" altLang="en-US"/>
              <a:t>78: 69-96. </a:t>
            </a:r>
          </a:p>
        </p:txBody>
      </p:sp>
    </p:spTree>
    <p:extLst>
      <p:ext uri="{BB962C8B-B14F-4D97-AF65-F5344CB8AC3E}">
        <p14:creationId xmlns:p14="http://schemas.microsoft.com/office/powerpoint/2010/main" val="3990497491"/>
      </p:ext>
    </p:extLst>
  </p:cSld>
  <p:clrMapOvr>
    <a:masterClrMapping/>
  </p:clrMapOvr>
  <mc:AlternateContent xmlns:mc="http://schemas.openxmlformats.org/markup-compatibility/2006" xmlns:p14="http://schemas.microsoft.com/office/powerpoint/2010/main">
    <mc:Choice Requires="p14">
      <p:transition spd="slow" p14:dur="2000" advTm="127072"/>
    </mc:Choice>
    <mc:Fallback xmlns="">
      <p:transition spd="slow" advTm="12707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0" y="228600"/>
            <a:ext cx="9144000" cy="685800"/>
          </a:xfrm>
        </p:spPr>
        <p:txBody>
          <a:bodyPr/>
          <a:lstStyle/>
          <a:p>
            <a:pPr eaLnBrk="1" hangingPunct="1"/>
            <a:r>
              <a:rPr lang="en-GB" altLang="en-US" sz="3200"/>
              <a:t>Establishment of introduced birds (terrestrial &amp; freshwater)</a:t>
            </a:r>
          </a:p>
        </p:txBody>
      </p:sp>
      <p:graphicFrame>
        <p:nvGraphicFramePr>
          <p:cNvPr id="34819" name="Object 3"/>
          <p:cNvGraphicFramePr>
            <a:graphicFrameLocks noGrp="1" noChangeAspect="1"/>
          </p:cNvGraphicFramePr>
          <p:nvPr>
            <p:ph idx="1"/>
          </p:nvPr>
        </p:nvGraphicFramePr>
        <p:xfrm>
          <a:off x="1066800" y="1295400"/>
          <a:ext cx="7239000" cy="5227638"/>
        </p:xfrm>
        <a:graphic>
          <a:graphicData uri="http://schemas.openxmlformats.org/presentationml/2006/ole">
            <mc:AlternateContent xmlns:mc="http://schemas.openxmlformats.org/markup-compatibility/2006">
              <mc:Choice xmlns:v="urn:schemas-microsoft-com:vml" Requires="v">
                <p:oleObj spid="_x0000_s2085" name="Chart" r:id="rId4" imgW="5210175" imgH="3762375" progId="Excel.Chart.8">
                  <p:embed/>
                </p:oleObj>
              </mc:Choice>
              <mc:Fallback>
                <p:oleObj name="Chart" r:id="rId4" imgW="5210175" imgH="3762375" progId="Excel.Chart.8">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1295400"/>
                        <a:ext cx="7239000" cy="5227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0" name="Oval 4"/>
          <p:cNvSpPr>
            <a:spLocks noChangeArrowheads="1"/>
          </p:cNvSpPr>
          <p:nvPr/>
        </p:nvSpPr>
        <p:spPr bwMode="auto">
          <a:xfrm>
            <a:off x="3810000" y="5105400"/>
            <a:ext cx="2819400" cy="121920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34821" name="Text Box 5"/>
          <p:cNvSpPr txBox="1">
            <a:spLocks noChangeArrowheads="1"/>
          </p:cNvSpPr>
          <p:nvPr/>
        </p:nvSpPr>
        <p:spPr bwMode="auto">
          <a:xfrm>
            <a:off x="6781800" y="5257800"/>
            <a:ext cx="161607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chemeClr val="accent2"/>
                </a:solidFill>
              </a:rPr>
              <a:t>Higher success rate on islands</a:t>
            </a:r>
          </a:p>
        </p:txBody>
      </p:sp>
      <p:sp>
        <p:nvSpPr>
          <p:cNvPr id="34822" name="Text Box 6"/>
          <p:cNvSpPr txBox="1">
            <a:spLocks noChangeArrowheads="1"/>
          </p:cNvSpPr>
          <p:nvPr/>
        </p:nvSpPr>
        <p:spPr bwMode="auto">
          <a:xfrm>
            <a:off x="6477000" y="1371600"/>
            <a:ext cx="1751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1400"/>
              <a:t>Source: Case, 1996</a:t>
            </a:r>
          </a:p>
        </p:txBody>
      </p:sp>
    </p:spTree>
    <p:extLst>
      <p:ext uri="{BB962C8B-B14F-4D97-AF65-F5344CB8AC3E}">
        <p14:creationId xmlns:p14="http://schemas.microsoft.com/office/powerpoint/2010/main" val="1681101619"/>
      </p:ext>
    </p:extLst>
  </p:cSld>
  <p:clrMapOvr>
    <a:masterClrMapping/>
  </p:clrMapOvr>
  <mc:AlternateContent xmlns:mc="http://schemas.openxmlformats.org/markup-compatibility/2006" xmlns:p14="http://schemas.microsoft.com/office/powerpoint/2010/main">
    <mc:Choice Requires="p14">
      <p:transition spd="slow" p14:dur="2000" advTm="45212"/>
    </mc:Choice>
    <mc:Fallback xmlns="">
      <p:transition spd="slow" advTm="4521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descr="File:Indonesia, Sunda Straits.jp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t="4073"/>
          <a:stretch>
            <a:fillRect/>
          </a:stretch>
        </p:blipFill>
        <p:spPr bwMode="auto">
          <a:xfrm>
            <a:off x="0" y="838200"/>
            <a:ext cx="91440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p:cNvSpPr>
            <a:spLocks noGrp="1" noChangeArrowheads="1"/>
          </p:cNvSpPr>
          <p:nvPr>
            <p:ph type="title"/>
          </p:nvPr>
        </p:nvSpPr>
        <p:spPr>
          <a:xfrm>
            <a:off x="0" y="0"/>
            <a:ext cx="9144000" cy="685800"/>
          </a:xfrm>
        </p:spPr>
        <p:txBody>
          <a:bodyPr/>
          <a:lstStyle/>
          <a:p>
            <a:pPr eaLnBrk="1" hangingPunct="1"/>
            <a:r>
              <a:rPr lang="en-GB" altLang="en-US"/>
              <a:t>Colonization can be very fast</a:t>
            </a:r>
          </a:p>
        </p:txBody>
      </p:sp>
      <p:sp>
        <p:nvSpPr>
          <p:cNvPr id="36868" name="Rectangle 3"/>
          <p:cNvSpPr>
            <a:spLocks noGrp="1" noChangeArrowheads="1"/>
          </p:cNvSpPr>
          <p:nvPr>
            <p:ph type="body" idx="1"/>
          </p:nvPr>
        </p:nvSpPr>
        <p:spPr bwMode="auto">
          <a:xfrm>
            <a:off x="457200" y="10668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a:t>1883 – Krakatau eruption</a:t>
            </a:r>
          </a:p>
          <a:p>
            <a:pPr lvl="1" eaLnBrk="1" hangingPunct="1"/>
            <a:r>
              <a:rPr lang="en-GB" altLang="en-US"/>
              <a:t>two small islands close by sterilized by ash</a:t>
            </a:r>
          </a:p>
        </p:txBody>
      </p:sp>
      <p:sp>
        <p:nvSpPr>
          <p:cNvPr id="36869" name="Text Box 6"/>
          <p:cNvSpPr txBox="1">
            <a:spLocks noChangeArrowheads="1"/>
          </p:cNvSpPr>
          <p:nvPr/>
        </p:nvSpPr>
        <p:spPr bwMode="auto">
          <a:xfrm>
            <a:off x="5699125" y="2246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GB" altLang="en-US"/>
          </a:p>
        </p:txBody>
      </p:sp>
      <p:sp>
        <p:nvSpPr>
          <p:cNvPr id="36870" name="Text Box 7"/>
          <p:cNvSpPr txBox="1">
            <a:spLocks noChangeArrowheads="1"/>
          </p:cNvSpPr>
          <p:nvPr/>
        </p:nvSpPr>
        <p:spPr bwMode="auto">
          <a:xfrm>
            <a:off x="4648200" y="2286000"/>
            <a:ext cx="44958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After </a:t>
            </a:r>
            <a:r>
              <a:rPr lang="en-GB" altLang="en-US" b="1"/>
              <a:t>9 months</a:t>
            </a:r>
            <a:r>
              <a:rPr lang="en-GB" altLang="en-US"/>
              <a:t>: one spider species</a:t>
            </a:r>
            <a:br>
              <a:rPr lang="en-GB" altLang="en-US"/>
            </a:br>
            <a:endParaRPr lang="en-GB" altLang="en-US"/>
          </a:p>
          <a:p>
            <a:pPr eaLnBrk="1" hangingPunct="1"/>
            <a:r>
              <a:rPr lang="en-GB" altLang="en-US" b="1"/>
              <a:t>3 yrs</a:t>
            </a:r>
            <a:r>
              <a:rPr lang="en-GB" altLang="en-US"/>
              <a:t>: algae, 11 ferns, 15 flowering plants</a:t>
            </a:r>
            <a:br>
              <a:rPr lang="en-GB" altLang="en-US"/>
            </a:br>
            <a:endParaRPr lang="en-GB" altLang="en-US"/>
          </a:p>
          <a:p>
            <a:pPr eaLnBrk="1" hangingPunct="1"/>
            <a:r>
              <a:rPr lang="en-GB" altLang="en-US" b="1"/>
              <a:t>10 yrs</a:t>
            </a:r>
            <a:r>
              <a:rPr lang="en-GB" altLang="en-US"/>
              <a:t>: coconut trees</a:t>
            </a:r>
            <a:br>
              <a:rPr lang="en-GB" altLang="en-US"/>
            </a:br>
            <a:endParaRPr lang="en-GB" altLang="en-US"/>
          </a:p>
          <a:p>
            <a:pPr eaLnBrk="1" hangingPunct="1"/>
            <a:r>
              <a:rPr lang="en-GB" altLang="en-US" b="1"/>
              <a:t>25 yrs</a:t>
            </a:r>
            <a:r>
              <a:rPr lang="en-GB" altLang="en-US"/>
              <a:t>: forest &amp; 263 animal species	</a:t>
            </a:r>
          </a:p>
          <a:p>
            <a:pPr eaLnBrk="1" hangingPunct="1"/>
            <a:endParaRPr lang="en-GB" altLang="en-US"/>
          </a:p>
          <a:p>
            <a:pPr eaLnBrk="1" hangingPunct="1"/>
            <a:r>
              <a:rPr lang="en-GB" altLang="en-US"/>
              <a:t>	</a:t>
            </a:r>
          </a:p>
          <a:p>
            <a:pPr algn="r" eaLnBrk="1" hangingPunct="1"/>
            <a:r>
              <a:rPr lang="en-GB" altLang="en-US" b="1"/>
              <a:t>Whittaker et al. (1989) </a:t>
            </a:r>
            <a:r>
              <a:rPr lang="en-US" altLang="en-US" b="1" i="1"/>
              <a:t>Ecological Monographs </a:t>
            </a:r>
            <a:r>
              <a:rPr lang="en-US" altLang="en-US" b="1"/>
              <a:t>59: 59-123</a:t>
            </a:r>
            <a:endParaRPr lang="en-GB" altLang="en-US"/>
          </a:p>
        </p:txBody>
      </p:sp>
    </p:spTree>
    <p:extLst>
      <p:ext uri="{BB962C8B-B14F-4D97-AF65-F5344CB8AC3E}">
        <p14:creationId xmlns:p14="http://schemas.microsoft.com/office/powerpoint/2010/main" val="1432716823"/>
      </p:ext>
    </p:extLst>
  </p:cSld>
  <p:clrMapOvr>
    <a:masterClrMapping/>
  </p:clrMapOvr>
  <mc:AlternateContent xmlns:mc="http://schemas.openxmlformats.org/markup-compatibility/2006" xmlns:p14="http://schemas.microsoft.com/office/powerpoint/2010/main">
    <mc:Choice Requires="p14">
      <p:transition spd="slow" p14:dur="2000" advTm="93426"/>
    </mc:Choice>
    <mc:Fallback xmlns="">
      <p:transition spd="slow" advTm="9342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6" descr="05_05Figure"/>
          <p:cNvPicPr>
            <a:picLocks noChangeAspect="1" noChangeArrowheads="1"/>
          </p:cNvPicPr>
          <p:nvPr/>
        </p:nvPicPr>
        <p:blipFill>
          <a:blip r:embed="rId3">
            <a:extLst>
              <a:ext uri="{28A0092B-C50C-407E-A947-70E740481C1C}">
                <a14:useLocalDpi xmlns:a14="http://schemas.microsoft.com/office/drawing/2010/main" val="0"/>
              </a:ext>
            </a:extLst>
          </a:blip>
          <a:srcRect b="8920"/>
          <a:stretch>
            <a:fillRect/>
          </a:stretch>
        </p:blipFill>
        <p:spPr bwMode="auto">
          <a:xfrm>
            <a:off x="609600" y="838200"/>
            <a:ext cx="79311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Rectangle 7"/>
          <p:cNvSpPr>
            <a:spLocks noGrp="1" noChangeArrowheads="1"/>
          </p:cNvSpPr>
          <p:nvPr>
            <p:ph type="title"/>
          </p:nvPr>
        </p:nvSpPr>
        <p:spPr>
          <a:xfrm>
            <a:off x="0" y="46037"/>
            <a:ext cx="9144000" cy="792163"/>
          </a:xfrm>
        </p:spPr>
        <p:txBody>
          <a:bodyPr/>
          <a:lstStyle/>
          <a:p>
            <a:pPr eaLnBrk="1" hangingPunct="1"/>
            <a:r>
              <a:rPr lang="en-GB" altLang="en-US" dirty="0"/>
              <a:t>Continental drift explains some distributions</a:t>
            </a:r>
          </a:p>
        </p:txBody>
      </p:sp>
      <p:sp>
        <p:nvSpPr>
          <p:cNvPr id="38916" name="Text Box 8"/>
          <p:cNvSpPr txBox="1">
            <a:spLocks noChangeArrowheads="1"/>
          </p:cNvSpPr>
          <p:nvPr/>
        </p:nvSpPr>
        <p:spPr bwMode="auto">
          <a:xfrm>
            <a:off x="609600" y="5867400"/>
            <a:ext cx="3886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Fit of the Gondwana continents 135 mya, before break-up</a:t>
            </a:r>
          </a:p>
        </p:txBody>
      </p:sp>
      <p:sp>
        <p:nvSpPr>
          <p:cNvPr id="38917" name="Text Box 9"/>
          <p:cNvSpPr txBox="1">
            <a:spLocks noChangeArrowheads="1"/>
          </p:cNvSpPr>
          <p:nvPr/>
        </p:nvSpPr>
        <p:spPr bwMode="auto">
          <a:xfrm>
            <a:off x="4800600" y="5867400"/>
            <a:ext cx="3749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Modern distribution of </a:t>
            </a:r>
            <a:r>
              <a:rPr lang="en-GB" altLang="en-US" i="1"/>
              <a:t>Nothofagus </a:t>
            </a:r>
            <a:r>
              <a:rPr lang="en-GB" altLang="en-US"/>
              <a:t>Antarctic beech (darker blue)</a:t>
            </a:r>
          </a:p>
        </p:txBody>
      </p:sp>
    </p:spTree>
    <p:extLst>
      <p:ext uri="{BB962C8B-B14F-4D97-AF65-F5344CB8AC3E}">
        <p14:creationId xmlns:p14="http://schemas.microsoft.com/office/powerpoint/2010/main" val="1748750265"/>
      </p:ext>
    </p:extLst>
  </p:cSld>
  <p:clrMapOvr>
    <a:masterClrMapping/>
  </p:clrMapOvr>
  <mc:AlternateContent xmlns:mc="http://schemas.openxmlformats.org/markup-compatibility/2006" xmlns:p14="http://schemas.microsoft.com/office/powerpoint/2010/main">
    <mc:Choice Requires="p14">
      <p:transition spd="slow" p14:dur="2000" advTm="111406"/>
    </mc:Choice>
    <mc:Fallback xmlns="">
      <p:transition spd="slow" advTm="11140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6" descr="05_05Figure"/>
          <p:cNvPicPr>
            <a:picLocks noChangeAspect="1" noChangeArrowheads="1"/>
          </p:cNvPicPr>
          <p:nvPr/>
        </p:nvPicPr>
        <p:blipFill>
          <a:blip r:embed="rId4">
            <a:extLst>
              <a:ext uri="{28A0092B-C50C-407E-A947-70E740481C1C}">
                <a14:useLocalDpi xmlns:a14="http://schemas.microsoft.com/office/drawing/2010/main" val="0"/>
              </a:ext>
            </a:extLst>
          </a:blip>
          <a:srcRect l="51881" b="8920"/>
          <a:stretch>
            <a:fillRect/>
          </a:stretch>
        </p:blipFill>
        <p:spPr bwMode="auto">
          <a:xfrm>
            <a:off x="4724400" y="838200"/>
            <a:ext cx="381635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6"/>
          <p:cNvSpPr>
            <a:spLocks noGrp="1"/>
          </p:cNvSpPr>
          <p:nvPr>
            <p:ph sz="half" idx="2"/>
          </p:nvPr>
        </p:nvSpPr>
        <p:spPr bwMode="auto">
          <a:xfrm>
            <a:off x="304800" y="914400"/>
            <a:ext cx="4267200" cy="52117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i="1"/>
              <a:t>Nothofagus </a:t>
            </a:r>
            <a:r>
              <a:rPr lang="en-GB" altLang="en-US"/>
              <a:t>illustrates how some present geographic distributions have been set by geologic events</a:t>
            </a:r>
            <a:br>
              <a:rPr lang="en-GB" altLang="en-US"/>
            </a:br>
            <a:endParaRPr lang="en-GB" altLang="en-US"/>
          </a:p>
          <a:p>
            <a:pPr eaLnBrk="1" hangingPunct="1"/>
            <a:r>
              <a:rPr lang="en-GB" altLang="en-US"/>
              <a:t>Seeds heavy &amp; poorly adapted for jump dispersal</a:t>
            </a:r>
            <a:br>
              <a:rPr lang="en-GB" altLang="en-US"/>
            </a:br>
            <a:endParaRPr lang="en-GB" altLang="en-US"/>
          </a:p>
          <a:p>
            <a:pPr eaLnBrk="1" hangingPunct="1"/>
            <a:r>
              <a:rPr lang="en-GB" altLang="en-US"/>
              <a:t>Dispersal by slow diffusion overland, stopped at coasts</a:t>
            </a:r>
            <a:br>
              <a:rPr lang="en-GB" altLang="en-US"/>
            </a:br>
            <a:endParaRPr lang="en-GB" altLang="en-US"/>
          </a:p>
          <a:p>
            <a:pPr eaLnBrk="1" hangingPunct="1"/>
            <a:r>
              <a:rPr lang="en-GB" altLang="en-US"/>
              <a:t>So distribution is a by-product of continental drift</a:t>
            </a:r>
          </a:p>
          <a:p>
            <a:pPr eaLnBrk="1" hangingPunct="1"/>
            <a:endParaRPr lang="en-GB" altLang="en-US"/>
          </a:p>
        </p:txBody>
      </p:sp>
      <p:sp>
        <p:nvSpPr>
          <p:cNvPr id="40964" name="Text Box 9"/>
          <p:cNvSpPr txBox="1">
            <a:spLocks noChangeArrowheads="1"/>
          </p:cNvSpPr>
          <p:nvPr/>
        </p:nvSpPr>
        <p:spPr bwMode="auto">
          <a:xfrm>
            <a:off x="4800600" y="5867400"/>
            <a:ext cx="3749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Modern distribution of </a:t>
            </a:r>
            <a:r>
              <a:rPr lang="en-GB" altLang="en-US" i="1"/>
              <a:t>Nothofagus </a:t>
            </a:r>
            <a:r>
              <a:rPr lang="en-GB" altLang="en-US"/>
              <a:t>Antarctic beech (darker blue)</a:t>
            </a:r>
          </a:p>
        </p:txBody>
      </p:sp>
      <p:sp>
        <p:nvSpPr>
          <p:cNvPr id="11" name="Rectangle 7"/>
          <p:cNvSpPr txBox="1">
            <a:spLocks noChangeArrowheads="1"/>
          </p:cNvSpPr>
          <p:nvPr/>
        </p:nvSpPr>
        <p:spPr bwMode="auto">
          <a:xfrm>
            <a:off x="0" y="152400"/>
            <a:ext cx="9144000" cy="685800"/>
          </a:xfrm>
          <a:prstGeom prst="rect">
            <a:avLst/>
          </a:prstGeom>
          <a:noFill/>
          <a:ln w="9525">
            <a:noFill/>
            <a:miter lim="800000"/>
            <a:headEnd/>
            <a:tailEnd/>
          </a:ln>
          <a:effectLst/>
        </p:spPr>
        <p:txBody>
          <a:bodyPr anchor="ctr"/>
          <a:lstStyle/>
          <a:p>
            <a:pPr algn="ctr" eaLnBrk="1" hangingPunct="1">
              <a:defRPr/>
            </a:pPr>
            <a:r>
              <a:rPr lang="en-GB" sz="3600" kern="0" dirty="0">
                <a:solidFill>
                  <a:schemeClr val="tx2"/>
                </a:solidFill>
                <a:latin typeface="+mj-lt"/>
                <a:ea typeface="+mj-ea"/>
                <a:cs typeface="+mj-cs"/>
              </a:rPr>
              <a:t>Continental drift explains some distributions</a:t>
            </a:r>
          </a:p>
        </p:txBody>
      </p:sp>
    </p:spTree>
    <p:custDataLst>
      <p:tags r:id="rId1"/>
    </p:custDataLst>
    <p:extLst>
      <p:ext uri="{BB962C8B-B14F-4D97-AF65-F5344CB8AC3E}">
        <p14:creationId xmlns:p14="http://schemas.microsoft.com/office/powerpoint/2010/main" val="3845890695"/>
      </p:ext>
    </p:extLst>
  </p:cSld>
  <p:clrMapOvr>
    <a:masterClrMapping/>
  </p:clrMapOvr>
  <mc:AlternateContent xmlns:mc="http://schemas.openxmlformats.org/markup-compatibility/2006" xmlns:p14="http://schemas.microsoft.com/office/powerpoint/2010/main">
    <mc:Choice Requires="p14">
      <p:transition spd="slow" p14:dur="2000" advTm="33711"/>
    </mc:Choice>
    <mc:Fallback xmlns="">
      <p:transition spd="slow" advTm="33711"/>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GB" altLang="en-US"/>
              <a:t>Ice Ages explain other distributions </a:t>
            </a:r>
          </a:p>
        </p:txBody>
      </p:sp>
      <p:pic>
        <p:nvPicPr>
          <p:cNvPr id="43011" name="Picture 2" descr="http://hornetinc.com/data/directors/peter_deseve/iceage/iceage_01_l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6100" y="2209800"/>
            <a:ext cx="35179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4" descr="http://www.bgs.ac.uk/discoveringGeology/geologyOfBritain/iceAge/images/Fig2_British_Isles_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973138"/>
            <a:ext cx="38862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TextBox 9"/>
          <p:cNvSpPr txBox="1">
            <a:spLocks noChangeArrowheads="1"/>
          </p:cNvSpPr>
          <p:nvPr/>
        </p:nvSpPr>
        <p:spPr bwMode="auto">
          <a:xfrm>
            <a:off x="4572000" y="1066800"/>
            <a:ext cx="42672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British ice coverage during the most recent glaciation – the 'Devensian‘</a:t>
            </a:r>
          </a:p>
          <a:p>
            <a:pPr eaLnBrk="1" hangingPunct="1"/>
            <a:r>
              <a:rPr lang="en-GB" altLang="en-US" sz="1400"/>
              <a:t>Source: British Geological Survey, www.bgs.ac.uk</a:t>
            </a:r>
          </a:p>
        </p:txBody>
      </p:sp>
    </p:spTree>
    <p:extLst>
      <p:ext uri="{BB962C8B-B14F-4D97-AF65-F5344CB8AC3E}">
        <p14:creationId xmlns:p14="http://schemas.microsoft.com/office/powerpoint/2010/main" val="1902775941"/>
      </p:ext>
    </p:extLst>
  </p:cSld>
  <p:clrMapOvr>
    <a:masterClrMapping/>
  </p:clrMapOvr>
  <mc:AlternateContent xmlns:mc="http://schemas.openxmlformats.org/markup-compatibility/2006" xmlns:p14="http://schemas.microsoft.com/office/powerpoint/2010/main">
    <mc:Choice Requires="p14">
      <p:transition spd="slow" p14:dur="2000" advTm="97774"/>
    </mc:Choice>
    <mc:Fallback xmlns="">
      <p:transition spd="slow" advTm="9777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solidFill>
                  <a:schemeClr val="accent2"/>
                </a:solidFill>
              </a:rPr>
              <a:t>Limits to Distributions: Biotic Factors</a:t>
            </a:r>
            <a:endParaRPr lang="en-GB" altLang="en-US">
              <a:solidFill>
                <a:schemeClr val="accent2"/>
              </a:solidFill>
            </a:endParaRPr>
          </a:p>
        </p:txBody>
      </p:sp>
      <p:sp>
        <p:nvSpPr>
          <p:cNvPr id="6147" name="Content Placeholder 2"/>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GB" altLang="en-US" dirty="0">
                <a:latin typeface="Calibri" panose="020F0502020204030204" pitchFamily="34" charset="0"/>
                <a:cs typeface="Calibri" panose="020F0502020204030204" pitchFamily="34" charset="0"/>
              </a:rPr>
              <a:t>Part </a:t>
            </a:r>
            <a:r>
              <a:rPr lang="en-GB" altLang="en-US" dirty="0" err="1">
                <a:latin typeface="Calibri" panose="020F0502020204030204" pitchFamily="34" charset="0"/>
                <a:cs typeface="Calibri" panose="020F0502020204030204" pitchFamily="34" charset="0"/>
              </a:rPr>
              <a:t>i</a:t>
            </a:r>
            <a:endParaRPr lang="en-GB" altLang="en-US" dirty="0">
              <a:latin typeface="Calibri" panose="020F0502020204030204" pitchFamily="34" charset="0"/>
              <a:cs typeface="Calibri" panose="020F0502020204030204" pitchFamily="34" charset="0"/>
            </a:endParaRPr>
          </a:p>
          <a:p>
            <a:r>
              <a:rPr lang="en-GB" altLang="en-US" dirty="0">
                <a:latin typeface="Calibri" panose="020F0502020204030204" pitchFamily="34" charset="0"/>
                <a:cs typeface="Calibri" panose="020F0502020204030204" pitchFamily="34" charset="0"/>
              </a:rPr>
              <a:t>Dispersal – definitions, examples, mechanisms</a:t>
            </a:r>
          </a:p>
          <a:p>
            <a:pPr marL="0" indent="0">
              <a:buNone/>
            </a:pPr>
            <a:br>
              <a:rPr lang="en-GB" altLang="en-US" dirty="0">
                <a:latin typeface="Calibri" panose="020F0502020204030204" pitchFamily="34" charset="0"/>
                <a:cs typeface="Calibri" panose="020F0502020204030204" pitchFamily="34" charset="0"/>
              </a:rPr>
            </a:br>
            <a:r>
              <a:rPr lang="en-GB" altLang="en-US" dirty="0">
                <a:latin typeface="Calibri" panose="020F0502020204030204" pitchFamily="34" charset="0"/>
                <a:cs typeface="Calibri" panose="020F0502020204030204" pitchFamily="34" charset="0"/>
              </a:rPr>
              <a:t>Part ii</a:t>
            </a:r>
          </a:p>
          <a:p>
            <a:r>
              <a:rPr lang="en-GB" altLang="en-US" dirty="0">
                <a:latin typeface="Calibri" panose="020F0502020204030204" pitchFamily="34" charset="0"/>
                <a:cs typeface="Calibri" panose="020F0502020204030204" pitchFamily="34" charset="0"/>
              </a:rPr>
              <a:t>Establishment / colonization</a:t>
            </a:r>
          </a:p>
          <a:p>
            <a:r>
              <a:rPr lang="en-GB" altLang="en-US" dirty="0">
                <a:latin typeface="Calibri" panose="020F0502020204030204" pitchFamily="34" charset="0"/>
                <a:cs typeface="Calibri" panose="020F0502020204030204" pitchFamily="34" charset="0"/>
              </a:rPr>
              <a:t>(Continental drift / Ice Ages)</a:t>
            </a:r>
          </a:p>
          <a:p>
            <a:r>
              <a:rPr lang="en-GB" altLang="en-US" dirty="0">
                <a:latin typeface="Calibri" panose="020F0502020204030204" pitchFamily="34" charset="0"/>
                <a:cs typeface="Calibri" panose="020F0502020204030204" pitchFamily="34" charset="0"/>
              </a:rPr>
              <a:t>Habitat preferences</a:t>
            </a:r>
          </a:p>
        </p:txBody>
      </p:sp>
      <p:sp>
        <p:nvSpPr>
          <p:cNvPr id="2" name="Content Placeholder 1">
            <a:extLst>
              <a:ext uri="{FF2B5EF4-FFF2-40B4-BE49-F238E27FC236}">
                <a16:creationId xmlns:a16="http://schemas.microsoft.com/office/drawing/2014/main" id="{839B6905-628C-49E7-B10E-8DFF9A54223B}"/>
              </a:ext>
            </a:extLst>
          </p:cNvPr>
          <p:cNvSpPr>
            <a:spLocks noGrp="1"/>
          </p:cNvSpPr>
          <p:nvPr>
            <p:ph sz="half" idx="2"/>
          </p:nvPr>
        </p:nvSpPr>
        <p:spPr/>
        <p:txBody>
          <a:bodyPr/>
          <a:lstStyle/>
          <a:p>
            <a:pPr marL="0" indent="0">
              <a:buNone/>
            </a:pPr>
            <a:r>
              <a:rPr lang="en-GB" altLang="en-US" dirty="0">
                <a:latin typeface="Calibri" panose="020F0502020204030204" pitchFamily="34" charset="0"/>
                <a:cs typeface="Calibri" panose="020F0502020204030204" pitchFamily="34" charset="0"/>
              </a:rPr>
              <a:t>Part iii</a:t>
            </a:r>
          </a:p>
          <a:p>
            <a:r>
              <a:rPr lang="en-GB" altLang="en-US" dirty="0">
                <a:latin typeface="Calibri" panose="020F0502020204030204" pitchFamily="34" charset="0"/>
                <a:cs typeface="Calibri" panose="020F0502020204030204" pitchFamily="34" charset="0"/>
              </a:rPr>
              <a:t>Effects of predators, prey, parasites, pathogens</a:t>
            </a:r>
          </a:p>
          <a:p>
            <a:endParaRPr lang="en-US" dirty="0"/>
          </a:p>
        </p:txBody>
      </p:sp>
    </p:spTree>
    <p:extLst>
      <p:ext uri="{BB962C8B-B14F-4D97-AF65-F5344CB8AC3E}">
        <p14:creationId xmlns:p14="http://schemas.microsoft.com/office/powerpoint/2010/main" val="3285771794"/>
      </p:ext>
    </p:extLst>
  </p:cSld>
  <p:clrMapOvr>
    <a:masterClrMapping/>
  </p:clrMapOvr>
  <mc:AlternateContent xmlns:mc="http://schemas.openxmlformats.org/markup-compatibility/2006" xmlns:p14="http://schemas.microsoft.com/office/powerpoint/2010/main">
    <mc:Choice Requires="p14">
      <p:transition spd="slow" p14:dur="2000" advTm="136267"/>
    </mc:Choice>
    <mc:Fallback xmlns="">
      <p:transition spd="slow" advTm="13626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GB" altLang="en-US"/>
              <a:t>Habitat preference</a:t>
            </a:r>
          </a:p>
        </p:txBody>
      </p:sp>
      <p:sp>
        <p:nvSpPr>
          <p:cNvPr id="100355" name="Rectangle 3"/>
          <p:cNvSpPr>
            <a:spLocks noGrp="1" noChangeArrowheads="1"/>
          </p:cNvSpPr>
          <p:nvPr>
            <p:ph type="body" idx="1"/>
          </p:nvPr>
        </p:nvSpPr>
        <p:spPr bwMode="auto">
          <a:xfrm>
            <a:off x="304800" y="1066800"/>
            <a:ext cx="85344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a:t>Habitat </a:t>
            </a:r>
          </a:p>
          <a:p>
            <a:pPr lvl="1" eaLnBrk="1" hangingPunct="1"/>
            <a:r>
              <a:rPr lang="en-GB" altLang="en-US"/>
              <a:t>Any part of biosphere where a particular species can live (permanently or temporarily)</a:t>
            </a:r>
          </a:p>
          <a:p>
            <a:pPr eaLnBrk="1" hangingPunct="1"/>
            <a:r>
              <a:rPr lang="en-GB" altLang="en-US"/>
              <a:t>Animals can ‘choose’ whether to disperse into a new habitat</a:t>
            </a:r>
          </a:p>
          <a:p>
            <a:pPr eaLnBrk="1" hangingPunct="1"/>
            <a:r>
              <a:rPr lang="en-GB" altLang="en-US"/>
              <a:t>Plants rely on passive dispersal</a:t>
            </a:r>
          </a:p>
          <a:p>
            <a:pPr eaLnBrk="1" hangingPunct="1"/>
            <a:r>
              <a:rPr lang="en-GB" altLang="en-US"/>
              <a:t>Nat. selection favours development of sensory systems for recognizing suitable habitats</a:t>
            </a:r>
          </a:p>
        </p:txBody>
      </p:sp>
    </p:spTree>
    <p:custDataLst>
      <p:tags r:id="rId1"/>
    </p:custDataLst>
    <p:extLst>
      <p:ext uri="{BB962C8B-B14F-4D97-AF65-F5344CB8AC3E}">
        <p14:creationId xmlns:p14="http://schemas.microsoft.com/office/powerpoint/2010/main" val="1779799237"/>
      </p:ext>
    </p:extLst>
  </p:cSld>
  <p:clrMapOvr>
    <a:masterClrMapping/>
  </p:clrMapOvr>
  <mc:AlternateContent xmlns:mc="http://schemas.openxmlformats.org/markup-compatibility/2006" xmlns:p14="http://schemas.microsoft.com/office/powerpoint/2010/main">
    <mc:Choice Requires="p14">
      <p:transition spd="slow" p14:dur="2000" advTm="118890"/>
    </mc:Choice>
    <mc:Fallback xmlns="">
      <p:transition spd="slow" advTm="11889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035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35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3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3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3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03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solidFill>
                  <a:schemeClr val="accent2"/>
                </a:solidFill>
              </a:rPr>
              <a:t>Limits to Distributions: Biotic Factors</a:t>
            </a:r>
            <a:endParaRPr lang="en-GB" altLang="en-US">
              <a:solidFill>
                <a:schemeClr val="accent2"/>
              </a:solidFill>
            </a:endParaRPr>
          </a:p>
        </p:txBody>
      </p:sp>
      <p:sp>
        <p:nvSpPr>
          <p:cNvPr id="6147" name="Content Placeholder 2"/>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GB" altLang="en-US" dirty="0">
                <a:solidFill>
                  <a:schemeClr val="bg1">
                    <a:lumMod val="50000"/>
                  </a:schemeClr>
                </a:solidFill>
                <a:latin typeface="Calibri" panose="020F0502020204030204" pitchFamily="34" charset="0"/>
                <a:cs typeface="Calibri" panose="020F0502020204030204" pitchFamily="34" charset="0"/>
              </a:rPr>
              <a:t>Part </a:t>
            </a:r>
            <a:r>
              <a:rPr lang="en-GB" altLang="en-US" dirty="0" err="1">
                <a:solidFill>
                  <a:schemeClr val="bg1">
                    <a:lumMod val="50000"/>
                  </a:schemeClr>
                </a:solidFill>
                <a:latin typeface="Calibri" panose="020F0502020204030204" pitchFamily="34" charset="0"/>
                <a:cs typeface="Calibri" panose="020F0502020204030204" pitchFamily="34" charset="0"/>
              </a:rPr>
              <a:t>i</a:t>
            </a:r>
            <a:endParaRPr lang="en-GB" altLang="en-US" dirty="0">
              <a:solidFill>
                <a:schemeClr val="bg1">
                  <a:lumMod val="50000"/>
                </a:schemeClr>
              </a:solidFill>
              <a:latin typeface="Calibri" panose="020F0502020204030204" pitchFamily="34" charset="0"/>
              <a:cs typeface="Calibri" panose="020F0502020204030204" pitchFamily="34" charset="0"/>
            </a:endParaRPr>
          </a:p>
          <a:p>
            <a:r>
              <a:rPr lang="en-GB" altLang="en-US" dirty="0">
                <a:solidFill>
                  <a:schemeClr val="bg1">
                    <a:lumMod val="50000"/>
                  </a:schemeClr>
                </a:solidFill>
                <a:latin typeface="Calibri" panose="020F0502020204030204" pitchFamily="34" charset="0"/>
                <a:cs typeface="Calibri" panose="020F0502020204030204" pitchFamily="34" charset="0"/>
              </a:rPr>
              <a:t>Dispersal – definitions, examples, mechanisms</a:t>
            </a:r>
          </a:p>
          <a:p>
            <a:pPr marL="0" indent="0">
              <a:buNone/>
            </a:pPr>
            <a:br>
              <a:rPr lang="en-GB" altLang="en-US" dirty="0">
                <a:solidFill>
                  <a:schemeClr val="bg1">
                    <a:lumMod val="50000"/>
                  </a:schemeClr>
                </a:solidFill>
                <a:latin typeface="Calibri" panose="020F0502020204030204" pitchFamily="34" charset="0"/>
                <a:cs typeface="Calibri" panose="020F0502020204030204" pitchFamily="34" charset="0"/>
              </a:rPr>
            </a:br>
            <a:r>
              <a:rPr lang="en-GB" altLang="en-US" dirty="0">
                <a:solidFill>
                  <a:schemeClr val="bg1">
                    <a:lumMod val="50000"/>
                  </a:schemeClr>
                </a:solidFill>
                <a:latin typeface="Calibri" panose="020F0502020204030204" pitchFamily="34" charset="0"/>
                <a:cs typeface="Calibri" panose="020F0502020204030204" pitchFamily="34" charset="0"/>
              </a:rPr>
              <a:t>Part ii</a:t>
            </a:r>
          </a:p>
          <a:p>
            <a:r>
              <a:rPr lang="en-GB" altLang="en-US" dirty="0">
                <a:solidFill>
                  <a:schemeClr val="bg1">
                    <a:lumMod val="50000"/>
                  </a:schemeClr>
                </a:solidFill>
                <a:latin typeface="Calibri" panose="020F0502020204030204" pitchFamily="34" charset="0"/>
                <a:cs typeface="Calibri" panose="020F0502020204030204" pitchFamily="34" charset="0"/>
              </a:rPr>
              <a:t>Establishment / colonization</a:t>
            </a:r>
          </a:p>
          <a:p>
            <a:r>
              <a:rPr lang="en-GB" altLang="en-US" dirty="0">
                <a:solidFill>
                  <a:schemeClr val="bg1">
                    <a:lumMod val="50000"/>
                  </a:schemeClr>
                </a:solidFill>
                <a:latin typeface="Calibri" panose="020F0502020204030204" pitchFamily="34" charset="0"/>
                <a:cs typeface="Calibri" panose="020F0502020204030204" pitchFamily="34" charset="0"/>
              </a:rPr>
              <a:t>(Continental drift / Ice Ages)</a:t>
            </a:r>
          </a:p>
          <a:p>
            <a:r>
              <a:rPr lang="en-GB" altLang="en-US" dirty="0">
                <a:solidFill>
                  <a:schemeClr val="bg1">
                    <a:lumMod val="50000"/>
                  </a:schemeClr>
                </a:solidFill>
                <a:latin typeface="Calibri" panose="020F0502020204030204" pitchFamily="34" charset="0"/>
                <a:cs typeface="Calibri" panose="020F0502020204030204" pitchFamily="34" charset="0"/>
              </a:rPr>
              <a:t>Habitat preferences</a:t>
            </a:r>
          </a:p>
        </p:txBody>
      </p:sp>
      <p:sp>
        <p:nvSpPr>
          <p:cNvPr id="2" name="Content Placeholder 1">
            <a:extLst>
              <a:ext uri="{FF2B5EF4-FFF2-40B4-BE49-F238E27FC236}">
                <a16:creationId xmlns:a16="http://schemas.microsoft.com/office/drawing/2014/main" id="{839B6905-628C-49E7-B10E-8DFF9A54223B}"/>
              </a:ext>
            </a:extLst>
          </p:cNvPr>
          <p:cNvSpPr>
            <a:spLocks noGrp="1"/>
          </p:cNvSpPr>
          <p:nvPr>
            <p:ph sz="half" idx="2"/>
          </p:nvPr>
        </p:nvSpPr>
        <p:spPr/>
        <p:txBody>
          <a:bodyPr/>
          <a:lstStyle/>
          <a:p>
            <a:pPr marL="0" indent="0">
              <a:buNone/>
            </a:pPr>
            <a:r>
              <a:rPr lang="en-GB" altLang="en-US" dirty="0">
                <a:solidFill>
                  <a:schemeClr val="tx2"/>
                </a:solidFill>
                <a:latin typeface="Calibri" panose="020F0502020204030204" pitchFamily="34" charset="0"/>
                <a:cs typeface="Calibri" panose="020F0502020204030204" pitchFamily="34" charset="0"/>
              </a:rPr>
              <a:t>Part iii</a:t>
            </a:r>
          </a:p>
          <a:p>
            <a:r>
              <a:rPr lang="en-GB" altLang="en-US" dirty="0">
                <a:solidFill>
                  <a:schemeClr val="tx2"/>
                </a:solidFill>
                <a:latin typeface="Calibri" panose="020F0502020204030204" pitchFamily="34" charset="0"/>
                <a:cs typeface="Calibri" panose="020F0502020204030204" pitchFamily="34" charset="0"/>
              </a:rPr>
              <a:t>Effects of predators, prey, parasites, pathogens</a:t>
            </a:r>
          </a:p>
          <a:p>
            <a:endParaRPr lang="en-US" dirty="0">
              <a:solidFill>
                <a:schemeClr val="tx2"/>
              </a:solidFill>
            </a:endParaRPr>
          </a:p>
        </p:txBody>
      </p:sp>
    </p:spTree>
    <p:extLst>
      <p:ext uri="{BB962C8B-B14F-4D97-AF65-F5344CB8AC3E}">
        <p14:creationId xmlns:p14="http://schemas.microsoft.com/office/powerpoint/2010/main" val="1714661501"/>
      </p:ext>
    </p:extLst>
  </p:cSld>
  <p:clrMapOvr>
    <a:masterClrMapping/>
  </p:clrMapOvr>
  <mc:AlternateContent xmlns:mc="http://schemas.openxmlformats.org/markup-compatibility/2006" xmlns:p14="http://schemas.microsoft.com/office/powerpoint/2010/main">
    <mc:Choice Requires="p14">
      <p:transition spd="slow" p14:dur="2000" advTm="19694"/>
    </mc:Choice>
    <mc:Fallback xmlns="">
      <p:transition spd="slow" advTm="1969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8"/>
          <p:cNvGrpSpPr>
            <a:grpSpLocks/>
          </p:cNvGrpSpPr>
          <p:nvPr/>
        </p:nvGrpSpPr>
        <p:grpSpPr bwMode="auto">
          <a:xfrm>
            <a:off x="0" y="1752600"/>
            <a:ext cx="4233863" cy="3775075"/>
            <a:chOff x="3810000" y="1295400"/>
            <a:chExt cx="4233467" cy="3774902"/>
          </a:xfrm>
        </p:grpSpPr>
        <p:pic>
          <p:nvPicPr>
            <p:cNvPr id="59398" name="Picture 3" descr="05_10Figure"/>
            <p:cNvPicPr>
              <a:picLocks noChangeAspect="1" noChangeArrowheads="1"/>
            </p:cNvPicPr>
            <p:nvPr/>
          </p:nvPicPr>
          <p:blipFill>
            <a:blip r:embed="rId3">
              <a:extLst>
                <a:ext uri="{28A0092B-C50C-407E-A947-70E740481C1C}">
                  <a14:useLocalDpi xmlns:a14="http://schemas.microsoft.com/office/drawing/2010/main" val="0"/>
                </a:ext>
              </a:extLst>
            </a:blip>
            <a:srcRect l="18587" t="8916" r="31850" b="50960"/>
            <a:stretch>
              <a:fillRect/>
            </a:stretch>
          </p:blipFill>
          <p:spPr bwMode="auto">
            <a:xfrm>
              <a:off x="3810000" y="1295400"/>
              <a:ext cx="3886200" cy="32789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rot="2007143">
              <a:off x="6976767" y="2936800"/>
              <a:ext cx="1066700" cy="213350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grpSp>
      <p:sp>
        <p:nvSpPr>
          <p:cNvPr id="59395" name="Rectangle 4"/>
          <p:cNvSpPr>
            <a:spLocks noGrp="1" noChangeArrowheads="1"/>
          </p:cNvSpPr>
          <p:nvPr>
            <p:ph type="title"/>
          </p:nvPr>
        </p:nvSpPr>
        <p:spPr/>
        <p:txBody>
          <a:bodyPr/>
          <a:lstStyle/>
          <a:p>
            <a:pPr eaLnBrk="1" hangingPunct="1"/>
            <a:r>
              <a:rPr lang="en-GB" altLang="en-US"/>
              <a:t>Predators can limit prey distribution</a:t>
            </a:r>
          </a:p>
        </p:txBody>
      </p:sp>
      <p:sp>
        <p:nvSpPr>
          <p:cNvPr id="59396" name="Content Placeholder 6"/>
          <p:cNvSpPr>
            <a:spLocks noGrp="1"/>
          </p:cNvSpPr>
          <p:nvPr>
            <p:ph idx="1"/>
          </p:nvPr>
        </p:nvSpPr>
        <p:spPr bwMode="auto">
          <a:xfrm>
            <a:off x="3886200" y="1371600"/>
            <a:ext cx="5257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a:t>Rock wallaby driven to near extinction by predation from introduced red fox</a:t>
            </a:r>
          </a:p>
          <a:p>
            <a:pPr eaLnBrk="1" hangingPunct="1"/>
            <a:r>
              <a:rPr lang="en-GB" altLang="en-US"/>
              <a:t>When foxes poisoned, wallaby numbers increased dramatically</a:t>
            </a:r>
          </a:p>
          <a:p>
            <a:endParaRPr lang="en-GB" altLang="en-US"/>
          </a:p>
        </p:txBody>
      </p:sp>
      <p:sp>
        <p:nvSpPr>
          <p:cNvPr id="59397" name="Text Box 6"/>
          <p:cNvSpPr txBox="1">
            <a:spLocks noChangeArrowheads="1"/>
          </p:cNvSpPr>
          <p:nvPr/>
        </p:nvSpPr>
        <p:spPr bwMode="auto">
          <a:xfrm>
            <a:off x="533400" y="1066800"/>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i="1"/>
              <a:t>Petrogale lateralis</a:t>
            </a:r>
          </a:p>
          <a:p>
            <a:pPr eaLnBrk="1" hangingPunct="1"/>
            <a:r>
              <a:rPr lang="en-GB" altLang="en-US"/>
              <a:t>Rock wallaby</a:t>
            </a:r>
          </a:p>
        </p:txBody>
      </p:sp>
    </p:spTree>
    <p:extLst>
      <p:ext uri="{BB962C8B-B14F-4D97-AF65-F5344CB8AC3E}">
        <p14:creationId xmlns:p14="http://schemas.microsoft.com/office/powerpoint/2010/main" val="3953842830"/>
      </p:ext>
    </p:extLst>
  </p:cSld>
  <p:clrMapOvr>
    <a:masterClrMapping/>
  </p:clrMapOvr>
  <mc:AlternateContent xmlns:mc="http://schemas.openxmlformats.org/markup-compatibility/2006" xmlns:p14="http://schemas.microsoft.com/office/powerpoint/2010/main">
    <mc:Choice Requires="p14">
      <p:transition spd="slow" p14:dur="2000" advTm="60762"/>
    </mc:Choice>
    <mc:Fallback xmlns="">
      <p:transition spd="slow" advTm="60762"/>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descr="05_10Figure"/>
          <p:cNvPicPr>
            <a:picLocks noChangeAspect="1" noChangeArrowheads="1"/>
          </p:cNvPicPr>
          <p:nvPr/>
        </p:nvPicPr>
        <p:blipFill>
          <a:blip r:embed="rId3">
            <a:extLst>
              <a:ext uri="{28A0092B-C50C-407E-A947-70E740481C1C}">
                <a14:useLocalDpi xmlns:a14="http://schemas.microsoft.com/office/drawing/2010/main" val="0"/>
              </a:ext>
            </a:extLst>
          </a:blip>
          <a:srcRect b="2446"/>
          <a:stretch>
            <a:fillRect/>
          </a:stretch>
        </p:blipFill>
        <p:spPr bwMode="auto">
          <a:xfrm>
            <a:off x="2111375" y="865188"/>
            <a:ext cx="4919663" cy="500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Rectangle 4"/>
          <p:cNvSpPr>
            <a:spLocks noGrp="1" noChangeArrowheads="1"/>
          </p:cNvSpPr>
          <p:nvPr>
            <p:ph type="title"/>
          </p:nvPr>
        </p:nvSpPr>
        <p:spPr/>
        <p:txBody>
          <a:bodyPr/>
          <a:lstStyle/>
          <a:p>
            <a:pPr eaLnBrk="1" hangingPunct="1"/>
            <a:r>
              <a:rPr lang="en-GB" altLang="en-US"/>
              <a:t>Predators can limit prey distribution</a:t>
            </a:r>
          </a:p>
        </p:txBody>
      </p:sp>
      <p:sp>
        <p:nvSpPr>
          <p:cNvPr id="61444" name="Text Box 5"/>
          <p:cNvSpPr txBox="1">
            <a:spLocks noChangeArrowheads="1"/>
          </p:cNvSpPr>
          <p:nvPr/>
        </p:nvSpPr>
        <p:spPr bwMode="auto">
          <a:xfrm>
            <a:off x="265113" y="6096000"/>
            <a:ext cx="8878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b="1">
                <a:solidFill>
                  <a:srgbClr val="0070C0"/>
                </a:solidFill>
              </a:rPr>
              <a:t>Changes in wallaby abundance at two sites with red fox control &amp; three without</a:t>
            </a:r>
          </a:p>
        </p:txBody>
      </p:sp>
      <p:sp>
        <p:nvSpPr>
          <p:cNvPr id="61445" name="Text Box 6"/>
          <p:cNvSpPr txBox="1">
            <a:spLocks noChangeArrowheads="1"/>
          </p:cNvSpPr>
          <p:nvPr/>
        </p:nvSpPr>
        <p:spPr bwMode="auto">
          <a:xfrm>
            <a:off x="6858000" y="2590800"/>
            <a:ext cx="2012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i="1"/>
              <a:t>Petrogale lateralis</a:t>
            </a:r>
          </a:p>
          <a:p>
            <a:pPr eaLnBrk="1" hangingPunct="1"/>
            <a:r>
              <a:rPr lang="en-GB" altLang="en-US"/>
              <a:t>Rock wallaby</a:t>
            </a:r>
          </a:p>
        </p:txBody>
      </p:sp>
      <p:sp>
        <p:nvSpPr>
          <p:cNvPr id="61446" name="Text Box 7"/>
          <p:cNvSpPr txBox="1">
            <a:spLocks noChangeArrowheads="1"/>
          </p:cNvSpPr>
          <p:nvPr/>
        </p:nvSpPr>
        <p:spPr bwMode="auto">
          <a:xfrm>
            <a:off x="3200400" y="5791200"/>
            <a:ext cx="17176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1400" b="1">
                <a:solidFill>
                  <a:srgbClr val="FF0000"/>
                </a:solidFill>
              </a:rPr>
              <a:t>Fox control began</a:t>
            </a:r>
          </a:p>
        </p:txBody>
      </p:sp>
      <p:sp>
        <p:nvSpPr>
          <p:cNvPr id="61447" name="TextBox 6"/>
          <p:cNvSpPr txBox="1">
            <a:spLocks noChangeArrowheads="1"/>
          </p:cNvSpPr>
          <p:nvPr/>
        </p:nvSpPr>
        <p:spPr bwMode="auto">
          <a:xfrm>
            <a:off x="0" y="6550025"/>
            <a:ext cx="87169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Kinnear et al. (1998) </a:t>
            </a:r>
            <a:r>
              <a:rPr lang="en-US" altLang="en-US" sz="1400" i="1"/>
              <a:t>Wildlife Research </a:t>
            </a:r>
            <a:r>
              <a:rPr lang="en-US" altLang="en-US" sz="1400"/>
              <a:t>25: 81-88. See also </a:t>
            </a:r>
            <a:r>
              <a:rPr lang="en-GB" altLang="en-US" sz="1400"/>
              <a:t>Kinnear et al. (2010) </a:t>
            </a:r>
            <a:r>
              <a:rPr lang="en-GB" altLang="en-US" sz="1400" i="1"/>
              <a:t>Wildlife Research</a:t>
            </a:r>
            <a:r>
              <a:rPr lang="en-GB" altLang="en-US" sz="1400"/>
              <a:t> 37: 57-67</a:t>
            </a:r>
          </a:p>
        </p:txBody>
      </p:sp>
    </p:spTree>
    <p:extLst>
      <p:ext uri="{BB962C8B-B14F-4D97-AF65-F5344CB8AC3E}">
        <p14:creationId xmlns:p14="http://schemas.microsoft.com/office/powerpoint/2010/main" val="1917744603"/>
      </p:ext>
    </p:extLst>
  </p:cSld>
  <p:clrMapOvr>
    <a:masterClrMapping/>
  </p:clrMapOvr>
  <mc:AlternateContent xmlns:mc="http://schemas.openxmlformats.org/markup-compatibility/2006" xmlns:p14="http://schemas.microsoft.com/office/powerpoint/2010/main">
    <mc:Choice Requires="p14">
      <p:transition spd="slow" p14:dur="2000" advTm="64441"/>
    </mc:Choice>
    <mc:Fallback xmlns="">
      <p:transition spd="slow" advTm="64441"/>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GB" altLang="en-US"/>
              <a:t>Can prey limit predator distribution?</a:t>
            </a:r>
          </a:p>
        </p:txBody>
      </p:sp>
      <p:sp>
        <p:nvSpPr>
          <p:cNvPr id="65539" name="Content Placeholder 2"/>
          <p:cNvSpPr>
            <a:spLocks noGrp="1"/>
          </p:cNvSpPr>
          <p:nvPr>
            <p:ph idx="1"/>
          </p:nvPr>
        </p:nvSpPr>
        <p:spPr bwMode="auto">
          <a:xfrm>
            <a:off x="457200" y="1143000"/>
            <a:ext cx="8229600" cy="49831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a:t>If prey is to restrict predator’s range...</a:t>
            </a:r>
          </a:p>
          <a:p>
            <a:pPr lvl="1" eaLnBrk="1" hangingPunct="1"/>
            <a:r>
              <a:rPr lang="en-GB" altLang="en-US"/>
              <a:t>predator must be specialised </a:t>
            </a:r>
          </a:p>
          <a:p>
            <a:pPr lvl="1" eaLnBrk="1" hangingPunct="1"/>
            <a:r>
              <a:rPr lang="en-GB" altLang="en-US"/>
              <a:t>limited to 1 or 2 prey species only (i.e. monophagous)</a:t>
            </a:r>
          </a:p>
          <a:p>
            <a:pPr lvl="1" eaLnBrk="1" hangingPunct="1"/>
            <a:r>
              <a:rPr lang="en-GB" altLang="en-US"/>
              <a:t>e.g. many insects, but few vertebrate predators</a:t>
            </a:r>
          </a:p>
        </p:txBody>
      </p:sp>
    </p:spTree>
    <p:extLst>
      <p:ext uri="{BB962C8B-B14F-4D97-AF65-F5344CB8AC3E}">
        <p14:creationId xmlns:p14="http://schemas.microsoft.com/office/powerpoint/2010/main" val="1416868073"/>
      </p:ext>
    </p:extLst>
  </p:cSld>
  <p:clrMapOvr>
    <a:masterClrMapping/>
  </p:clrMapOvr>
  <mc:AlternateContent xmlns:mc="http://schemas.openxmlformats.org/markup-compatibility/2006" xmlns:p14="http://schemas.microsoft.com/office/powerpoint/2010/main">
    <mc:Choice Requires="p14">
      <p:transition spd="slow" p14:dur="2000" advTm="63206"/>
    </mc:Choice>
    <mc:Fallback xmlns="">
      <p:transition spd="slow" advTm="6320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3" descr="05_11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7288" y="911225"/>
            <a:ext cx="6829425"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Rectangle 4"/>
          <p:cNvSpPr>
            <a:spLocks noGrp="1" noChangeArrowheads="1"/>
          </p:cNvSpPr>
          <p:nvPr>
            <p:ph type="title"/>
          </p:nvPr>
        </p:nvSpPr>
        <p:spPr>
          <a:xfrm>
            <a:off x="-1" y="19050"/>
            <a:ext cx="9144001" cy="792163"/>
          </a:xfrm>
        </p:spPr>
        <p:txBody>
          <a:bodyPr/>
          <a:lstStyle/>
          <a:p>
            <a:pPr eaLnBrk="1" hangingPunct="1"/>
            <a:r>
              <a:rPr lang="en-GB" altLang="en-US" sz="3000" dirty="0"/>
              <a:t>Does host plant range limit herbivore distribution?</a:t>
            </a:r>
          </a:p>
        </p:txBody>
      </p:sp>
      <p:sp>
        <p:nvSpPr>
          <p:cNvPr id="67588" name="Text Box 5"/>
          <p:cNvSpPr txBox="1">
            <a:spLocks noChangeArrowheads="1"/>
          </p:cNvSpPr>
          <p:nvPr/>
        </p:nvSpPr>
        <p:spPr bwMode="auto">
          <a:xfrm>
            <a:off x="4495800" y="5867400"/>
            <a:ext cx="4549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2400" u="sng">
                <a:solidFill>
                  <a:srgbClr val="FF0000"/>
                </a:solidFill>
              </a:rPr>
              <a:t>No</a:t>
            </a:r>
            <a:r>
              <a:rPr lang="en-GB" altLang="en-US" sz="2400"/>
              <a:t> – based on British butterflies</a:t>
            </a:r>
          </a:p>
        </p:txBody>
      </p:sp>
      <p:sp>
        <p:nvSpPr>
          <p:cNvPr id="67589" name="TextBox 4"/>
          <p:cNvSpPr txBox="1">
            <a:spLocks noChangeArrowheads="1"/>
          </p:cNvSpPr>
          <p:nvPr/>
        </p:nvSpPr>
        <p:spPr bwMode="auto">
          <a:xfrm>
            <a:off x="0" y="6488113"/>
            <a:ext cx="4737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Quinn et al. (1998) </a:t>
            </a:r>
            <a:r>
              <a:rPr lang="en-GB" altLang="en-US" i="1"/>
              <a:t>Ecography </a:t>
            </a:r>
            <a:r>
              <a:rPr lang="en-GB" altLang="en-US"/>
              <a:t>21: 279-288</a:t>
            </a:r>
          </a:p>
        </p:txBody>
      </p:sp>
    </p:spTree>
    <p:extLst>
      <p:ext uri="{BB962C8B-B14F-4D97-AF65-F5344CB8AC3E}">
        <p14:creationId xmlns:p14="http://schemas.microsoft.com/office/powerpoint/2010/main" val="473228044"/>
      </p:ext>
    </p:extLst>
  </p:cSld>
  <p:clrMapOvr>
    <a:masterClrMapping/>
  </p:clrMapOvr>
  <mc:AlternateContent xmlns:mc="http://schemas.openxmlformats.org/markup-compatibility/2006" xmlns:p14="http://schemas.microsoft.com/office/powerpoint/2010/main">
    <mc:Choice Requires="p14">
      <p:transition spd="slow" p14:dur="2000" advTm="103135"/>
    </mc:Choice>
    <mc:Fallback xmlns="">
      <p:transition spd="slow" advTm="10313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descr="05_12Figure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862013"/>
            <a:ext cx="6934200" cy="580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5" name="Rectangle 4"/>
          <p:cNvSpPr>
            <a:spLocks noGrp="1" noChangeArrowheads="1"/>
          </p:cNvSpPr>
          <p:nvPr>
            <p:ph type="title"/>
          </p:nvPr>
        </p:nvSpPr>
        <p:spPr/>
        <p:txBody>
          <a:bodyPr/>
          <a:lstStyle/>
          <a:p>
            <a:pPr eaLnBrk="1" hangingPunct="1"/>
            <a:r>
              <a:rPr lang="en-GB" altLang="en-US" sz="3200"/>
              <a:t>Effect of parasitism on native birds in Hawaii</a:t>
            </a:r>
          </a:p>
        </p:txBody>
      </p:sp>
      <p:sp>
        <p:nvSpPr>
          <p:cNvPr id="69636" name="Rectangle 5"/>
          <p:cNvSpPr>
            <a:spLocks noChangeArrowheads="1"/>
          </p:cNvSpPr>
          <p:nvPr/>
        </p:nvSpPr>
        <p:spPr bwMode="auto">
          <a:xfrm>
            <a:off x="5486400" y="914400"/>
            <a:ext cx="3429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FontTx/>
              <a:buChar char="•"/>
            </a:pPr>
            <a:r>
              <a:rPr lang="en-GB" altLang="en-US" sz="2200"/>
              <a:t>Native birds only common at high altitudes – while introduced birds occupy lowlands</a:t>
            </a:r>
          </a:p>
        </p:txBody>
      </p:sp>
    </p:spTree>
    <p:extLst>
      <p:ext uri="{BB962C8B-B14F-4D97-AF65-F5344CB8AC3E}">
        <p14:creationId xmlns:p14="http://schemas.microsoft.com/office/powerpoint/2010/main" val="3908247831"/>
      </p:ext>
    </p:extLst>
  </p:cSld>
  <p:clrMapOvr>
    <a:masterClrMapping/>
  </p:clrMapOvr>
  <mc:AlternateContent xmlns:mc="http://schemas.openxmlformats.org/markup-compatibility/2006" xmlns:p14="http://schemas.microsoft.com/office/powerpoint/2010/main">
    <mc:Choice Requires="p14">
      <p:transition spd="slow" p14:dur="2000" advTm="61678"/>
    </mc:Choice>
    <mc:Fallback xmlns="">
      <p:transition spd="slow" advTm="61678"/>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682" name="Group 6"/>
          <p:cNvGrpSpPr>
            <a:grpSpLocks/>
          </p:cNvGrpSpPr>
          <p:nvPr/>
        </p:nvGrpSpPr>
        <p:grpSpPr bwMode="auto">
          <a:xfrm>
            <a:off x="1219200" y="609600"/>
            <a:ext cx="6934200" cy="5702300"/>
            <a:chOff x="1219200" y="949325"/>
            <a:chExt cx="6934200" cy="5702300"/>
          </a:xfrm>
        </p:grpSpPr>
        <p:pic>
          <p:nvPicPr>
            <p:cNvPr id="71686" name="Picture 3" descr="05_12Figure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49325"/>
              <a:ext cx="6934200" cy="570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7" name="TextBox 5"/>
            <p:cNvSpPr txBox="1">
              <a:spLocks noChangeArrowheads="1"/>
            </p:cNvSpPr>
            <p:nvPr/>
          </p:nvSpPr>
          <p:spPr bwMode="auto">
            <a:xfrm>
              <a:off x="3657600" y="2667000"/>
              <a:ext cx="19812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solidFill>
                    <a:srgbClr val="FF0000"/>
                  </a:solidFill>
                </a:rPr>
                <a:t>Parasite peak  at elevations where mosquitoes &amp; birds overlap the most </a:t>
              </a:r>
            </a:p>
          </p:txBody>
        </p:sp>
      </p:grpSp>
      <p:sp>
        <p:nvSpPr>
          <p:cNvPr id="71683" name="Rectangle 4"/>
          <p:cNvSpPr>
            <a:spLocks noGrp="1" noChangeArrowheads="1"/>
          </p:cNvSpPr>
          <p:nvPr>
            <p:ph type="title"/>
          </p:nvPr>
        </p:nvSpPr>
        <p:spPr>
          <a:xfrm>
            <a:off x="0" y="0"/>
            <a:ext cx="9144000" cy="685800"/>
          </a:xfrm>
        </p:spPr>
        <p:txBody>
          <a:bodyPr/>
          <a:lstStyle/>
          <a:p>
            <a:pPr eaLnBrk="1" hangingPunct="1"/>
            <a:r>
              <a:rPr lang="en-GB" altLang="en-US" sz="3200"/>
              <a:t>Effect of parasitism on native birds in Hawaii</a:t>
            </a:r>
          </a:p>
        </p:txBody>
      </p:sp>
      <p:sp>
        <p:nvSpPr>
          <p:cNvPr id="71684" name="Text Box 5"/>
          <p:cNvSpPr txBox="1">
            <a:spLocks noChangeArrowheads="1"/>
          </p:cNvSpPr>
          <p:nvPr/>
        </p:nvSpPr>
        <p:spPr bwMode="auto">
          <a:xfrm>
            <a:off x="2819400" y="1905000"/>
            <a:ext cx="1504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(mosquitoes)</a:t>
            </a:r>
          </a:p>
        </p:txBody>
      </p:sp>
      <p:sp>
        <p:nvSpPr>
          <p:cNvPr id="71685" name="Text Box 6"/>
          <p:cNvSpPr txBox="1">
            <a:spLocks noChangeArrowheads="1"/>
          </p:cNvSpPr>
          <p:nvPr/>
        </p:nvSpPr>
        <p:spPr bwMode="auto">
          <a:xfrm>
            <a:off x="0" y="6273800"/>
            <a:ext cx="5630863" cy="584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t>Van Riper et al. (1986) </a:t>
            </a:r>
            <a:r>
              <a:rPr lang="en-US" altLang="en-US" sz="1600" i="1"/>
              <a:t>Ecological Monographs </a:t>
            </a:r>
            <a:r>
              <a:rPr lang="en-US" altLang="en-US" sz="1600"/>
              <a:t>56: 327-344.</a:t>
            </a:r>
          </a:p>
          <a:p>
            <a:pPr eaLnBrk="1" hangingPunct="1"/>
            <a:r>
              <a:rPr lang="en-US" altLang="en-US" sz="1600"/>
              <a:t>See also Freed </a:t>
            </a:r>
            <a:r>
              <a:rPr lang="en-GB" altLang="en-US" sz="1600"/>
              <a:t>et al. (2005) </a:t>
            </a:r>
            <a:r>
              <a:rPr lang="en-GB" altLang="en-US" sz="1600" i="1"/>
              <a:t>The Condor</a:t>
            </a:r>
            <a:r>
              <a:rPr lang="en-GB" altLang="en-US" sz="1600"/>
              <a:t> 107: 753-764.</a:t>
            </a:r>
          </a:p>
        </p:txBody>
      </p:sp>
    </p:spTree>
    <p:extLst>
      <p:ext uri="{BB962C8B-B14F-4D97-AF65-F5344CB8AC3E}">
        <p14:creationId xmlns:p14="http://schemas.microsoft.com/office/powerpoint/2010/main" val="367438974"/>
      </p:ext>
    </p:extLst>
  </p:cSld>
  <p:clrMapOvr>
    <a:masterClrMapping/>
  </p:clrMapOvr>
  <mc:AlternateContent xmlns:mc="http://schemas.openxmlformats.org/markup-compatibility/2006" xmlns:p14="http://schemas.microsoft.com/office/powerpoint/2010/main">
    <mc:Choice Requires="p14">
      <p:transition spd="slow" p14:dur="2000" advTm="77198"/>
    </mc:Choice>
    <mc:Fallback xmlns="">
      <p:transition spd="slow" advTm="7719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r>
              <a:rPr lang="en-GB" altLang="en-US"/>
              <a:t>Natural Enemy Escape hypothesis</a:t>
            </a:r>
          </a:p>
        </p:txBody>
      </p:sp>
      <p:sp>
        <p:nvSpPr>
          <p:cNvPr id="73731" name="Content Placeholder 5"/>
          <p:cNvSpPr>
            <a:spLocks noGrp="1"/>
          </p:cNvSpPr>
          <p:nvPr>
            <p:ph idx="1"/>
          </p:nvPr>
        </p:nvSpPr>
        <p:spPr bwMode="auto">
          <a:xfrm>
            <a:off x="457200" y="1295400"/>
            <a:ext cx="82296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GB" altLang="en-US"/>
              <a:t>Successful invasion by harlequin ladybird </a:t>
            </a:r>
            <a:r>
              <a:rPr lang="en-GB" altLang="en-US" i="1"/>
              <a:t>Harmonia axyridis</a:t>
            </a:r>
          </a:p>
          <a:p>
            <a:pPr lvl="1"/>
            <a:r>
              <a:rPr lang="en-GB" altLang="en-US"/>
              <a:t>due to escape from parasites &amp; pathogens?</a:t>
            </a:r>
          </a:p>
        </p:txBody>
      </p:sp>
      <p:pic>
        <p:nvPicPr>
          <p:cNvPr id="73732" name="Picture 4" descr="PA172616_NickGreatorexDav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57600"/>
            <a:ext cx="9144000" cy="2379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Text Box 5"/>
          <p:cNvSpPr txBox="1">
            <a:spLocks noChangeArrowheads="1"/>
          </p:cNvSpPr>
          <p:nvPr/>
        </p:nvSpPr>
        <p:spPr bwMode="auto">
          <a:xfrm>
            <a:off x="0" y="5762625"/>
            <a:ext cx="196056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200" b="1">
                <a:solidFill>
                  <a:schemeClr val="bg1"/>
                </a:solidFill>
                <a:cs typeface="Arial" panose="020B0604020202020204" pitchFamily="34" charset="0"/>
              </a:rPr>
              <a:t>© Nick Greatorex-Davies</a:t>
            </a:r>
          </a:p>
        </p:txBody>
      </p:sp>
      <p:sp>
        <p:nvSpPr>
          <p:cNvPr id="73734" name="TextBox 5"/>
          <p:cNvSpPr txBox="1">
            <a:spLocks noChangeArrowheads="1"/>
          </p:cNvSpPr>
          <p:nvPr/>
        </p:nvSpPr>
        <p:spPr bwMode="auto">
          <a:xfrm>
            <a:off x="0" y="6488113"/>
            <a:ext cx="4310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Roy et al. (2011) </a:t>
            </a:r>
            <a:r>
              <a:rPr lang="en-GB" altLang="en-US" i="1"/>
              <a:t>BioControl </a:t>
            </a:r>
            <a:r>
              <a:rPr lang="en-GB" altLang="en-US"/>
              <a:t>56: 451-468</a:t>
            </a:r>
          </a:p>
        </p:txBody>
      </p:sp>
    </p:spTree>
    <p:extLst>
      <p:ext uri="{BB962C8B-B14F-4D97-AF65-F5344CB8AC3E}">
        <p14:creationId xmlns:p14="http://schemas.microsoft.com/office/powerpoint/2010/main" val="2391856763"/>
      </p:ext>
    </p:extLst>
  </p:cSld>
  <p:clrMapOvr>
    <a:masterClrMapping/>
  </p:clrMapOvr>
  <mc:AlternateContent xmlns:mc="http://schemas.openxmlformats.org/markup-compatibility/2006" xmlns:p14="http://schemas.microsoft.com/office/powerpoint/2010/main">
    <mc:Choice Requires="p14">
      <p:transition spd="slow" p14:dur="2000" advTm="79029"/>
    </mc:Choice>
    <mc:Fallback xmlns="">
      <p:transition spd="slow" advTm="79029"/>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3" descr="05_13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8313738"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4"/>
          <p:cNvSpPr>
            <a:spLocks noGrp="1" noChangeArrowheads="1"/>
          </p:cNvSpPr>
          <p:nvPr>
            <p:ph type="title"/>
          </p:nvPr>
        </p:nvSpPr>
        <p:spPr/>
        <p:txBody>
          <a:bodyPr/>
          <a:lstStyle/>
          <a:p>
            <a:pPr eaLnBrk="1" hangingPunct="1"/>
            <a:r>
              <a:rPr lang="en-GB" altLang="en-US" sz="2800"/>
              <a:t>Allelopathy: chemical environment altered by one organism to the detriment of another</a:t>
            </a:r>
          </a:p>
        </p:txBody>
      </p:sp>
      <p:sp>
        <p:nvSpPr>
          <p:cNvPr id="75780" name="Text Box 5"/>
          <p:cNvSpPr txBox="1">
            <a:spLocks noChangeArrowheads="1"/>
          </p:cNvSpPr>
          <p:nvPr/>
        </p:nvSpPr>
        <p:spPr bwMode="auto">
          <a:xfrm>
            <a:off x="898525" y="5980113"/>
            <a:ext cx="75882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Experiments showing detrimental effects of grass on apple tree seedlings</a:t>
            </a:r>
          </a:p>
        </p:txBody>
      </p:sp>
    </p:spTree>
    <p:extLst>
      <p:ext uri="{BB962C8B-B14F-4D97-AF65-F5344CB8AC3E}">
        <p14:creationId xmlns:p14="http://schemas.microsoft.com/office/powerpoint/2010/main" val="4009790752"/>
      </p:ext>
    </p:extLst>
  </p:cSld>
  <p:clrMapOvr>
    <a:masterClrMapping/>
  </p:clrMapOvr>
  <mc:AlternateContent xmlns:mc="http://schemas.openxmlformats.org/markup-compatibility/2006" xmlns:p14="http://schemas.microsoft.com/office/powerpoint/2010/main">
    <mc:Choice Requires="p14">
      <p:transition spd="slow" p14:dur="2000" advTm="159431"/>
    </mc:Choice>
    <mc:Fallback xmlns="">
      <p:transition spd="slow" advTm="15943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ltLang="en-US" dirty="0"/>
              <a:t>Dispersal</a:t>
            </a:r>
          </a:p>
        </p:txBody>
      </p:sp>
      <p:sp>
        <p:nvSpPr>
          <p:cNvPr id="78851" name="Rectangle 3"/>
          <p:cNvSpPr>
            <a:spLocks noGrp="1" noChangeArrowheads="1"/>
          </p:cNvSpPr>
          <p:nvPr>
            <p:ph type="body" idx="1"/>
          </p:nvPr>
        </p:nvSpPr>
        <p:spPr bwMode="auto">
          <a:xfrm>
            <a:off x="457200" y="1295400"/>
            <a:ext cx="8229600" cy="5181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sz="2800" dirty="0"/>
              <a:t>Lack of detailed knowledge of distributions</a:t>
            </a:r>
          </a:p>
          <a:p>
            <a:pPr lvl="1" eaLnBrk="1" hangingPunct="1"/>
            <a:r>
              <a:rPr lang="en-GB" altLang="en-US" sz="2600" dirty="0"/>
              <a:t>dispersals for most species go unnoticed</a:t>
            </a:r>
            <a:br>
              <a:rPr lang="en-GB" altLang="en-US" sz="2600" dirty="0"/>
            </a:br>
            <a:endParaRPr lang="en-GB" altLang="en-US" sz="2600" dirty="0"/>
          </a:p>
          <a:p>
            <a:pPr eaLnBrk="1" hangingPunct="1"/>
            <a:r>
              <a:rPr lang="en-GB" altLang="en-US" sz="2800" dirty="0"/>
              <a:t>Dispersal to new area may occur but with failure to colonize (establish)</a:t>
            </a:r>
          </a:p>
        </p:txBody>
      </p:sp>
    </p:spTree>
    <p:custDataLst>
      <p:tags r:id="rId1"/>
    </p:custDataLst>
    <p:extLst>
      <p:ext uri="{BB962C8B-B14F-4D97-AF65-F5344CB8AC3E}">
        <p14:creationId xmlns:p14="http://schemas.microsoft.com/office/powerpoint/2010/main" val="2952352445"/>
      </p:ext>
    </p:extLst>
  </p:cSld>
  <p:clrMapOvr>
    <a:masterClrMapping/>
  </p:clrMapOvr>
  <mc:AlternateContent xmlns:mc="http://schemas.openxmlformats.org/markup-compatibility/2006" xmlns:p14="http://schemas.microsoft.com/office/powerpoint/2010/main">
    <mc:Choice Requires="p14">
      <p:transition spd="slow" p14:dur="2000" advTm="117773"/>
    </mc:Choice>
    <mc:Fallback xmlns="">
      <p:transition spd="slow" advTm="117773"/>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78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a:solidFill>
                  <a:schemeClr val="accent2"/>
                </a:solidFill>
              </a:rPr>
              <a:t>Limits to Distributions: Biotic Factors</a:t>
            </a:r>
            <a:endParaRPr lang="en-GB" altLang="en-US">
              <a:solidFill>
                <a:schemeClr val="accent2"/>
              </a:solidFill>
            </a:endParaRPr>
          </a:p>
        </p:txBody>
      </p:sp>
      <p:sp>
        <p:nvSpPr>
          <p:cNvPr id="6147" name="Content Placeholder 2"/>
          <p:cNvSpPr>
            <a:spLocks noGrp="1"/>
          </p:cNvSpPr>
          <p:nvPr>
            <p:ph sz="half"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buNone/>
            </a:pPr>
            <a:r>
              <a:rPr lang="en-GB" altLang="en-US" dirty="0">
                <a:solidFill>
                  <a:schemeClr val="tx2"/>
                </a:solidFill>
                <a:latin typeface="Calibri" panose="020F0502020204030204" pitchFamily="34" charset="0"/>
                <a:cs typeface="Calibri" panose="020F0502020204030204" pitchFamily="34" charset="0"/>
              </a:rPr>
              <a:t>Part </a:t>
            </a:r>
            <a:r>
              <a:rPr lang="en-GB" altLang="en-US" dirty="0" err="1">
                <a:solidFill>
                  <a:schemeClr val="tx2"/>
                </a:solidFill>
                <a:latin typeface="Calibri" panose="020F0502020204030204" pitchFamily="34" charset="0"/>
                <a:cs typeface="Calibri" panose="020F0502020204030204" pitchFamily="34" charset="0"/>
              </a:rPr>
              <a:t>i</a:t>
            </a:r>
            <a:endParaRPr lang="en-GB" altLang="en-US" dirty="0">
              <a:solidFill>
                <a:schemeClr val="tx2"/>
              </a:solidFill>
              <a:latin typeface="Calibri" panose="020F0502020204030204" pitchFamily="34" charset="0"/>
              <a:cs typeface="Calibri" panose="020F0502020204030204" pitchFamily="34" charset="0"/>
            </a:endParaRPr>
          </a:p>
          <a:p>
            <a:r>
              <a:rPr lang="en-GB" altLang="en-US" dirty="0">
                <a:solidFill>
                  <a:schemeClr val="tx2"/>
                </a:solidFill>
                <a:latin typeface="Calibri" panose="020F0502020204030204" pitchFamily="34" charset="0"/>
                <a:cs typeface="Calibri" panose="020F0502020204030204" pitchFamily="34" charset="0"/>
              </a:rPr>
              <a:t>Dispersal – definitions, examples, mechanisms</a:t>
            </a:r>
          </a:p>
          <a:p>
            <a:pPr marL="0" indent="0">
              <a:buNone/>
            </a:pPr>
            <a:br>
              <a:rPr lang="en-GB" altLang="en-US" dirty="0">
                <a:solidFill>
                  <a:schemeClr val="tx2"/>
                </a:solidFill>
                <a:latin typeface="Calibri" panose="020F0502020204030204" pitchFamily="34" charset="0"/>
                <a:cs typeface="Calibri" panose="020F0502020204030204" pitchFamily="34" charset="0"/>
              </a:rPr>
            </a:br>
            <a:r>
              <a:rPr lang="en-GB" altLang="en-US" dirty="0">
                <a:solidFill>
                  <a:schemeClr val="tx2"/>
                </a:solidFill>
                <a:latin typeface="Calibri" panose="020F0502020204030204" pitchFamily="34" charset="0"/>
                <a:cs typeface="Calibri" panose="020F0502020204030204" pitchFamily="34" charset="0"/>
              </a:rPr>
              <a:t>Part ii</a:t>
            </a:r>
          </a:p>
          <a:p>
            <a:r>
              <a:rPr lang="en-GB" altLang="en-US" dirty="0">
                <a:solidFill>
                  <a:schemeClr val="tx2"/>
                </a:solidFill>
                <a:latin typeface="Calibri" panose="020F0502020204030204" pitchFamily="34" charset="0"/>
                <a:cs typeface="Calibri" panose="020F0502020204030204" pitchFamily="34" charset="0"/>
              </a:rPr>
              <a:t>Establishment / colonization</a:t>
            </a:r>
          </a:p>
          <a:p>
            <a:r>
              <a:rPr lang="en-GB" altLang="en-US" dirty="0">
                <a:solidFill>
                  <a:schemeClr val="tx2"/>
                </a:solidFill>
                <a:latin typeface="Calibri" panose="020F0502020204030204" pitchFamily="34" charset="0"/>
                <a:cs typeface="Calibri" panose="020F0502020204030204" pitchFamily="34" charset="0"/>
              </a:rPr>
              <a:t>(Continental drift / Ice Ages)</a:t>
            </a:r>
          </a:p>
          <a:p>
            <a:r>
              <a:rPr lang="en-GB" altLang="en-US" dirty="0">
                <a:solidFill>
                  <a:schemeClr val="tx2"/>
                </a:solidFill>
                <a:latin typeface="Calibri" panose="020F0502020204030204" pitchFamily="34" charset="0"/>
                <a:cs typeface="Calibri" panose="020F0502020204030204" pitchFamily="34" charset="0"/>
              </a:rPr>
              <a:t>Habitat preferences</a:t>
            </a:r>
          </a:p>
        </p:txBody>
      </p:sp>
      <p:sp>
        <p:nvSpPr>
          <p:cNvPr id="2" name="Content Placeholder 1">
            <a:extLst>
              <a:ext uri="{FF2B5EF4-FFF2-40B4-BE49-F238E27FC236}">
                <a16:creationId xmlns:a16="http://schemas.microsoft.com/office/drawing/2014/main" id="{839B6905-628C-49E7-B10E-8DFF9A54223B}"/>
              </a:ext>
            </a:extLst>
          </p:cNvPr>
          <p:cNvSpPr>
            <a:spLocks noGrp="1"/>
          </p:cNvSpPr>
          <p:nvPr>
            <p:ph sz="half" idx="2"/>
          </p:nvPr>
        </p:nvSpPr>
        <p:spPr/>
        <p:txBody>
          <a:bodyPr/>
          <a:lstStyle/>
          <a:p>
            <a:pPr marL="0" indent="0">
              <a:buNone/>
            </a:pPr>
            <a:r>
              <a:rPr lang="en-GB" altLang="en-US" dirty="0">
                <a:solidFill>
                  <a:schemeClr val="tx2"/>
                </a:solidFill>
                <a:latin typeface="Calibri" panose="020F0502020204030204" pitchFamily="34" charset="0"/>
                <a:cs typeface="Calibri" panose="020F0502020204030204" pitchFamily="34" charset="0"/>
              </a:rPr>
              <a:t>Part iii</a:t>
            </a:r>
          </a:p>
          <a:p>
            <a:r>
              <a:rPr lang="en-GB" altLang="en-US" dirty="0">
                <a:solidFill>
                  <a:schemeClr val="tx2"/>
                </a:solidFill>
                <a:latin typeface="Calibri" panose="020F0502020204030204" pitchFamily="34" charset="0"/>
                <a:cs typeface="Calibri" panose="020F0502020204030204" pitchFamily="34" charset="0"/>
              </a:rPr>
              <a:t>Effects of predators, prey, parasites, pathogens</a:t>
            </a:r>
          </a:p>
          <a:p>
            <a:endParaRPr lang="en-US" dirty="0">
              <a:solidFill>
                <a:schemeClr val="tx2"/>
              </a:solidFill>
            </a:endParaRPr>
          </a:p>
        </p:txBody>
      </p:sp>
    </p:spTree>
    <p:extLst>
      <p:ext uri="{BB962C8B-B14F-4D97-AF65-F5344CB8AC3E}">
        <p14:creationId xmlns:p14="http://schemas.microsoft.com/office/powerpoint/2010/main" val="3762777428"/>
      </p:ext>
    </p:extLst>
  </p:cSld>
  <p:clrMapOvr>
    <a:masterClrMapping/>
  </p:clrMapOvr>
  <mc:AlternateContent xmlns:mc="http://schemas.openxmlformats.org/markup-compatibility/2006" xmlns:p14="http://schemas.microsoft.com/office/powerpoint/2010/main">
    <mc:Choice Requires="p14">
      <p:transition spd="slow" p14:dur="2000" advTm="57980"/>
    </mc:Choice>
    <mc:Fallback xmlns="">
      <p:transition spd="slow" advTm="5798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bwMode="auto">
          <a:xfrm>
            <a:off x="0" y="609600"/>
            <a:ext cx="9144000" cy="5943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80000"/>
              </a:lnSpc>
              <a:buFontTx/>
              <a:buNone/>
            </a:pPr>
            <a:r>
              <a:rPr lang="en-GB" altLang="en-US" sz="1300"/>
              <a:t>Case, T.J. (1996). Global patterns in the establishment and distribution of exotic birds. </a:t>
            </a:r>
            <a:r>
              <a:rPr lang="en-GB" altLang="en-US" sz="1300" i="1"/>
              <a:t>Biological Conservation </a:t>
            </a:r>
            <a:r>
              <a:rPr lang="en-GB" altLang="en-US" sz="1300"/>
              <a:t>78: 69-96. </a:t>
            </a:r>
          </a:p>
          <a:p>
            <a:pPr>
              <a:lnSpc>
                <a:spcPct val="80000"/>
              </a:lnSpc>
              <a:buFontTx/>
              <a:buNone/>
            </a:pPr>
            <a:r>
              <a:rPr lang="en-GB" altLang="en-US" sz="1300" b="1"/>
              <a:t>Clark, J.S. et al. (1998). Reid's paradox of rapid plant migration - Dispersal theory and interpretation of paleoecological records. </a:t>
            </a:r>
            <a:r>
              <a:rPr lang="en-GB" altLang="en-US" sz="1300" b="1" i="1"/>
              <a:t>Bioscience </a:t>
            </a:r>
            <a:r>
              <a:rPr lang="en-GB" altLang="en-US" sz="1300" b="1"/>
              <a:t>48: 13-24. </a:t>
            </a:r>
          </a:p>
          <a:p>
            <a:pPr>
              <a:lnSpc>
                <a:spcPct val="80000"/>
              </a:lnSpc>
              <a:buFontTx/>
              <a:buNone/>
            </a:pPr>
            <a:r>
              <a:rPr lang="en-GB" altLang="en-US" sz="1300"/>
              <a:t>Clark, J.S. et al. (2001). Invasion by extremes: Population spread with variation in dispersal and reproduction. </a:t>
            </a:r>
            <a:r>
              <a:rPr lang="en-GB" altLang="en-US" sz="1300" i="1"/>
              <a:t>American Naturalist </a:t>
            </a:r>
            <a:r>
              <a:rPr lang="en-GB" altLang="en-US" sz="1300"/>
              <a:t>157: 537-554.</a:t>
            </a:r>
          </a:p>
          <a:p>
            <a:pPr>
              <a:lnSpc>
                <a:spcPct val="80000"/>
              </a:lnSpc>
              <a:buFontTx/>
              <a:buNone/>
            </a:pPr>
            <a:r>
              <a:rPr lang="en-US" altLang="en-US" sz="1300"/>
              <a:t>Clark, R.G. &amp; Shutler, D. (1999). Avian habitat selection: pattern from process in nest-site use by ducks? </a:t>
            </a:r>
            <a:r>
              <a:rPr lang="en-US" altLang="en-US" sz="1300" i="1"/>
              <a:t>Ecology </a:t>
            </a:r>
            <a:r>
              <a:rPr lang="en-US" altLang="en-US" sz="1300"/>
              <a:t>80: 272-287.</a:t>
            </a:r>
            <a:endParaRPr lang="en-GB" altLang="en-US" sz="1300"/>
          </a:p>
          <a:p>
            <a:pPr>
              <a:lnSpc>
                <a:spcPct val="80000"/>
              </a:lnSpc>
              <a:buFontTx/>
              <a:buNone/>
            </a:pPr>
            <a:r>
              <a:rPr lang="en-GB" altLang="en-US" sz="1300"/>
              <a:t>Freed, L. A., et al. (2005). Increase in avian malaria at upper elevation in Hawai'i. </a:t>
            </a:r>
            <a:r>
              <a:rPr lang="en-GB" altLang="en-US" sz="1300" i="1"/>
              <a:t>The Condor</a:t>
            </a:r>
            <a:r>
              <a:rPr lang="en-GB" altLang="en-US" sz="1300"/>
              <a:t> 107: 753-764.</a:t>
            </a:r>
          </a:p>
          <a:p>
            <a:pPr>
              <a:lnSpc>
                <a:spcPct val="80000"/>
              </a:lnSpc>
              <a:buFontTx/>
              <a:buNone/>
            </a:pPr>
            <a:r>
              <a:rPr lang="en-GB" altLang="en-US" sz="1300"/>
              <a:t>Jeffries, D. L. et al. (2013). Characteristics and drivers of high-altitude ladybird flight: insights from vertical-looking entomological radar. </a:t>
            </a:r>
            <a:r>
              <a:rPr lang="en-GB" altLang="en-US" sz="1300" i="1"/>
              <a:t>PloS one</a:t>
            </a:r>
            <a:r>
              <a:rPr lang="en-GB" altLang="en-US" sz="1300"/>
              <a:t> 8(12): e82278.</a:t>
            </a:r>
            <a:endParaRPr lang="en-US" altLang="en-US" sz="1300"/>
          </a:p>
          <a:p>
            <a:pPr>
              <a:lnSpc>
                <a:spcPct val="80000"/>
              </a:lnSpc>
              <a:buFontTx/>
              <a:buNone/>
            </a:pPr>
            <a:r>
              <a:rPr lang="en-US" altLang="en-US" sz="1300"/>
              <a:t>Kinnear, J.E. et al. (1998). Fox control and rock-wallaby population dynamics — II. An update. </a:t>
            </a:r>
            <a:r>
              <a:rPr lang="en-US" altLang="en-US" sz="1300" i="1"/>
              <a:t>Wildlife Research </a:t>
            </a:r>
            <a:r>
              <a:rPr lang="en-US" altLang="en-US" sz="1300"/>
              <a:t>25: 81-88. </a:t>
            </a:r>
          </a:p>
          <a:p>
            <a:pPr>
              <a:lnSpc>
                <a:spcPct val="80000"/>
              </a:lnSpc>
              <a:buFontTx/>
              <a:buNone/>
            </a:pPr>
            <a:r>
              <a:rPr lang="en-GB" altLang="en-US" sz="1300"/>
              <a:t>Kinnear, J. E. et al. (2010). Predator-baiting experiments for the conservation of rock-wallabies in Western Australia: a 25-year review with recent advances. </a:t>
            </a:r>
            <a:r>
              <a:rPr lang="en-GB" altLang="en-US" sz="1300" i="1"/>
              <a:t>Wildlife Research</a:t>
            </a:r>
            <a:r>
              <a:rPr lang="en-GB" altLang="en-US" sz="1300"/>
              <a:t> 37: 57-67.</a:t>
            </a:r>
          </a:p>
          <a:p>
            <a:pPr>
              <a:lnSpc>
                <a:spcPct val="80000"/>
              </a:lnSpc>
              <a:buFontTx/>
              <a:buNone/>
            </a:pPr>
            <a:r>
              <a:rPr lang="en-GB" altLang="en-US" sz="1300" b="1">
                <a:solidFill>
                  <a:srgbClr val="FF0000"/>
                </a:solidFill>
              </a:rPr>
              <a:t>Krebs, C. (2014). </a:t>
            </a:r>
            <a:r>
              <a:rPr lang="en-GB" altLang="en-US" sz="1300" b="1" i="1">
                <a:solidFill>
                  <a:srgbClr val="FF0000"/>
                </a:solidFill>
              </a:rPr>
              <a:t>Ecology: the experimental analysis of distribution and abundance. </a:t>
            </a:r>
            <a:r>
              <a:rPr lang="en-GB" altLang="en-US" sz="1300" b="1">
                <a:solidFill>
                  <a:srgbClr val="FF0000"/>
                </a:solidFill>
              </a:rPr>
              <a:t>Chapter 5.</a:t>
            </a:r>
            <a:r>
              <a:rPr lang="en-GB" altLang="en-US" sz="1300" b="1" i="1">
                <a:solidFill>
                  <a:srgbClr val="FF0000"/>
                </a:solidFill>
              </a:rPr>
              <a:t> </a:t>
            </a:r>
            <a:r>
              <a:rPr lang="en-GB" altLang="en-US" sz="1300" b="1">
                <a:solidFill>
                  <a:srgbClr val="FF0000"/>
                </a:solidFill>
              </a:rPr>
              <a:t>London: Benjamin Cummings. </a:t>
            </a:r>
          </a:p>
          <a:p>
            <a:pPr>
              <a:lnSpc>
                <a:spcPct val="80000"/>
              </a:lnSpc>
              <a:buFontTx/>
              <a:buNone/>
            </a:pPr>
            <a:r>
              <a:rPr lang="en-GB" altLang="en-US" sz="1300"/>
              <a:t>Lubina, J.A. &amp; Levin, S.A. (1988). The Spread of a Reinvading Species - Range Expansion in the California Sea Otter. </a:t>
            </a:r>
            <a:r>
              <a:rPr lang="en-GB" altLang="en-US" sz="1300" i="1"/>
              <a:t>American Naturalist </a:t>
            </a:r>
            <a:r>
              <a:rPr lang="en-GB" altLang="en-US" sz="1300"/>
              <a:t>131: 526-543.</a:t>
            </a:r>
          </a:p>
          <a:p>
            <a:pPr>
              <a:lnSpc>
                <a:spcPct val="80000"/>
              </a:lnSpc>
              <a:buFontTx/>
              <a:buNone/>
            </a:pPr>
            <a:r>
              <a:rPr lang="en-GB" altLang="en-US" sz="1300"/>
              <a:t>Masaki, T. et al. (1994). Spatial and seasonal patterns of seed dissemination of </a:t>
            </a:r>
            <a:r>
              <a:rPr lang="en-GB" altLang="en-US" sz="1300" i="1"/>
              <a:t>Cornus controversa </a:t>
            </a:r>
            <a:r>
              <a:rPr lang="en-GB" altLang="en-US" sz="1300"/>
              <a:t>in a temperate forest. </a:t>
            </a:r>
            <a:r>
              <a:rPr lang="en-GB" altLang="en-US" sz="1300" i="1"/>
              <a:t>Ecology</a:t>
            </a:r>
            <a:r>
              <a:rPr lang="en-GB" altLang="en-US" sz="1300"/>
              <a:t>  75: 1903-1910.</a:t>
            </a:r>
          </a:p>
          <a:p>
            <a:pPr>
              <a:lnSpc>
                <a:spcPct val="80000"/>
              </a:lnSpc>
              <a:buFontTx/>
              <a:buNone/>
            </a:pPr>
            <a:r>
              <a:rPr lang="en-GB" altLang="en-US" sz="1300" b="1"/>
              <a:t>Quinn, R.M. et al. (1998). Coincidence in the distributions of butterflies and their foodplants. </a:t>
            </a:r>
            <a:r>
              <a:rPr lang="en-GB" altLang="en-US" sz="1300" b="1" i="1"/>
              <a:t>Ecography. </a:t>
            </a:r>
            <a:r>
              <a:rPr lang="en-GB" altLang="en-US" sz="1300" b="1"/>
              <a:t>21: 279-288.</a:t>
            </a:r>
          </a:p>
          <a:p>
            <a:pPr>
              <a:lnSpc>
                <a:spcPct val="80000"/>
              </a:lnSpc>
              <a:buFontTx/>
              <a:buNone/>
            </a:pPr>
            <a:r>
              <a:rPr lang="en-GB" altLang="en-US" sz="1300"/>
              <a:t>Roy, H.E. et al. (2011). Can the enemy release hypothesis explain the success of invasive alien predators and parasitoids? </a:t>
            </a:r>
            <a:r>
              <a:rPr lang="en-GB" altLang="en-US" sz="1300" i="1"/>
              <a:t>Biocontrol </a:t>
            </a:r>
            <a:r>
              <a:rPr lang="en-GB" altLang="en-US" sz="1300"/>
              <a:t>56: 451-468. </a:t>
            </a:r>
            <a:endParaRPr lang="en-GB" altLang="en-US" sz="1300" b="1"/>
          </a:p>
          <a:p>
            <a:pPr>
              <a:lnSpc>
                <a:spcPct val="80000"/>
              </a:lnSpc>
              <a:buFontTx/>
              <a:buNone/>
            </a:pPr>
            <a:r>
              <a:rPr lang="en-GB" altLang="en-US" sz="1300" b="1"/>
              <a:t>Sexton, J.P. et al. (2009). Evolution and Ecology of Species Range Limits. </a:t>
            </a:r>
            <a:r>
              <a:rPr lang="en-GB" altLang="en-US" sz="1300" b="1" i="1"/>
              <a:t>Annual Review of Ecology Evolution and Systematics </a:t>
            </a:r>
            <a:r>
              <a:rPr lang="en-GB" altLang="en-US" sz="1300" b="1"/>
              <a:t>40: 415-436.  </a:t>
            </a:r>
          </a:p>
          <a:p>
            <a:pPr>
              <a:buFontTx/>
              <a:buNone/>
            </a:pPr>
            <a:r>
              <a:rPr lang="en-US" altLang="en-US" sz="1300"/>
              <a:t>van Riper, C. et al. (1986). The Epizootiology and Ecological Significance of Malaria in Hawaiian Land Birds. </a:t>
            </a:r>
            <a:r>
              <a:rPr lang="en-US" altLang="en-US" sz="1300" i="1"/>
              <a:t>Ecological Monographs </a:t>
            </a:r>
            <a:r>
              <a:rPr lang="en-US" altLang="en-US" sz="1300"/>
              <a:t>56: 327-344. </a:t>
            </a:r>
            <a:endParaRPr lang="en-GB" altLang="en-US" sz="1300"/>
          </a:p>
          <a:p>
            <a:pPr>
              <a:buFontTx/>
              <a:buNone/>
            </a:pPr>
            <a:r>
              <a:rPr lang="en-US" altLang="en-US" sz="1300"/>
              <a:t>Whittaker, R.J., et al. (1989). Plant Recolonization and Vegetation Succession on the Krakatau Islands, Indonesia. </a:t>
            </a:r>
            <a:r>
              <a:rPr lang="en-US" altLang="en-US" sz="1300" i="1"/>
              <a:t>Ecological Monographs </a:t>
            </a:r>
            <a:r>
              <a:rPr lang="en-US" altLang="en-US" sz="1300"/>
              <a:t>59: 59-123.</a:t>
            </a:r>
          </a:p>
          <a:p>
            <a:pPr>
              <a:buFontTx/>
              <a:buNone/>
            </a:pPr>
            <a:r>
              <a:rPr lang="en-GB" altLang="en-US" sz="1300"/>
              <a:t>Wu, H., et al. (2000). Laboratory screening for allelopathic potential of wheat (</a:t>
            </a:r>
            <a:r>
              <a:rPr lang="en-GB" altLang="en-US" sz="1300" i="1"/>
              <a:t>Triticum aestivum</a:t>
            </a:r>
            <a:r>
              <a:rPr lang="en-GB" altLang="en-US" sz="1300"/>
              <a:t>) accessions against annual ryegrass (</a:t>
            </a:r>
            <a:r>
              <a:rPr lang="en-GB" altLang="en-US" sz="1300" i="1"/>
              <a:t>Lolium rigidum</a:t>
            </a:r>
            <a:r>
              <a:rPr lang="en-GB" altLang="en-US" sz="1300"/>
              <a:t>). </a:t>
            </a:r>
            <a:r>
              <a:rPr lang="en-GB" altLang="en-US" sz="1300" i="1"/>
              <a:t>Crop and Pasture Science</a:t>
            </a:r>
            <a:r>
              <a:rPr lang="en-GB" altLang="en-US" sz="1300"/>
              <a:t> 51: 259-266.</a:t>
            </a:r>
            <a:r>
              <a:rPr lang="en-US" altLang="en-US" sz="1300"/>
              <a:t> </a:t>
            </a:r>
            <a:endParaRPr lang="en-GB" altLang="en-US" sz="1300"/>
          </a:p>
          <a:p>
            <a:pPr>
              <a:lnSpc>
                <a:spcPct val="80000"/>
              </a:lnSpc>
              <a:buFontTx/>
              <a:buNone/>
            </a:pPr>
            <a:endParaRPr lang="en-GB" altLang="en-US" sz="1300"/>
          </a:p>
        </p:txBody>
      </p:sp>
      <p:sp>
        <p:nvSpPr>
          <p:cNvPr id="81923" name="Rectangle 2"/>
          <p:cNvSpPr>
            <a:spLocks noGrp="1" noChangeArrowheads="1"/>
          </p:cNvSpPr>
          <p:nvPr>
            <p:ph type="title"/>
          </p:nvPr>
        </p:nvSpPr>
        <p:spPr>
          <a:xfrm>
            <a:off x="457200" y="0"/>
            <a:ext cx="8229600" cy="457200"/>
          </a:xfrm>
        </p:spPr>
        <p:txBody>
          <a:bodyPr/>
          <a:lstStyle/>
          <a:p>
            <a:r>
              <a:rPr lang="en-GB" altLang="en-US" sz="2400" b="1"/>
              <a:t>References</a:t>
            </a:r>
            <a:r>
              <a:rPr lang="en-GB" altLang="en-US" sz="2400"/>
              <a:t> </a:t>
            </a:r>
            <a:r>
              <a:rPr lang="en-GB" altLang="en-US" sz="1800"/>
              <a:t>(those in </a:t>
            </a:r>
            <a:r>
              <a:rPr lang="en-GB" altLang="en-US" sz="1800" b="1"/>
              <a:t>bold</a:t>
            </a:r>
            <a:r>
              <a:rPr lang="en-GB" altLang="en-US" sz="1800"/>
              <a:t> especially recommended)</a:t>
            </a:r>
          </a:p>
        </p:txBody>
      </p:sp>
    </p:spTree>
    <p:extLst>
      <p:ext uri="{BB962C8B-B14F-4D97-AF65-F5344CB8AC3E}">
        <p14:creationId xmlns:p14="http://schemas.microsoft.com/office/powerpoint/2010/main" val="253354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05_01Figure"/>
          <p:cNvPicPr>
            <a:picLocks noChangeAspect="1" noChangeArrowheads="1"/>
          </p:cNvPicPr>
          <p:nvPr/>
        </p:nvPicPr>
        <p:blipFill>
          <a:blip r:embed="rId3">
            <a:extLst>
              <a:ext uri="{28A0092B-C50C-407E-A947-70E740481C1C}">
                <a14:useLocalDpi xmlns:a14="http://schemas.microsoft.com/office/drawing/2010/main" val="0"/>
              </a:ext>
            </a:extLst>
          </a:blip>
          <a:srcRect b="34390"/>
          <a:stretch>
            <a:fillRect/>
          </a:stretch>
        </p:blipFill>
        <p:spPr bwMode="auto">
          <a:xfrm>
            <a:off x="1981200" y="914400"/>
            <a:ext cx="508635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 Box 4"/>
          <p:cNvSpPr txBox="1">
            <a:spLocks noChangeArrowheads="1"/>
          </p:cNvSpPr>
          <p:nvPr/>
        </p:nvSpPr>
        <p:spPr bwMode="auto">
          <a:xfrm>
            <a:off x="152400" y="2895600"/>
            <a:ext cx="1752600" cy="155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sz="1600"/>
              <a:t>Yellow stars = discovery points of overland movement (on boats pulled in trailers)</a:t>
            </a:r>
          </a:p>
        </p:txBody>
      </p:sp>
      <p:sp>
        <p:nvSpPr>
          <p:cNvPr id="12292" name="Rectangle 5"/>
          <p:cNvSpPr>
            <a:spLocks noGrp="1" noChangeArrowheads="1"/>
          </p:cNvSpPr>
          <p:nvPr>
            <p:ph type="title"/>
          </p:nvPr>
        </p:nvSpPr>
        <p:spPr>
          <a:noFill/>
        </p:spPr>
        <p:txBody>
          <a:bodyPr/>
          <a:lstStyle/>
          <a:p>
            <a:pPr eaLnBrk="1" hangingPunct="1"/>
            <a:r>
              <a:rPr lang="en-GB" altLang="en-US" sz="2800" b="1"/>
              <a:t>Non-native species can spread very quickly if conditions are suitable</a:t>
            </a:r>
          </a:p>
        </p:txBody>
      </p:sp>
      <p:sp>
        <p:nvSpPr>
          <p:cNvPr id="12293" name="Text Box 6"/>
          <p:cNvSpPr txBox="1">
            <a:spLocks noChangeArrowheads="1"/>
          </p:cNvSpPr>
          <p:nvPr/>
        </p:nvSpPr>
        <p:spPr bwMode="auto">
          <a:xfrm>
            <a:off x="2133600" y="5029200"/>
            <a:ext cx="5022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i="1">
                <a:solidFill>
                  <a:schemeClr val="tx2"/>
                </a:solidFill>
              </a:rPr>
              <a:t>Dreissena polymorpha </a:t>
            </a:r>
            <a:r>
              <a:rPr lang="en-GB" altLang="en-US">
                <a:solidFill>
                  <a:schemeClr val="tx2"/>
                </a:solidFill>
              </a:rPr>
              <a:t>Zebra mussel expansion</a:t>
            </a:r>
          </a:p>
        </p:txBody>
      </p:sp>
      <p:sp>
        <p:nvSpPr>
          <p:cNvPr id="12294" name="TextBox 3"/>
          <p:cNvSpPr txBox="1">
            <a:spLocks noChangeArrowheads="1"/>
          </p:cNvSpPr>
          <p:nvPr/>
        </p:nvSpPr>
        <p:spPr bwMode="auto">
          <a:xfrm>
            <a:off x="0" y="6488113"/>
            <a:ext cx="3924300" cy="369887"/>
          </a:xfrm>
          <a:prstGeom prst="rect">
            <a:avLst/>
          </a:prstGeom>
          <a:solidFill>
            <a:schemeClr val="bg1"/>
          </a:solidFill>
          <a:ln w="9525">
            <a:solidFill>
              <a:schemeClr val="bg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Source: US Geological Survey, 2007</a:t>
            </a:r>
          </a:p>
        </p:txBody>
      </p:sp>
    </p:spTree>
    <p:extLst>
      <p:ext uri="{BB962C8B-B14F-4D97-AF65-F5344CB8AC3E}">
        <p14:creationId xmlns:p14="http://schemas.microsoft.com/office/powerpoint/2010/main" val="435154132"/>
      </p:ext>
    </p:extLst>
  </p:cSld>
  <p:clrMapOvr>
    <a:masterClrMapping/>
  </p:clrMapOvr>
  <mc:AlternateContent xmlns:mc="http://schemas.openxmlformats.org/markup-compatibility/2006" xmlns:p14="http://schemas.microsoft.com/office/powerpoint/2010/main">
    <mc:Choice Requires="p14">
      <p:transition spd="slow" p14:dur="2000" advTm="153153"/>
    </mc:Choice>
    <mc:Fallback xmlns="">
      <p:transition spd="slow" advTm="1531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05_01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914400"/>
            <a:ext cx="5086350" cy="580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Rectangle 4"/>
          <p:cNvSpPr>
            <a:spLocks noGrp="1" noChangeArrowheads="1"/>
          </p:cNvSpPr>
          <p:nvPr>
            <p:ph type="title"/>
          </p:nvPr>
        </p:nvSpPr>
        <p:spPr>
          <a:noFill/>
        </p:spPr>
        <p:txBody>
          <a:bodyPr/>
          <a:lstStyle/>
          <a:p>
            <a:pPr eaLnBrk="1" hangingPunct="1"/>
            <a:r>
              <a:rPr lang="en-GB" altLang="en-US" sz="2800" b="1"/>
              <a:t>Non-native species can spread very quickly if conditions are suitable</a:t>
            </a:r>
          </a:p>
        </p:txBody>
      </p:sp>
      <p:sp>
        <p:nvSpPr>
          <p:cNvPr id="14340" name="TextBox 3"/>
          <p:cNvSpPr txBox="1">
            <a:spLocks noChangeArrowheads="1"/>
          </p:cNvSpPr>
          <p:nvPr/>
        </p:nvSpPr>
        <p:spPr bwMode="auto">
          <a:xfrm>
            <a:off x="0" y="6488113"/>
            <a:ext cx="3924300" cy="369887"/>
          </a:xfrm>
          <a:prstGeom prst="rect">
            <a:avLst/>
          </a:prstGeom>
          <a:solidFill>
            <a:schemeClr val="bg1"/>
          </a:solidFill>
          <a:ln w="9525">
            <a:solidFill>
              <a:schemeClr val="bg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Source: US Geological Survey, 2007</a:t>
            </a:r>
          </a:p>
        </p:txBody>
      </p:sp>
    </p:spTree>
    <p:extLst>
      <p:ext uri="{BB962C8B-B14F-4D97-AF65-F5344CB8AC3E}">
        <p14:creationId xmlns:p14="http://schemas.microsoft.com/office/powerpoint/2010/main" val="262137480"/>
      </p:ext>
    </p:extLst>
  </p:cSld>
  <p:clrMapOvr>
    <a:masterClrMapping/>
  </p:clrMapOvr>
  <mc:AlternateContent xmlns:mc="http://schemas.openxmlformats.org/markup-compatibility/2006" xmlns:p14="http://schemas.microsoft.com/office/powerpoint/2010/main">
    <mc:Choice Requires="p14">
      <p:transition spd="slow" p14:dur="2000" advTm="35006"/>
    </mc:Choice>
    <mc:Fallback xmlns="">
      <p:transition spd="slow" advTm="3500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7" descr="05_02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936625"/>
            <a:ext cx="6705600" cy="592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Rectangle 9"/>
          <p:cNvSpPr>
            <a:spLocks noGrp="1" noChangeArrowheads="1"/>
          </p:cNvSpPr>
          <p:nvPr>
            <p:ph type="title"/>
          </p:nvPr>
        </p:nvSpPr>
        <p:spPr>
          <a:noFill/>
        </p:spPr>
        <p:txBody>
          <a:bodyPr/>
          <a:lstStyle/>
          <a:p>
            <a:pPr eaLnBrk="1" hangingPunct="1"/>
            <a:r>
              <a:rPr lang="en-GB" altLang="en-US" sz="2800" b="1"/>
              <a:t>Native species can re-colonize quickly if conditions improve</a:t>
            </a:r>
          </a:p>
        </p:txBody>
      </p:sp>
      <p:sp>
        <p:nvSpPr>
          <p:cNvPr id="16388" name="Text Box 10"/>
          <p:cNvSpPr txBox="1">
            <a:spLocks noChangeArrowheads="1"/>
          </p:cNvSpPr>
          <p:nvPr/>
        </p:nvSpPr>
        <p:spPr bwMode="auto">
          <a:xfrm>
            <a:off x="4267200" y="990600"/>
            <a:ext cx="35623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i="1"/>
              <a:t>Enhydra lutris</a:t>
            </a:r>
            <a:r>
              <a:rPr lang="en-GB" altLang="en-US"/>
              <a:t> California sea otter</a:t>
            </a:r>
          </a:p>
        </p:txBody>
      </p:sp>
      <p:sp>
        <p:nvSpPr>
          <p:cNvPr id="16389" name="TextBox 4"/>
          <p:cNvSpPr txBox="1">
            <a:spLocks noChangeArrowheads="1"/>
          </p:cNvSpPr>
          <p:nvPr/>
        </p:nvSpPr>
        <p:spPr bwMode="auto">
          <a:xfrm>
            <a:off x="0" y="6488113"/>
            <a:ext cx="5942013" cy="3698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Lubina &amp; Levin (1988) </a:t>
            </a:r>
            <a:r>
              <a:rPr lang="en-GB" altLang="en-US" i="1"/>
              <a:t>American Naturalist </a:t>
            </a:r>
            <a:r>
              <a:rPr lang="en-GB" altLang="en-US"/>
              <a:t>131: 526-543</a:t>
            </a:r>
          </a:p>
        </p:txBody>
      </p:sp>
    </p:spTree>
    <p:extLst>
      <p:ext uri="{BB962C8B-B14F-4D97-AF65-F5344CB8AC3E}">
        <p14:creationId xmlns:p14="http://schemas.microsoft.com/office/powerpoint/2010/main" val="4143312620"/>
      </p:ext>
    </p:extLst>
  </p:cSld>
  <p:clrMapOvr>
    <a:masterClrMapping/>
  </p:clrMapOvr>
  <mc:AlternateContent xmlns:mc="http://schemas.openxmlformats.org/markup-compatibility/2006" xmlns:p14="http://schemas.microsoft.com/office/powerpoint/2010/main">
    <mc:Choice Requires="p14">
      <p:transition spd="slow" p14:dur="2000" advTm="132954"/>
    </mc:Choice>
    <mc:Fallback xmlns="">
      <p:transition spd="slow" advTm="13295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altLang="en-US"/>
              <a:t>What do we mean by dispersal?</a:t>
            </a:r>
          </a:p>
        </p:txBody>
      </p:sp>
      <p:sp>
        <p:nvSpPr>
          <p:cNvPr id="80899" name="Rectangle 3"/>
          <p:cNvSpPr>
            <a:spLocks noGrp="1" noChangeArrowheads="1"/>
          </p:cNvSpPr>
          <p:nvPr>
            <p:ph type="body" idx="1"/>
          </p:nvPr>
        </p:nvSpPr>
        <p:spPr bwMode="auto">
          <a:xfrm>
            <a:off x="457200" y="1066800"/>
            <a:ext cx="8229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sz="2800"/>
              <a:t>Diffusion</a:t>
            </a:r>
          </a:p>
          <a:p>
            <a:pPr lvl="1" eaLnBrk="1" hangingPunct="1"/>
            <a:r>
              <a:rPr lang="en-GB" altLang="en-US" sz="2400"/>
              <a:t>Gradual movement across hospitable terrain over several generations</a:t>
            </a:r>
          </a:p>
          <a:p>
            <a:pPr lvl="2" eaLnBrk="1" hangingPunct="1"/>
            <a:r>
              <a:rPr lang="en-GB" altLang="en-US" sz="2000"/>
              <a:t>e.g. sea otter</a:t>
            </a:r>
          </a:p>
          <a:p>
            <a:pPr eaLnBrk="1" hangingPunct="1"/>
            <a:r>
              <a:rPr lang="en-GB" altLang="en-US" sz="2800"/>
              <a:t>Jump dispersal</a:t>
            </a:r>
          </a:p>
          <a:p>
            <a:pPr lvl="1" eaLnBrk="1" hangingPunct="1"/>
            <a:r>
              <a:rPr lang="en-GB" altLang="en-US" sz="2400"/>
              <a:t>Fast movement over large distance followed by successful establishment in new area</a:t>
            </a:r>
          </a:p>
          <a:p>
            <a:pPr lvl="2" eaLnBrk="1" hangingPunct="1"/>
            <a:r>
              <a:rPr lang="en-GB" altLang="en-US" sz="2000"/>
              <a:t>e.g. zebra mussel</a:t>
            </a:r>
          </a:p>
          <a:p>
            <a:pPr eaLnBrk="1" hangingPunct="1"/>
            <a:r>
              <a:rPr lang="en-GB" altLang="en-US" sz="2800"/>
              <a:t>Secular dispersal</a:t>
            </a:r>
          </a:p>
          <a:p>
            <a:pPr lvl="1" eaLnBrk="1" hangingPunct="1"/>
            <a:r>
              <a:rPr lang="en-GB" altLang="en-US" sz="2400"/>
              <a:t>If diffusion occurs VERY slowly (geologic time) – spreading species undergoes evolutionary change</a:t>
            </a:r>
          </a:p>
        </p:txBody>
      </p:sp>
    </p:spTree>
    <p:custDataLst>
      <p:tags r:id="rId1"/>
    </p:custDataLst>
    <p:extLst>
      <p:ext uri="{BB962C8B-B14F-4D97-AF65-F5344CB8AC3E}">
        <p14:creationId xmlns:p14="http://schemas.microsoft.com/office/powerpoint/2010/main" val="89294313"/>
      </p:ext>
    </p:extLst>
  </p:cSld>
  <p:clrMapOvr>
    <a:masterClrMapping/>
  </p:clrMapOvr>
  <mc:AlternateContent xmlns:mc="http://schemas.openxmlformats.org/markup-compatibility/2006" xmlns:p14="http://schemas.microsoft.com/office/powerpoint/2010/main">
    <mc:Choice Requires="p14">
      <p:transition spd="slow" p14:dur="2000" advTm="137733"/>
    </mc:Choice>
    <mc:Fallback xmlns="">
      <p:transition spd="slow" advTm="137733"/>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0899">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899">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89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89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899">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0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8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GB" altLang="en-US" sz="3200"/>
              <a:t>Observed dispersal can be faster than expected</a:t>
            </a:r>
          </a:p>
        </p:txBody>
      </p:sp>
      <p:sp>
        <p:nvSpPr>
          <p:cNvPr id="22531" name="Rectangle 3"/>
          <p:cNvSpPr>
            <a:spLocks noGrp="1" noChangeArrowheads="1"/>
          </p:cNvSpPr>
          <p:nvPr>
            <p:ph type="body" idx="1"/>
          </p:nvPr>
        </p:nvSpPr>
        <p:spPr bwMode="auto">
          <a:xfrm>
            <a:off x="304800" y="1066800"/>
            <a:ext cx="8610600" cy="5059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GB" altLang="en-US"/>
              <a:t>Britain after Ice Age</a:t>
            </a:r>
          </a:p>
          <a:p>
            <a:pPr lvl="1" eaLnBrk="1" hangingPunct="1"/>
            <a:r>
              <a:rPr lang="en-GB" altLang="en-US"/>
              <a:t>From 8,000 BC to 50 AD oaks expanded their range </a:t>
            </a:r>
            <a:r>
              <a:rPr lang="en-US" altLang="en-US">
                <a:cs typeface="Arial" panose="020B0604020202020204" pitchFamily="34" charset="0"/>
              </a:rPr>
              <a:t>~</a:t>
            </a:r>
            <a:r>
              <a:rPr lang="en-GB" altLang="en-US" b="1">
                <a:solidFill>
                  <a:srgbClr val="FF3300"/>
                </a:solidFill>
              </a:rPr>
              <a:t>1,000 km</a:t>
            </a:r>
          </a:p>
          <a:p>
            <a:pPr lvl="1" eaLnBrk="1" hangingPunct="1"/>
            <a:r>
              <a:rPr lang="en-GB" altLang="en-US"/>
              <a:t>Yet predictions modelled on reproductive rate and average dispersal distance suggest expansion should only have been </a:t>
            </a:r>
            <a:r>
              <a:rPr lang="en-GB" altLang="en-US" b="1">
                <a:solidFill>
                  <a:srgbClr val="FF3300"/>
                </a:solidFill>
              </a:rPr>
              <a:t>36 km</a:t>
            </a:r>
          </a:p>
          <a:p>
            <a:pPr lvl="2" eaLnBrk="1" hangingPunct="1"/>
            <a:r>
              <a:rPr lang="en-GB" altLang="en-US"/>
              <a:t>Based on 10</a:t>
            </a:r>
            <a:r>
              <a:rPr lang="en-GB" altLang="en-US" baseline="30000"/>
              <a:t>7</a:t>
            </a:r>
            <a:r>
              <a:rPr lang="en-GB" altLang="en-US"/>
              <a:t> seeds per generation for 300 generations &amp; seed dispersal of 30 m per generation</a:t>
            </a:r>
          </a:p>
          <a:p>
            <a:pPr eaLnBrk="1" hangingPunct="1"/>
            <a:r>
              <a:rPr lang="en-GB" altLang="en-US">
                <a:solidFill>
                  <a:srgbClr val="FF3300"/>
                </a:solidFill>
              </a:rPr>
              <a:t>Reid’s paradox</a:t>
            </a:r>
          </a:p>
          <a:p>
            <a:pPr eaLnBrk="1" hangingPunct="1"/>
            <a:endParaRPr lang="en-GB" altLang="en-US"/>
          </a:p>
        </p:txBody>
      </p:sp>
    </p:spTree>
    <p:extLst>
      <p:ext uri="{BB962C8B-B14F-4D97-AF65-F5344CB8AC3E}">
        <p14:creationId xmlns:p14="http://schemas.microsoft.com/office/powerpoint/2010/main" val="3052183338"/>
      </p:ext>
    </p:extLst>
  </p:cSld>
  <p:clrMapOvr>
    <a:masterClrMapping/>
  </p:clrMapOvr>
  <mc:AlternateContent xmlns:mc="http://schemas.openxmlformats.org/markup-compatibility/2006" xmlns:p14="http://schemas.microsoft.com/office/powerpoint/2010/main">
    <mc:Choice Requires="p14">
      <p:transition spd="slow" p14:dur="2000" advTm="71883"/>
    </mc:Choice>
    <mc:Fallback xmlns="">
      <p:transition spd="slow" advTm="7188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descr="05_04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130300"/>
            <a:ext cx="7104063" cy="459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7"/>
          <p:cNvSpPr>
            <a:spLocks noGrp="1" noChangeArrowheads="1"/>
          </p:cNvSpPr>
          <p:nvPr>
            <p:ph type="title"/>
          </p:nvPr>
        </p:nvSpPr>
        <p:spPr/>
        <p:txBody>
          <a:bodyPr/>
          <a:lstStyle/>
          <a:p>
            <a:pPr eaLnBrk="1" hangingPunct="1"/>
            <a:r>
              <a:rPr lang="en-GB" altLang="en-US"/>
              <a:t>Seed dispersal distance</a:t>
            </a:r>
          </a:p>
        </p:txBody>
      </p:sp>
      <p:sp>
        <p:nvSpPr>
          <p:cNvPr id="24580" name="Text Box 8"/>
          <p:cNvSpPr txBox="1">
            <a:spLocks noChangeArrowheads="1"/>
          </p:cNvSpPr>
          <p:nvPr/>
        </p:nvSpPr>
        <p:spPr bwMode="auto">
          <a:xfrm>
            <a:off x="4708525" y="1255713"/>
            <a:ext cx="320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i="1"/>
              <a:t>Cornus controversa</a:t>
            </a:r>
            <a:r>
              <a:rPr lang="en-GB" altLang="en-US"/>
              <a:t> Dogwood</a:t>
            </a:r>
          </a:p>
        </p:txBody>
      </p:sp>
      <p:sp>
        <p:nvSpPr>
          <p:cNvPr id="24581" name="TextBox 5"/>
          <p:cNvSpPr txBox="1">
            <a:spLocks noChangeArrowheads="1"/>
          </p:cNvSpPr>
          <p:nvPr/>
        </p:nvSpPr>
        <p:spPr bwMode="auto">
          <a:xfrm>
            <a:off x="0" y="6488113"/>
            <a:ext cx="46482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GB" altLang="en-US"/>
              <a:t>Masaki et al. (1994) </a:t>
            </a:r>
            <a:r>
              <a:rPr lang="en-GB" altLang="en-US" i="1"/>
              <a:t>Ecology</a:t>
            </a:r>
            <a:r>
              <a:rPr lang="en-GB" altLang="en-US"/>
              <a:t> 75: 1903-1910</a:t>
            </a:r>
          </a:p>
        </p:txBody>
      </p:sp>
    </p:spTree>
    <p:extLst>
      <p:ext uri="{BB962C8B-B14F-4D97-AF65-F5344CB8AC3E}">
        <p14:creationId xmlns:p14="http://schemas.microsoft.com/office/powerpoint/2010/main" val="257698418"/>
      </p:ext>
    </p:extLst>
  </p:cSld>
  <p:clrMapOvr>
    <a:masterClrMapping/>
  </p:clrMapOvr>
  <mc:AlternateContent xmlns:mc="http://schemas.openxmlformats.org/markup-compatibility/2006" xmlns:p14="http://schemas.microsoft.com/office/powerpoint/2010/main">
    <mc:Choice Requires="p14">
      <p:transition spd="slow" p14:dur="2000" advTm="71454"/>
    </mc:Choice>
    <mc:Fallback xmlns="">
      <p:transition spd="slow" advTm="71454"/>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73.8"/>
</p:tagLst>
</file>

<file path=ppt/tags/tag2.xml><?xml version="1.0" encoding="utf-8"?>
<p:tagLst xmlns:a="http://schemas.openxmlformats.org/drawingml/2006/main" xmlns:r="http://schemas.openxmlformats.org/officeDocument/2006/relationships" xmlns:p="http://schemas.openxmlformats.org/presentationml/2006/main">
  <p:tag name="TIMING" val="|14.4|47.2"/>
</p:tagLst>
</file>

<file path=ppt/tags/tag3.xml><?xml version="1.0" encoding="utf-8"?>
<p:tagLst xmlns:a="http://schemas.openxmlformats.org/drawingml/2006/main" xmlns:r="http://schemas.openxmlformats.org/officeDocument/2006/relationships" xmlns:p="http://schemas.openxmlformats.org/presentationml/2006/main">
  <p:tag name="TIMING" val="|3.7|9.4|4.7"/>
</p:tagLst>
</file>

<file path=ppt/tags/tag4.xml><?xml version="1.0" encoding="utf-8"?>
<p:tagLst xmlns:a="http://schemas.openxmlformats.org/drawingml/2006/main" xmlns:r="http://schemas.openxmlformats.org/officeDocument/2006/relationships" xmlns:p="http://schemas.openxmlformats.org/presentationml/2006/main">
  <p:tag name="TIMING" val="|10.8|24.8|27.7"/>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3599</TotalTime>
  <Words>1999</Words>
  <Application>Microsoft Office PowerPoint</Application>
  <PresentationFormat>On-screen Show (4:3)</PresentationFormat>
  <Paragraphs>213</Paragraphs>
  <Slides>31</Slides>
  <Notes>31</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5" baseType="lpstr">
      <vt:lpstr>Arial</vt:lpstr>
      <vt:lpstr>Calibri</vt:lpstr>
      <vt:lpstr>Custom Design</vt:lpstr>
      <vt:lpstr>Chart</vt:lpstr>
      <vt:lpstr>PowerPoint Presentation</vt:lpstr>
      <vt:lpstr>Limits to Distributions: Biotic Factors</vt:lpstr>
      <vt:lpstr>Dispersal</vt:lpstr>
      <vt:lpstr>Non-native species can spread very quickly if conditions are suitable</vt:lpstr>
      <vt:lpstr>Non-native species can spread very quickly if conditions are suitable</vt:lpstr>
      <vt:lpstr>Native species can re-colonize quickly if conditions improve</vt:lpstr>
      <vt:lpstr>What do we mean by dispersal?</vt:lpstr>
      <vt:lpstr>Observed dispersal can be faster than expected</vt:lpstr>
      <vt:lpstr>Seed dispersal distance</vt:lpstr>
      <vt:lpstr>Observed dispersal can be faster than expected</vt:lpstr>
      <vt:lpstr>Observed dispersal can be faster than expected</vt:lpstr>
      <vt:lpstr>Limits to Distributions: Biotic Factors</vt:lpstr>
      <vt:lpstr>Dispersal is only part of the story</vt:lpstr>
      <vt:lpstr>Establishment of introduced birds (terrestrial &amp; freshwater)</vt:lpstr>
      <vt:lpstr>Establishment of introduced birds (terrestrial &amp; freshwater)</vt:lpstr>
      <vt:lpstr>Colonization can be very fast</vt:lpstr>
      <vt:lpstr>Continental drift explains some distributions</vt:lpstr>
      <vt:lpstr>PowerPoint Presentation</vt:lpstr>
      <vt:lpstr>Ice Ages explain other distributions </vt:lpstr>
      <vt:lpstr>Habitat preference</vt:lpstr>
      <vt:lpstr>Limits to Distributions: Biotic Factors</vt:lpstr>
      <vt:lpstr>Predators can limit prey distribution</vt:lpstr>
      <vt:lpstr>Predators can limit prey distribution</vt:lpstr>
      <vt:lpstr>Can prey limit predator distribution?</vt:lpstr>
      <vt:lpstr>Does host plant range limit herbivore distribution?</vt:lpstr>
      <vt:lpstr>Effect of parasitism on native birds in Hawaii</vt:lpstr>
      <vt:lpstr>Effect of parasitism on native birds in Hawaii</vt:lpstr>
      <vt:lpstr>Natural Enemy Escape hypothesis</vt:lpstr>
      <vt:lpstr>Allelopathy: chemical environment altered by one organism to the detriment of another</vt:lpstr>
      <vt:lpstr>Limits to Distributions: Biotic Factors</vt:lpstr>
      <vt:lpstr>References (those in bold especially recommended)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cwolfe</dc:creator>
  <cp:lastModifiedBy>Peter Brown</cp:lastModifiedBy>
  <cp:revision>147</cp:revision>
  <dcterms:created xsi:type="dcterms:W3CDTF">2008-08-18T13:43:50Z</dcterms:created>
  <dcterms:modified xsi:type="dcterms:W3CDTF">2020-09-18T17:36:17Z</dcterms:modified>
</cp:coreProperties>
</file>