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0"/>
  </p:notesMasterIdLst>
  <p:sldIdLst>
    <p:sldId id="256" r:id="rId5"/>
    <p:sldId id="339" r:id="rId6"/>
    <p:sldId id="345" r:id="rId7"/>
    <p:sldId id="346" r:id="rId8"/>
    <p:sldId id="304" r:id="rId9"/>
    <p:sldId id="329" r:id="rId10"/>
    <p:sldId id="340" r:id="rId11"/>
    <p:sldId id="330" r:id="rId12"/>
    <p:sldId id="341" r:id="rId13"/>
    <p:sldId id="332" r:id="rId14"/>
    <p:sldId id="333" r:id="rId15"/>
    <p:sldId id="334" r:id="rId16"/>
    <p:sldId id="350" r:id="rId17"/>
    <p:sldId id="347" r:id="rId18"/>
    <p:sldId id="3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DBA3A-60B6-4120-BBA2-1555D581F941}" v="3" dt="2020-10-01T22:19:4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647" autoAdjust="0"/>
  </p:normalViewPr>
  <p:slideViewPr>
    <p:cSldViewPr snapToGrid="0">
      <p:cViewPr varScale="1"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8C554-8910-4551-A765-AF8890D8FC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719A9-5F27-4790-B630-5B338ECC76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21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1443564_Half-Earth_or_Whole_Earth_Radical_ideas_for_conservation_and_their_implication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inkinglikeahuman.com/2018/08/09/a-tale-of-he-she-we-and-m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719A9-5F27-4790-B630-5B338ECC76C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46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719A9-5F27-4790-B630-5B338ECC76C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12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719A9-5F27-4790-B630-5B338ECC76C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75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719A9-5F27-4790-B630-5B338ECC76C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70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https://www.youtube.com/Link - watch? https://www.youtube.com/watch?v=6fGJafDDCksv=6fGJafDDCks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719A9-5F27-4790-B630-5B338ECC76C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31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1. </a:t>
            </a:r>
            <a:r>
              <a:rPr lang="en-US" i="1" dirty="0">
                <a:hlinkClick r:id="rId3"/>
              </a:rPr>
              <a:t>https://www.researchgate.net/publication/311443564_Half-Earth_or_Whole_Earth_Radical_ideas_for_conservation_and_their_implications</a:t>
            </a:r>
            <a:r>
              <a:rPr lang="en-US" i="1" dirty="0"/>
              <a:t> </a:t>
            </a:r>
          </a:p>
          <a:p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2 </a:t>
            </a:r>
            <a:r>
              <a:rPr lang="en-GB" i="1" dirty="0">
                <a:hlinkClick r:id="rId4"/>
              </a:rPr>
              <a:t>https://thinkinglikeahuman.com/2018/08/09/a-tale-of-he-she-we-and-me/</a:t>
            </a:r>
            <a:r>
              <a:rPr lang="en-GB" i="1" dirty="0"/>
              <a:t> </a:t>
            </a:r>
          </a:p>
          <a:p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719A9-5F27-4790-B630-5B338ECC76C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9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9BDB-AA9E-43E2-8887-A01D64275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C116E-88BB-4AEB-BD60-46998C34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E59C-BFA3-4A67-99A0-A0445ECB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A87C-AD09-4B83-8BC3-C8A3F4AF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FB18-5A3C-4EB6-902D-5719961A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4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BF92-2EC8-4C42-93F4-19576A87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3B21E-0FD7-4FE5-B1C7-BC514ED89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3087-EF8C-49D9-84D1-B52AA15C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6530-BE56-4976-A452-CC706A58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47B9-A2C4-4D00-A91F-5D563E0E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CD4D0-EF87-4525-9B48-F07EC3574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35A4-7CF4-4DBE-A3FB-17354017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DA88-8458-4761-BB1E-E0A25D18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AC0A-F4D5-42CD-8D02-F89519C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1239-4613-473D-96A0-E93971AE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17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1030-291F-489E-BA4E-017CF0EE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3696-9F3A-44B9-A99B-E1A510D4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E8AB-452C-4A0F-936C-F2E7DC52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3D46-02B2-47AC-87B5-80BE3C3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911F-7462-475F-A56A-1EC143C6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6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A14F-7821-432A-91D3-6BF02748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9310-D24A-4775-88B1-594CC516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ACF2-3AF9-482B-BC20-5E5774E6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8BEA-17ED-4F14-B918-347495B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3304-9263-410B-B250-AA82928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3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8F19-40F2-4A89-9F8B-A2A21445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B95F-7E1F-49CF-B74A-1834BE614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CE9E6-BE18-4202-BF47-4E4DF80A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C355-276E-4A47-9BF5-9B884F29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0E31A-45EF-48FA-910F-00A2044E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69C1F-40AE-4E0F-9DC7-1A5E0676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55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51D6-D333-40B7-BF9C-8D48B885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BA15-B3B2-4F09-BCAB-40D6A81C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967A-B8FF-4802-8A69-418D0E29E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BFDEB-FABA-4811-9792-4C975BBA5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662B5-059F-42C4-B4D6-149CEA73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480B5-3F67-4F1A-BFA5-F250A29E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96D75-E69B-4227-8CA3-BFA59A0F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FCC79-CDBF-4C00-8102-23227C8E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3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D3D1-CDD7-4FB4-9E22-4EF392C2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232A0-1254-44EA-B2A9-1FB248F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1FE49-0C24-4CCC-963C-0C56DD0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53C21-1C83-4F0B-BD8E-5078BEE2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2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6E5D3-F88B-4D3E-A731-771BCAF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61D6-4D01-4FFB-A59A-E319F829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91A84-EB0A-4C95-8229-53A9E9D3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3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8E8B-DDE8-4F97-A3DC-C552F94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36B8-C356-4E57-A3FA-554AFA54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C0C7-6B71-4E77-AAE4-794E510A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4903-89DE-4773-A8BA-BD74B5EC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9134-B335-49AF-B958-82574598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D3CF-3769-4A98-9601-E1FA410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6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9B3F-AE8D-4B38-B63B-BC601012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CB964-54BA-4F9C-A279-D753B5B6A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8223-2E10-4849-897D-C726E6ABC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89A64-E93C-44CF-AD45-31A715B0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B6AD-DF2A-450B-9F09-CD74D81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B2D97-D5C9-4657-A5A3-833EFA57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22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80D56-4F67-47AA-B974-6C47CAFC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4EF6-5CFC-45CE-9101-F422A2BE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393-5644-4D4C-965C-A9A146F87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ECEA-65AE-4516-8967-43FCC7F0015E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FB59-A864-4A0F-A5BA-052FDD602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ED6C-28CD-476C-9575-126E09098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534F-1CC0-4C49-B687-B2ABBC304D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3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report.protectedplanet.net/chapter-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nature.com/articles/s41467-020-18457-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oD-pNANW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fGJafDDCks?feature=oembed" TargetMode="Externa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hutterstock.com%2Fsearch%2Fchildren%2Bholding%2Bhands%2Baround%2Bglobe&amp;psig=AOvVaw29cwib3Ms-H7MSoG9IxxsU&amp;ust=1600944549150000&amp;source=images&amp;cd=vfe&amp;ved=0CAIQjRxqFwoTCPj1__GM_-sCFQAAAAAdAAAAABAK" TargetMode="External"/><Relationship Id="rId2" Type="http://schemas.openxmlformats.org/officeDocument/2006/relationships/hyperlink" Target="https://www.cbd.int/executive-secretary/b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1443564_Half-Earth_or_Whole_Earth_Radical_ideas_for_conservation_and_their_impl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inkinglikeahuman.com/2018/08/09/a-tale-of-he-she-we-and-m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d.int/sp/targets/#GoalB" TargetMode="External"/><Relationship Id="rId7" Type="http://schemas.openxmlformats.org/officeDocument/2006/relationships/image" Target="../media/image6.gif"/><Relationship Id="rId2" Type="http://schemas.openxmlformats.org/officeDocument/2006/relationships/hyperlink" Target="https://www.cbd.int/sp/targets/#Go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bd.int/sp/targets/#GoalE" TargetMode="External"/><Relationship Id="rId5" Type="http://schemas.openxmlformats.org/officeDocument/2006/relationships/hyperlink" Target="https://www.cbd.int/sp/targets/#GoalD" TargetMode="External"/><Relationship Id="rId4" Type="http://schemas.openxmlformats.org/officeDocument/2006/relationships/hyperlink" Target="https://www.cbd.int/sp/targets/#Goal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pbes.net/news/Media-Release-Global-Assessmen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0FB9-B77F-493F-A9C9-72F92620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306" y="173450"/>
            <a:ext cx="9932894" cy="240076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Conservation in the</a:t>
            </a:r>
            <a:br>
              <a:rPr lang="en-GB" dirty="0"/>
            </a:br>
            <a:r>
              <a:rPr lang="en-GB" dirty="0"/>
              <a:t> 21</a:t>
            </a:r>
            <a:r>
              <a:rPr lang="en-GB" baseline="30000" dirty="0"/>
              <a:t>st</a:t>
            </a:r>
            <a:r>
              <a:rPr lang="en-GB" dirty="0"/>
              <a:t> Century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D7C3D-8899-44CF-ABD0-EDD1A7856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4800" y="5554586"/>
            <a:ext cx="9144000" cy="1655762"/>
          </a:xfrm>
        </p:spPr>
        <p:txBody>
          <a:bodyPr/>
          <a:lstStyle/>
          <a:p>
            <a:r>
              <a:rPr lang="en-GB" dirty="0"/>
              <a:t>Dr Olivia Norfolk</a:t>
            </a:r>
          </a:p>
          <a:p>
            <a:r>
              <a:rPr lang="en-GB" dirty="0"/>
              <a:t>Olivia.Norfolk@aru.ac.uk</a:t>
            </a:r>
          </a:p>
        </p:txBody>
      </p:sp>
      <p:pic>
        <p:nvPicPr>
          <p:cNvPr id="5" name="Picture 4" descr="A group of people walking in a park&#10;&#10;Description automatically generated">
            <a:extLst>
              <a:ext uri="{FF2B5EF4-FFF2-40B4-BE49-F238E27FC236}">
                <a16:creationId xmlns:a16="http://schemas.microsoft.com/office/drawing/2014/main" id="{DB37CDA4-DE3F-418E-99AA-23DBD5B3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3315597"/>
            <a:ext cx="2904566" cy="1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3307"/>
    </mc:Choice>
    <mc:Fallback xmlns="">
      <p:transition spd="slow" advClick="0" advTm="533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ED2-0A00-4C5C-B78E-605BF190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2" y="208784"/>
            <a:ext cx="7276651" cy="1325563"/>
          </a:xfrm>
        </p:spPr>
        <p:txBody>
          <a:bodyPr>
            <a:normAutofit/>
          </a:bodyPr>
          <a:lstStyle/>
          <a:p>
            <a:r>
              <a:rPr lang="en-GB" b="1" dirty="0"/>
              <a:t>Are we on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1E74-97D5-4B04-9B14-15F5E28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39" y="1541654"/>
            <a:ext cx="3716488" cy="3922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Between 2016 and 2020- the global coverage of protected areas rose from:</a:t>
            </a:r>
          </a:p>
          <a:p>
            <a:r>
              <a:rPr lang="en-US" sz="2600" dirty="0"/>
              <a:t>14.7% in 2016 to 15.0% in terrestrial systems.</a:t>
            </a:r>
          </a:p>
          <a:p>
            <a:r>
              <a:rPr lang="en-US" sz="2600" dirty="0"/>
              <a:t>And from 10.2% to 17.3% in  marine systems (National Waters only).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D93D9-EA3A-4D5D-B47D-734BEE31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931" y="1283898"/>
            <a:ext cx="6444830" cy="3457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835305-7ED8-4288-BF7F-FDE1CEAEF2BF}"/>
              </a:ext>
            </a:extLst>
          </p:cNvPr>
          <p:cNvSpPr/>
          <p:nvPr/>
        </p:nvSpPr>
        <p:spPr>
          <a:xfrm>
            <a:off x="438142" y="5316346"/>
            <a:ext cx="9582899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seoSans"/>
              </a:rPr>
              <a:t>Protected Planet Report 2020 (UNEP-WCMC, IUCN and NGS (2020)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seoSans"/>
              </a:rPr>
              <a:t>Check-out their interactive maps of our planets protected areas-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seoSans"/>
              </a:rPr>
              <a:t>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seoSans"/>
                <a:hlinkClick r:id="rId4"/>
              </a:rPr>
              <a:t>https://livereport.protectedplanet.net/chapter-2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useoSans"/>
              </a:rPr>
              <a:t> 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6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9977"/>
    </mc:Choice>
    <mc:Fallback xmlns="">
      <p:transition spd="slow" advClick="0" advTm="999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ED2-0A00-4C5C-B78E-605BF190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7" y="296368"/>
            <a:ext cx="6066415" cy="1325563"/>
          </a:xfrm>
        </p:spPr>
        <p:txBody>
          <a:bodyPr>
            <a:normAutofit/>
          </a:bodyPr>
          <a:lstStyle/>
          <a:p>
            <a:r>
              <a:rPr lang="en-GB" b="1" dirty="0"/>
              <a:t>Bigger is better, but are they joined?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1E74-97D5-4B04-9B14-15F5E28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7" y="2752164"/>
            <a:ext cx="9305364" cy="39133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The Lawton Report called for BIGGER, BETTER, MORE, JOINED.</a:t>
            </a:r>
            <a:endParaRPr lang="en-GB" dirty="0">
              <a:cs typeface="Calibri"/>
            </a:endParaRPr>
          </a:p>
          <a:p>
            <a:r>
              <a:rPr lang="en-US" b="1" dirty="0"/>
              <a:t>But Just 10% of the global terrestrial protected area network is structurally connected via intact land.</a:t>
            </a:r>
            <a:endParaRPr lang="en-US" b="1" dirty="0">
              <a:cs typeface="Calibri"/>
            </a:endParaRPr>
          </a:p>
          <a:p>
            <a:r>
              <a:rPr lang="en-US" b="1" dirty="0"/>
              <a:t>Not sufficient to allow the population shifts required in response to climate change.</a:t>
            </a:r>
          </a:p>
          <a:p>
            <a:r>
              <a:rPr lang="en-US" b="1" dirty="0"/>
              <a:t>Is not adequate for allowing population shifts which is particularly valuable given climate change. 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Ward et al. (2020) </a:t>
            </a:r>
            <a:r>
              <a:rPr lang="en-US" b="1" i="1" dirty="0"/>
              <a:t>Nature </a:t>
            </a:r>
            <a:r>
              <a:rPr lang="en-GB" dirty="0">
                <a:hlinkClick r:id="rId2"/>
              </a:rPr>
              <a:t>https://www.nature.com/articles/s41467-020-18457-x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398D77-6ED0-40E2-B674-C26440A20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57" y="192461"/>
            <a:ext cx="4667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9556"/>
    </mc:Choice>
    <mc:Fallback xmlns="">
      <p:transition spd="slow" advClick="0" advTm="10955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ED2-0A00-4C5C-B78E-605BF190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05" y="758812"/>
            <a:ext cx="6066415" cy="1325563"/>
          </a:xfrm>
        </p:spPr>
        <p:txBody>
          <a:bodyPr>
            <a:normAutofit/>
          </a:bodyPr>
          <a:lstStyle/>
          <a:p>
            <a:r>
              <a:rPr lang="en-GB" b="1" dirty="0"/>
              <a:t>Is 30% ambitious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1E74-97D5-4B04-9B14-15F5E28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2214282"/>
            <a:ext cx="9646023" cy="4451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Half-Earth: Our Planet's Fight for Life – </a:t>
            </a:r>
            <a:r>
              <a:rPr lang="en-US" dirty="0"/>
              <a:t>published by </a:t>
            </a:r>
            <a:r>
              <a:rPr lang="en-GB" dirty="0"/>
              <a:t>renowned ecologist E. O. Wilson in 2016</a:t>
            </a:r>
          </a:p>
          <a:p>
            <a:r>
              <a:rPr lang="en-US" dirty="0"/>
              <a:t>Suggests that 50% of the land and sea must be protected in order to reverse the species extinction crisis and ensure the long-term health of our planet</a:t>
            </a:r>
            <a:endParaRPr lang="en-GB" i="1" dirty="0">
              <a:hlinkClick r:id="rId3"/>
            </a:endParaRPr>
          </a:p>
          <a:p>
            <a:endParaRPr lang="en-GB" i="1" dirty="0">
              <a:hlinkClick r:id="rId3"/>
            </a:endParaRPr>
          </a:p>
          <a:p>
            <a:r>
              <a:rPr lang="en-GB" i="1" dirty="0">
                <a:hlinkClick r:id="rId3"/>
              </a:rPr>
              <a:t>https://www.youtube.com/watch?v=lmoD-pNANWo</a:t>
            </a:r>
            <a:r>
              <a:rPr lang="en-GB" i="1" dirty="0"/>
              <a:t> </a:t>
            </a:r>
          </a:p>
        </p:txBody>
      </p:sp>
      <p:pic>
        <p:nvPicPr>
          <p:cNvPr id="7" name="Picture 6" descr="A picture containing doughnut, donut, sitting, cup&#10;&#10;Description automatically generated">
            <a:extLst>
              <a:ext uri="{FF2B5EF4-FFF2-40B4-BE49-F238E27FC236}">
                <a16:creationId xmlns:a16="http://schemas.microsoft.com/office/drawing/2014/main" id="{9D39859A-ADA2-4A73-9392-8E1F91D6F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89" y="-536516"/>
            <a:ext cx="5998311" cy="29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9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431"/>
    </mc:Choice>
    <mc:Fallback xmlns="">
      <p:transition spd="slow" advClick="0" advTm="894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3F56EC-5842-4F83-BED3-D8281EDF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call to protect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land and sea in order to manage sufficient habitat to reverse the species extinction crisis and ensure the long-term health of our planet. 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is bringing this goal to life.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9A5B02-E949-4D95-8F32-A827C74A6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call to protect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land and sea in order to manage sufficient habitat to reverse the species extinction crisis and ensure the long-term health of our planet. 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is bringing this goal to life.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Online Media 1" title="The Half-Earth Project">
            <a:hlinkClick r:id="" action="ppaction://media"/>
            <a:extLst>
              <a:ext uri="{FF2B5EF4-FFF2-40B4-BE49-F238E27FC236}">
                <a16:creationId xmlns:a16="http://schemas.microsoft.com/office/drawing/2014/main" id="{90BFFE1A-3371-451A-8C5C-D9F977D234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0000"/>
    </mc:Choice>
    <mc:Fallback xmlns="">
      <p:transition spd="slow" advClick="0" advTm="18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8125" objId="2"/>
        <p14:triggerEvt type="onClick" time="8125" objId="2"/>
        <p14:pauseEvt time="188447" objId="2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ED2-0A00-4C5C-B78E-605BF190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6" y="368160"/>
            <a:ext cx="7799293" cy="1325563"/>
          </a:xfrm>
        </p:spPr>
        <p:txBody>
          <a:bodyPr>
            <a:normAutofit/>
          </a:bodyPr>
          <a:lstStyle/>
          <a:p>
            <a:r>
              <a:rPr lang="en-GB" b="1" dirty="0"/>
              <a:t>Half-Earth or Whole Earth?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1E74-97D5-4B04-9B14-15F5E28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693724"/>
            <a:ext cx="9646023" cy="4971816"/>
          </a:xfrm>
        </p:spPr>
        <p:txBody>
          <a:bodyPr>
            <a:normAutofit/>
          </a:bodyPr>
          <a:lstStyle/>
          <a:p>
            <a:r>
              <a:rPr lang="en-GB" i="1" dirty="0"/>
              <a:t>Caused controversy – enormous social challenges, compromising rights and livelihoods of vulnerable people.</a:t>
            </a:r>
          </a:p>
          <a:p>
            <a:r>
              <a:rPr lang="en-US" dirty="0">
                <a:hlinkClick r:id="rId2"/>
              </a:rPr>
              <a:t>Cristiana Paşca Palmer</a:t>
            </a:r>
            <a:r>
              <a:rPr lang="en-US" dirty="0"/>
              <a:t>, the Executive Secretary of CBD coined a new concept in 2018: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0070C0"/>
                </a:solidFill>
              </a:rPr>
              <a:t>HE + SHE = WE</a:t>
            </a:r>
          </a:p>
          <a:p>
            <a:pPr marL="0" indent="0" algn="ctr">
              <a:buNone/>
            </a:pPr>
            <a:r>
              <a:rPr lang="en-GB" i="1" dirty="0"/>
              <a:t>Half-Earth + Shared Half Earth = Whole Earth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3F56EC-5842-4F83-BED3-D8281EDF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call to protect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land and sea in order to manage sufficient habitat to reverse the species extinction crisis and ensure the long-term health of our planet. 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is bringing this goal to life.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9A5B02-E949-4D95-8F32-A827C74A6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call to protect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land and sea in order to manage sufficient habitat to reverse the species extinction crisis and ensure the long-term health of our planet. 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is bringing this goal to life.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hildren Holding Hands Around Globe Images, Stock Photos &amp; Vectors |  Shutterstock">
            <a:hlinkClick r:id="rId3"/>
            <a:extLst>
              <a:ext uri="{FF2B5EF4-FFF2-40B4-BE49-F238E27FC236}">
                <a16:creationId xmlns:a16="http://schemas.microsoft.com/office/drawing/2014/main" id="{7618C3DB-4E84-4186-AA01-62BD28DD1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1"/>
          <a:stretch/>
        </p:blipFill>
        <p:spPr bwMode="auto">
          <a:xfrm>
            <a:off x="4650000" y="5093104"/>
            <a:ext cx="773647" cy="148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B46200-AA68-4848-B29B-6BD0D0228B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8" b="-11027"/>
          <a:stretch/>
        </p:blipFill>
        <p:spPr>
          <a:xfrm>
            <a:off x="2695025" y="5164276"/>
            <a:ext cx="1191029" cy="1489647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0A618A-411F-4312-A852-9B2FB27B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93104"/>
            <a:ext cx="2381518" cy="13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6936"/>
    </mc:Choice>
    <mc:Fallback xmlns="">
      <p:transition spd="slow" advClick="0" advTm="21693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6ED2-0A00-4C5C-B78E-605BF190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05" y="758813"/>
            <a:ext cx="8388071" cy="836906"/>
          </a:xfrm>
        </p:spPr>
        <p:txBody>
          <a:bodyPr>
            <a:normAutofit/>
          </a:bodyPr>
          <a:lstStyle/>
          <a:p>
            <a:r>
              <a:rPr lang="en-GB" b="1" dirty="0"/>
              <a:t>Half Earth or Whole Earth?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1E74-97D5-4B04-9B14-15F5E28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54" y="1792941"/>
            <a:ext cx="9646023" cy="445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Now you decide..</a:t>
            </a:r>
          </a:p>
          <a:p>
            <a:pPr marL="0" indent="0">
              <a:buNone/>
            </a:pPr>
            <a:r>
              <a:rPr lang="en-GB" i="1" dirty="0"/>
              <a:t>After this session read and reflect upon-</a:t>
            </a:r>
          </a:p>
          <a:p>
            <a:pPr marL="0" indent="0">
              <a:buNone/>
            </a:pPr>
            <a:r>
              <a:rPr lang="en-US" i="1" dirty="0">
                <a:hlinkClick r:id="rId3"/>
              </a:rPr>
              <a:t>“Half-Earth or Whole Earth? Radical ideas for conservation, and their implications. </a:t>
            </a:r>
            <a:r>
              <a:rPr lang="en-US" i="1" dirty="0"/>
              <a:t>(Buscher et al. 2017)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Followed by Dr Chris Sandbrooks blog article on the topic – </a:t>
            </a:r>
            <a:r>
              <a:rPr lang="en-GB" i="1" dirty="0">
                <a:hlinkClick r:id="rId4"/>
              </a:rPr>
              <a:t>“A tale of he, she, we and me”</a:t>
            </a:r>
            <a:r>
              <a:rPr lang="en-GB" i="1" dirty="0"/>
              <a:t>.</a:t>
            </a:r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955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32"/>
    </mc:Choice>
    <mc:Fallback xmlns="">
      <p:transition spd="slow" advTm="1250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F053-BC9E-4E0C-9597-61D368C5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02770" cy="1339940"/>
          </a:xfrm>
        </p:spPr>
        <p:txBody>
          <a:bodyPr/>
          <a:lstStyle/>
          <a:p>
            <a:r>
              <a:rPr lang="en-GB" dirty="0"/>
              <a:t>A brief history of conservation in the 19</a:t>
            </a:r>
            <a:r>
              <a:rPr lang="en-GB" baseline="30000" dirty="0"/>
              <a:t>th-</a:t>
            </a:r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Centuries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752D-FADB-4E41-9A57-94A54DD0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4130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TRADITIONAL CONSERVATION -	Protecting wilderness habitats and endangered species</a:t>
            </a:r>
          </a:p>
          <a:p>
            <a:r>
              <a:rPr lang="en-US" dirty="0"/>
              <a:t>National Parks established in the USA in 1870s.</a:t>
            </a:r>
            <a:endParaRPr lang="en-US" dirty="0">
              <a:cs typeface="Calibri"/>
            </a:endParaRPr>
          </a:p>
          <a:p>
            <a:r>
              <a:rPr lang="en-US" dirty="0"/>
              <a:t>UK followed by creating National Parks across the “Empire” – first in the New World (1880-90s- Canada, Australia, New Zealand) and later across Africa (1925-50s- D.R. Congo,  S. Africa, Kenya, Tanzania, Uganda).</a:t>
            </a:r>
          </a:p>
          <a:p>
            <a:r>
              <a:rPr lang="en-US" dirty="0"/>
              <a:t>Strong ties to colonialism.</a:t>
            </a:r>
          </a:p>
          <a:p>
            <a:r>
              <a:rPr lang="en-US" dirty="0"/>
              <a:t>Local people excluded from parks.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queen elizabeth national park 1950s">
            <a:extLst>
              <a:ext uri="{FF2B5EF4-FFF2-40B4-BE49-F238E27FC236}">
                <a16:creationId xmlns:a16="http://schemas.microsoft.com/office/drawing/2014/main" id="{5221E3FE-C34D-4E4C-9FDB-887209A9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129" y="78310"/>
            <a:ext cx="2759046" cy="190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1950s africa national park">
            <a:extLst>
              <a:ext uri="{FF2B5EF4-FFF2-40B4-BE49-F238E27FC236}">
                <a16:creationId xmlns:a16="http://schemas.microsoft.com/office/drawing/2014/main" id="{3DB87023-3A92-4CA1-82B5-F5E72B7E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04" y="2145821"/>
            <a:ext cx="3090600" cy="214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0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7749"/>
    </mc:Choice>
    <mc:Fallback xmlns="">
      <p:transition spd="slow" advClick="0" advTm="2377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B35C08-70E0-4931-A322-D325AA690A05}"/>
              </a:ext>
            </a:extLst>
          </p:cNvPr>
          <p:cNvSpPr/>
          <p:nvPr/>
        </p:nvSpPr>
        <p:spPr>
          <a:xfrm>
            <a:off x="1034649" y="4308032"/>
            <a:ext cx="8457690" cy="213539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752D-FADB-4E41-9A57-94A54DD0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738" y="2011680"/>
            <a:ext cx="9077539" cy="4858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was not until the late 20</a:t>
            </a:r>
            <a:r>
              <a:rPr lang="en-US" baseline="30000" dirty="0"/>
              <a:t>th</a:t>
            </a:r>
            <a:r>
              <a:rPr lang="en-US" dirty="0"/>
              <a:t> Century that local people and their livelihoods were formally considered in conservation efforts.</a:t>
            </a:r>
          </a:p>
          <a:p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>
                <a:latin typeface="Arial"/>
                <a:cs typeface="Arial"/>
              </a:rPr>
              <a:t>Original IUCN definition of National Park (1969) </a:t>
            </a:r>
            <a:endParaRPr lang="en-US" sz="2000" b="1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857250" lvl="1" indent="-457200">
              <a:buAutoNum type="alphaLcParenR"/>
            </a:pPr>
            <a:r>
              <a:rPr lang="en-GB" dirty="0">
                <a:solidFill>
                  <a:srgbClr val="002060"/>
                </a:solidFill>
                <a:latin typeface="Arial"/>
                <a:cs typeface="Arial"/>
              </a:rPr>
              <a:t>ecosystems are </a:t>
            </a:r>
            <a:r>
              <a:rPr lang="en-GB" b="1" dirty="0">
                <a:solidFill>
                  <a:srgbClr val="002060"/>
                </a:solidFill>
                <a:latin typeface="Arial"/>
                <a:cs typeface="Arial"/>
              </a:rPr>
              <a:t>not materially altered by human exploitation and occupation  </a:t>
            </a:r>
            <a:endParaRPr lang="en-GB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857250" lvl="1" indent="-457200">
              <a:buAutoNum type="alphaLcParenR"/>
            </a:pPr>
            <a:r>
              <a:rPr lang="en-GB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competent authority has taken steps to </a:t>
            </a:r>
            <a:r>
              <a:rPr lang="en-GB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eliminate exploitation or occupancy </a:t>
            </a:r>
          </a:p>
          <a:p>
            <a:pPr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9ECC01-AB35-4803-95CE-311CD93B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86" y="3024129"/>
            <a:ext cx="2040474" cy="101102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8E3E41-4BD6-4497-8D4F-12DA4BF2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brief history of conservation…</a:t>
            </a:r>
          </a:p>
        </p:txBody>
      </p:sp>
    </p:spTree>
    <p:extLst>
      <p:ext uri="{BB962C8B-B14F-4D97-AF65-F5344CB8AC3E}">
        <p14:creationId xmlns:p14="http://schemas.microsoft.com/office/powerpoint/2010/main" val="2467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642"/>
    </mc:Choice>
    <mc:Fallback xmlns="">
      <p:transition spd="slow" advClick="0" advTm="856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B35C08-70E0-4931-A322-D325AA690A05}"/>
              </a:ext>
            </a:extLst>
          </p:cNvPr>
          <p:cNvSpPr/>
          <p:nvPr/>
        </p:nvSpPr>
        <p:spPr>
          <a:xfrm>
            <a:off x="353703" y="2720856"/>
            <a:ext cx="10368458" cy="329217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752D-FADB-4E41-9A57-94A54DD0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92" y="1882589"/>
            <a:ext cx="9791368" cy="4442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>
                <a:latin typeface="Arial"/>
                <a:cs typeface="Arial"/>
              </a:rPr>
              <a:t>Current IUCN definition of National Park (2018) </a:t>
            </a:r>
            <a:endParaRPr lang="en-US" sz="2000" b="1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Arial"/>
                <a:cs typeface="Arial"/>
              </a:rPr>
              <a:t>1. To manage visit use for inspirational, educational and cultural purposes at a level that </a:t>
            </a:r>
            <a:r>
              <a:rPr lang="en-GB" b="1" dirty="0">
                <a:solidFill>
                  <a:srgbClr val="002060"/>
                </a:solidFill>
                <a:latin typeface="Arial"/>
                <a:cs typeface="Arial"/>
              </a:rPr>
              <a:t>will not cause degradation.</a:t>
            </a:r>
            <a:endParaRPr lang="en-GB" dirty="0">
              <a:solidFill>
                <a:srgbClr val="00206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Arial"/>
                <a:cs typeface="Arial"/>
              </a:rPr>
              <a:t>2. To </a:t>
            </a:r>
            <a:r>
              <a:rPr lang="en-GB" b="1" dirty="0">
                <a:solidFill>
                  <a:srgbClr val="002060"/>
                </a:solidFill>
                <a:latin typeface="Arial"/>
                <a:cs typeface="Arial"/>
              </a:rPr>
              <a:t>take into account the needs of indigenous people</a:t>
            </a:r>
            <a:r>
              <a:rPr lang="en-GB" dirty="0">
                <a:solidFill>
                  <a:srgbClr val="002060"/>
                </a:solidFill>
                <a:latin typeface="Arial"/>
                <a:cs typeface="Arial"/>
              </a:rPr>
              <a:t>, including subsistence resource use (in so far as these will not adversely affect the primary  management objective).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Arial"/>
                <a:cs typeface="Arial"/>
              </a:rPr>
              <a:t>3. To contribute to </a:t>
            </a:r>
            <a:r>
              <a:rPr lang="en-GB" b="1" dirty="0">
                <a:solidFill>
                  <a:srgbClr val="002060"/>
                </a:solidFill>
                <a:latin typeface="Arial"/>
                <a:cs typeface="Arial"/>
              </a:rPr>
              <a:t>local economies</a:t>
            </a:r>
            <a:r>
              <a:rPr lang="en-GB" dirty="0">
                <a:solidFill>
                  <a:srgbClr val="002060"/>
                </a:solidFill>
                <a:latin typeface="Arial"/>
                <a:cs typeface="Arial"/>
              </a:rPr>
              <a:t> through tourism.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8E3E41-4BD6-4497-8D4F-12DA4BF2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brief history of conservation…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B4F1C5C-5298-46D8-AE4D-AA3988BD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95" y="1572016"/>
            <a:ext cx="2040474" cy="101102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1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6142"/>
    </mc:Choice>
    <mc:Fallback xmlns="">
      <p:transition spd="slow" advClick="0" advTm="1061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7" y="260649"/>
            <a:ext cx="9211333" cy="962281"/>
          </a:xfrm>
        </p:spPr>
        <p:txBody>
          <a:bodyPr>
            <a:noAutofit/>
          </a:bodyPr>
          <a:lstStyle/>
          <a:p>
            <a:pPr algn="l"/>
            <a:r>
              <a:rPr lang="en-GB" sz="3600" b="1" dirty="0"/>
              <a:t>Policy shifts within the 21</a:t>
            </a:r>
            <a:r>
              <a:rPr lang="en-GB" sz="3600" b="1" baseline="30000" dirty="0"/>
              <a:t>st</a:t>
            </a:r>
            <a:r>
              <a:rPr lang="en-GB" sz="3600" b="1" dirty="0"/>
              <a:t>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812" y="1568824"/>
            <a:ext cx="7076850" cy="50285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600" dirty="0">
                <a:latin typeface="Arial"/>
                <a:cs typeface="Arial"/>
              </a:rPr>
              <a:t>2005	The Millenium Ecosystem Assessment.</a:t>
            </a:r>
          </a:p>
          <a:p>
            <a:pPr marL="0" indent="0">
              <a:buNone/>
            </a:pPr>
            <a:r>
              <a:rPr lang="en-GB" sz="2600" dirty="0">
                <a:latin typeface="Arial"/>
                <a:cs typeface="Arial"/>
              </a:rPr>
              <a:t>2011	UK National Ecosystem Assessment. </a:t>
            </a:r>
          </a:p>
          <a:p>
            <a:r>
              <a:rPr lang="en-GB" sz="2600" dirty="0">
                <a:latin typeface="Arial"/>
                <a:cs typeface="Arial"/>
              </a:rPr>
              <a:t>Reviewed provisioning, regulating, cultural and supporting services.</a:t>
            </a:r>
          </a:p>
          <a:p>
            <a:r>
              <a:rPr lang="en-GB" sz="2600" dirty="0">
                <a:latin typeface="Arial"/>
                <a:cs typeface="Arial"/>
              </a:rPr>
              <a:t>Shift from species to systems-based thinking.</a:t>
            </a:r>
          </a:p>
          <a:p>
            <a:r>
              <a:rPr lang="en-GB" sz="2600" i="1" dirty="0">
                <a:latin typeface="Arial"/>
                <a:cs typeface="Arial"/>
              </a:rPr>
              <a:t>Pivotal for driving movement towards quantifying the ecosystem service benefits that society gains from biodiversity.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76DD4-465F-4083-8D7E-B0F2DB4F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2" y="1482003"/>
            <a:ext cx="3250679" cy="41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2511"/>
    </mc:Choice>
    <mc:Fallback xmlns="">
      <p:transition spd="slow" advClick="0" advTm="1825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10" y="505164"/>
            <a:ext cx="8626417" cy="962281"/>
          </a:xfrm>
        </p:spPr>
        <p:txBody>
          <a:bodyPr>
            <a:noAutofit/>
          </a:bodyPr>
          <a:lstStyle/>
          <a:p>
            <a:pPr algn="l"/>
            <a:r>
              <a:rPr lang="en-GB" sz="3600" b="1" dirty="0"/>
              <a:t>2011 Aichi Biodiversity Targets (Convention on Biological Diversity, CBD)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749" y="1579474"/>
            <a:ext cx="9060502" cy="50648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i="1" dirty="0">
                <a:latin typeface="Arial"/>
                <a:cs typeface="Arial"/>
              </a:rPr>
              <a:t>All bar one UN member  state Pledged to develop National Strategies to address the following Goals by 2020-</a:t>
            </a:r>
          </a:p>
          <a:p>
            <a:pPr marL="0" indent="0">
              <a:buNone/>
            </a:pPr>
            <a:endParaRPr lang="en-US" sz="2400" i="1" dirty="0">
              <a:latin typeface="Arial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9C0"/>
                </a:solidFill>
                <a:latin typeface="Arial"/>
                <a:cs typeface="Arial"/>
                <a:hlinkClick r:id="rId2"/>
              </a:rPr>
              <a:t>Strategic Goal A</a:t>
            </a:r>
            <a:r>
              <a:rPr lang="en-US" altLang="en-US" sz="2400" dirty="0">
                <a:solidFill>
                  <a:srgbClr val="00483A"/>
                </a:solidFill>
                <a:latin typeface="Arial"/>
                <a:cs typeface="Arial"/>
              </a:rPr>
              <a:t>: Address the underlying causes of biodiversity loss by mainstreaming biodiversity across government and society</a:t>
            </a:r>
            <a:br>
              <a:rPr lang="en-US" altLang="en-US" sz="2400" dirty="0">
                <a:latin typeface="Arial"/>
              </a:rPr>
            </a:br>
            <a:endParaRPr lang="en-US" altLang="en-US" sz="2400" dirty="0">
              <a:solidFill>
                <a:srgbClr val="00483A"/>
              </a:solidFill>
              <a:latin typeface="Arial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9C0"/>
                </a:solidFill>
                <a:latin typeface="Arial"/>
                <a:cs typeface="Arial"/>
                <a:hlinkClick r:id="rId3"/>
              </a:rPr>
              <a:t>Strategic Goal B</a:t>
            </a:r>
            <a:r>
              <a:rPr lang="en-US" altLang="en-US" sz="2400" dirty="0">
                <a:solidFill>
                  <a:srgbClr val="00483A"/>
                </a:solidFill>
                <a:latin typeface="Arial"/>
                <a:cs typeface="Arial"/>
              </a:rPr>
              <a:t>: Reduce the direct pressures on biodiversity and promote sustainable use </a:t>
            </a:r>
            <a:br>
              <a:rPr lang="en-US" altLang="en-US" sz="2400" dirty="0">
                <a:latin typeface="Arial"/>
              </a:rPr>
            </a:br>
            <a:endParaRPr lang="en-US" altLang="en-US" sz="2400" dirty="0">
              <a:solidFill>
                <a:srgbClr val="00483A"/>
              </a:solidFill>
              <a:latin typeface="Arial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9C0"/>
                </a:solidFill>
                <a:latin typeface="Arial"/>
                <a:cs typeface="Arial"/>
                <a:hlinkClick r:id="rId4"/>
              </a:rPr>
              <a:t>Strategic Goal C</a:t>
            </a:r>
            <a:r>
              <a:rPr lang="en-US" altLang="en-US" sz="2400" dirty="0">
                <a:solidFill>
                  <a:srgbClr val="00483A"/>
                </a:solidFill>
                <a:latin typeface="Arial"/>
                <a:cs typeface="Arial"/>
              </a:rPr>
              <a:t>: To improve the status of biodiversity by safeguarding ecosystems, species and genetic diversity </a:t>
            </a:r>
            <a:br>
              <a:rPr lang="en-US" altLang="en-US" sz="2400" dirty="0">
                <a:latin typeface="Arial"/>
              </a:rPr>
            </a:br>
            <a:endParaRPr lang="en-US" altLang="en-US" sz="2400" dirty="0">
              <a:solidFill>
                <a:srgbClr val="00483A"/>
              </a:solidFill>
              <a:latin typeface="Arial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9C0"/>
                </a:solidFill>
                <a:latin typeface="Arial"/>
                <a:cs typeface="Arial"/>
                <a:hlinkClick r:id="rId5"/>
              </a:rPr>
              <a:t>Strategic Goal D</a:t>
            </a:r>
            <a:r>
              <a:rPr lang="en-US" altLang="en-US" sz="2400" dirty="0">
                <a:solidFill>
                  <a:srgbClr val="00483A"/>
                </a:solidFill>
                <a:latin typeface="Arial"/>
                <a:cs typeface="Arial"/>
              </a:rPr>
              <a:t>: Enhance the benefits to all from biodiversity and ecosystem services </a:t>
            </a:r>
            <a:br>
              <a:rPr lang="en-US" altLang="en-US" sz="2400" dirty="0">
                <a:latin typeface="Arial"/>
              </a:rPr>
            </a:br>
            <a:endParaRPr lang="en-US" altLang="en-US" sz="2400" dirty="0">
              <a:solidFill>
                <a:srgbClr val="00483A"/>
              </a:solidFill>
              <a:latin typeface="Arial"/>
              <a:cs typeface="Arial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9C0"/>
                </a:solidFill>
                <a:latin typeface="Arial"/>
                <a:cs typeface="Arial"/>
                <a:hlinkClick r:id="rId6"/>
              </a:rPr>
              <a:t>Strategic Goal E</a:t>
            </a:r>
            <a:r>
              <a:rPr lang="en-US" altLang="en-US" sz="2400" dirty="0">
                <a:solidFill>
                  <a:srgbClr val="00483A"/>
                </a:solidFill>
                <a:latin typeface="Arial"/>
                <a:cs typeface="Arial"/>
              </a:rPr>
              <a:t>: Enhance implementation through participatory planning, knowledge management and capacity building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50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2D1327-FB15-4287-8F9F-FA0015F2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77787"/>
              </p:ext>
            </p:extLst>
          </p:nvPr>
        </p:nvGraphicFramePr>
        <p:xfrm>
          <a:off x="838200" y="406733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2967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GB" b="0" dirty="0">
                        <a:solidFill>
                          <a:srgbClr val="00483A"/>
                        </a:solidFill>
                        <a:effectLst/>
                      </a:endParaRPr>
                    </a:p>
                  </a:txBody>
                  <a:tcPr marR="544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04824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EB99B1-EAF4-476F-ABC1-CB33CAE4D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2" y="213635"/>
            <a:ext cx="1515561" cy="16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7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6634"/>
    </mc:Choice>
    <mc:Fallback xmlns="">
      <p:transition spd="slow" advClick="0" advTm="3066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30" y="394954"/>
            <a:ext cx="9386046" cy="1182434"/>
          </a:xfrm>
        </p:spPr>
        <p:txBody>
          <a:bodyPr>
            <a:noAutofit/>
          </a:bodyPr>
          <a:lstStyle/>
          <a:p>
            <a:pPr algn="l"/>
            <a:r>
              <a:rPr lang="en-GB" sz="3600" b="1" dirty="0"/>
              <a:t>2010	 Lawton Report, Making Space for Nature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207" y="194190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Advisory committee asked how to maintain biodiversity in face of climate change.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Endorsed an approach based upon ecological networks and restoring landscape connectivity.</a:t>
            </a:r>
          </a:p>
        </p:txBody>
      </p:sp>
      <p:pic>
        <p:nvPicPr>
          <p:cNvPr id="5" name="Picture 2" descr="Image result for lawton repo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4" b="8808"/>
          <a:stretch/>
        </p:blipFill>
        <p:spPr bwMode="auto">
          <a:xfrm>
            <a:off x="1831922" y="4733819"/>
            <a:ext cx="7654065" cy="1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98377"/>
    </mc:Choice>
    <mc:Fallback xmlns="">
      <p:transition spd="slow" advClick="0" advTm="2983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19" y="260649"/>
            <a:ext cx="10225142" cy="962281"/>
          </a:xfrm>
        </p:spPr>
        <p:txBody>
          <a:bodyPr>
            <a:noAutofit/>
          </a:bodyPr>
          <a:lstStyle/>
          <a:p>
            <a:pPr algn="l"/>
            <a:r>
              <a:rPr lang="en-GB" sz="3600" b="1" dirty="0"/>
              <a:t>2015 	Sustainable Development Goals (SDGs)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36" y="1525522"/>
            <a:ext cx="5374065" cy="49299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All member states of the United Nations pledge to achieve 17 SDGs by 2030. </a:t>
            </a:r>
          </a:p>
          <a:p>
            <a:r>
              <a:rPr lang="en-US" dirty="0"/>
              <a:t>Key goals are to end poverty, protect the planet and ensure that all people enjoy peace and prosperity.</a:t>
            </a:r>
          </a:p>
          <a:p>
            <a:endParaRPr lang="en-US" dirty="0"/>
          </a:p>
          <a:p>
            <a:r>
              <a:rPr lang="en-US" i="1" dirty="0"/>
              <a:t>An even greater acknowledgement of the connections between people and nature.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42845F-ABD3-40CC-906C-61AC4A44D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4019" y="741789"/>
            <a:ext cx="5492452" cy="42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7842"/>
    </mc:Choice>
    <mc:Fallback xmlns="">
      <p:transition spd="slow" advClick="0" advTm="15784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0D8C34-F04D-4D00-A264-ACDE936F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69" y="0"/>
            <a:ext cx="3821764" cy="20064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1E74-97D5-4B04-9B14-15F5E28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60" y="2033211"/>
            <a:ext cx="9729206" cy="4502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May 2019	A </a:t>
            </a:r>
            <a:r>
              <a:rPr lang="en-US" dirty="0">
                <a:hlinkClick r:id="rId3"/>
              </a:rPr>
              <a:t>major report</a:t>
            </a:r>
            <a:r>
              <a:rPr lang="en-US" dirty="0"/>
              <a:t> by the Intergovernmental Science-Policy Platform on Biodiversity and Ecosystem Services (Ipbes) warned species extinction was accelerating with ecosystems deteriorating at rates unprecedented in human history.</a:t>
            </a:r>
          </a:p>
          <a:p>
            <a:r>
              <a:rPr lang="en-US" dirty="0"/>
              <a:t>Targets had not been met!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Released draft indicates -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by 2030 At least 30% of the world’s land and seas should be protected  to  prevent destruction of the earths biodiversity.</a:t>
            </a:r>
            <a:endParaRPr lang="en-GB" sz="4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9DBDD1-2642-4B7B-A163-B0314ABA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7" y="707648"/>
            <a:ext cx="8443951" cy="1325563"/>
          </a:xfrm>
        </p:spPr>
        <p:txBody>
          <a:bodyPr>
            <a:normAutofit/>
          </a:bodyPr>
          <a:lstStyle/>
          <a:p>
            <a:r>
              <a:rPr lang="en-GB" b="1" dirty="0"/>
              <a:t>2020  New CBD Biodiversity Strategy</a:t>
            </a:r>
            <a:br>
              <a:rPr lang="en-GB" b="1" dirty="0"/>
            </a:b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to be decided following talks in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Kunming, China, this October.</a:t>
            </a:r>
            <a:endParaRPr lang="en-GB" sz="31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356"/>
    </mc:Choice>
    <mc:Fallback xmlns="">
      <p:transition spd="slow" advClick="0" advTm="16535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C940401B443446950E83787B62815D" ma:contentTypeVersion="12" ma:contentTypeDescription="Create a new document." ma:contentTypeScope="" ma:versionID="63dbacee5c0d220770b31128e9c02935">
  <xsd:schema xmlns:xsd="http://www.w3.org/2001/XMLSchema" xmlns:xs="http://www.w3.org/2001/XMLSchema" xmlns:p="http://schemas.microsoft.com/office/2006/metadata/properties" xmlns:ns3="6b494f05-939f-47b7-827f-de1e15f7b078" xmlns:ns4="dd5d29e2-e009-49d8-a581-e6c7b528f0f3" targetNamespace="http://schemas.microsoft.com/office/2006/metadata/properties" ma:root="true" ma:fieldsID="bd1376c40b6d06baadcbda3a921a8b78" ns3:_="" ns4:_="">
    <xsd:import namespace="6b494f05-939f-47b7-827f-de1e15f7b078"/>
    <xsd:import namespace="dd5d29e2-e009-49d8-a581-e6c7b528f0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94f05-939f-47b7-827f-de1e15f7b0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d29e2-e009-49d8-a581-e6c7b528f0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884DD7-FDB6-4B1D-AB7B-F33AFC180A55}">
  <ds:schemaRefs>
    <ds:schemaRef ds:uri="http://schemas.microsoft.com/office/2006/documentManagement/types"/>
    <ds:schemaRef ds:uri="6b494f05-939f-47b7-827f-de1e15f7b078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dd5d29e2-e009-49d8-a581-e6c7b528f0f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56179B-B3C5-4AF8-8BB9-734ECB5207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A80E35-3382-4822-967D-CE61955424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494f05-939f-47b7-827f-de1e15f7b078"/>
    <ds:schemaRef ds:uri="dd5d29e2-e009-49d8-a581-e6c7b528f0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1184</Words>
  <Application>Microsoft Office PowerPoint</Application>
  <PresentationFormat>Widescreen</PresentationFormat>
  <Paragraphs>106</Paragraphs>
  <Slides>15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MuseoSans</vt:lpstr>
      <vt:lpstr>Office Theme</vt:lpstr>
      <vt:lpstr>Conservation in the  21st Century</vt:lpstr>
      <vt:lpstr>A brief history of conservation in the 19th-20th Centuries </vt:lpstr>
      <vt:lpstr>A brief history of conservation…</vt:lpstr>
      <vt:lpstr>A brief history of conservation…</vt:lpstr>
      <vt:lpstr>Policy shifts within the 21st Century</vt:lpstr>
      <vt:lpstr>2011 Aichi Biodiversity Targets (Convention on Biological Diversity, CBD)</vt:lpstr>
      <vt:lpstr>2010  Lawton Report, Making Space for Nature</vt:lpstr>
      <vt:lpstr>2015  Sustainable Development Goals (SDGs)</vt:lpstr>
      <vt:lpstr>2020  New CBD Biodiversity Strategy to be decided following talks in Kunming, China, this October.</vt:lpstr>
      <vt:lpstr>Are we on track?</vt:lpstr>
      <vt:lpstr>Bigger is better, but are they joined?</vt:lpstr>
      <vt:lpstr>Is 30% ambitious enough?</vt:lpstr>
      <vt:lpstr>PowerPoint Presentation</vt:lpstr>
      <vt:lpstr>Half-Earth or Whole Earth?</vt:lpstr>
      <vt:lpstr>Half Earth or Whole Earth?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towards landscape-scale  conservation</dc:title>
  <dc:creator>Norfolk, Olivia</dc:creator>
  <cp:lastModifiedBy>Peter Brown</cp:lastModifiedBy>
  <cp:revision>77</cp:revision>
  <dcterms:created xsi:type="dcterms:W3CDTF">2020-09-14T10:25:31Z</dcterms:created>
  <dcterms:modified xsi:type="dcterms:W3CDTF">2020-10-02T07:15:09Z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0x0101002DC940401B443446950E83787B62815D</vt:lpwstr>
  </property>
</Properties>
</file>