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 White" initials="HW" lastIdx="1" clrIdx="0">
    <p:extLst>
      <p:ext uri="{19B8F6BF-5375-455C-9EA6-DF929625EA0E}">
        <p15:presenceInfo xmlns:p15="http://schemas.microsoft.com/office/powerpoint/2012/main" userId="S::WHITEHA@tcd.ie::ac5a0e21-99b2-4be4-9c6f-729c383afa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B045-FF18-4982-B108-D6976DA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6CE43-B18C-4282-A12C-4F7893B91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6F52-7A18-478E-8585-54FCD5F3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9E5E-AC23-4B34-951F-1DF228FB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50D4-902D-40E0-99E0-915472A2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3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2FB3-82D7-4C93-A9DA-FDB9B41A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CE02-BEEC-4C9D-979F-AEAB0AB2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95AD-5344-4A62-8738-3C8404F7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4B6C-747F-4ABA-ACFD-DC185D7E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F669-CBC2-4296-AD9B-DF9B9D2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16127-5865-4CA9-A9FA-6D1A1D999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AD156-76AD-423F-BB3E-1E317E8E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18A8-D993-42CB-ACC5-FC81D24F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4058-081C-4C58-9271-7AAC6583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AD3A-4161-465B-B99C-DE5B074B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1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CAD5-1660-48B3-A7C7-60D6668C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A55A-A500-4A95-8D46-D79F7947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D473-D5CB-4399-A263-0F820DAD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AC4D-5C09-40B7-A54F-C73F5CCF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C7EF-CB9B-4F5B-9E1D-A6D20D2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201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B7AB-0AEE-449B-B43B-EB0EEDFE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BAD5-9FCC-43D6-81B3-976BF459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98C-9EA3-462E-B88A-A1459D65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C97B-F89D-4DD5-90D5-588A3DC7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256-C312-4A82-85DA-ECA3424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48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18C5-8693-4776-91C9-11FE5946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5E9F-80DA-4054-AECA-FE6291DB2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B1D49-2857-4C9C-87E1-675FD543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2683-D084-4823-B26D-8C5B2E48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E138A-6C6D-4BF3-BF9C-1B72423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06DE3-2AAE-432B-A654-CFCCE85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6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CFF4-47A7-4CCD-9388-D246C073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22B9-BB56-4274-B1CD-790CBFD1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6F382-9C30-49E9-9906-B1F45FD7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C9E9-59C1-40DB-A3C2-2512E5C31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FDD4D-659E-45CB-BD5A-268B00A2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1BE40-3216-4F4F-BE70-3B0B1EB7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A8338-7A77-4D8F-853D-46B0F72B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A3B95-56E2-4572-8D8E-9E67127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4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B080-DB75-4369-B005-B94C874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B4140-9FAE-4BAF-BE6C-7C2C059D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8FD0-72D1-4FAD-BAB3-07626F51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3453-0191-4AE9-B50C-B85747FC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77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F4E1B-A661-44B2-8ED4-6214B30E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084EC-226B-46B8-BD77-1C160BF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6E03-2546-419E-AB62-7198A568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41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200A-7083-4EC0-AB11-DC28BA39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68F5-1ACC-4ACD-B9C9-B4698AB1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EA98-4BAF-4CD1-8DF3-35B41A7A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ADB2-9419-4A08-B3F6-6683AF7B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CC28-3BB2-4B74-9642-5C69DE8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469E-6232-4218-A1AF-C3A17E1A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23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7725-BB01-41A4-8EAE-07C96477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2F8D0-7BC6-4B37-AE29-6AF68671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C839-124E-4D7D-A694-D240C0B04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25C10-0F45-4BDB-886A-57765AB3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0380-6E89-437B-BAEF-BEF6BFC1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6764-3C64-4B19-A0E6-EF14B17E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44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91C9-9D05-449A-959E-CDD8AF8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C842-54CD-4634-81EE-7E1D03CC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BA2E-4527-46FE-8DAE-2BA524A3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21F9-B66B-47D7-89BC-6F9E77B4BED9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824D-9652-4CE9-A6E8-BB847D093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8748-4588-47C8-A8D5-84FE6DB9E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933-3424-488A-BE4B-E2E39D2011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99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539" y="0"/>
            <a:ext cx="12669078" cy="598556"/>
          </a:xfrm>
        </p:spPr>
        <p:txBody>
          <a:bodyPr>
            <a:norm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MOD004089 GIS Tools for Biodiversity Mapping and Conservation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0938-A804-4634-B584-83F24B78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0" y="2379278"/>
            <a:ext cx="9144000" cy="1655762"/>
          </a:xfrm>
        </p:spPr>
        <p:txBody>
          <a:bodyPr>
            <a:normAutofit/>
          </a:bodyPr>
          <a:lstStyle/>
          <a:p>
            <a:r>
              <a:rPr lang="en-IE" sz="3600" dirty="0">
                <a:latin typeface="Gill Sans MT" panose="020B0502020104020203" pitchFamily="34" charset="0"/>
              </a:rPr>
              <a:t>Week 2: Databases</a:t>
            </a:r>
          </a:p>
          <a:p>
            <a:r>
              <a:rPr lang="en-IE" sz="3200" dirty="0">
                <a:latin typeface="Gill Sans MT" panose="020B0502020104020203" pitchFamily="34" charset="0"/>
              </a:rPr>
              <a:t>Dr Hannah White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map&#10;&#10;Description automatically generated">
            <a:extLst>
              <a:ext uri="{FF2B5EF4-FFF2-40B4-BE49-F238E27FC236}">
                <a16:creationId xmlns:a16="http://schemas.microsoft.com/office/drawing/2014/main" id="{2A754F4F-6C35-48F3-9FAE-DF6D67103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5" r="748" b="24587"/>
          <a:stretch/>
        </p:blipFill>
        <p:spPr>
          <a:xfrm>
            <a:off x="-238539" y="5404683"/>
            <a:ext cx="12669078" cy="54189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94285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Queries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5E254B2-827E-4C88-8DC1-15726805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56337"/>
              </p:ext>
            </p:extLst>
          </p:nvPr>
        </p:nvGraphicFramePr>
        <p:xfrm>
          <a:off x="549967" y="1579741"/>
          <a:ext cx="2122557" cy="150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19">
                  <a:extLst>
                    <a:ext uri="{9D8B030D-6E8A-4147-A177-3AD203B41FA5}">
                      <a16:colId xmlns:a16="http://schemas.microsoft.com/office/drawing/2014/main" val="671640229"/>
                    </a:ext>
                  </a:extLst>
                </a:gridCol>
                <a:gridCol w="707519">
                  <a:extLst>
                    <a:ext uri="{9D8B030D-6E8A-4147-A177-3AD203B41FA5}">
                      <a16:colId xmlns:a16="http://schemas.microsoft.com/office/drawing/2014/main" val="1643678517"/>
                    </a:ext>
                  </a:extLst>
                </a:gridCol>
                <a:gridCol w="707519">
                  <a:extLst>
                    <a:ext uri="{9D8B030D-6E8A-4147-A177-3AD203B41FA5}">
                      <a16:colId xmlns:a16="http://schemas.microsoft.com/office/drawing/2014/main" val="1191599523"/>
                    </a:ext>
                  </a:extLst>
                </a:gridCol>
              </a:tblGrid>
              <a:tr h="375835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95094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8084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380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2393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7A1887-0C05-4C5F-9801-750A2368C0A0}"/>
              </a:ext>
            </a:extLst>
          </p:cNvPr>
          <p:cNvCxnSpPr>
            <a:cxnSpLocks/>
          </p:cNvCxnSpPr>
          <p:nvPr/>
        </p:nvCxnSpPr>
        <p:spPr>
          <a:xfrm>
            <a:off x="2862470" y="2420178"/>
            <a:ext cx="2107095" cy="10088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7FEE524-87A8-49C1-867A-8CFBAA3A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4528"/>
              </p:ext>
            </p:extLst>
          </p:nvPr>
        </p:nvGraphicFramePr>
        <p:xfrm>
          <a:off x="5273260" y="2677330"/>
          <a:ext cx="2122557" cy="150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19">
                  <a:extLst>
                    <a:ext uri="{9D8B030D-6E8A-4147-A177-3AD203B41FA5}">
                      <a16:colId xmlns:a16="http://schemas.microsoft.com/office/drawing/2014/main" val="671640229"/>
                    </a:ext>
                  </a:extLst>
                </a:gridCol>
                <a:gridCol w="707519">
                  <a:extLst>
                    <a:ext uri="{9D8B030D-6E8A-4147-A177-3AD203B41FA5}">
                      <a16:colId xmlns:a16="http://schemas.microsoft.com/office/drawing/2014/main" val="1643678517"/>
                    </a:ext>
                  </a:extLst>
                </a:gridCol>
                <a:gridCol w="707519">
                  <a:extLst>
                    <a:ext uri="{9D8B030D-6E8A-4147-A177-3AD203B41FA5}">
                      <a16:colId xmlns:a16="http://schemas.microsoft.com/office/drawing/2014/main" val="1191599523"/>
                    </a:ext>
                  </a:extLst>
                </a:gridCol>
              </a:tblGrid>
              <a:tr h="375835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95094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8084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380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23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0F1882-83D0-43D1-97A2-8D6D99168E9C}"/>
              </a:ext>
            </a:extLst>
          </p:cNvPr>
          <p:cNvSpPr txBox="1"/>
          <p:nvPr/>
        </p:nvSpPr>
        <p:spPr>
          <a:xfrm>
            <a:off x="861391" y="4306957"/>
            <a:ext cx="6930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Rows =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Columns =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Tables linked by unique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Ask question    extracts data that answers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Treecreeper">
            <a:extLst>
              <a:ext uri="{FF2B5EF4-FFF2-40B4-BE49-F238E27FC236}">
                <a16:creationId xmlns:a16="http://schemas.microsoft.com/office/drawing/2014/main" id="{BD94C139-20F6-4F4F-8560-E2522276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273" r="32231"/>
          <a:stretch/>
        </p:blipFill>
        <p:spPr bwMode="auto">
          <a:xfrm>
            <a:off x="8309113" y="1673821"/>
            <a:ext cx="3552688" cy="46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F656D-CDA4-4C91-8A8D-FD29B3C48F4A}"/>
              </a:ext>
            </a:extLst>
          </p:cNvPr>
          <p:cNvCxnSpPr/>
          <p:nvPr/>
        </p:nvCxnSpPr>
        <p:spPr>
          <a:xfrm>
            <a:off x="2862470" y="5658678"/>
            <a:ext cx="2915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4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Queries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7D9133-5F08-4D5A-ADC8-ABC6565846A9}"/>
              </a:ext>
            </a:extLst>
          </p:cNvPr>
          <p:cNvSpPr txBox="1"/>
          <p:nvPr/>
        </p:nvSpPr>
        <p:spPr>
          <a:xfrm>
            <a:off x="861391" y="1272209"/>
            <a:ext cx="10588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latin typeface="Gill Sans MT" panose="020B0502020104020203" pitchFamily="34" charset="0"/>
              </a:rPr>
              <a:t>Simple Query Language (SQL)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SELECT  *  FROM  [table]  WHERE  [criteria]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e.g. Observer name = Russel</a:t>
            </a:r>
          </a:p>
          <a:p>
            <a:r>
              <a:rPr lang="en-IE" sz="2800" dirty="0">
                <a:latin typeface="Gill Sans MT" panose="020B0502020104020203" pitchFamily="34" charset="0"/>
              </a:rPr>
              <a:t>      Abundance &gt; 1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Combine criteria using AND or </a:t>
            </a:r>
            <a:r>
              <a:rPr lang="en-IE" sz="2800" dirty="0" err="1">
                <a:latin typeface="Gill Sans MT" panose="020B0502020104020203" pitchFamily="34" charset="0"/>
              </a:rPr>
              <a:t>OR</a:t>
            </a:r>
            <a:endParaRPr lang="en-IE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7D9133-5F08-4D5A-ADC8-ABC6565846A9}"/>
              </a:ext>
            </a:extLst>
          </p:cNvPr>
          <p:cNvSpPr txBox="1"/>
          <p:nvPr/>
        </p:nvSpPr>
        <p:spPr>
          <a:xfrm>
            <a:off x="801756" y="1987827"/>
            <a:ext cx="105884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Excel (not great for a lot of data)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MS Office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Open source e.g. Open Office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Commercial e.g. Oracle</a:t>
            </a:r>
          </a:p>
        </p:txBody>
      </p:sp>
    </p:spTree>
    <p:extLst>
      <p:ext uri="{BB962C8B-B14F-4D97-AF65-F5344CB8AC3E}">
        <p14:creationId xmlns:p14="http://schemas.microsoft.com/office/powerpoint/2010/main" val="215640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Queries in GIS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7D9133-5F08-4D5A-ADC8-ABC6565846A9}"/>
              </a:ext>
            </a:extLst>
          </p:cNvPr>
          <p:cNvSpPr txBox="1"/>
          <p:nvPr/>
        </p:nvSpPr>
        <p:spPr>
          <a:xfrm>
            <a:off x="801756" y="1185615"/>
            <a:ext cx="10588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latin typeface="Gill Sans MT" panose="020B0502020104020203" pitchFamily="34" charset="0"/>
              </a:rPr>
              <a:t>Information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GIS is a database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Attribute table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.</a:t>
            </a:r>
            <a:r>
              <a:rPr lang="en-IE" sz="2800" dirty="0" err="1">
                <a:latin typeface="Gill Sans MT" panose="020B0502020104020203" pitchFamily="34" charset="0"/>
              </a:rPr>
              <a:t>dbf</a:t>
            </a:r>
            <a:endParaRPr lang="en-IE" sz="2800" dirty="0">
              <a:latin typeface="Gill Sans MT" panose="020B0502020104020203" pitchFamily="34" charset="0"/>
            </a:endParaRP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Geography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Location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Spatial queries – where things are?</a:t>
            </a:r>
          </a:p>
          <a:p>
            <a:pPr lvl="2"/>
            <a:endParaRPr lang="en-IE" sz="2800" dirty="0">
              <a:latin typeface="Gill Sans MT" panose="020B05020201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E49B82-EF3A-4BD9-8D9A-4657B5E3AFC9}"/>
              </a:ext>
            </a:extLst>
          </p:cNvPr>
          <p:cNvSpPr/>
          <p:nvPr/>
        </p:nvSpPr>
        <p:spPr>
          <a:xfrm>
            <a:off x="2292626" y="4903304"/>
            <a:ext cx="2915478" cy="1762539"/>
          </a:xfrm>
          <a:custGeom>
            <a:avLst/>
            <a:gdLst>
              <a:gd name="connsiteX0" fmla="*/ 834887 w 2915478"/>
              <a:gd name="connsiteY0" fmla="*/ 92766 h 1762539"/>
              <a:gd name="connsiteX1" fmla="*/ 0 w 2915478"/>
              <a:gd name="connsiteY1" fmla="*/ 278296 h 1762539"/>
              <a:gd name="connsiteX2" fmla="*/ 39757 w 2915478"/>
              <a:gd name="connsiteY2" fmla="*/ 1205948 h 1762539"/>
              <a:gd name="connsiteX3" fmla="*/ 1245704 w 2915478"/>
              <a:gd name="connsiteY3" fmla="*/ 1762539 h 1762539"/>
              <a:gd name="connsiteX4" fmla="*/ 2915478 w 2915478"/>
              <a:gd name="connsiteY4" fmla="*/ 1431235 h 1762539"/>
              <a:gd name="connsiteX5" fmla="*/ 2809461 w 2915478"/>
              <a:gd name="connsiteY5" fmla="*/ 291548 h 1762539"/>
              <a:gd name="connsiteX6" fmla="*/ 1802296 w 2915478"/>
              <a:gd name="connsiteY6" fmla="*/ 675861 h 1762539"/>
              <a:gd name="connsiteX7" fmla="*/ 1232452 w 2915478"/>
              <a:gd name="connsiteY7" fmla="*/ 0 h 1762539"/>
              <a:gd name="connsiteX8" fmla="*/ 834887 w 2915478"/>
              <a:gd name="connsiteY8" fmla="*/ 92766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5478" h="1762539">
                <a:moveTo>
                  <a:pt x="834887" y="92766"/>
                </a:moveTo>
                <a:lnTo>
                  <a:pt x="0" y="278296"/>
                </a:lnTo>
                <a:lnTo>
                  <a:pt x="39757" y="1205948"/>
                </a:lnTo>
                <a:lnTo>
                  <a:pt x="1245704" y="1762539"/>
                </a:lnTo>
                <a:lnTo>
                  <a:pt x="2915478" y="1431235"/>
                </a:lnTo>
                <a:lnTo>
                  <a:pt x="2809461" y="291548"/>
                </a:lnTo>
                <a:lnTo>
                  <a:pt x="1802296" y="675861"/>
                </a:lnTo>
                <a:lnTo>
                  <a:pt x="1232452" y="0"/>
                </a:lnTo>
                <a:lnTo>
                  <a:pt x="834887" y="927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CAF2B7-3082-402D-9A81-4A1D09080FE3}"/>
              </a:ext>
            </a:extLst>
          </p:cNvPr>
          <p:cNvSpPr/>
          <p:nvPr/>
        </p:nvSpPr>
        <p:spPr>
          <a:xfrm>
            <a:off x="6679096" y="4810539"/>
            <a:ext cx="1643269" cy="1643270"/>
          </a:xfrm>
          <a:custGeom>
            <a:avLst/>
            <a:gdLst>
              <a:gd name="connsiteX0" fmla="*/ 0 w 1643269"/>
              <a:gd name="connsiteY0" fmla="*/ 503583 h 1643270"/>
              <a:gd name="connsiteX1" fmla="*/ 39756 w 1643269"/>
              <a:gd name="connsiteY1" fmla="*/ 1126435 h 1643270"/>
              <a:gd name="connsiteX2" fmla="*/ 967408 w 1643269"/>
              <a:gd name="connsiteY2" fmla="*/ 1643270 h 1643270"/>
              <a:gd name="connsiteX3" fmla="*/ 1643269 w 1643269"/>
              <a:gd name="connsiteY3" fmla="*/ 901148 h 1643270"/>
              <a:gd name="connsiteX4" fmla="*/ 1073426 w 1643269"/>
              <a:gd name="connsiteY4" fmla="*/ 0 h 1643270"/>
              <a:gd name="connsiteX5" fmla="*/ 0 w 1643269"/>
              <a:gd name="connsiteY5" fmla="*/ 503583 h 164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3269" h="1643270">
                <a:moveTo>
                  <a:pt x="0" y="503583"/>
                </a:moveTo>
                <a:lnTo>
                  <a:pt x="39756" y="1126435"/>
                </a:lnTo>
                <a:lnTo>
                  <a:pt x="967408" y="1643270"/>
                </a:lnTo>
                <a:lnTo>
                  <a:pt x="1643269" y="901148"/>
                </a:lnTo>
                <a:lnTo>
                  <a:pt x="1073426" y="0"/>
                </a:lnTo>
                <a:lnTo>
                  <a:pt x="0" y="50358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2160E-A775-47CB-9373-BEA78CA39F57}"/>
              </a:ext>
            </a:extLst>
          </p:cNvPr>
          <p:cNvSpPr/>
          <p:nvPr/>
        </p:nvSpPr>
        <p:spPr>
          <a:xfrm>
            <a:off x="5764696" y="5459896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786879-9071-45E4-82BF-1CD3AF3300A7}"/>
              </a:ext>
            </a:extLst>
          </p:cNvPr>
          <p:cNvSpPr/>
          <p:nvPr/>
        </p:nvSpPr>
        <p:spPr>
          <a:xfrm>
            <a:off x="4817165" y="5675434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F7113-1341-4E92-A33B-570DA5EC78F6}"/>
              </a:ext>
            </a:extLst>
          </p:cNvPr>
          <p:cNvSpPr/>
          <p:nvPr/>
        </p:nvSpPr>
        <p:spPr>
          <a:xfrm>
            <a:off x="7298634" y="5569035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60283B-AA09-4012-8B03-299312E975D4}"/>
              </a:ext>
            </a:extLst>
          </p:cNvPr>
          <p:cNvSpPr/>
          <p:nvPr/>
        </p:nvSpPr>
        <p:spPr>
          <a:xfrm>
            <a:off x="3319670" y="5847749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D1974E-0769-46BD-9391-028F8BCFB09E}"/>
              </a:ext>
            </a:extLst>
          </p:cNvPr>
          <p:cNvSpPr/>
          <p:nvPr/>
        </p:nvSpPr>
        <p:spPr>
          <a:xfrm>
            <a:off x="6788427" y="5370252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892DF-2D0E-43FD-ABC3-A67C91242CE6}"/>
              </a:ext>
            </a:extLst>
          </p:cNvPr>
          <p:cNvSpPr/>
          <p:nvPr/>
        </p:nvSpPr>
        <p:spPr>
          <a:xfrm>
            <a:off x="5512523" y="6195773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98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Queries in GIS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7D9133-5F08-4D5A-ADC8-ABC6565846A9}"/>
              </a:ext>
            </a:extLst>
          </p:cNvPr>
          <p:cNvSpPr txBox="1"/>
          <p:nvPr/>
        </p:nvSpPr>
        <p:spPr>
          <a:xfrm>
            <a:off x="801756" y="1185615"/>
            <a:ext cx="10588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latin typeface="Gill Sans MT" panose="020B0502020104020203" pitchFamily="34" charset="0"/>
              </a:rPr>
              <a:t>Information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GIS is a database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Attribute table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.</a:t>
            </a:r>
            <a:r>
              <a:rPr lang="en-IE" sz="2800" dirty="0" err="1">
                <a:latin typeface="Gill Sans MT" panose="020B0502020104020203" pitchFamily="34" charset="0"/>
              </a:rPr>
              <a:t>dbf</a:t>
            </a:r>
            <a:endParaRPr lang="en-IE" sz="2800" dirty="0">
              <a:latin typeface="Gill Sans MT" panose="020B0502020104020203" pitchFamily="34" charset="0"/>
            </a:endParaRP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Geography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Location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Spatial queries – where things are?</a:t>
            </a:r>
          </a:p>
          <a:p>
            <a:pPr lvl="2"/>
            <a:endParaRPr lang="en-IE" sz="2800" dirty="0">
              <a:latin typeface="Gill Sans MT" panose="020B05020201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E49B82-EF3A-4BD9-8D9A-4657B5E3AFC9}"/>
              </a:ext>
            </a:extLst>
          </p:cNvPr>
          <p:cNvSpPr/>
          <p:nvPr/>
        </p:nvSpPr>
        <p:spPr>
          <a:xfrm>
            <a:off x="2292626" y="4903304"/>
            <a:ext cx="2915478" cy="1762539"/>
          </a:xfrm>
          <a:custGeom>
            <a:avLst/>
            <a:gdLst>
              <a:gd name="connsiteX0" fmla="*/ 834887 w 2915478"/>
              <a:gd name="connsiteY0" fmla="*/ 92766 h 1762539"/>
              <a:gd name="connsiteX1" fmla="*/ 0 w 2915478"/>
              <a:gd name="connsiteY1" fmla="*/ 278296 h 1762539"/>
              <a:gd name="connsiteX2" fmla="*/ 39757 w 2915478"/>
              <a:gd name="connsiteY2" fmla="*/ 1205948 h 1762539"/>
              <a:gd name="connsiteX3" fmla="*/ 1245704 w 2915478"/>
              <a:gd name="connsiteY3" fmla="*/ 1762539 h 1762539"/>
              <a:gd name="connsiteX4" fmla="*/ 2915478 w 2915478"/>
              <a:gd name="connsiteY4" fmla="*/ 1431235 h 1762539"/>
              <a:gd name="connsiteX5" fmla="*/ 2809461 w 2915478"/>
              <a:gd name="connsiteY5" fmla="*/ 291548 h 1762539"/>
              <a:gd name="connsiteX6" fmla="*/ 1802296 w 2915478"/>
              <a:gd name="connsiteY6" fmla="*/ 675861 h 1762539"/>
              <a:gd name="connsiteX7" fmla="*/ 1232452 w 2915478"/>
              <a:gd name="connsiteY7" fmla="*/ 0 h 1762539"/>
              <a:gd name="connsiteX8" fmla="*/ 834887 w 2915478"/>
              <a:gd name="connsiteY8" fmla="*/ 92766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5478" h="1762539">
                <a:moveTo>
                  <a:pt x="834887" y="92766"/>
                </a:moveTo>
                <a:lnTo>
                  <a:pt x="0" y="278296"/>
                </a:lnTo>
                <a:lnTo>
                  <a:pt x="39757" y="1205948"/>
                </a:lnTo>
                <a:lnTo>
                  <a:pt x="1245704" y="1762539"/>
                </a:lnTo>
                <a:lnTo>
                  <a:pt x="2915478" y="1431235"/>
                </a:lnTo>
                <a:lnTo>
                  <a:pt x="2809461" y="291548"/>
                </a:lnTo>
                <a:lnTo>
                  <a:pt x="1802296" y="675861"/>
                </a:lnTo>
                <a:lnTo>
                  <a:pt x="1232452" y="0"/>
                </a:lnTo>
                <a:lnTo>
                  <a:pt x="834887" y="927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CAF2B7-3082-402D-9A81-4A1D09080FE3}"/>
              </a:ext>
            </a:extLst>
          </p:cNvPr>
          <p:cNvSpPr/>
          <p:nvPr/>
        </p:nvSpPr>
        <p:spPr>
          <a:xfrm>
            <a:off x="6679096" y="4810539"/>
            <a:ext cx="1643269" cy="1643270"/>
          </a:xfrm>
          <a:custGeom>
            <a:avLst/>
            <a:gdLst>
              <a:gd name="connsiteX0" fmla="*/ 0 w 1643269"/>
              <a:gd name="connsiteY0" fmla="*/ 503583 h 1643270"/>
              <a:gd name="connsiteX1" fmla="*/ 39756 w 1643269"/>
              <a:gd name="connsiteY1" fmla="*/ 1126435 h 1643270"/>
              <a:gd name="connsiteX2" fmla="*/ 967408 w 1643269"/>
              <a:gd name="connsiteY2" fmla="*/ 1643270 h 1643270"/>
              <a:gd name="connsiteX3" fmla="*/ 1643269 w 1643269"/>
              <a:gd name="connsiteY3" fmla="*/ 901148 h 1643270"/>
              <a:gd name="connsiteX4" fmla="*/ 1073426 w 1643269"/>
              <a:gd name="connsiteY4" fmla="*/ 0 h 1643270"/>
              <a:gd name="connsiteX5" fmla="*/ 0 w 1643269"/>
              <a:gd name="connsiteY5" fmla="*/ 503583 h 164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3269" h="1643270">
                <a:moveTo>
                  <a:pt x="0" y="503583"/>
                </a:moveTo>
                <a:lnTo>
                  <a:pt x="39756" y="1126435"/>
                </a:lnTo>
                <a:lnTo>
                  <a:pt x="967408" y="1643270"/>
                </a:lnTo>
                <a:lnTo>
                  <a:pt x="1643269" y="901148"/>
                </a:lnTo>
                <a:lnTo>
                  <a:pt x="1073426" y="0"/>
                </a:lnTo>
                <a:lnTo>
                  <a:pt x="0" y="50358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2160E-A775-47CB-9373-BEA78CA39F57}"/>
              </a:ext>
            </a:extLst>
          </p:cNvPr>
          <p:cNvSpPr/>
          <p:nvPr/>
        </p:nvSpPr>
        <p:spPr>
          <a:xfrm>
            <a:off x="5764696" y="5459896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786879-9071-45E4-82BF-1CD3AF3300A7}"/>
              </a:ext>
            </a:extLst>
          </p:cNvPr>
          <p:cNvSpPr/>
          <p:nvPr/>
        </p:nvSpPr>
        <p:spPr>
          <a:xfrm>
            <a:off x="4817165" y="5675434"/>
            <a:ext cx="126277" cy="126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F7113-1341-4E92-A33B-570DA5EC78F6}"/>
              </a:ext>
            </a:extLst>
          </p:cNvPr>
          <p:cNvSpPr/>
          <p:nvPr/>
        </p:nvSpPr>
        <p:spPr>
          <a:xfrm>
            <a:off x="7298634" y="5569035"/>
            <a:ext cx="126277" cy="126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60283B-AA09-4012-8B03-299312E975D4}"/>
              </a:ext>
            </a:extLst>
          </p:cNvPr>
          <p:cNvSpPr/>
          <p:nvPr/>
        </p:nvSpPr>
        <p:spPr>
          <a:xfrm>
            <a:off x="3319670" y="5847749"/>
            <a:ext cx="126277" cy="126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D1974E-0769-46BD-9391-028F8BCFB09E}"/>
              </a:ext>
            </a:extLst>
          </p:cNvPr>
          <p:cNvSpPr/>
          <p:nvPr/>
        </p:nvSpPr>
        <p:spPr>
          <a:xfrm>
            <a:off x="6788427" y="5370252"/>
            <a:ext cx="126277" cy="126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892DF-2D0E-43FD-ABC3-A67C91242CE6}"/>
              </a:ext>
            </a:extLst>
          </p:cNvPr>
          <p:cNvSpPr/>
          <p:nvPr/>
        </p:nvSpPr>
        <p:spPr>
          <a:xfrm>
            <a:off x="5512523" y="6195773"/>
            <a:ext cx="126277" cy="1262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927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What have we talked about?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9F888D-DE76-48B6-A115-CE7395E1B237}"/>
              </a:ext>
            </a:extLst>
          </p:cNvPr>
          <p:cNvSpPr txBox="1"/>
          <p:nvPr/>
        </p:nvSpPr>
        <p:spPr>
          <a:xfrm>
            <a:off x="834887" y="1974574"/>
            <a:ext cx="10151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Relational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Spatial Queries</a:t>
            </a:r>
          </a:p>
        </p:txBody>
      </p:sp>
      <p:pic>
        <p:nvPicPr>
          <p:cNvPr id="16" name="Picture 15" descr="A high angle view of a forest&#10;&#10;Description automatically generated with low confidence">
            <a:extLst>
              <a:ext uri="{FF2B5EF4-FFF2-40B4-BE49-F238E27FC236}">
                <a16:creationId xmlns:a16="http://schemas.microsoft.com/office/drawing/2014/main" id="{9A84BC58-E3BD-4F99-B52F-74D35D14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3" y="1748548"/>
            <a:ext cx="7315200" cy="38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Aims of a database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791022-0E20-4D95-BA4E-269FA8ACC4A5}"/>
              </a:ext>
            </a:extLst>
          </p:cNvPr>
          <p:cNvSpPr txBox="1"/>
          <p:nvPr/>
        </p:nvSpPr>
        <p:spPr>
          <a:xfrm>
            <a:off x="583096" y="1530171"/>
            <a:ext cx="10561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E" sz="2800" dirty="0">
                <a:latin typeface="Gill Sans MT" panose="020B0502020104020203" pitchFamily="34" charset="0"/>
              </a:rPr>
              <a:t>Store information/data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Secure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Version control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Unique point of access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endParaRPr lang="en-IE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Aims of a database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791022-0E20-4D95-BA4E-269FA8ACC4A5}"/>
              </a:ext>
            </a:extLst>
          </p:cNvPr>
          <p:cNvSpPr txBox="1"/>
          <p:nvPr/>
        </p:nvSpPr>
        <p:spPr>
          <a:xfrm>
            <a:off x="583096" y="1530171"/>
            <a:ext cx="10561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E" sz="2800" dirty="0">
                <a:latin typeface="Gill Sans MT" panose="020B0502020104020203" pitchFamily="34" charset="0"/>
              </a:rPr>
              <a:t>Store information/data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Secure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Version control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Unique point of access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2. Retrieve information/data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Queries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Customised questions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9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Aims of a database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791022-0E20-4D95-BA4E-269FA8ACC4A5}"/>
              </a:ext>
            </a:extLst>
          </p:cNvPr>
          <p:cNvSpPr txBox="1"/>
          <p:nvPr/>
        </p:nvSpPr>
        <p:spPr>
          <a:xfrm>
            <a:off x="583096" y="1530171"/>
            <a:ext cx="105619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E" sz="2800" dirty="0">
                <a:latin typeface="Gill Sans MT" panose="020B0502020104020203" pitchFamily="34" charset="0"/>
              </a:rPr>
              <a:t>Store information/data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Secure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Version control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Unique point of access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2. Retrieve information/data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Queries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Customised questions</a:t>
            </a:r>
          </a:p>
          <a:p>
            <a:endParaRPr lang="en-IE" sz="2800" dirty="0">
              <a:latin typeface="Gill Sans MT" panose="020B0502020104020203" pitchFamily="34" charset="0"/>
            </a:endParaRPr>
          </a:p>
          <a:p>
            <a:r>
              <a:rPr lang="en-IE" sz="2800" dirty="0">
                <a:latin typeface="Gill Sans MT" panose="020B0502020104020203" pitchFamily="34" charset="0"/>
              </a:rPr>
              <a:t>3. Multiple access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E" sz="2800" dirty="0">
                <a:latin typeface="Gill Sans MT" panose="020B0502020104020203" pitchFamily="34" charset="0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4812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122438-B552-4769-8455-176283E9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13477"/>
              </p:ext>
            </p:extLst>
          </p:nvPr>
        </p:nvGraphicFramePr>
        <p:xfrm>
          <a:off x="934280" y="1320932"/>
          <a:ext cx="3706191" cy="251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7">
                  <a:extLst>
                    <a:ext uri="{9D8B030D-6E8A-4147-A177-3AD203B41FA5}">
                      <a16:colId xmlns:a16="http://schemas.microsoft.com/office/drawing/2014/main" val="671640229"/>
                    </a:ext>
                  </a:extLst>
                </a:gridCol>
                <a:gridCol w="1235397">
                  <a:extLst>
                    <a:ext uri="{9D8B030D-6E8A-4147-A177-3AD203B41FA5}">
                      <a16:colId xmlns:a16="http://schemas.microsoft.com/office/drawing/2014/main" val="1643678517"/>
                    </a:ext>
                  </a:extLst>
                </a:gridCol>
                <a:gridCol w="1235397">
                  <a:extLst>
                    <a:ext uri="{9D8B030D-6E8A-4147-A177-3AD203B41FA5}">
                      <a16:colId xmlns:a16="http://schemas.microsoft.com/office/drawing/2014/main" val="1191599523"/>
                    </a:ext>
                  </a:extLst>
                </a:gridCol>
              </a:tblGrid>
              <a:tr h="628455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95094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8084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380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2393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6DF35A6-4E08-4724-B48F-D23027971BCC}"/>
              </a:ext>
            </a:extLst>
          </p:cNvPr>
          <p:cNvCxnSpPr>
            <a:cxnSpLocks/>
          </p:cNvCxnSpPr>
          <p:nvPr/>
        </p:nvCxnSpPr>
        <p:spPr>
          <a:xfrm>
            <a:off x="4770783" y="2577842"/>
            <a:ext cx="2173357" cy="20176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EB13CF3-8D99-45F7-9150-72C095F25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32618"/>
              </p:ext>
            </p:extLst>
          </p:nvPr>
        </p:nvGraphicFramePr>
        <p:xfrm>
          <a:off x="7074452" y="3429000"/>
          <a:ext cx="3706191" cy="251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7">
                  <a:extLst>
                    <a:ext uri="{9D8B030D-6E8A-4147-A177-3AD203B41FA5}">
                      <a16:colId xmlns:a16="http://schemas.microsoft.com/office/drawing/2014/main" val="671640229"/>
                    </a:ext>
                  </a:extLst>
                </a:gridCol>
                <a:gridCol w="1235397">
                  <a:extLst>
                    <a:ext uri="{9D8B030D-6E8A-4147-A177-3AD203B41FA5}">
                      <a16:colId xmlns:a16="http://schemas.microsoft.com/office/drawing/2014/main" val="1643678517"/>
                    </a:ext>
                  </a:extLst>
                </a:gridCol>
                <a:gridCol w="1235397">
                  <a:extLst>
                    <a:ext uri="{9D8B030D-6E8A-4147-A177-3AD203B41FA5}">
                      <a16:colId xmlns:a16="http://schemas.microsoft.com/office/drawing/2014/main" val="1191599523"/>
                    </a:ext>
                  </a:extLst>
                </a:gridCol>
              </a:tblGrid>
              <a:tr h="628455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95094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28084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380"/>
                  </a:ext>
                </a:extLst>
              </a:tr>
              <a:tr h="62845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23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673A9C-E86B-4714-8B3F-F0D95EC7DA5E}"/>
              </a:ext>
            </a:extLst>
          </p:cNvPr>
          <p:cNvSpPr txBox="1"/>
          <p:nvPr/>
        </p:nvSpPr>
        <p:spPr>
          <a:xfrm>
            <a:off x="516836" y="4595485"/>
            <a:ext cx="425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Join multiple tables into relational database</a:t>
            </a:r>
          </a:p>
          <a:p>
            <a:endParaRPr lang="en-IE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Each table has unique data</a:t>
            </a:r>
          </a:p>
        </p:txBody>
      </p:sp>
    </p:spTree>
    <p:extLst>
      <p:ext uri="{BB962C8B-B14F-4D97-AF65-F5344CB8AC3E}">
        <p14:creationId xmlns:p14="http://schemas.microsoft.com/office/powerpoint/2010/main" val="206864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905E1-7E7D-40B4-B0B4-BF0AFD2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89378"/>
              </p:ext>
            </p:extLst>
          </p:nvPr>
        </p:nvGraphicFramePr>
        <p:xfrm>
          <a:off x="139147" y="1828814"/>
          <a:ext cx="11913706" cy="283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193">
                  <a:extLst>
                    <a:ext uri="{9D8B030D-6E8A-4147-A177-3AD203B41FA5}">
                      <a16:colId xmlns:a16="http://schemas.microsoft.com/office/drawing/2014/main" val="42949245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8819535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68616891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2206617383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2689888909"/>
                    </a:ext>
                  </a:extLst>
                </a:gridCol>
                <a:gridCol w="1823121">
                  <a:extLst>
                    <a:ext uri="{9D8B030D-6E8A-4147-A177-3AD203B41FA5}">
                      <a16:colId xmlns:a16="http://schemas.microsoft.com/office/drawing/2014/main" val="2324028616"/>
                    </a:ext>
                  </a:extLst>
                </a:gridCol>
                <a:gridCol w="1701958">
                  <a:extLst>
                    <a:ext uri="{9D8B030D-6E8A-4147-A177-3AD203B41FA5}">
                      <a16:colId xmlns:a16="http://schemas.microsoft.com/office/drawing/2014/main" val="1412908701"/>
                    </a:ext>
                  </a:extLst>
                </a:gridCol>
              </a:tblGrid>
              <a:tr h="567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Site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Date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Common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Habitat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Abundance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177160"/>
                  </a:ext>
                </a:extLst>
              </a:tr>
              <a:tr h="567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Alfred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02.08.2021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Certhia familiaris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Treecreeper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870491"/>
                  </a:ext>
                </a:extLst>
              </a:tr>
              <a:tr h="567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Site1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Russel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10.08.2021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Sitta europaea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Nuthatch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136861"/>
                  </a:ext>
                </a:extLst>
              </a:tr>
              <a:tr h="567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Charles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10.9.2021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Certhia familiaris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Treecreeper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Farmland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 individuals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934765"/>
                  </a:ext>
                </a:extLst>
              </a:tr>
              <a:tr h="567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Plot3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Charles D.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22.09.2021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Sitta europea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Nuthatch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54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9751D-65CF-46B9-AF18-C2495E3E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32530"/>
              </p:ext>
            </p:extLst>
          </p:nvPr>
        </p:nvGraphicFramePr>
        <p:xfrm>
          <a:off x="614292" y="1225824"/>
          <a:ext cx="3517902" cy="135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951">
                  <a:extLst>
                    <a:ext uri="{9D8B030D-6E8A-4147-A177-3AD203B41FA5}">
                      <a16:colId xmlns:a16="http://schemas.microsoft.com/office/drawing/2014/main" val="3816414218"/>
                    </a:ext>
                  </a:extLst>
                </a:gridCol>
                <a:gridCol w="1758951">
                  <a:extLst>
                    <a:ext uri="{9D8B030D-6E8A-4147-A177-3AD203B41FA5}">
                      <a16:colId xmlns:a16="http://schemas.microsoft.com/office/drawing/2014/main" val="766726811"/>
                    </a:ext>
                  </a:extLst>
                </a:gridCol>
              </a:tblGrid>
              <a:tr h="337931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127541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Alfred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128172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Russel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995943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Charles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575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D111B-2954-4ACA-992F-7168996B1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57903"/>
              </p:ext>
            </p:extLst>
          </p:nvPr>
        </p:nvGraphicFramePr>
        <p:xfrm>
          <a:off x="5751444" y="1345096"/>
          <a:ext cx="6018972" cy="111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324">
                  <a:extLst>
                    <a:ext uri="{9D8B030D-6E8A-4147-A177-3AD203B41FA5}">
                      <a16:colId xmlns:a16="http://schemas.microsoft.com/office/drawing/2014/main" val="548889729"/>
                    </a:ext>
                  </a:extLst>
                </a:gridCol>
                <a:gridCol w="2006324">
                  <a:extLst>
                    <a:ext uri="{9D8B030D-6E8A-4147-A177-3AD203B41FA5}">
                      <a16:colId xmlns:a16="http://schemas.microsoft.com/office/drawing/2014/main" val="1845471091"/>
                    </a:ext>
                  </a:extLst>
                </a:gridCol>
                <a:gridCol w="2006324">
                  <a:extLst>
                    <a:ext uri="{9D8B030D-6E8A-4147-A177-3AD203B41FA5}">
                      <a16:colId xmlns:a16="http://schemas.microsoft.com/office/drawing/2014/main" val="1139778460"/>
                    </a:ext>
                  </a:extLst>
                </a:gridCol>
              </a:tblGrid>
              <a:tr h="37106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Common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220887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Certhia familiaris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Treecreeper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730184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Sitta europaea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Nuthatch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1844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438492-6C9C-4F13-B260-E1DABFE2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3002"/>
              </p:ext>
            </p:extLst>
          </p:nvPr>
        </p:nvGraphicFramePr>
        <p:xfrm>
          <a:off x="3669610" y="2765279"/>
          <a:ext cx="4163667" cy="1351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89">
                  <a:extLst>
                    <a:ext uri="{9D8B030D-6E8A-4147-A177-3AD203B41FA5}">
                      <a16:colId xmlns:a16="http://schemas.microsoft.com/office/drawing/2014/main" val="671568086"/>
                    </a:ext>
                  </a:extLst>
                </a:gridCol>
                <a:gridCol w="1387889">
                  <a:extLst>
                    <a:ext uri="{9D8B030D-6E8A-4147-A177-3AD203B41FA5}">
                      <a16:colId xmlns:a16="http://schemas.microsoft.com/office/drawing/2014/main" val="97901222"/>
                    </a:ext>
                  </a:extLst>
                </a:gridCol>
                <a:gridCol w="1387889">
                  <a:extLst>
                    <a:ext uri="{9D8B030D-6E8A-4147-A177-3AD203B41FA5}">
                      <a16:colId xmlns:a16="http://schemas.microsoft.com/office/drawing/2014/main" val="4261348012"/>
                    </a:ext>
                  </a:extLst>
                </a:gridCol>
              </a:tblGrid>
              <a:tr h="33793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Plot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Plot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Habitat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406861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31520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Farmland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536880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58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4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9751D-65CF-46B9-AF18-C2495E3ED200}"/>
              </a:ext>
            </a:extLst>
          </p:cNvPr>
          <p:cNvGraphicFramePr>
            <a:graphicFrameLocks noGrp="1"/>
          </p:cNvGraphicFramePr>
          <p:nvPr/>
        </p:nvGraphicFramePr>
        <p:xfrm>
          <a:off x="614292" y="1225824"/>
          <a:ext cx="3517902" cy="135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951">
                  <a:extLst>
                    <a:ext uri="{9D8B030D-6E8A-4147-A177-3AD203B41FA5}">
                      <a16:colId xmlns:a16="http://schemas.microsoft.com/office/drawing/2014/main" val="3816414218"/>
                    </a:ext>
                  </a:extLst>
                </a:gridCol>
                <a:gridCol w="1758951">
                  <a:extLst>
                    <a:ext uri="{9D8B030D-6E8A-4147-A177-3AD203B41FA5}">
                      <a16:colId xmlns:a16="http://schemas.microsoft.com/office/drawing/2014/main" val="766726811"/>
                    </a:ext>
                  </a:extLst>
                </a:gridCol>
              </a:tblGrid>
              <a:tr h="337931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127541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Alfred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128172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Russel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995943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Charles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575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D111B-2954-4ACA-992F-7168996B1480}"/>
              </a:ext>
            </a:extLst>
          </p:cNvPr>
          <p:cNvGraphicFramePr>
            <a:graphicFrameLocks noGrp="1"/>
          </p:cNvGraphicFramePr>
          <p:nvPr/>
        </p:nvGraphicFramePr>
        <p:xfrm>
          <a:off x="5751444" y="1345096"/>
          <a:ext cx="6018972" cy="111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324">
                  <a:extLst>
                    <a:ext uri="{9D8B030D-6E8A-4147-A177-3AD203B41FA5}">
                      <a16:colId xmlns:a16="http://schemas.microsoft.com/office/drawing/2014/main" val="548889729"/>
                    </a:ext>
                  </a:extLst>
                </a:gridCol>
                <a:gridCol w="2006324">
                  <a:extLst>
                    <a:ext uri="{9D8B030D-6E8A-4147-A177-3AD203B41FA5}">
                      <a16:colId xmlns:a16="http://schemas.microsoft.com/office/drawing/2014/main" val="1845471091"/>
                    </a:ext>
                  </a:extLst>
                </a:gridCol>
                <a:gridCol w="2006324">
                  <a:extLst>
                    <a:ext uri="{9D8B030D-6E8A-4147-A177-3AD203B41FA5}">
                      <a16:colId xmlns:a16="http://schemas.microsoft.com/office/drawing/2014/main" val="1139778460"/>
                    </a:ext>
                  </a:extLst>
                </a:gridCol>
              </a:tblGrid>
              <a:tr h="37106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Common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220887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Certhia familiaris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Treecreeper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730184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Sitta europaea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Nuthatch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1844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438492-6C9C-4F13-B260-E1DABFE2896E}"/>
              </a:ext>
            </a:extLst>
          </p:cNvPr>
          <p:cNvGraphicFramePr>
            <a:graphicFrameLocks noGrp="1"/>
          </p:cNvGraphicFramePr>
          <p:nvPr/>
        </p:nvGraphicFramePr>
        <p:xfrm>
          <a:off x="3669610" y="2765279"/>
          <a:ext cx="4163667" cy="1351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89">
                  <a:extLst>
                    <a:ext uri="{9D8B030D-6E8A-4147-A177-3AD203B41FA5}">
                      <a16:colId xmlns:a16="http://schemas.microsoft.com/office/drawing/2014/main" val="671568086"/>
                    </a:ext>
                  </a:extLst>
                </a:gridCol>
                <a:gridCol w="1387889">
                  <a:extLst>
                    <a:ext uri="{9D8B030D-6E8A-4147-A177-3AD203B41FA5}">
                      <a16:colId xmlns:a16="http://schemas.microsoft.com/office/drawing/2014/main" val="97901222"/>
                    </a:ext>
                  </a:extLst>
                </a:gridCol>
                <a:gridCol w="1387889">
                  <a:extLst>
                    <a:ext uri="{9D8B030D-6E8A-4147-A177-3AD203B41FA5}">
                      <a16:colId xmlns:a16="http://schemas.microsoft.com/office/drawing/2014/main" val="4261348012"/>
                    </a:ext>
                  </a:extLst>
                </a:gridCol>
              </a:tblGrid>
              <a:tr h="33793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Plot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Plot name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Habitat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406861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31520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Farmland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536880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Plot3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Woodland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582632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00F74126-13F4-4B74-A63C-302BEF17F080}"/>
              </a:ext>
            </a:extLst>
          </p:cNvPr>
          <p:cNvSpPr/>
          <p:nvPr/>
        </p:nvSpPr>
        <p:spPr>
          <a:xfrm rot="16200000">
            <a:off x="5680772" y="-22094"/>
            <a:ext cx="830455" cy="9435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BBE3FE-089E-4F5B-919D-6F7B181EE938}"/>
              </a:ext>
            </a:extLst>
          </p:cNvPr>
          <p:cNvGraphicFramePr>
            <a:graphicFrameLocks noGrp="1"/>
          </p:cNvGraphicFramePr>
          <p:nvPr/>
        </p:nvGraphicFramePr>
        <p:xfrm>
          <a:off x="1378224" y="5284647"/>
          <a:ext cx="954156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313">
                  <a:extLst>
                    <a:ext uri="{9D8B030D-6E8A-4147-A177-3AD203B41FA5}">
                      <a16:colId xmlns:a16="http://schemas.microsoft.com/office/drawing/2014/main" val="907617190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1152401639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109420137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1712849819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42642764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Plot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Date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Observer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Species ID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u="none" strike="noStrike" dirty="0">
                          <a:effectLst/>
                          <a:latin typeface="Gill Sans MT" panose="020B0502020104020203" pitchFamily="34" charset="0"/>
                        </a:rPr>
                        <a:t>Abundance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38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02.08.2021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8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10.08.2021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06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10.09.2021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492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22.09.2021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u="none" strike="noStrike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79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86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8DD6E-DC47-46E0-A10E-5C86B0895A12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F23-5EE0-48E4-B9BF-2048ADAE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69078" cy="598556"/>
          </a:xfrm>
        </p:spPr>
        <p:txBody>
          <a:bodyPr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99DE8-7B9E-43FC-89C6-8EABA1EE937C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6E7423-CABE-4F98-B8EC-EE57B697EDF8}"/>
              </a:ext>
            </a:extLst>
          </p:cNvPr>
          <p:cNvSpPr txBox="1"/>
          <p:nvPr/>
        </p:nvSpPr>
        <p:spPr>
          <a:xfrm>
            <a:off x="1152939" y="140473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latin typeface="Gill Sans MT" panose="020B0502020104020203" pitchFamily="34" charset="0"/>
              </a:rPr>
              <a:t>Constrain data types: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E" sz="2400" dirty="0">
              <a:latin typeface="Gill Sans MT" panose="020B05020201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E" sz="2400" dirty="0">
              <a:latin typeface="Gill Sans MT" panose="020B05020201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Integer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E" sz="2400" dirty="0">
              <a:latin typeface="Gill Sans MT" panose="020B05020201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Date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E" sz="2400" dirty="0">
              <a:latin typeface="Gill Sans MT" panose="020B05020201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Gill Sans MT" panose="020B0502020104020203" pitchFamily="34" charset="0"/>
              </a:rPr>
              <a:t>String/factor</a:t>
            </a:r>
          </a:p>
        </p:txBody>
      </p:sp>
    </p:spTree>
    <p:extLst>
      <p:ext uri="{BB962C8B-B14F-4D97-AF65-F5344CB8AC3E}">
        <p14:creationId xmlns:p14="http://schemas.microsoft.com/office/powerpoint/2010/main" val="117558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393</Words>
  <Application>Microsoft Office PowerPoint</Application>
  <PresentationFormat>Widescreen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Office Theme</vt:lpstr>
      <vt:lpstr>MOD004089 GIS Tools for Biodiversity Mapping and Conservation</vt:lpstr>
      <vt:lpstr>Aims of a database</vt:lpstr>
      <vt:lpstr>Aims of a database</vt:lpstr>
      <vt:lpstr>Aims of a database</vt:lpstr>
      <vt:lpstr>Principles</vt:lpstr>
      <vt:lpstr>Principles</vt:lpstr>
      <vt:lpstr>Principles</vt:lpstr>
      <vt:lpstr>Principles</vt:lpstr>
      <vt:lpstr>Principles</vt:lpstr>
      <vt:lpstr>Queries</vt:lpstr>
      <vt:lpstr>Queries</vt:lpstr>
      <vt:lpstr>Software</vt:lpstr>
      <vt:lpstr>Queries in GIS</vt:lpstr>
      <vt:lpstr>Queries in GIS</vt:lpstr>
      <vt:lpstr>What have we talked about?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MOD004089 GIS Tools for Biodiversity Mapping and Conservation</dc:title>
  <dc:creator>Hannah White</dc:creator>
  <cp:lastModifiedBy>Hannah White</cp:lastModifiedBy>
  <cp:revision>13</cp:revision>
  <dcterms:created xsi:type="dcterms:W3CDTF">2021-07-27T11:12:28Z</dcterms:created>
  <dcterms:modified xsi:type="dcterms:W3CDTF">2021-08-24T16:05:28Z</dcterms:modified>
</cp:coreProperties>
</file>