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75" r:id="rId3"/>
    <p:sldId id="276" r:id="rId4"/>
    <p:sldId id="258" r:id="rId5"/>
    <p:sldId id="263" r:id="rId6"/>
    <p:sldId id="278" r:id="rId7"/>
    <p:sldId id="279" r:id="rId8"/>
    <p:sldId id="280" r:id="rId9"/>
    <p:sldId id="281" r:id="rId10"/>
    <p:sldId id="277" r:id="rId11"/>
    <p:sldId id="282" r:id="rId12"/>
    <p:sldId id="283" r:id="rId13"/>
    <p:sldId id="285" r:id="rId14"/>
    <p:sldId id="286" r:id="rId15"/>
    <p:sldId id="287" r:id="rId16"/>
    <p:sldId id="288" r:id="rId17"/>
    <p:sldId id="289" r:id="rId18"/>
    <p:sldId id="296" r:id="rId19"/>
    <p:sldId id="291" r:id="rId20"/>
    <p:sldId id="297" r:id="rId21"/>
    <p:sldId id="298" r:id="rId22"/>
    <p:sldId id="290" r:id="rId23"/>
    <p:sldId id="292" r:id="rId24"/>
    <p:sldId id="299" r:id="rId25"/>
    <p:sldId id="294" r:id="rId26"/>
    <p:sldId id="295" r:id="rId27"/>
    <p:sldId id="293" r:id="rId28"/>
    <p:sldId id="273" r:id="rId2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6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n Raquel Echeverri Londoño" userId="d7e10dca6c305140" providerId="LiveId" clId="{7E256FA3-CB0D-4CC0-9530-F8214D28240F}"/>
    <pc:docChg chg="undo custSel modSld">
      <pc:chgData name="Karen Raquel Echeverri Londoño" userId="d7e10dca6c305140" providerId="LiveId" clId="{7E256FA3-CB0D-4CC0-9530-F8214D28240F}" dt="2022-02-20T03:30:29.463" v="105" actId="1076"/>
      <pc:docMkLst>
        <pc:docMk/>
      </pc:docMkLst>
      <pc:sldChg chg="addSp modSp mod">
        <pc:chgData name="Karen Raquel Echeverri Londoño" userId="d7e10dca6c305140" providerId="LiveId" clId="{7E256FA3-CB0D-4CC0-9530-F8214D28240F}" dt="2022-02-20T03:28:03.195" v="102" actId="207"/>
        <pc:sldMkLst>
          <pc:docMk/>
          <pc:sldMk cId="0" sldId="263"/>
        </pc:sldMkLst>
        <pc:spChg chg="add mod">
          <ac:chgData name="Karen Raquel Echeverri Londoño" userId="d7e10dca6c305140" providerId="LiveId" clId="{7E256FA3-CB0D-4CC0-9530-F8214D28240F}" dt="2022-02-20T03:28:03.195" v="102" actId="207"/>
          <ac:spMkLst>
            <pc:docMk/>
            <pc:sldMk cId="0" sldId="263"/>
            <ac:spMk id="3" creationId="{E80A250A-6D08-4481-9454-103304FFCE96}"/>
          </ac:spMkLst>
        </pc:spChg>
      </pc:sldChg>
      <pc:sldChg chg="addSp modSp mod">
        <pc:chgData name="Karen Raquel Echeverri Londoño" userId="d7e10dca6c305140" providerId="LiveId" clId="{7E256FA3-CB0D-4CC0-9530-F8214D28240F}" dt="2022-02-20T03:30:29.463" v="105" actId="1076"/>
        <pc:sldMkLst>
          <pc:docMk/>
          <pc:sldMk cId="2252580914" sldId="278"/>
        </pc:sldMkLst>
        <pc:spChg chg="add mod">
          <ac:chgData name="Karen Raquel Echeverri Londoño" userId="d7e10dca6c305140" providerId="LiveId" clId="{7E256FA3-CB0D-4CC0-9530-F8214D28240F}" dt="2022-02-20T03:30:29.463" v="105" actId="1076"/>
          <ac:spMkLst>
            <pc:docMk/>
            <pc:sldMk cId="2252580914" sldId="278"/>
            <ac:spMk id="2" creationId="{58C60C37-D9F0-480D-929E-7509191B39D1}"/>
          </ac:spMkLst>
        </pc:spChg>
      </pc:sldChg>
      <pc:sldChg chg="addSp modSp mod">
        <pc:chgData name="Karen Raquel Echeverri Londoño" userId="d7e10dca6c305140" providerId="LiveId" clId="{7E256FA3-CB0D-4CC0-9530-F8214D28240F}" dt="2022-02-20T03:27:45.895" v="100" actId="207"/>
        <pc:sldMkLst>
          <pc:docMk/>
          <pc:sldMk cId="1372745584" sldId="279"/>
        </pc:sldMkLst>
        <pc:spChg chg="add mod">
          <ac:chgData name="Karen Raquel Echeverri Londoño" userId="d7e10dca6c305140" providerId="LiveId" clId="{7E256FA3-CB0D-4CC0-9530-F8214D28240F}" dt="2022-02-20T03:27:45.895" v="100" actId="207"/>
          <ac:spMkLst>
            <pc:docMk/>
            <pc:sldMk cId="1372745584" sldId="279"/>
            <ac:spMk id="2" creationId="{B44FAB10-B789-4021-9062-0C158FAE3D48}"/>
          </ac:spMkLst>
        </pc:spChg>
      </pc:sldChg>
      <pc:sldChg chg="addSp modSp mod">
        <pc:chgData name="Karen Raquel Echeverri Londoño" userId="d7e10dca6c305140" providerId="LiveId" clId="{7E256FA3-CB0D-4CC0-9530-F8214D28240F}" dt="2022-02-20T03:28:17.793" v="103" actId="207"/>
        <pc:sldMkLst>
          <pc:docMk/>
          <pc:sldMk cId="3348273801" sldId="280"/>
        </pc:sldMkLst>
        <pc:spChg chg="add mod">
          <ac:chgData name="Karen Raquel Echeverri Londoño" userId="d7e10dca6c305140" providerId="LiveId" clId="{7E256FA3-CB0D-4CC0-9530-F8214D28240F}" dt="2022-02-20T03:28:17.793" v="103" actId="207"/>
          <ac:spMkLst>
            <pc:docMk/>
            <pc:sldMk cId="3348273801" sldId="280"/>
            <ac:spMk id="3" creationId="{2D2CB8A6-DC06-4AEF-AB8B-6A6566151DF0}"/>
          </ac:spMkLst>
        </pc:spChg>
      </pc:sldChg>
      <pc:sldChg chg="addSp modSp mod">
        <pc:chgData name="Karen Raquel Echeverri Londoño" userId="d7e10dca6c305140" providerId="LiveId" clId="{7E256FA3-CB0D-4CC0-9530-F8214D28240F}" dt="2022-02-20T03:28:26.745" v="104" actId="207"/>
        <pc:sldMkLst>
          <pc:docMk/>
          <pc:sldMk cId="2547258122" sldId="281"/>
        </pc:sldMkLst>
        <pc:spChg chg="add mod">
          <ac:chgData name="Karen Raquel Echeverri Londoño" userId="d7e10dca6c305140" providerId="LiveId" clId="{7E256FA3-CB0D-4CC0-9530-F8214D28240F}" dt="2022-02-20T03:28:26.745" v="104" actId="207"/>
          <ac:spMkLst>
            <pc:docMk/>
            <pc:sldMk cId="2547258122" sldId="281"/>
            <ac:spMk id="3" creationId="{3DFA1604-771C-487C-951A-67EE104FD249}"/>
          </ac:spMkLst>
        </pc:spChg>
      </pc:sldChg>
    </pc:docChg>
  </pc:docChgLst>
  <pc:docChgLst>
    <pc:chgData name="Karen Echeverry" userId="d7e10dca6c305140" providerId="LiveId" clId="{BBAD8E3E-2A51-4F1C-9A54-EDEC237BCAD2}"/>
    <pc:docChg chg="undo custSel addSld delSld modSld">
      <pc:chgData name="Karen Echeverry" userId="d7e10dca6c305140" providerId="LiveId" clId="{BBAD8E3E-2A51-4F1C-9A54-EDEC237BCAD2}" dt="2021-12-03T06:42:49.714" v="93" actId="2890"/>
      <pc:docMkLst>
        <pc:docMk/>
      </pc:docMkLst>
      <pc:sldChg chg="addSp delSp modSp mod">
        <pc:chgData name="Karen Echeverry" userId="d7e10dca6c305140" providerId="LiveId" clId="{BBAD8E3E-2A51-4F1C-9A54-EDEC237BCAD2}" dt="2021-12-03T06:39:23.152" v="64" actId="1076"/>
        <pc:sldMkLst>
          <pc:docMk/>
          <pc:sldMk cId="3648388821" sldId="290"/>
        </pc:sldMkLst>
        <pc:spChg chg="add del mod">
          <ac:chgData name="Karen Echeverry" userId="d7e10dca6c305140" providerId="LiveId" clId="{BBAD8E3E-2A51-4F1C-9A54-EDEC237BCAD2}" dt="2021-12-03T06:35:49.397" v="34" actId="21"/>
          <ac:spMkLst>
            <pc:docMk/>
            <pc:sldMk cId="3648388821" sldId="290"/>
            <ac:spMk id="2" creationId="{6536907E-0A54-4011-8B37-2DA0F77C11F1}"/>
          </ac:spMkLst>
        </pc:spChg>
        <pc:spChg chg="del">
          <ac:chgData name="Karen Echeverry" userId="d7e10dca6c305140" providerId="LiveId" clId="{BBAD8E3E-2A51-4F1C-9A54-EDEC237BCAD2}" dt="2021-12-03T06:36:28.842" v="42" actId="478"/>
          <ac:spMkLst>
            <pc:docMk/>
            <pc:sldMk cId="3648388821" sldId="290"/>
            <ac:spMk id="3" creationId="{00000000-0000-0000-0000-000000000000}"/>
          </ac:spMkLst>
        </pc:spChg>
        <pc:spChg chg="add del mod">
          <ac:chgData name="Karen Echeverry" userId="d7e10dca6c305140" providerId="LiveId" clId="{BBAD8E3E-2A51-4F1C-9A54-EDEC237BCAD2}" dt="2021-12-03T06:36:36.496" v="44" actId="478"/>
          <ac:spMkLst>
            <pc:docMk/>
            <pc:sldMk cId="3648388821" sldId="290"/>
            <ac:spMk id="4" creationId="{69BBDACF-FD08-41EA-AF6E-698FB5006D06}"/>
          </ac:spMkLst>
        </pc:spChg>
        <pc:spChg chg="add mod">
          <ac:chgData name="Karen Echeverry" userId="d7e10dca6c305140" providerId="LiveId" clId="{BBAD8E3E-2A51-4F1C-9A54-EDEC237BCAD2}" dt="2021-12-03T06:36:26.528" v="41" actId="14100"/>
          <ac:spMkLst>
            <pc:docMk/>
            <pc:sldMk cId="3648388821" sldId="290"/>
            <ac:spMk id="5" creationId="{2EE50C56-8401-440C-84EF-806490906A21}"/>
          </ac:spMkLst>
        </pc:spChg>
        <pc:spChg chg="add del mod">
          <ac:chgData name="Karen Echeverry" userId="d7e10dca6c305140" providerId="LiveId" clId="{BBAD8E3E-2A51-4F1C-9A54-EDEC237BCAD2}" dt="2021-12-03T06:37:37.361" v="46" actId="478"/>
          <ac:spMkLst>
            <pc:docMk/>
            <pc:sldMk cId="3648388821" sldId="290"/>
            <ac:spMk id="7" creationId="{AEDE7F4B-EAD4-403B-BE33-9B19298C8F8D}"/>
          </ac:spMkLst>
        </pc:spChg>
        <pc:spChg chg="add del mod">
          <ac:chgData name="Karen Echeverry" userId="d7e10dca6c305140" providerId="LiveId" clId="{BBAD8E3E-2A51-4F1C-9A54-EDEC237BCAD2}" dt="2021-12-03T06:38:09.956" v="49" actId="478"/>
          <ac:spMkLst>
            <pc:docMk/>
            <pc:sldMk cId="3648388821" sldId="290"/>
            <ac:spMk id="9" creationId="{95065DAA-3D1A-419E-AD57-E705411D8049}"/>
          </ac:spMkLst>
        </pc:spChg>
        <pc:spChg chg="add del mod">
          <ac:chgData name="Karen Echeverry" userId="d7e10dca6c305140" providerId="LiveId" clId="{BBAD8E3E-2A51-4F1C-9A54-EDEC237BCAD2}" dt="2021-12-03T06:38:17.893" v="51" actId="478"/>
          <ac:spMkLst>
            <pc:docMk/>
            <pc:sldMk cId="3648388821" sldId="290"/>
            <ac:spMk id="11" creationId="{D7A1226F-70B6-4C86-9461-AF217C7898BE}"/>
          </ac:spMkLst>
        </pc:spChg>
        <pc:spChg chg="add mod">
          <ac:chgData name="Karen Echeverry" userId="d7e10dca6c305140" providerId="LiveId" clId="{BBAD8E3E-2A51-4F1C-9A54-EDEC237BCAD2}" dt="2021-12-03T06:38:46.114" v="57" actId="14100"/>
          <ac:spMkLst>
            <pc:docMk/>
            <pc:sldMk cId="3648388821" sldId="290"/>
            <ac:spMk id="13" creationId="{BFF8EB6D-4A98-4737-893D-841F3930E557}"/>
          </ac:spMkLst>
        </pc:spChg>
        <pc:graphicFrameChg chg="add del mod">
          <ac:chgData name="Karen Echeverry" userId="d7e10dca6c305140" providerId="LiveId" clId="{BBAD8E3E-2A51-4F1C-9A54-EDEC237BCAD2}" dt="2021-12-03T06:37:37.361" v="46" actId="478"/>
          <ac:graphicFrameMkLst>
            <pc:docMk/>
            <pc:sldMk cId="3648388821" sldId="290"/>
            <ac:graphicFrameMk id="6" creationId="{941BD714-3F68-41BC-82F5-8E34102D8946}"/>
          </ac:graphicFrameMkLst>
        </pc:graphicFrameChg>
        <pc:graphicFrameChg chg="add del mod">
          <ac:chgData name="Karen Echeverry" userId="d7e10dca6c305140" providerId="LiveId" clId="{BBAD8E3E-2A51-4F1C-9A54-EDEC237BCAD2}" dt="2021-12-03T06:38:09.956" v="49" actId="478"/>
          <ac:graphicFrameMkLst>
            <pc:docMk/>
            <pc:sldMk cId="3648388821" sldId="290"/>
            <ac:graphicFrameMk id="8" creationId="{18E6E936-D2CB-4924-B4FA-62EFF0682649}"/>
          </ac:graphicFrameMkLst>
        </pc:graphicFrameChg>
        <pc:graphicFrameChg chg="add del mod">
          <ac:chgData name="Karen Echeverry" userId="d7e10dca6c305140" providerId="LiveId" clId="{BBAD8E3E-2A51-4F1C-9A54-EDEC237BCAD2}" dt="2021-12-03T06:38:17.893" v="51" actId="478"/>
          <ac:graphicFrameMkLst>
            <pc:docMk/>
            <pc:sldMk cId="3648388821" sldId="290"/>
            <ac:graphicFrameMk id="10" creationId="{C413CFE0-5D52-4DBA-BFD2-DEF970469990}"/>
          </ac:graphicFrameMkLst>
        </pc:graphicFrameChg>
        <pc:graphicFrameChg chg="add mod modGraphic">
          <ac:chgData name="Karen Echeverry" userId="d7e10dca6c305140" providerId="LiveId" clId="{BBAD8E3E-2A51-4F1C-9A54-EDEC237BCAD2}" dt="2021-12-03T06:39:23.152" v="64" actId="1076"/>
          <ac:graphicFrameMkLst>
            <pc:docMk/>
            <pc:sldMk cId="3648388821" sldId="290"/>
            <ac:graphicFrameMk id="12" creationId="{68EE03BA-F317-4432-BCEB-7AE560E42975}"/>
          </ac:graphicFrameMkLst>
        </pc:graphicFrameChg>
      </pc:sldChg>
      <pc:sldChg chg="addSp modSp mod">
        <pc:chgData name="Karen Echeverry" userId="d7e10dca6c305140" providerId="LiveId" clId="{BBAD8E3E-2A51-4F1C-9A54-EDEC237BCAD2}" dt="2021-12-03T06:42:24.521" v="91" actId="1076"/>
        <pc:sldMkLst>
          <pc:docMk/>
          <pc:sldMk cId="2728970102" sldId="291"/>
        </pc:sldMkLst>
        <pc:spChg chg="add mod">
          <ac:chgData name="Karen Echeverry" userId="d7e10dca6c305140" providerId="LiveId" clId="{BBAD8E3E-2A51-4F1C-9A54-EDEC237BCAD2}" dt="2021-12-03T06:39:56.979" v="65"/>
          <ac:spMkLst>
            <pc:docMk/>
            <pc:sldMk cId="2728970102" sldId="291"/>
            <ac:spMk id="4" creationId="{171A0991-7883-4C0D-B9A2-36C10F9BBDD6}"/>
          </ac:spMkLst>
        </pc:spChg>
        <pc:graphicFrameChg chg="add mod modGraphic">
          <ac:chgData name="Karen Echeverry" userId="d7e10dca6c305140" providerId="LiveId" clId="{BBAD8E3E-2A51-4F1C-9A54-EDEC237BCAD2}" dt="2021-12-03T06:42:24.521" v="91" actId="1076"/>
          <ac:graphicFrameMkLst>
            <pc:docMk/>
            <pc:sldMk cId="2728970102" sldId="291"/>
            <ac:graphicFrameMk id="2" creationId="{19C268FF-B179-4507-B4C5-6C6A6F02F40F}"/>
          </ac:graphicFrameMkLst>
        </pc:graphicFrameChg>
      </pc:sldChg>
      <pc:sldChg chg="addSp modSp mod">
        <pc:chgData name="Karen Echeverry" userId="d7e10dca6c305140" providerId="LiveId" clId="{BBAD8E3E-2A51-4F1C-9A54-EDEC237BCAD2}" dt="2021-12-03T06:42:11.168" v="89" actId="1076"/>
        <pc:sldMkLst>
          <pc:docMk/>
          <pc:sldMk cId="2974836131" sldId="292"/>
        </pc:sldMkLst>
        <pc:spChg chg="add mod">
          <ac:chgData name="Karen Echeverry" userId="d7e10dca6c305140" providerId="LiveId" clId="{BBAD8E3E-2A51-4F1C-9A54-EDEC237BCAD2}" dt="2021-12-03T06:41:18.292" v="79"/>
          <ac:spMkLst>
            <pc:docMk/>
            <pc:sldMk cId="2974836131" sldId="292"/>
            <ac:spMk id="4" creationId="{DBB4D4B1-5C46-4C55-AE58-6037EDDD64A0}"/>
          </ac:spMkLst>
        </pc:spChg>
        <pc:graphicFrameChg chg="add mod modGraphic">
          <ac:chgData name="Karen Echeverry" userId="d7e10dca6c305140" providerId="LiveId" clId="{BBAD8E3E-2A51-4F1C-9A54-EDEC237BCAD2}" dt="2021-12-03T06:42:11.168" v="89" actId="1076"/>
          <ac:graphicFrameMkLst>
            <pc:docMk/>
            <pc:sldMk cId="2974836131" sldId="292"/>
            <ac:graphicFrameMk id="2" creationId="{F7BF092E-D0B5-4D48-8778-A13AC61B3FAD}"/>
          </ac:graphicFrameMkLst>
        </pc:graphicFrameChg>
      </pc:sldChg>
      <pc:sldChg chg="add del">
        <pc:chgData name="Karen Echeverry" userId="d7e10dca6c305140" providerId="LiveId" clId="{BBAD8E3E-2A51-4F1C-9A54-EDEC237BCAD2}" dt="2021-12-03T06:42:49.714" v="93" actId="2890"/>
        <pc:sldMkLst>
          <pc:docMk/>
          <pc:sldMk cId="217026992" sldId="29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8AA230-26E9-4845-90B2-987FEDAD6952}" type="datetimeFigureOut">
              <a:rPr lang="es-CO" smtClean="0"/>
              <a:t>20/02/2022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9992F-CB38-47BC-A2E9-D6D30D596956}" type="slidenum">
              <a:rPr lang="es-CO" smtClean="0"/>
              <a:t>‹Nº›</a:t>
            </a:fld>
            <a:endParaRPr lang="es-CO"/>
          </a:p>
        </p:txBody>
      </p:sp>
    </p:spTree>
    <p:extLst>
      <p:ext uri="{BB962C8B-B14F-4D97-AF65-F5344CB8AC3E}">
        <p14:creationId xmlns:p14="http://schemas.microsoft.com/office/powerpoint/2010/main" val="1842482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 name="Google Shape;7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Esta diapositiva no se debe modificar, es la portada y debe permanecer igual para todas las presentaciones</a:t>
            </a:r>
            <a:endParaRPr/>
          </a:p>
        </p:txBody>
      </p:sp>
      <p:sp>
        <p:nvSpPr>
          <p:cNvPr id="72" name="Google Shape;7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11</a:t>
            </a:fld>
            <a:endParaRPr/>
          </a:p>
        </p:txBody>
      </p:sp>
    </p:spTree>
    <p:extLst>
      <p:ext uri="{BB962C8B-B14F-4D97-AF65-F5344CB8AC3E}">
        <p14:creationId xmlns:p14="http://schemas.microsoft.com/office/powerpoint/2010/main" val="2399761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15</a:t>
            </a:fld>
            <a:endParaRPr/>
          </a:p>
        </p:txBody>
      </p:sp>
    </p:spTree>
    <p:extLst>
      <p:ext uri="{BB962C8B-B14F-4D97-AF65-F5344CB8AC3E}">
        <p14:creationId xmlns:p14="http://schemas.microsoft.com/office/powerpoint/2010/main" val="2495244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27</a:t>
            </a:fld>
            <a:endParaRPr/>
          </a:p>
        </p:txBody>
      </p:sp>
    </p:spTree>
    <p:extLst>
      <p:ext uri="{BB962C8B-B14F-4D97-AF65-F5344CB8AC3E}">
        <p14:creationId xmlns:p14="http://schemas.microsoft.com/office/powerpoint/2010/main" val="549059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Utilice esta diapositiva al final de su presentación</a:t>
            </a:r>
            <a:endParaRPr/>
          </a:p>
          <a:p>
            <a:pPr marL="171450" lvl="0" indent="-171450" algn="l" rtl="0">
              <a:lnSpc>
                <a:spcPct val="100000"/>
              </a:lnSpc>
              <a:spcBef>
                <a:spcPts val="0"/>
              </a:spcBef>
              <a:spcAft>
                <a:spcPts val="0"/>
              </a:spcAft>
              <a:buClr>
                <a:schemeClr val="dk1"/>
              </a:buClr>
              <a:buSzPts val="1200"/>
              <a:buFont typeface="Calibri"/>
              <a:buChar char="-"/>
            </a:pPr>
            <a:r>
              <a:rPr lang="es-ES"/>
              <a:t>Esta diapositiva no debe modificarse</a:t>
            </a:r>
            <a:endParaRPr/>
          </a:p>
        </p:txBody>
      </p:sp>
      <p:sp>
        <p:nvSpPr>
          <p:cNvPr id="189" name="Google Shape;18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como introducción de una nueva sección de la presentación o para destacar una frase clave.</a:t>
            </a:r>
            <a:endParaRPr/>
          </a:p>
          <a:p>
            <a:pPr marL="171450" lvl="0" indent="-171450" algn="l" rtl="0">
              <a:spcBef>
                <a:spcPts val="0"/>
              </a:spcBef>
              <a:spcAft>
                <a:spcPts val="0"/>
              </a:spcAft>
              <a:buClr>
                <a:schemeClr val="dk1"/>
              </a:buClr>
              <a:buSzPts val="1200"/>
              <a:buFont typeface="Calibri"/>
              <a:buChar char="-"/>
            </a:pPr>
            <a:r>
              <a:rPr lang="es-ES"/>
              <a:t>Al tener una foto de fondo los textos deben ser concisos.</a:t>
            </a:r>
            <a:endParaRPr/>
          </a:p>
          <a:p>
            <a:pPr marL="171450" lvl="0" indent="-171450" algn="l" rtl="0">
              <a:spcBef>
                <a:spcPts val="0"/>
              </a:spcBef>
              <a:spcAft>
                <a:spcPts val="0"/>
              </a:spcAft>
              <a:buClr>
                <a:schemeClr val="dk1"/>
              </a:buClr>
              <a:buSzPts val="1200"/>
              <a:buFont typeface="Calibri"/>
              <a:buChar char="-"/>
            </a:pPr>
            <a:r>
              <a:rPr lang="es-ES"/>
              <a:t>Los textos debe ir en blanco utilizando la tipografía Arial con un tamaño mínimo de 16 puntos.</a:t>
            </a:r>
            <a:endParaRPr/>
          </a:p>
          <a:p>
            <a:pPr marL="171450" lvl="0" indent="-171450" algn="l" rtl="0">
              <a:spcBef>
                <a:spcPts val="0"/>
              </a:spcBef>
              <a:spcAft>
                <a:spcPts val="0"/>
              </a:spcAft>
              <a:buClr>
                <a:schemeClr val="dk1"/>
              </a:buClr>
              <a:buSzPts val="1200"/>
              <a:buFont typeface="Calibri"/>
              <a:buChar char="-"/>
            </a:pPr>
            <a:r>
              <a:rPr lang="es-ES"/>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click derecho 🡪 enviar al fondo.</a:t>
            </a:r>
            <a:endParaRPr/>
          </a:p>
        </p:txBody>
      </p:sp>
      <p:sp>
        <p:nvSpPr>
          <p:cNvPr id="82" name="Google Shape;8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Escriba en esta diapositiva el titulo de la presentación y si lo desea puede agregar los temas que va exponer.</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Si va a dejar solo el titulo déjelo centrado en la diapositiva.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color blanco en tipografía Arial.</a:t>
            </a:r>
            <a:endParaRPr dirty="0"/>
          </a:p>
        </p:txBody>
      </p:sp>
      <p:sp>
        <p:nvSpPr>
          <p:cNvPr id="79" name="Google Shape;79;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6</a:t>
            </a:fld>
            <a:endParaRPr/>
          </a:p>
        </p:txBody>
      </p:sp>
    </p:spTree>
    <p:extLst>
      <p:ext uri="{BB962C8B-B14F-4D97-AF65-F5344CB8AC3E}">
        <p14:creationId xmlns:p14="http://schemas.microsoft.com/office/powerpoint/2010/main" val="810590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8</a:t>
            </a:fld>
            <a:endParaRPr/>
          </a:p>
        </p:txBody>
      </p:sp>
    </p:spTree>
    <p:extLst>
      <p:ext uri="{BB962C8B-B14F-4D97-AF65-F5344CB8AC3E}">
        <p14:creationId xmlns:p14="http://schemas.microsoft.com/office/powerpoint/2010/main" val="49372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9</a:t>
            </a:fld>
            <a:endParaRPr/>
          </a:p>
        </p:txBody>
      </p:sp>
    </p:spTree>
    <p:extLst>
      <p:ext uri="{BB962C8B-B14F-4D97-AF65-F5344CB8AC3E}">
        <p14:creationId xmlns:p14="http://schemas.microsoft.com/office/powerpoint/2010/main" val="3160861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10</a:t>
            </a:fld>
            <a:endParaRPr/>
          </a:p>
        </p:txBody>
      </p:sp>
    </p:spTree>
    <p:extLst>
      <p:ext uri="{BB962C8B-B14F-4D97-AF65-F5344CB8AC3E}">
        <p14:creationId xmlns:p14="http://schemas.microsoft.com/office/powerpoint/2010/main" val="2153105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0385A-8D1B-4A99-A354-85D5CB4A524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FE6233A-88E2-47BF-B1C1-5F5FB5C81A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449DD66-CED0-4D52-A99A-B1CDC542D866}"/>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5" name="Marcador de pie de página 4">
            <a:extLst>
              <a:ext uri="{FF2B5EF4-FFF2-40B4-BE49-F238E27FC236}">
                <a16:creationId xmlns:a16="http://schemas.microsoft.com/office/drawing/2014/main" id="{C9BE2BAE-FFC3-43F8-B6E4-CD9932F2249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C638FC5-7401-4538-ACC5-F56FC9C7298C}"/>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698952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C433CE-8610-4E19-A193-9232C2B76D0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1CAB11C-A2EE-4FE1-95DD-35DD3E1D325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44BD354-108B-43B5-902C-D77E233143B9}"/>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5" name="Marcador de pie de página 4">
            <a:extLst>
              <a:ext uri="{FF2B5EF4-FFF2-40B4-BE49-F238E27FC236}">
                <a16:creationId xmlns:a16="http://schemas.microsoft.com/office/drawing/2014/main" id="{6E63BBC2-C7B0-4F99-822F-29C5C7909AD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AB9712B-A374-433E-A7E3-7B01462ADFC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3557507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81F4E27-631A-421F-8CC0-950A2A33B50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F4F74BD-A923-4D77-A61E-462B528853B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45AAA32-896A-4712-B47B-89F222379456}"/>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5" name="Marcador de pie de página 4">
            <a:extLst>
              <a:ext uri="{FF2B5EF4-FFF2-40B4-BE49-F238E27FC236}">
                <a16:creationId xmlns:a16="http://schemas.microsoft.com/office/drawing/2014/main" id="{4C66817E-2F26-49D4-9D40-E8E6CB7F375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93394CB-B79E-43EE-A997-803D00572B7F}"/>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778214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p:cSld name="1_Diapositiva de título">
    <p:spTree>
      <p:nvGrpSpPr>
        <p:cNvPr id="1" name="Shape 15"/>
        <p:cNvGrpSpPr/>
        <p:nvPr/>
      </p:nvGrpSpPr>
      <p:grpSpPr>
        <a:xfrm>
          <a:off x="0" y="0"/>
          <a:ext cx="0" cy="0"/>
          <a:chOff x="0" y="0"/>
          <a:chExt cx="0" cy="0"/>
        </a:xfrm>
      </p:grpSpPr>
      <p:pic>
        <p:nvPicPr>
          <p:cNvPr id="16" name="Google Shape;16;p10" descr="Plantilla-presentaciones_naranja_portada.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769437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21"/>
        <p:cNvGrpSpPr/>
        <p:nvPr/>
      </p:nvGrpSpPr>
      <p:grpSpPr>
        <a:xfrm>
          <a:off x="0" y="0"/>
          <a:ext cx="0" cy="0"/>
          <a:chOff x="0" y="0"/>
          <a:chExt cx="0" cy="0"/>
        </a:xfrm>
      </p:grpSpPr>
      <p:pic>
        <p:nvPicPr>
          <p:cNvPr id="22" name="Google Shape;22;p13" descr="plantillappt_05.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458517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y objetos">
  <p:cSld name="1_Título y objetos">
    <p:spTree>
      <p:nvGrpSpPr>
        <p:cNvPr id="1" name="Shape 17"/>
        <p:cNvGrpSpPr/>
        <p:nvPr/>
      </p:nvGrpSpPr>
      <p:grpSpPr>
        <a:xfrm>
          <a:off x="0" y="0"/>
          <a:ext cx="0" cy="0"/>
          <a:chOff x="0" y="0"/>
          <a:chExt cx="0" cy="0"/>
        </a:xfrm>
      </p:grpSpPr>
      <p:pic>
        <p:nvPicPr>
          <p:cNvPr id="18" name="Google Shape;18;p11" descr="Plantilla presentaciones_naranja_Mesa de trabajo 1 copia.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966284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ncabezado de sección">
  <p:cSld name="1_Encabezado de sección">
    <p:spTree>
      <p:nvGrpSpPr>
        <p:cNvPr id="1" name="Shape 19"/>
        <p:cNvGrpSpPr/>
        <p:nvPr/>
      </p:nvGrpSpPr>
      <p:grpSpPr>
        <a:xfrm>
          <a:off x="0" y="0"/>
          <a:ext cx="0" cy="0"/>
          <a:chOff x="0" y="0"/>
          <a:chExt cx="0" cy="0"/>
        </a:xfrm>
      </p:grpSpPr>
      <p:pic>
        <p:nvPicPr>
          <p:cNvPr id="20" name="Google Shape;20;p12" descr="Plantilla presentaciones_naranja_Mesa de trabajo 1 copia 2.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4027083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os objetos">
  <p:cSld name="1_Dos objetos">
    <p:spTree>
      <p:nvGrpSpPr>
        <p:cNvPr id="1" name="Shape 23"/>
        <p:cNvGrpSpPr/>
        <p:nvPr/>
      </p:nvGrpSpPr>
      <p:grpSpPr>
        <a:xfrm>
          <a:off x="0" y="0"/>
          <a:ext cx="0" cy="0"/>
          <a:chOff x="0" y="0"/>
          <a:chExt cx="0" cy="0"/>
        </a:xfrm>
      </p:grpSpPr>
      <p:pic>
        <p:nvPicPr>
          <p:cNvPr id="24" name="Google Shape;24;p15" descr="Plantilla-presentaciones_naranja_cierre.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335664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420BD-4BA2-4EC4-94A1-656035CC769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3C500BD-2E0E-4EC5-8D70-943103A0453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A23D5F3-9ADC-4787-A036-02CFDCF95487}"/>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5" name="Marcador de pie de página 4">
            <a:extLst>
              <a:ext uri="{FF2B5EF4-FFF2-40B4-BE49-F238E27FC236}">
                <a16:creationId xmlns:a16="http://schemas.microsoft.com/office/drawing/2014/main" id="{4CE4A4B5-A6D5-4D72-9C06-70062330AEB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220A210-002F-4F19-91DE-12D8D4279FB3}"/>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187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79A225-BA0D-4403-94BD-521A64C21DF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D849000-DAB9-4A7F-98CE-A4DA28E43A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053732D-4AAA-4B57-AD85-6565B74DFAC1}"/>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5" name="Marcador de pie de página 4">
            <a:extLst>
              <a:ext uri="{FF2B5EF4-FFF2-40B4-BE49-F238E27FC236}">
                <a16:creationId xmlns:a16="http://schemas.microsoft.com/office/drawing/2014/main" id="{E6F2EA9A-5B93-4B8A-837B-A59907AD056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001D1B8-8ABB-4047-AC38-732D5E60DB7B}"/>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759047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2BE3F-950F-49FD-89F6-6BDB8C573CC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4358C6E-6769-4EB4-930C-C91EA3D9C60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17382241-09BD-4879-8F8A-A3DBC4E8159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BC24217-685C-4E66-8F2F-7184843AB2F7}"/>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6" name="Marcador de pie de página 5">
            <a:extLst>
              <a:ext uri="{FF2B5EF4-FFF2-40B4-BE49-F238E27FC236}">
                <a16:creationId xmlns:a16="http://schemas.microsoft.com/office/drawing/2014/main" id="{7570D48F-60E7-4407-AE87-C7E62395D0B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3CAE84B-9417-4AB8-A987-E743CCE5CC9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352156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AE1384-E0AC-4F11-BAEF-25BD871DF00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9C3CC9D-660B-44FD-8A57-B8A2D85E1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E9E73A1-BADC-4817-B2A0-2ADC596F64D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7BAC9832-8E8A-4C11-85B1-878A7625A1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86377B2-9D39-4187-80A4-09F1E40CE08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3306252F-2E44-4E77-B06A-23C75C1573EA}"/>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8" name="Marcador de pie de página 7">
            <a:extLst>
              <a:ext uri="{FF2B5EF4-FFF2-40B4-BE49-F238E27FC236}">
                <a16:creationId xmlns:a16="http://schemas.microsoft.com/office/drawing/2014/main" id="{9C1021CF-A8E4-4973-9A3D-2C5CF4CC9346}"/>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5DF5F9AF-C5A9-4BC0-973C-6C551028E84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1621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52039D-C860-4BD8-BFC8-2A748FF5EDA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A72AC3B-565E-48C9-BA9C-DCADC581FF67}"/>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4" name="Marcador de pie de página 3">
            <a:extLst>
              <a:ext uri="{FF2B5EF4-FFF2-40B4-BE49-F238E27FC236}">
                <a16:creationId xmlns:a16="http://schemas.microsoft.com/office/drawing/2014/main" id="{FC3C6FB6-B8AD-4711-A29A-D3BE6A63EAE0}"/>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560995E8-ED2D-4C4A-BB0A-81AE402A364C}"/>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972068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9900CF4-C8EA-424E-BD68-576F05A67504}"/>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3" name="Marcador de pie de página 2">
            <a:extLst>
              <a:ext uri="{FF2B5EF4-FFF2-40B4-BE49-F238E27FC236}">
                <a16:creationId xmlns:a16="http://schemas.microsoft.com/office/drawing/2014/main" id="{06A1ADE3-BEBE-4AE3-AD33-AB48E21DD39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0F3DB13A-23CF-4055-9EEF-964F029A74F7}"/>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3057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609BA-1E30-4ED5-9849-BD059A4C09F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9A0B8BD-0886-4E64-8618-EEA481550C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0F01F012-76D2-4183-A655-DEC5F2A99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EA5275F-F0B0-4E12-BB33-4DF15DFFF8DB}"/>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6" name="Marcador de pie de página 5">
            <a:extLst>
              <a:ext uri="{FF2B5EF4-FFF2-40B4-BE49-F238E27FC236}">
                <a16:creationId xmlns:a16="http://schemas.microsoft.com/office/drawing/2014/main" id="{692FA878-151C-4213-915D-BF50FC22B7F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DBB7012-08D2-4997-A636-625E78EC4CE7}"/>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335896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136E8-9EBD-4D32-A332-35A13B49C8D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2BCD7F1F-3584-409F-902D-3BDF20C710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5D06DC3F-C21A-4630-B395-ED27A89BA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07362B2-10D6-47D3-96D7-92E903B4D92F}"/>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6" name="Marcador de pie de página 5">
            <a:extLst>
              <a:ext uri="{FF2B5EF4-FFF2-40B4-BE49-F238E27FC236}">
                <a16:creationId xmlns:a16="http://schemas.microsoft.com/office/drawing/2014/main" id="{6B740A85-7E16-4096-81BC-FD8322CF073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B58264B-9582-4135-ABEA-54450DAAA7DB}"/>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872068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99BFF09-1A20-49EC-951F-34DF0178B9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EA9AB09-7187-40E5-A806-930BBEE51C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2AE0941-BC63-4ACA-8D5D-2D96AB339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96B23-B6B7-4DC1-BF89-EF3D7CBACBEB}" type="datetimeFigureOut">
              <a:rPr lang="es-CO" smtClean="0"/>
              <a:t>20/02/2022</a:t>
            </a:fld>
            <a:endParaRPr lang="es-CO"/>
          </a:p>
        </p:txBody>
      </p:sp>
      <p:sp>
        <p:nvSpPr>
          <p:cNvPr id="5" name="Marcador de pie de página 4">
            <a:extLst>
              <a:ext uri="{FF2B5EF4-FFF2-40B4-BE49-F238E27FC236}">
                <a16:creationId xmlns:a16="http://schemas.microsoft.com/office/drawing/2014/main" id="{9E8E539F-F0A9-457F-9A06-A867A3450B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19D85866-C8DF-46C7-9F06-F53A0CFE20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37C72-64FE-4743-97C8-3F5AA480D6C3}" type="slidenum">
              <a:rPr lang="es-CO" smtClean="0"/>
              <a:t>‹Nº›</a:t>
            </a:fld>
            <a:endParaRPr lang="es-CO"/>
          </a:p>
        </p:txBody>
      </p:sp>
    </p:spTree>
    <p:extLst>
      <p:ext uri="{BB962C8B-B14F-4D97-AF65-F5344CB8AC3E}">
        <p14:creationId xmlns:p14="http://schemas.microsoft.com/office/powerpoint/2010/main" val="3385621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hyperlink" Target="Levantamiento%20De%20Informaci&#243;n.docx" TargetMode="External"/><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julianforero19/Proyecto_Parking.git" TargetMode="Externa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7.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hyperlink" Target="formatoieee830.docx"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hyperlink" Target="https://docs.google.com/document/d/1_l7urB3GPrZBMGLj_pIw6XuDzOfZvKMBuS7EDF6odKI/edit?usp=sharing"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6" name="CuadroTexto 5">
            <a:extLst>
              <a:ext uri="{FF2B5EF4-FFF2-40B4-BE49-F238E27FC236}">
                <a16:creationId xmlns:a16="http://schemas.microsoft.com/office/drawing/2014/main" id="{E456C08A-F5A3-454B-AD3A-6628107B05EE}"/>
              </a:ext>
            </a:extLst>
          </p:cNvPr>
          <p:cNvSpPr txBox="1"/>
          <p:nvPr/>
        </p:nvSpPr>
        <p:spPr>
          <a:xfrm>
            <a:off x="3514578" y="282754"/>
            <a:ext cx="5162843"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ENCUESTAS</a:t>
            </a:r>
          </a:p>
        </p:txBody>
      </p:sp>
    </p:spTree>
    <p:extLst>
      <p:ext uri="{BB962C8B-B14F-4D97-AF65-F5344CB8AC3E}">
        <p14:creationId xmlns:p14="http://schemas.microsoft.com/office/powerpoint/2010/main" val="2881915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6" name="CuadroTexto 5">
            <a:extLst>
              <a:ext uri="{FF2B5EF4-FFF2-40B4-BE49-F238E27FC236}">
                <a16:creationId xmlns:a16="http://schemas.microsoft.com/office/drawing/2014/main" id="{E456C08A-F5A3-454B-AD3A-6628107B05EE}"/>
              </a:ext>
            </a:extLst>
          </p:cNvPr>
          <p:cNvSpPr txBox="1"/>
          <p:nvPr/>
        </p:nvSpPr>
        <p:spPr>
          <a:xfrm>
            <a:off x="3514578" y="282754"/>
            <a:ext cx="5162843"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TABULACIÒN DE DATOS</a:t>
            </a:r>
          </a:p>
        </p:txBody>
      </p:sp>
      <p:sp>
        <p:nvSpPr>
          <p:cNvPr id="10" name="CuadroTexto 9">
            <a:hlinkClick r:id="rId3" action="ppaction://hlinkfile"/>
            <a:extLst>
              <a:ext uri="{FF2B5EF4-FFF2-40B4-BE49-F238E27FC236}">
                <a16:creationId xmlns:a16="http://schemas.microsoft.com/office/drawing/2014/main" id="{CB45A7F1-13BC-4A87-94BB-6BCF71E7B80F}"/>
              </a:ext>
            </a:extLst>
          </p:cNvPr>
          <p:cNvSpPr txBox="1"/>
          <p:nvPr/>
        </p:nvSpPr>
        <p:spPr>
          <a:xfrm>
            <a:off x="3726873" y="5575336"/>
            <a:ext cx="4391891" cy="369332"/>
          </a:xfrm>
          <a:prstGeom prst="rect">
            <a:avLst/>
          </a:prstGeom>
          <a:noFill/>
        </p:spPr>
        <p:txBody>
          <a:bodyPr wrap="square" rtlCol="0">
            <a:spAutoFit/>
          </a:bodyPr>
          <a:lstStyle/>
          <a:p>
            <a:pPr algn="ctr"/>
            <a:r>
              <a:rPr lang="es-CO" b="1" dirty="0">
                <a:solidFill>
                  <a:srgbClr val="0070C0"/>
                </a:solidFill>
                <a:latin typeface="Arial" panose="020B0604020202020204" pitchFamily="34" charset="0"/>
                <a:cs typeface="Arial" panose="020B0604020202020204" pitchFamily="34" charset="0"/>
              </a:rPr>
              <a:t>DOCUMENTO</a:t>
            </a:r>
          </a:p>
        </p:txBody>
      </p:sp>
    </p:spTree>
    <p:extLst>
      <p:ext uri="{BB962C8B-B14F-4D97-AF65-F5344CB8AC3E}">
        <p14:creationId xmlns:p14="http://schemas.microsoft.com/office/powerpoint/2010/main" val="1411989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DBD9AF2-9129-42F5-B72F-3A4927E0909B}"/>
              </a:ext>
            </a:extLst>
          </p:cNvPr>
          <p:cNvSpPr txBox="1"/>
          <p:nvPr/>
        </p:nvSpPr>
        <p:spPr>
          <a:xfrm>
            <a:off x="3514578" y="282754"/>
            <a:ext cx="5162843" cy="523220"/>
          </a:xfrm>
          <a:prstGeom prst="rect">
            <a:avLst/>
          </a:prstGeom>
          <a:noFill/>
        </p:spPr>
        <p:txBody>
          <a:bodyPr wrap="square" rtlCol="0">
            <a:spAutoFit/>
          </a:bodyPr>
          <a:lstStyle/>
          <a:p>
            <a:pPr algn="ctr"/>
            <a:r>
              <a:rPr lang="en-US" sz="2800" b="1" dirty="0">
                <a:solidFill>
                  <a:srgbClr val="0070C0"/>
                </a:solidFill>
                <a:latin typeface="Arial" panose="020B0604020202020204" pitchFamily="34" charset="0"/>
                <a:cs typeface="Arial" panose="020B0604020202020204" pitchFamily="34" charset="0"/>
              </a:rPr>
              <a:t>MAPA DE PROCESOS</a:t>
            </a:r>
            <a:endParaRPr lang="es-CO" sz="2800" b="1" dirty="0">
              <a:solidFill>
                <a:srgbClr val="0070C0"/>
              </a:solidFill>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9AEEEFFB-F415-4E9E-A716-48F87001DAB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254453" y="1083076"/>
            <a:ext cx="5683092" cy="4912677"/>
          </a:xfrm>
          <a:prstGeom prst="rect">
            <a:avLst/>
          </a:prstGeom>
        </p:spPr>
      </p:pic>
    </p:spTree>
    <p:extLst>
      <p:ext uri="{BB962C8B-B14F-4D97-AF65-F5344CB8AC3E}">
        <p14:creationId xmlns:p14="http://schemas.microsoft.com/office/powerpoint/2010/main" val="3298172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98D3D83-DBB8-40A7-8BA6-6EA2A81891B2}"/>
              </a:ext>
            </a:extLst>
          </p:cNvPr>
          <p:cNvSpPr txBox="1"/>
          <p:nvPr/>
        </p:nvSpPr>
        <p:spPr>
          <a:xfrm>
            <a:off x="3514578" y="282754"/>
            <a:ext cx="5162843"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DIAGRAMA DE FLUJO</a:t>
            </a:r>
          </a:p>
        </p:txBody>
      </p:sp>
      <p:pic>
        <p:nvPicPr>
          <p:cNvPr id="4" name="Imagen 3">
            <a:extLst>
              <a:ext uri="{FF2B5EF4-FFF2-40B4-BE49-F238E27FC236}">
                <a16:creationId xmlns:a16="http://schemas.microsoft.com/office/drawing/2014/main" id="{D6062719-08FA-4D61-BC3E-6F24DB4F9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6225" y="895960"/>
            <a:ext cx="3539549" cy="5438819"/>
          </a:xfrm>
          <a:prstGeom prst="rect">
            <a:avLst/>
          </a:prstGeom>
        </p:spPr>
      </p:pic>
    </p:spTree>
    <p:extLst>
      <p:ext uri="{BB962C8B-B14F-4D97-AF65-F5344CB8AC3E}">
        <p14:creationId xmlns:p14="http://schemas.microsoft.com/office/powerpoint/2010/main" val="930327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932F9725-9378-4F7C-AB21-82DFDE890B1B}"/>
              </a:ext>
            </a:extLst>
          </p:cNvPr>
          <p:cNvSpPr txBox="1"/>
          <p:nvPr/>
        </p:nvSpPr>
        <p:spPr>
          <a:xfrm>
            <a:off x="2936978" y="113421"/>
            <a:ext cx="6318044"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C</a:t>
            </a:r>
            <a:r>
              <a:rPr lang="es-CO" sz="2800" b="1" dirty="0">
                <a:solidFill>
                  <a:srgbClr val="0070C0"/>
                </a:solidFill>
                <a:latin typeface="Arial" panose="020B0604020202020204" pitchFamily="34" charset="0"/>
                <a:cs typeface="Arial" panose="020B0604020202020204" pitchFamily="34" charset="0"/>
              </a:rPr>
              <a:t>ONTROL DE VERSIONES GITHUB</a:t>
            </a:r>
          </a:p>
        </p:txBody>
      </p:sp>
      <p:pic>
        <p:nvPicPr>
          <p:cNvPr id="7" name="Imagen 6">
            <a:hlinkClick r:id="rId2"/>
            <a:extLst>
              <a:ext uri="{FF2B5EF4-FFF2-40B4-BE49-F238E27FC236}">
                <a16:creationId xmlns:a16="http://schemas.microsoft.com/office/drawing/2014/main" id="{DA54780C-67EE-4EF4-8E34-D4272667A143}"/>
              </a:ext>
            </a:extLst>
          </p:cNvPr>
          <p:cNvPicPr>
            <a:picLocks noChangeAspect="1"/>
          </p:cNvPicPr>
          <p:nvPr/>
        </p:nvPicPr>
        <p:blipFill>
          <a:blip r:embed="rId3"/>
          <a:stretch>
            <a:fillRect/>
          </a:stretch>
        </p:blipFill>
        <p:spPr>
          <a:xfrm>
            <a:off x="2342550" y="943503"/>
            <a:ext cx="7506900" cy="4554186"/>
          </a:xfrm>
          <a:prstGeom prst="rect">
            <a:avLst/>
          </a:prstGeom>
        </p:spPr>
      </p:pic>
    </p:spTree>
    <p:extLst>
      <p:ext uri="{BB962C8B-B14F-4D97-AF65-F5344CB8AC3E}">
        <p14:creationId xmlns:p14="http://schemas.microsoft.com/office/powerpoint/2010/main" val="3666711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6" name="CuadroTexto 5">
            <a:extLst>
              <a:ext uri="{FF2B5EF4-FFF2-40B4-BE49-F238E27FC236}">
                <a16:creationId xmlns:a16="http://schemas.microsoft.com/office/drawing/2014/main" id="{E456C08A-F5A3-454B-AD3A-6628107B05EE}"/>
              </a:ext>
            </a:extLst>
          </p:cNvPr>
          <p:cNvSpPr txBox="1"/>
          <p:nvPr/>
        </p:nvSpPr>
        <p:spPr>
          <a:xfrm>
            <a:off x="3018972" y="600015"/>
            <a:ext cx="6400800"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REQUERIMIENTOS FUNCIONALES</a:t>
            </a:r>
          </a:p>
        </p:txBody>
      </p:sp>
      <p:sp>
        <p:nvSpPr>
          <p:cNvPr id="5" name="Rectangle 1"/>
          <p:cNvSpPr>
            <a:spLocks noChangeArrowheads="1"/>
          </p:cNvSpPr>
          <p:nvPr/>
        </p:nvSpPr>
        <p:spPr bwMode="auto">
          <a:xfrm>
            <a:off x="3386138" y="2446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a 2"/>
          <p:cNvGraphicFramePr>
            <a:graphicFrameLocks noGrp="1"/>
          </p:cNvGraphicFramePr>
          <p:nvPr>
            <p:extLst>
              <p:ext uri="{D42A27DB-BD31-4B8C-83A1-F6EECF244321}">
                <p14:modId xmlns:p14="http://schemas.microsoft.com/office/powerpoint/2010/main" val="1776043633"/>
              </p:ext>
            </p:extLst>
          </p:nvPr>
        </p:nvGraphicFramePr>
        <p:xfrm>
          <a:off x="1805940" y="1588772"/>
          <a:ext cx="8366760" cy="4709158"/>
        </p:xfrm>
        <a:graphic>
          <a:graphicData uri="http://schemas.openxmlformats.org/drawingml/2006/table">
            <a:tbl>
              <a:tblPr/>
              <a:tblGrid>
                <a:gridCol w="2157676">
                  <a:extLst>
                    <a:ext uri="{9D8B030D-6E8A-4147-A177-3AD203B41FA5}">
                      <a16:colId xmlns:a16="http://schemas.microsoft.com/office/drawing/2014/main" val="2195585533"/>
                    </a:ext>
                  </a:extLst>
                </a:gridCol>
                <a:gridCol w="6209084">
                  <a:extLst>
                    <a:ext uri="{9D8B030D-6E8A-4147-A177-3AD203B41FA5}">
                      <a16:colId xmlns:a16="http://schemas.microsoft.com/office/drawing/2014/main" val="3627255290"/>
                    </a:ext>
                  </a:extLst>
                </a:gridCol>
              </a:tblGrid>
              <a:tr h="672737">
                <a:tc>
                  <a:txBody>
                    <a:bodyPr/>
                    <a:lstStyle/>
                    <a:p>
                      <a:pPr algn="just">
                        <a:spcAft>
                          <a:spcPts val="0"/>
                        </a:spcAft>
                      </a:pPr>
                      <a:r>
                        <a:rPr lang="es-ES" sz="1200" b="1" dirty="0">
                          <a:solidFill>
                            <a:schemeClr val="accent1"/>
                          </a:solidFill>
                          <a:effectLst/>
                          <a:latin typeface="Arial" panose="020B0604020202020204" pitchFamily="34" charset="0"/>
                          <a:ea typeface="Arial" panose="020B0604020202020204" pitchFamily="34" charset="0"/>
                        </a:rPr>
                        <a:t>Identificación del requerimiento:</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RequerimientoF1</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2436717"/>
                  </a:ext>
                </a:extLst>
              </a:tr>
              <a:tr h="672737">
                <a:tc>
                  <a:txBody>
                    <a:bodyPr/>
                    <a:lstStyle/>
                    <a:p>
                      <a:pPr algn="just">
                        <a:spcAft>
                          <a:spcPts val="0"/>
                        </a:spcAft>
                      </a:pPr>
                      <a:r>
                        <a:rPr lang="es-ES" sz="1200" b="1" dirty="0">
                          <a:solidFill>
                            <a:schemeClr val="accent1"/>
                          </a:solidFill>
                          <a:effectLst/>
                          <a:latin typeface="Arial" panose="020B0604020202020204" pitchFamily="34" charset="0"/>
                          <a:ea typeface="Arial" panose="020B0604020202020204" pitchFamily="34" charset="0"/>
                        </a:rPr>
                        <a:t>Nombre del requerimiento:</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Registro Administrador – Empleado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5965737"/>
                  </a:ext>
                </a:extLst>
              </a:tr>
              <a:tr h="1009105">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Características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El Administrador y los Empleados deberán registrarse para poder usar el software</a:t>
                      </a:r>
                      <a:endParaRPr lang="en-US" sz="1000" dirty="0">
                        <a:solidFill>
                          <a:schemeClr val="accent1"/>
                        </a:solidFill>
                        <a:effectLst/>
                        <a:latin typeface="Arial" panose="020B0604020202020204" pitchFamily="34" charset="0"/>
                        <a:ea typeface="Arial" panose="020B0604020202020204" pitchFamily="34" charset="0"/>
                      </a:endParaRPr>
                    </a:p>
                    <a:p>
                      <a:pPr algn="just">
                        <a:spcAft>
                          <a:spcPts val="0"/>
                        </a:spcAft>
                        <a:tabLst>
                          <a:tab pos="2733675" algn="l"/>
                        </a:tabLst>
                      </a:pPr>
                      <a:r>
                        <a:rPr lang="es-ES" sz="1200" dirty="0">
                          <a:solidFill>
                            <a:schemeClr val="accent1"/>
                          </a:solidFill>
                          <a:effectLst/>
                          <a:latin typeface="Arial" panose="020B0604020202020204" pitchFamily="34" charset="0"/>
                          <a:ea typeface="Arial" panose="020B0604020202020204" pitchFamily="34" charset="0"/>
                        </a:rPr>
                        <a:t>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539063"/>
                  </a:ext>
                </a:extLst>
              </a:tr>
              <a:tr h="1009105">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Descripción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la interfaz le pedirá datos tales como: Fecha de nacimiento, Nombre y apellido, correo electrónico y contraseña.</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4589547"/>
                  </a:ext>
                </a:extLst>
              </a:tr>
              <a:tr h="67273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Requerimientos no funcionales: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7593261"/>
                  </a:ext>
                </a:extLst>
              </a:tr>
              <a:tr h="67273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Prioridad de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Alta ( x  )         media (    )                baja(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638637"/>
                  </a:ext>
                </a:extLst>
              </a:tr>
            </a:tbl>
          </a:graphicData>
        </a:graphic>
      </p:graphicFrame>
    </p:spTree>
    <p:extLst>
      <p:ext uri="{BB962C8B-B14F-4D97-AF65-F5344CB8AC3E}">
        <p14:creationId xmlns:p14="http://schemas.microsoft.com/office/powerpoint/2010/main" val="1648681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446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Tabla 1"/>
          <p:cNvGraphicFramePr>
            <a:graphicFrameLocks noGrp="1"/>
          </p:cNvGraphicFramePr>
          <p:nvPr>
            <p:extLst>
              <p:ext uri="{D42A27DB-BD31-4B8C-83A1-F6EECF244321}">
                <p14:modId xmlns:p14="http://schemas.microsoft.com/office/powerpoint/2010/main" val="1268637467"/>
              </p:ext>
            </p:extLst>
          </p:nvPr>
        </p:nvGraphicFramePr>
        <p:xfrm>
          <a:off x="457200" y="925832"/>
          <a:ext cx="10492740" cy="5554978"/>
        </p:xfrm>
        <a:graphic>
          <a:graphicData uri="http://schemas.openxmlformats.org/drawingml/2006/table">
            <a:tbl>
              <a:tblPr/>
              <a:tblGrid>
                <a:gridCol w="2705938">
                  <a:extLst>
                    <a:ext uri="{9D8B030D-6E8A-4147-A177-3AD203B41FA5}">
                      <a16:colId xmlns:a16="http://schemas.microsoft.com/office/drawing/2014/main" val="3152533183"/>
                    </a:ext>
                  </a:extLst>
                </a:gridCol>
                <a:gridCol w="7786802">
                  <a:extLst>
                    <a:ext uri="{9D8B030D-6E8A-4147-A177-3AD203B41FA5}">
                      <a16:colId xmlns:a16="http://schemas.microsoft.com/office/drawing/2014/main" val="3390679694"/>
                    </a:ext>
                  </a:extLst>
                </a:gridCol>
              </a:tblGrid>
              <a:tr h="854612">
                <a:tc>
                  <a:txBody>
                    <a:bodyPr/>
                    <a:lstStyle/>
                    <a:p>
                      <a:pPr algn="just">
                        <a:spcAft>
                          <a:spcPts val="0"/>
                        </a:spcAft>
                      </a:pPr>
                      <a:r>
                        <a:rPr lang="es-ES" sz="1200" b="1" dirty="0">
                          <a:solidFill>
                            <a:schemeClr val="accent1"/>
                          </a:solidFill>
                          <a:effectLst/>
                          <a:latin typeface="Arial" panose="020B0604020202020204" pitchFamily="34" charset="0"/>
                          <a:ea typeface="Arial" panose="020B0604020202020204" pitchFamily="34" charset="0"/>
                        </a:rPr>
                        <a:t>Identificación del requerimiento:</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 F2</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6649577"/>
                  </a:ext>
                </a:extLst>
              </a:tr>
              <a:tr h="854612">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Nombre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Registro de facturas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7650138"/>
                  </a:ext>
                </a:extLst>
              </a:tr>
              <a:tr h="854612">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Características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2733675" algn="l"/>
                        </a:tabLst>
                      </a:pPr>
                      <a:r>
                        <a:rPr lang="es-ES" sz="1200">
                          <a:solidFill>
                            <a:schemeClr val="accent1"/>
                          </a:solidFill>
                          <a:effectLst/>
                          <a:latin typeface="Arial" panose="020B0604020202020204" pitchFamily="34" charset="0"/>
                          <a:ea typeface="Arial" panose="020B0604020202020204" pitchFamily="34" charset="0"/>
                        </a:rPr>
                        <a:t>Se subirán en el software las facturas en formato .jpg para llevar un orden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9273184"/>
                  </a:ext>
                </a:extLst>
              </a:tr>
              <a:tr h="1281918">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Descripción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El software tendrá un apartado de facturas donde se llevara a cabo un registro para mayor control de ventas, inventario, pedidos y despachos.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7552089"/>
                  </a:ext>
                </a:extLst>
              </a:tr>
              <a:tr h="854612">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Requerimientos no funcionales: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7890758"/>
                  </a:ext>
                </a:extLst>
              </a:tr>
              <a:tr h="854612">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Prioridad de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Alta (   )         media ( x )                baja(  x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7660261"/>
                  </a:ext>
                </a:extLst>
              </a:tr>
            </a:tbl>
          </a:graphicData>
        </a:graphic>
      </p:graphicFrame>
    </p:spTree>
    <p:extLst>
      <p:ext uri="{BB962C8B-B14F-4D97-AF65-F5344CB8AC3E}">
        <p14:creationId xmlns:p14="http://schemas.microsoft.com/office/powerpoint/2010/main" val="2306887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2637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Tabla 1"/>
          <p:cNvGraphicFramePr>
            <a:graphicFrameLocks noGrp="1"/>
          </p:cNvGraphicFramePr>
          <p:nvPr>
            <p:extLst>
              <p:ext uri="{D42A27DB-BD31-4B8C-83A1-F6EECF244321}">
                <p14:modId xmlns:p14="http://schemas.microsoft.com/office/powerpoint/2010/main" val="327410709"/>
              </p:ext>
            </p:extLst>
          </p:nvPr>
        </p:nvGraphicFramePr>
        <p:xfrm>
          <a:off x="571500" y="960118"/>
          <a:ext cx="10344150" cy="5440681"/>
        </p:xfrm>
        <a:graphic>
          <a:graphicData uri="http://schemas.openxmlformats.org/drawingml/2006/table">
            <a:tbl>
              <a:tblPr/>
              <a:tblGrid>
                <a:gridCol w="2667619">
                  <a:extLst>
                    <a:ext uri="{9D8B030D-6E8A-4147-A177-3AD203B41FA5}">
                      <a16:colId xmlns:a16="http://schemas.microsoft.com/office/drawing/2014/main" val="1049141210"/>
                    </a:ext>
                  </a:extLst>
                </a:gridCol>
                <a:gridCol w="7676531">
                  <a:extLst>
                    <a:ext uri="{9D8B030D-6E8A-4147-A177-3AD203B41FA5}">
                      <a16:colId xmlns:a16="http://schemas.microsoft.com/office/drawing/2014/main" val="2102360015"/>
                    </a:ext>
                  </a:extLst>
                </a:gridCol>
              </a:tblGrid>
              <a:tr h="86426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Identificación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b="1" dirty="0">
                          <a:solidFill>
                            <a:schemeClr val="accent1"/>
                          </a:solidFill>
                          <a:effectLst/>
                          <a:latin typeface="Arial" panose="020B0604020202020204" pitchFamily="34" charset="0"/>
                          <a:ea typeface="Arial" panose="020B0604020202020204" pitchFamily="34" charset="0"/>
                        </a:rPr>
                        <a:t>Requerimiento F3</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7818313"/>
                  </a:ext>
                </a:extLst>
              </a:tr>
              <a:tr h="86426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Nombre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Control de Inventario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806866"/>
                  </a:ext>
                </a:extLst>
              </a:tr>
              <a:tr h="687213">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Características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2733675" algn="l"/>
                        </a:tabLst>
                      </a:pPr>
                      <a:r>
                        <a:rPr lang="es-ES" sz="1200">
                          <a:solidFill>
                            <a:schemeClr val="accent1"/>
                          </a:solidFill>
                          <a:effectLst/>
                          <a:latin typeface="Arial" panose="020B0604020202020204" pitchFamily="34" charset="0"/>
                          <a:ea typeface="Arial" panose="020B0604020202020204" pitchFamily="34" charset="0"/>
                        </a:rPr>
                        <a:t>Se llevara un registro para un control de inventario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7916038"/>
                  </a:ext>
                </a:extLst>
              </a:tr>
              <a:tr h="1296400">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Descripción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El software permitirá registrar el precio unitario y al por mayor a su vez se verá que productos hay en existencia, cuales se han vendido y de cuales hay que hacer pedido.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5688174"/>
                  </a:ext>
                </a:extLst>
              </a:tr>
              <a:tr h="86426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Requerimientos no funcionales: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8486637"/>
                  </a:ext>
                </a:extLst>
              </a:tr>
              <a:tr h="86426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Prioridad de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Alta ( x  )         media (    )                baja(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5978128"/>
                  </a:ext>
                </a:extLst>
              </a:tr>
            </a:tbl>
          </a:graphicData>
        </a:graphic>
      </p:graphicFrame>
    </p:spTree>
    <p:extLst>
      <p:ext uri="{BB962C8B-B14F-4D97-AF65-F5344CB8AC3E}">
        <p14:creationId xmlns:p14="http://schemas.microsoft.com/office/powerpoint/2010/main" val="2331007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2637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a 4"/>
          <p:cNvGraphicFramePr>
            <a:graphicFrameLocks noGrp="1"/>
          </p:cNvGraphicFramePr>
          <p:nvPr>
            <p:extLst>
              <p:ext uri="{D42A27DB-BD31-4B8C-83A1-F6EECF244321}">
                <p14:modId xmlns:p14="http://schemas.microsoft.com/office/powerpoint/2010/main" val="3003398204"/>
              </p:ext>
            </p:extLst>
          </p:nvPr>
        </p:nvGraphicFramePr>
        <p:xfrm>
          <a:off x="617220" y="948692"/>
          <a:ext cx="10264140" cy="5234938"/>
        </p:xfrm>
        <a:graphic>
          <a:graphicData uri="http://schemas.openxmlformats.org/drawingml/2006/table">
            <a:tbl>
              <a:tblPr/>
              <a:tblGrid>
                <a:gridCol w="2646987">
                  <a:extLst>
                    <a:ext uri="{9D8B030D-6E8A-4147-A177-3AD203B41FA5}">
                      <a16:colId xmlns:a16="http://schemas.microsoft.com/office/drawing/2014/main" val="1559139985"/>
                    </a:ext>
                  </a:extLst>
                </a:gridCol>
                <a:gridCol w="7617153">
                  <a:extLst>
                    <a:ext uri="{9D8B030D-6E8A-4147-A177-3AD203B41FA5}">
                      <a16:colId xmlns:a16="http://schemas.microsoft.com/office/drawing/2014/main" val="2389051441"/>
                    </a:ext>
                  </a:extLst>
                </a:gridCol>
              </a:tblGrid>
              <a:tr h="831584">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Identificación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 F4</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7470753"/>
                  </a:ext>
                </a:extLst>
              </a:tr>
              <a:tr h="831584">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Nombre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Registro contable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0660963"/>
                  </a:ext>
                </a:extLst>
              </a:tr>
              <a:tr h="661225">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Características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2733675" algn="l"/>
                        </a:tabLst>
                      </a:pPr>
                      <a:r>
                        <a:rPr lang="es-ES" sz="1200">
                          <a:solidFill>
                            <a:schemeClr val="accent1"/>
                          </a:solidFill>
                          <a:effectLst/>
                          <a:latin typeface="Arial" panose="020B0604020202020204" pitchFamily="34" charset="0"/>
                          <a:ea typeface="Arial" panose="020B0604020202020204" pitchFamily="34" charset="0"/>
                        </a:rPr>
                        <a:t>El software registrara la contabilidad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5135085"/>
                  </a:ext>
                </a:extLst>
              </a:tr>
              <a:tr h="124737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Descripción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Se guardara en la base de datos las ventas diarias por fecha para que el usuario pueda consultar en un futuro en la base de datos.</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2788637"/>
                  </a:ext>
                </a:extLst>
              </a:tr>
              <a:tr h="831584">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Requerimientos no funcionales: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903687"/>
                  </a:ext>
                </a:extLst>
              </a:tr>
              <a:tr h="831584">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Prioridad de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Alta ( x  )         media (    )                baja(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7766633"/>
                  </a:ext>
                </a:extLst>
              </a:tr>
            </a:tbl>
          </a:graphicData>
        </a:graphic>
      </p:graphicFrame>
    </p:spTree>
    <p:extLst>
      <p:ext uri="{BB962C8B-B14F-4D97-AF65-F5344CB8AC3E}">
        <p14:creationId xmlns:p14="http://schemas.microsoft.com/office/powerpoint/2010/main" val="2886496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941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
            <a:extLst>
              <a:ext uri="{FF2B5EF4-FFF2-40B4-BE49-F238E27FC236}">
                <a16:creationId xmlns:a16="http://schemas.microsoft.com/office/drawing/2014/main" id="{171A0991-7883-4C0D-B9A2-36C10F9BBDD6}"/>
              </a:ext>
            </a:extLst>
          </p:cNvPr>
          <p:cNvSpPr>
            <a:spLocks noChangeArrowheads="1"/>
          </p:cNvSpPr>
          <p:nvPr/>
        </p:nvSpPr>
        <p:spPr bwMode="auto">
          <a:xfrm>
            <a:off x="3386138" y="2941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2" name="Tabla 1"/>
          <p:cNvGraphicFramePr>
            <a:graphicFrameLocks noGrp="1"/>
          </p:cNvGraphicFramePr>
          <p:nvPr>
            <p:extLst>
              <p:ext uri="{D42A27DB-BD31-4B8C-83A1-F6EECF244321}">
                <p14:modId xmlns:p14="http://schemas.microsoft.com/office/powerpoint/2010/main" val="496048931"/>
              </p:ext>
            </p:extLst>
          </p:nvPr>
        </p:nvGraphicFramePr>
        <p:xfrm>
          <a:off x="685800" y="960119"/>
          <a:ext cx="10229850" cy="5280660"/>
        </p:xfrm>
        <a:graphic>
          <a:graphicData uri="http://schemas.openxmlformats.org/drawingml/2006/table">
            <a:tbl>
              <a:tblPr/>
              <a:tblGrid>
                <a:gridCol w="2638142">
                  <a:extLst>
                    <a:ext uri="{9D8B030D-6E8A-4147-A177-3AD203B41FA5}">
                      <a16:colId xmlns:a16="http://schemas.microsoft.com/office/drawing/2014/main" val="720465072"/>
                    </a:ext>
                  </a:extLst>
                </a:gridCol>
                <a:gridCol w="7591708">
                  <a:extLst>
                    <a:ext uri="{9D8B030D-6E8A-4147-A177-3AD203B41FA5}">
                      <a16:colId xmlns:a16="http://schemas.microsoft.com/office/drawing/2014/main" val="4018269238"/>
                    </a:ext>
                  </a:extLst>
                </a:gridCol>
              </a:tblGrid>
              <a:tr h="83884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Identificación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 F5</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2079891"/>
                  </a:ext>
                </a:extLst>
              </a:tr>
              <a:tr h="83884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Nombre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Registro contable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4007234"/>
                  </a:ext>
                </a:extLst>
              </a:tr>
              <a:tr h="667001">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Características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2733675" algn="l"/>
                        </a:tabLst>
                      </a:pPr>
                      <a:r>
                        <a:rPr lang="es-ES" sz="1200">
                          <a:solidFill>
                            <a:schemeClr val="accent1"/>
                          </a:solidFill>
                          <a:effectLst/>
                          <a:latin typeface="Arial" panose="020B0604020202020204" pitchFamily="34" charset="0"/>
                          <a:ea typeface="Arial" panose="020B0604020202020204" pitchFamily="34" charset="0"/>
                        </a:rPr>
                        <a:t>El software registrara las ventas y pedidos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7435001"/>
                  </a:ext>
                </a:extLst>
              </a:tr>
              <a:tr h="1258271">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Descripción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Ventas, pagos de pedidos, ganancias totales </a:t>
                      </a:r>
                      <a:endParaRPr lang="en-US" sz="1000">
                        <a:solidFill>
                          <a:schemeClr val="accent1"/>
                        </a:solidFill>
                        <a:effectLst/>
                        <a:latin typeface="Arial" panose="020B0604020202020204" pitchFamily="34" charset="0"/>
                        <a:ea typeface="Arial" panose="020B0604020202020204" pitchFamily="34" charset="0"/>
                      </a:endParaRPr>
                    </a:p>
                    <a:p>
                      <a:pPr algn="just">
                        <a:spcAft>
                          <a:spcPts val="0"/>
                        </a:spcAft>
                      </a:pPr>
                      <a:r>
                        <a:rPr lang="es-ES" sz="1200">
                          <a:solidFill>
                            <a:schemeClr val="accent1"/>
                          </a:solidFill>
                          <a:effectLst/>
                          <a:latin typeface="Arial" panose="020B0604020202020204" pitchFamily="34" charset="0"/>
                          <a:ea typeface="Arial" panose="020B0604020202020204" pitchFamily="34" charset="0"/>
                        </a:rPr>
                        <a:t>Este llevara unas categorías que se clasificaran en: General, Bebidas, licores etc…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0086695"/>
                  </a:ext>
                </a:extLst>
              </a:tr>
              <a:tr h="83884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Requerimientos no funcionales: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0899611"/>
                  </a:ext>
                </a:extLst>
              </a:tr>
              <a:tr h="83884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Prioridad de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Alta ( x  )         media (    )                baja(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7882773"/>
                  </a:ext>
                </a:extLst>
              </a:tr>
            </a:tbl>
          </a:graphicData>
        </a:graphic>
      </p:graphicFrame>
    </p:spTree>
    <p:extLst>
      <p:ext uri="{BB962C8B-B14F-4D97-AF65-F5344CB8AC3E}">
        <p14:creationId xmlns:p14="http://schemas.microsoft.com/office/powerpoint/2010/main" val="2728970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7" name="Imagen 6">
            <a:extLst>
              <a:ext uri="{FF2B5EF4-FFF2-40B4-BE49-F238E27FC236}">
                <a16:creationId xmlns:a16="http://schemas.microsoft.com/office/drawing/2014/main" id="{DD3201DB-B6BE-45AC-A418-E2FB8F804A52}"/>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3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1" y="-1"/>
            <a:ext cx="12192001" cy="6900203"/>
          </a:xfrm>
          <a:prstGeom prst="rect">
            <a:avLst/>
          </a:prstGeom>
        </p:spPr>
      </p:pic>
      <p:sp>
        <p:nvSpPr>
          <p:cNvPr id="85" name="Google Shape;85;p16"/>
          <p:cNvSpPr/>
          <p:nvPr/>
        </p:nvSpPr>
        <p:spPr>
          <a:xfrm rot="-5400000">
            <a:off x="6128615" y="798944"/>
            <a:ext cx="7069656" cy="5274017"/>
          </a:xfrm>
          <a:prstGeom prst="rect">
            <a:avLst/>
          </a:prstGeom>
          <a:gradFill>
            <a:gsLst>
              <a:gs pos="0">
                <a:srgbClr val="000000">
                  <a:alpha val="45882"/>
                </a:srgbClr>
              </a:gs>
              <a:gs pos="100000">
                <a:srgbClr val="1F497D">
                  <a:alpha val="0"/>
                </a:srgbClr>
              </a:gs>
            </a:gsLst>
            <a:lin ang="16200000" scaled="0"/>
          </a:gradFill>
          <a:ln>
            <a:noFill/>
          </a:ln>
          <a:effectLst>
            <a:outerShdw blurRad="40000" dist="23000" dir="5400000" rotWithShape="0">
              <a:srgbClr val="000000">
                <a:alpha val="34901"/>
              </a:srgbClr>
            </a:outerShdw>
          </a:effectLst>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86" name="Google Shape;86;p16"/>
          <p:cNvSpPr txBox="1"/>
          <p:nvPr/>
        </p:nvSpPr>
        <p:spPr>
          <a:xfrm>
            <a:off x="7639781" y="927790"/>
            <a:ext cx="3707024" cy="1217145"/>
          </a:xfrm>
          <a:prstGeom prst="rect">
            <a:avLst/>
          </a:prstGeom>
          <a:noFill/>
          <a:ln>
            <a:noFill/>
          </a:ln>
        </p:spPr>
        <p:txBody>
          <a:bodyPr spcFirstLastPara="1" wrap="square" lIns="121900" tIns="60933" rIns="121900" bIns="60933" anchor="t" anchorCtr="0">
            <a:noAutofit/>
          </a:bodyPr>
          <a:lstStyle/>
          <a:p>
            <a:pPr algn="r"/>
            <a:r>
              <a:rPr lang="es-ES" sz="6000" b="1" dirty="0">
                <a:solidFill>
                  <a:schemeClr val="bg1"/>
                </a:solidFill>
                <a:latin typeface="Arial" panose="020B0604020202020204" pitchFamily="34" charset="0"/>
                <a:cs typeface="Arial" panose="020B0604020202020204" pitchFamily="34" charset="0"/>
              </a:rPr>
              <a:t>QAM</a:t>
            </a:r>
          </a:p>
        </p:txBody>
      </p:sp>
      <p:sp>
        <p:nvSpPr>
          <p:cNvPr id="87" name="Google Shape;87;p16"/>
          <p:cNvSpPr txBox="1"/>
          <p:nvPr/>
        </p:nvSpPr>
        <p:spPr>
          <a:xfrm>
            <a:off x="6558606" y="2342685"/>
            <a:ext cx="4999214" cy="3587525"/>
          </a:xfrm>
          <a:prstGeom prst="rect">
            <a:avLst/>
          </a:prstGeom>
          <a:noFill/>
          <a:ln>
            <a:noFill/>
          </a:ln>
        </p:spPr>
        <p:txBody>
          <a:bodyPr spcFirstLastPara="1" wrap="square" lIns="121900" tIns="60933" rIns="121900" bIns="60933" anchor="t" anchorCtr="0">
            <a:noAutofit/>
          </a:bodyPr>
          <a:lstStyle/>
          <a:p>
            <a:pPr algn="r"/>
            <a:r>
              <a:rPr lang="es-ES" sz="2400" dirty="0">
                <a:solidFill>
                  <a:schemeClr val="lt1"/>
                </a:solidFill>
                <a:latin typeface="Arial" panose="020B0604020202020204" pitchFamily="34" charset="0"/>
                <a:ea typeface="Work Sans"/>
                <a:cs typeface="Arial" panose="020B0604020202020204" pitchFamily="34" charset="0"/>
                <a:sym typeface="Work Sans"/>
              </a:rPr>
              <a:t>Sistema de :</a:t>
            </a:r>
          </a:p>
          <a:p>
            <a:pPr algn="r"/>
            <a:r>
              <a:rPr lang="es-ES" sz="2400" dirty="0">
                <a:solidFill>
                  <a:schemeClr val="lt1"/>
                </a:solidFill>
                <a:latin typeface="Arial" panose="020B0604020202020204" pitchFamily="34" charset="0"/>
                <a:cs typeface="Arial" panose="020B0604020202020204" pitchFamily="34" charset="0"/>
                <a:sym typeface="Work Sans"/>
              </a:rPr>
              <a:t>Angie Judith Echeverry</a:t>
            </a:r>
          </a:p>
          <a:p>
            <a:pPr algn="r"/>
            <a:r>
              <a:rPr lang="es-ES" sz="2400" dirty="0">
                <a:solidFill>
                  <a:schemeClr val="lt1"/>
                </a:solidFill>
                <a:latin typeface="Arial" panose="020B0604020202020204" pitchFamily="34" charset="0"/>
                <a:cs typeface="Arial" panose="020B0604020202020204" pitchFamily="34" charset="0"/>
                <a:sym typeface="Work Sans"/>
              </a:rPr>
              <a:t>Cristian </a:t>
            </a:r>
            <a:r>
              <a:rPr lang="es-ES" sz="2400" dirty="0" err="1">
                <a:solidFill>
                  <a:schemeClr val="lt1"/>
                </a:solidFill>
                <a:latin typeface="Arial" panose="020B0604020202020204" pitchFamily="34" charset="0"/>
                <a:cs typeface="Arial" panose="020B0604020202020204" pitchFamily="34" charset="0"/>
                <a:sym typeface="Work Sans"/>
              </a:rPr>
              <a:t>Benitez</a:t>
            </a:r>
            <a:r>
              <a:rPr lang="es-ES" sz="2400" dirty="0">
                <a:solidFill>
                  <a:schemeClr val="lt1"/>
                </a:solidFill>
                <a:latin typeface="Arial" panose="020B0604020202020204" pitchFamily="34" charset="0"/>
                <a:cs typeface="Arial" panose="020B0604020202020204" pitchFamily="34" charset="0"/>
                <a:sym typeface="Work Sans"/>
              </a:rPr>
              <a:t> Guevara</a:t>
            </a:r>
          </a:p>
          <a:p>
            <a:pPr algn="r"/>
            <a:r>
              <a:rPr lang="es-ES" sz="2400" dirty="0">
                <a:solidFill>
                  <a:schemeClr val="lt1"/>
                </a:solidFill>
                <a:latin typeface="Arial" panose="020B0604020202020204" pitchFamily="34" charset="0"/>
                <a:cs typeface="Arial" panose="020B0604020202020204" pitchFamily="34" charset="0"/>
                <a:sym typeface="Work Sans"/>
              </a:rPr>
              <a:t>Harold Daniel Vargas Quintero</a:t>
            </a:r>
          </a:p>
          <a:p>
            <a:pPr algn="r"/>
            <a:r>
              <a:rPr lang="es-ES" sz="2400" dirty="0">
                <a:solidFill>
                  <a:schemeClr val="lt1"/>
                </a:solidFill>
                <a:latin typeface="Arial" panose="020B0604020202020204" pitchFamily="34" charset="0"/>
                <a:cs typeface="Arial" panose="020B0604020202020204" pitchFamily="34" charset="0"/>
                <a:sym typeface="Work Sans"/>
              </a:rPr>
              <a:t>Juan Esteban Arenas Padua</a:t>
            </a:r>
          </a:p>
          <a:p>
            <a:pPr algn="r"/>
            <a:r>
              <a:rPr lang="es-ES" sz="2400" dirty="0">
                <a:solidFill>
                  <a:schemeClr val="lt1"/>
                </a:solidFill>
                <a:latin typeface="Arial" panose="020B0604020202020204" pitchFamily="34" charset="0"/>
                <a:cs typeface="Arial" panose="020B0604020202020204" pitchFamily="34" charset="0"/>
                <a:sym typeface="Work Sans"/>
              </a:rPr>
              <a:t>Deivid Daniel Celis Paredes</a:t>
            </a:r>
          </a:p>
          <a:p>
            <a:pPr algn="r"/>
            <a:r>
              <a:rPr lang="es-ES" sz="2400" dirty="0" err="1">
                <a:solidFill>
                  <a:schemeClr val="lt1"/>
                </a:solidFill>
                <a:latin typeface="Arial" panose="020B0604020202020204" pitchFamily="34" charset="0"/>
                <a:cs typeface="Arial" panose="020B0604020202020204" pitchFamily="34" charset="0"/>
                <a:sym typeface="Work Sans"/>
              </a:rPr>
              <a:t>Julian</a:t>
            </a:r>
            <a:r>
              <a:rPr lang="es-ES" sz="2400" dirty="0">
                <a:solidFill>
                  <a:schemeClr val="lt1"/>
                </a:solidFill>
                <a:latin typeface="Arial" panose="020B0604020202020204" pitchFamily="34" charset="0"/>
                <a:cs typeface="Arial" panose="020B0604020202020204" pitchFamily="34" charset="0"/>
                <a:sym typeface="Work Sans"/>
              </a:rPr>
              <a:t> David Forero Estrada </a:t>
            </a:r>
          </a:p>
          <a:p>
            <a:pPr algn="r"/>
            <a:endParaRPr sz="2400" dirty="0"/>
          </a:p>
        </p:txBody>
      </p:sp>
      <p:pic>
        <p:nvPicPr>
          <p:cNvPr id="89" name="Google Shape;89;p16" descr="naranja.png"/>
          <p:cNvPicPr preferRelativeResize="0"/>
          <p:nvPr/>
        </p:nvPicPr>
        <p:blipFill rotWithShape="1">
          <a:blip r:embed="rId5">
            <a:alphaModFix/>
          </a:blip>
          <a:srcRect l="21032" t="19996" r="22452" b="17818"/>
          <a:stretch/>
        </p:blipFill>
        <p:spPr>
          <a:xfrm>
            <a:off x="396273" y="387278"/>
            <a:ext cx="801836" cy="804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941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
            <a:extLst>
              <a:ext uri="{FF2B5EF4-FFF2-40B4-BE49-F238E27FC236}">
                <a16:creationId xmlns:a16="http://schemas.microsoft.com/office/drawing/2014/main" id="{171A0991-7883-4C0D-B9A2-36C10F9BBDD6}"/>
              </a:ext>
            </a:extLst>
          </p:cNvPr>
          <p:cNvSpPr>
            <a:spLocks noChangeArrowheads="1"/>
          </p:cNvSpPr>
          <p:nvPr/>
        </p:nvSpPr>
        <p:spPr bwMode="auto">
          <a:xfrm>
            <a:off x="3386138" y="2941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2" name="Tabla 1"/>
          <p:cNvGraphicFramePr>
            <a:graphicFrameLocks noGrp="1"/>
          </p:cNvGraphicFramePr>
          <p:nvPr>
            <p:extLst>
              <p:ext uri="{D42A27DB-BD31-4B8C-83A1-F6EECF244321}">
                <p14:modId xmlns:p14="http://schemas.microsoft.com/office/powerpoint/2010/main" val="2748339788"/>
              </p:ext>
            </p:extLst>
          </p:nvPr>
        </p:nvGraphicFramePr>
        <p:xfrm>
          <a:off x="845820" y="1028696"/>
          <a:ext cx="9966960" cy="4914903"/>
        </p:xfrm>
        <a:graphic>
          <a:graphicData uri="http://schemas.openxmlformats.org/drawingml/2006/table">
            <a:tbl>
              <a:tblPr/>
              <a:tblGrid>
                <a:gridCol w="2570348">
                  <a:extLst>
                    <a:ext uri="{9D8B030D-6E8A-4147-A177-3AD203B41FA5}">
                      <a16:colId xmlns:a16="http://schemas.microsoft.com/office/drawing/2014/main" val="633303159"/>
                    </a:ext>
                  </a:extLst>
                </a:gridCol>
                <a:gridCol w="7396612">
                  <a:extLst>
                    <a:ext uri="{9D8B030D-6E8A-4147-A177-3AD203B41FA5}">
                      <a16:colId xmlns:a16="http://schemas.microsoft.com/office/drawing/2014/main" val="1081834812"/>
                    </a:ext>
                  </a:extLst>
                </a:gridCol>
              </a:tblGrid>
              <a:tr h="72329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Identificación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 F6</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3489443"/>
                  </a:ext>
                </a:extLst>
              </a:tr>
              <a:tr h="72329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Nombre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Codificación de productos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2199618"/>
                  </a:ext>
                </a:extLst>
              </a:tr>
              <a:tr h="575122">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Características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2733675" algn="l"/>
                        </a:tabLst>
                      </a:pPr>
                      <a:r>
                        <a:rPr lang="es-ES" sz="1200" dirty="0">
                          <a:solidFill>
                            <a:schemeClr val="accent1"/>
                          </a:solidFill>
                          <a:effectLst/>
                          <a:latin typeface="Arial" panose="020B0604020202020204" pitchFamily="34" charset="0"/>
                          <a:ea typeface="Arial" panose="020B0604020202020204" pitchFamily="34" charset="0"/>
                        </a:rPr>
                        <a:t> Registro del código de barras en el lector infrarrojo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0953035"/>
                  </a:ext>
                </a:extLst>
              </a:tr>
              <a:tr h="1446593">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Descripción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El software permitirá registrar los productos con más agilidad sin necesidad de pasar el producto varias veces esto se denomina multiplicidad de producto en otras palabras multiplicación de unidades.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4848921"/>
                  </a:ext>
                </a:extLst>
              </a:tr>
              <a:tr h="72329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Requerimientos no funcionales: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670206"/>
                  </a:ext>
                </a:extLst>
              </a:tr>
              <a:tr h="72329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Prioridad de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Alta ( x  )         media (    )                baja(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9889665"/>
                  </a:ext>
                </a:extLst>
              </a:tr>
            </a:tbl>
          </a:graphicData>
        </a:graphic>
      </p:graphicFrame>
    </p:spTree>
    <p:extLst>
      <p:ext uri="{BB962C8B-B14F-4D97-AF65-F5344CB8AC3E}">
        <p14:creationId xmlns:p14="http://schemas.microsoft.com/office/powerpoint/2010/main" val="508845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941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
            <a:extLst>
              <a:ext uri="{FF2B5EF4-FFF2-40B4-BE49-F238E27FC236}">
                <a16:creationId xmlns:a16="http://schemas.microsoft.com/office/drawing/2014/main" id="{171A0991-7883-4C0D-B9A2-36C10F9BBDD6}"/>
              </a:ext>
            </a:extLst>
          </p:cNvPr>
          <p:cNvSpPr>
            <a:spLocks noChangeArrowheads="1"/>
          </p:cNvSpPr>
          <p:nvPr/>
        </p:nvSpPr>
        <p:spPr bwMode="auto">
          <a:xfrm>
            <a:off x="3386138" y="2941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2" name="Tabla 1"/>
          <p:cNvGraphicFramePr>
            <a:graphicFrameLocks noGrp="1"/>
          </p:cNvGraphicFramePr>
          <p:nvPr>
            <p:extLst>
              <p:ext uri="{D42A27DB-BD31-4B8C-83A1-F6EECF244321}">
                <p14:modId xmlns:p14="http://schemas.microsoft.com/office/powerpoint/2010/main" val="1248410389"/>
              </p:ext>
            </p:extLst>
          </p:nvPr>
        </p:nvGraphicFramePr>
        <p:xfrm>
          <a:off x="1245870" y="937256"/>
          <a:ext cx="9692640" cy="5086353"/>
        </p:xfrm>
        <a:graphic>
          <a:graphicData uri="http://schemas.openxmlformats.org/drawingml/2006/table">
            <a:tbl>
              <a:tblPr/>
              <a:tblGrid>
                <a:gridCol w="2499604">
                  <a:extLst>
                    <a:ext uri="{9D8B030D-6E8A-4147-A177-3AD203B41FA5}">
                      <a16:colId xmlns:a16="http://schemas.microsoft.com/office/drawing/2014/main" val="282406768"/>
                    </a:ext>
                  </a:extLst>
                </a:gridCol>
                <a:gridCol w="7193036">
                  <a:extLst>
                    <a:ext uri="{9D8B030D-6E8A-4147-A177-3AD203B41FA5}">
                      <a16:colId xmlns:a16="http://schemas.microsoft.com/office/drawing/2014/main" val="868020513"/>
                    </a:ext>
                  </a:extLst>
                </a:gridCol>
              </a:tblGrid>
              <a:tr h="877693">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Identificación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 F7</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1074783"/>
                  </a:ext>
                </a:extLst>
              </a:tr>
              <a:tr h="877693">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Nombre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Cierre del día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6945803"/>
                  </a:ext>
                </a:extLst>
              </a:tr>
              <a:tr h="697888">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Características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2733675" algn="l"/>
                        </a:tabLst>
                      </a:pPr>
                      <a:r>
                        <a:rPr lang="es-ES" sz="1200" dirty="0">
                          <a:solidFill>
                            <a:schemeClr val="accent1"/>
                          </a:solidFill>
                          <a:effectLst/>
                          <a:latin typeface="Arial" panose="020B0604020202020204" pitchFamily="34" charset="0"/>
                          <a:ea typeface="Arial" panose="020B0604020202020204" pitchFamily="34" charset="0"/>
                        </a:rPr>
                        <a:t>El usuario cerrara las ventas diarias manualmente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3116798"/>
                  </a:ext>
                </a:extLst>
              </a:tr>
              <a:tr h="877693">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Descripción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El administrador y el empleado hará un cierre diario para cargar las ventas diarias en la base de datos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6366043"/>
                  </a:ext>
                </a:extLst>
              </a:tr>
              <a:tr h="877693">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Requerimientos no funcionales: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3866602"/>
                  </a:ext>
                </a:extLst>
              </a:tr>
              <a:tr h="877693">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Prioridad de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Alta ( x  )         media (    )                baja(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0469890"/>
                  </a:ext>
                </a:extLst>
              </a:tr>
            </a:tbl>
          </a:graphicData>
        </a:graphic>
      </p:graphicFrame>
    </p:spTree>
    <p:extLst>
      <p:ext uri="{BB962C8B-B14F-4D97-AF65-F5344CB8AC3E}">
        <p14:creationId xmlns:p14="http://schemas.microsoft.com/office/powerpoint/2010/main" val="98495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EE50C56-8401-440C-84EF-806490906A21}"/>
              </a:ext>
            </a:extLst>
          </p:cNvPr>
          <p:cNvSpPr txBox="1"/>
          <p:nvPr/>
        </p:nvSpPr>
        <p:spPr>
          <a:xfrm>
            <a:off x="2538248" y="600015"/>
            <a:ext cx="6881524"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REQUERIMIENTOS NO FUNCIONALES</a:t>
            </a:r>
          </a:p>
        </p:txBody>
      </p:sp>
      <p:sp>
        <p:nvSpPr>
          <p:cNvPr id="13" name="Rectangle 4">
            <a:extLst>
              <a:ext uri="{FF2B5EF4-FFF2-40B4-BE49-F238E27FC236}">
                <a16:creationId xmlns:a16="http://schemas.microsoft.com/office/drawing/2014/main" id="{BFF8EB6D-4A98-4737-893D-841F3930E557}"/>
              </a:ext>
            </a:extLst>
          </p:cNvPr>
          <p:cNvSpPr>
            <a:spLocks noChangeArrowheads="1"/>
          </p:cNvSpPr>
          <p:nvPr/>
        </p:nvSpPr>
        <p:spPr bwMode="auto">
          <a:xfrm>
            <a:off x="835905" y="1887866"/>
            <a:ext cx="1382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2" name="Tabla 1"/>
          <p:cNvGraphicFramePr>
            <a:graphicFrameLocks noGrp="1"/>
          </p:cNvGraphicFramePr>
          <p:nvPr>
            <p:extLst>
              <p:ext uri="{D42A27DB-BD31-4B8C-83A1-F6EECF244321}">
                <p14:modId xmlns:p14="http://schemas.microsoft.com/office/powerpoint/2010/main" val="2257315649"/>
              </p:ext>
            </p:extLst>
          </p:nvPr>
        </p:nvGraphicFramePr>
        <p:xfrm>
          <a:off x="1126273" y="1639227"/>
          <a:ext cx="9500839" cy="4683513"/>
        </p:xfrm>
        <a:graphic>
          <a:graphicData uri="http://schemas.openxmlformats.org/drawingml/2006/table">
            <a:tbl>
              <a:tblPr/>
              <a:tblGrid>
                <a:gridCol w="2450140">
                  <a:extLst>
                    <a:ext uri="{9D8B030D-6E8A-4147-A177-3AD203B41FA5}">
                      <a16:colId xmlns:a16="http://schemas.microsoft.com/office/drawing/2014/main" val="1266896952"/>
                    </a:ext>
                  </a:extLst>
                </a:gridCol>
                <a:gridCol w="7050699">
                  <a:extLst>
                    <a:ext uri="{9D8B030D-6E8A-4147-A177-3AD203B41FA5}">
                      <a16:colId xmlns:a16="http://schemas.microsoft.com/office/drawing/2014/main" val="4113944130"/>
                    </a:ext>
                  </a:extLst>
                </a:gridCol>
              </a:tblGrid>
              <a:tr h="720541">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Identificación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RequerimientoNF1</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0008781"/>
                  </a:ext>
                </a:extLst>
              </a:tr>
              <a:tr h="720541">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Nombre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Control de seguridad</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9616649"/>
                  </a:ext>
                </a:extLst>
              </a:tr>
              <a:tr h="1080810">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Características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2733675" algn="l"/>
                        </a:tabLst>
                      </a:pPr>
                      <a:r>
                        <a:rPr lang="es-ES" sz="1200">
                          <a:solidFill>
                            <a:schemeClr val="accent1"/>
                          </a:solidFill>
                          <a:effectLst/>
                          <a:latin typeface="Arial" panose="020B0604020202020204" pitchFamily="34" charset="0"/>
                          <a:ea typeface="Arial" panose="020B0604020202020204" pitchFamily="34" charset="0"/>
                        </a:rPr>
                        <a:t>Se verifica por medio de contraseña que efectivamente la persona que este haciendo uso de la información de la tienda este autorizada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4712058"/>
                  </a:ext>
                </a:extLst>
              </a:tr>
              <a:tr h="1441080">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Descripción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Al momento de inicializar el software por primera vez se pedirá una contraseña de seguridad, contraseña que será pedida por el software al empezar el día, esta podrá ser cambiada en cualquier momento.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705225"/>
                  </a:ext>
                </a:extLst>
              </a:tr>
              <a:tr h="720541">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Prioridad de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Alta ( x  )         media (    )                baja(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1320744"/>
                  </a:ext>
                </a:extLst>
              </a:tr>
            </a:tbl>
          </a:graphicData>
        </a:graphic>
      </p:graphicFrame>
    </p:spTree>
    <p:extLst>
      <p:ext uri="{BB962C8B-B14F-4D97-AF65-F5344CB8AC3E}">
        <p14:creationId xmlns:p14="http://schemas.microsoft.com/office/powerpoint/2010/main" val="3648388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
            <a:extLst>
              <a:ext uri="{FF2B5EF4-FFF2-40B4-BE49-F238E27FC236}">
                <a16:creationId xmlns:a16="http://schemas.microsoft.com/office/drawing/2014/main" id="{DBB4D4B1-5C46-4C55-AE58-6037EDDD64A0}"/>
              </a:ext>
            </a:extLst>
          </p:cNvPr>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2" name="Tabla 1"/>
          <p:cNvGraphicFramePr>
            <a:graphicFrameLocks noGrp="1"/>
          </p:cNvGraphicFramePr>
          <p:nvPr>
            <p:extLst>
              <p:ext uri="{D42A27DB-BD31-4B8C-83A1-F6EECF244321}">
                <p14:modId xmlns:p14="http://schemas.microsoft.com/office/powerpoint/2010/main" val="2019613451"/>
              </p:ext>
            </p:extLst>
          </p:nvPr>
        </p:nvGraphicFramePr>
        <p:xfrm>
          <a:off x="1817370" y="1211578"/>
          <a:ext cx="8858250" cy="4914902"/>
        </p:xfrm>
        <a:graphic>
          <a:graphicData uri="http://schemas.openxmlformats.org/drawingml/2006/table">
            <a:tbl>
              <a:tblPr/>
              <a:tblGrid>
                <a:gridCol w="2284426">
                  <a:extLst>
                    <a:ext uri="{9D8B030D-6E8A-4147-A177-3AD203B41FA5}">
                      <a16:colId xmlns:a16="http://schemas.microsoft.com/office/drawing/2014/main" val="4232483187"/>
                    </a:ext>
                  </a:extLst>
                </a:gridCol>
                <a:gridCol w="6573824">
                  <a:extLst>
                    <a:ext uri="{9D8B030D-6E8A-4147-A177-3AD203B41FA5}">
                      <a16:colId xmlns:a16="http://schemas.microsoft.com/office/drawing/2014/main" val="3854799697"/>
                    </a:ext>
                  </a:extLst>
                </a:gridCol>
              </a:tblGrid>
              <a:tr h="1024976">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Identificación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 F2</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68458"/>
                  </a:ext>
                </a:extLst>
              </a:tr>
              <a:tr h="1024976">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Nombre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Interfaz sencilla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9889290"/>
                  </a:ext>
                </a:extLst>
              </a:tr>
              <a:tr h="814998">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Características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2733675" algn="l"/>
                        </a:tabLst>
                      </a:pPr>
                      <a:r>
                        <a:rPr lang="es-ES" sz="1200">
                          <a:solidFill>
                            <a:schemeClr val="accent1"/>
                          </a:solidFill>
                          <a:effectLst/>
                          <a:latin typeface="Arial" panose="020B0604020202020204" pitchFamily="34" charset="0"/>
                          <a:ea typeface="Arial" panose="020B0604020202020204" pitchFamily="34" charset="0"/>
                        </a:rPr>
                        <a:t>Plataforma intuitiva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677516"/>
                  </a:ext>
                </a:extLst>
              </a:tr>
              <a:tr h="1024976">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Descripción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La interfaz del sistema será sencilla, clara y concisa generando una experiencia agradable al vendedor.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9561149"/>
                  </a:ext>
                </a:extLst>
              </a:tr>
              <a:tr h="1024976">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Prioridad de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Alta ( x  )         media (    )                baja(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0250974"/>
                  </a:ext>
                </a:extLst>
              </a:tr>
            </a:tbl>
          </a:graphicData>
        </a:graphic>
      </p:graphicFrame>
    </p:spTree>
    <p:extLst>
      <p:ext uri="{BB962C8B-B14F-4D97-AF65-F5344CB8AC3E}">
        <p14:creationId xmlns:p14="http://schemas.microsoft.com/office/powerpoint/2010/main" val="2974836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
            <a:extLst>
              <a:ext uri="{FF2B5EF4-FFF2-40B4-BE49-F238E27FC236}">
                <a16:creationId xmlns:a16="http://schemas.microsoft.com/office/drawing/2014/main" id="{DBB4D4B1-5C46-4C55-AE58-6037EDDD64A0}"/>
              </a:ext>
            </a:extLst>
          </p:cNvPr>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2" name="Tabla 1"/>
          <p:cNvGraphicFramePr>
            <a:graphicFrameLocks noGrp="1"/>
          </p:cNvGraphicFramePr>
          <p:nvPr>
            <p:extLst>
              <p:ext uri="{D42A27DB-BD31-4B8C-83A1-F6EECF244321}">
                <p14:modId xmlns:p14="http://schemas.microsoft.com/office/powerpoint/2010/main" val="3165745165"/>
              </p:ext>
            </p:extLst>
          </p:nvPr>
        </p:nvGraphicFramePr>
        <p:xfrm>
          <a:off x="1200150" y="1085849"/>
          <a:ext cx="9464040" cy="5143502"/>
        </p:xfrm>
        <a:graphic>
          <a:graphicData uri="http://schemas.openxmlformats.org/drawingml/2006/table">
            <a:tbl>
              <a:tblPr/>
              <a:tblGrid>
                <a:gridCol w="2440650">
                  <a:extLst>
                    <a:ext uri="{9D8B030D-6E8A-4147-A177-3AD203B41FA5}">
                      <a16:colId xmlns:a16="http://schemas.microsoft.com/office/drawing/2014/main" val="1796376430"/>
                    </a:ext>
                  </a:extLst>
                </a:gridCol>
                <a:gridCol w="7023390">
                  <a:extLst>
                    <a:ext uri="{9D8B030D-6E8A-4147-A177-3AD203B41FA5}">
                      <a16:colId xmlns:a16="http://schemas.microsoft.com/office/drawing/2014/main" val="2177025783"/>
                    </a:ext>
                  </a:extLst>
                </a:gridCol>
              </a:tblGrid>
              <a:tr h="791308">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Identificación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RequerimientoNF3</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5094066"/>
                  </a:ext>
                </a:extLst>
              </a:tr>
              <a:tr h="791308">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Nombre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Rendimiento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9686044"/>
                  </a:ext>
                </a:extLst>
              </a:tr>
              <a:tr h="791308">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Características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2733675" algn="l"/>
                        </a:tabLst>
                      </a:pPr>
                      <a:r>
                        <a:rPr lang="es-ES" sz="1200">
                          <a:solidFill>
                            <a:schemeClr val="accent1"/>
                          </a:solidFill>
                          <a:effectLst/>
                          <a:latin typeface="Arial" panose="020B0604020202020204" pitchFamily="34" charset="0"/>
                          <a:ea typeface="Arial" panose="020B0604020202020204" pitchFamily="34" charset="0"/>
                        </a:rPr>
                        <a:t>Almacenamiento optimizado.</a:t>
                      </a:r>
                      <a:endParaRPr lang="en-US" sz="1000">
                        <a:solidFill>
                          <a:schemeClr val="accent1"/>
                        </a:solidFill>
                        <a:effectLst/>
                        <a:latin typeface="Arial" panose="020B0604020202020204" pitchFamily="34" charset="0"/>
                        <a:ea typeface="Arial" panose="020B0604020202020204" pitchFamily="34" charset="0"/>
                      </a:endParaRPr>
                    </a:p>
                    <a:p>
                      <a:pPr algn="just">
                        <a:spcAft>
                          <a:spcPts val="0"/>
                        </a:spcAft>
                        <a:tabLst>
                          <a:tab pos="2733675" algn="l"/>
                        </a:tabLst>
                      </a:pPr>
                      <a:r>
                        <a:rPr lang="es-ES" sz="1200">
                          <a:solidFill>
                            <a:schemeClr val="accent1"/>
                          </a:solidFill>
                          <a:effectLst/>
                          <a:latin typeface="Arial" panose="020B0604020202020204" pitchFamily="34" charset="0"/>
                          <a:ea typeface="Arial" panose="020B0604020202020204" pitchFamily="34" charset="0"/>
                        </a:rPr>
                        <a:t>Interfaz optimizada</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6002457"/>
                  </a:ext>
                </a:extLst>
              </a:tr>
              <a:tr h="1978270">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Descripción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El software tendrá una interfaz optimizada y así mismo será diseñada para no consumir memoria de forma deliberada, no almacenará archivos basura garantizando que el vendedor tenga en todo momento un rendimiento pleno.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0276747"/>
                  </a:ext>
                </a:extLst>
              </a:tr>
              <a:tr h="791308">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Prioridad de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Alta ( x  )         media (    )                baja(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133444"/>
                  </a:ext>
                </a:extLst>
              </a:tr>
            </a:tbl>
          </a:graphicData>
        </a:graphic>
      </p:graphicFrame>
    </p:spTree>
    <p:extLst>
      <p:ext uri="{BB962C8B-B14F-4D97-AF65-F5344CB8AC3E}">
        <p14:creationId xmlns:p14="http://schemas.microsoft.com/office/powerpoint/2010/main" val="3405291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
            <a:extLst>
              <a:ext uri="{FF2B5EF4-FFF2-40B4-BE49-F238E27FC236}">
                <a16:creationId xmlns:a16="http://schemas.microsoft.com/office/drawing/2014/main" id="{DBB4D4B1-5C46-4C55-AE58-6037EDDD64A0}"/>
              </a:ext>
            </a:extLst>
          </p:cNvPr>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6" name="CuadroTexto 5"/>
          <p:cNvSpPr txBox="1"/>
          <p:nvPr/>
        </p:nvSpPr>
        <p:spPr>
          <a:xfrm>
            <a:off x="1500188" y="685799"/>
            <a:ext cx="8515350" cy="646331"/>
          </a:xfrm>
          <a:prstGeom prst="rect">
            <a:avLst/>
          </a:prstGeom>
          <a:noFill/>
        </p:spPr>
        <p:txBody>
          <a:bodyPr wrap="square" rtlCol="0">
            <a:spAutoFit/>
          </a:bodyPr>
          <a:lstStyle/>
          <a:p>
            <a:pPr algn="ctr"/>
            <a:r>
              <a:rPr lang="es-CO" sz="3600" b="1" dirty="0">
                <a:solidFill>
                  <a:srgbClr val="0070C0"/>
                </a:solidFill>
              </a:rPr>
              <a:t>DIAGRAMA GENERAL</a:t>
            </a:r>
            <a:endParaRPr lang="en-US" sz="3600" b="1" dirty="0">
              <a:solidFill>
                <a:srgbClr val="0070C0"/>
              </a:solidFill>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188" y="1557338"/>
            <a:ext cx="9401175" cy="4743449"/>
          </a:xfrm>
          <a:prstGeom prst="rect">
            <a:avLst/>
          </a:prstGeom>
        </p:spPr>
      </p:pic>
    </p:spTree>
    <p:extLst>
      <p:ext uri="{BB962C8B-B14F-4D97-AF65-F5344CB8AC3E}">
        <p14:creationId xmlns:p14="http://schemas.microsoft.com/office/powerpoint/2010/main" val="1568686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618508" y="734290"/>
            <a:ext cx="6497781" cy="461665"/>
          </a:xfrm>
          <a:prstGeom prst="rect">
            <a:avLst/>
          </a:prstGeom>
          <a:noFill/>
        </p:spPr>
        <p:txBody>
          <a:bodyPr wrap="square" rtlCol="0">
            <a:spAutoFit/>
          </a:bodyPr>
          <a:lstStyle/>
          <a:p>
            <a:pPr algn="ctr"/>
            <a:r>
              <a:rPr lang="es-CO" sz="2400" b="1" dirty="0">
                <a:solidFill>
                  <a:srgbClr val="0070C0"/>
                </a:solidFill>
                <a:latin typeface="Arial" panose="020B0604020202020204" pitchFamily="34" charset="0"/>
                <a:cs typeface="Arial" panose="020B0604020202020204" pitchFamily="34" charset="0"/>
              </a:rPr>
              <a:t>DOCUMENTACION DE CASOS DE USO</a:t>
            </a:r>
            <a:endParaRPr lang="en-US" sz="24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793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ANEXOS</a:t>
            </a:r>
            <a:endParaRPr lang="es-CO" sz="2800" b="1" dirty="0">
              <a:solidFill>
                <a:srgbClr val="0070C0"/>
              </a:solidFill>
              <a:latin typeface="Arial" panose="020B0604020202020204" pitchFamily="34" charset="0"/>
              <a:cs typeface="Arial" panose="020B0604020202020204" pitchFamily="34" charset="0"/>
            </a:endParaRPr>
          </a:p>
        </p:txBody>
      </p:sp>
      <p:sp>
        <p:nvSpPr>
          <p:cNvPr id="5" name="CuadroTexto 4">
            <a:hlinkClick r:id="rId3" action="ppaction://hlinkfile"/>
            <a:extLst>
              <a:ext uri="{FF2B5EF4-FFF2-40B4-BE49-F238E27FC236}">
                <a16:creationId xmlns:a16="http://schemas.microsoft.com/office/drawing/2014/main" id="{03EC8784-F841-4BD9-8443-3B6F41DC20A4}"/>
              </a:ext>
            </a:extLst>
          </p:cNvPr>
          <p:cNvSpPr txBox="1"/>
          <p:nvPr/>
        </p:nvSpPr>
        <p:spPr>
          <a:xfrm>
            <a:off x="477449" y="1419771"/>
            <a:ext cx="9791114" cy="369332"/>
          </a:xfrm>
          <a:prstGeom prst="rect">
            <a:avLst/>
          </a:prstGeom>
          <a:noFill/>
        </p:spPr>
        <p:txBody>
          <a:bodyPr wrap="square" rtlCol="0">
            <a:spAutoFit/>
          </a:bodyPr>
          <a:lstStyle/>
          <a:p>
            <a:pPr algn="just"/>
            <a:r>
              <a:rPr lang="es-ES" dirty="0">
                <a:solidFill>
                  <a:srgbClr val="0070C0"/>
                </a:solidFill>
                <a:latin typeface="Arial" panose="020B0604020202020204" pitchFamily="34" charset="0"/>
                <a:cs typeface="Arial" panose="020B0604020202020204" pitchFamily="34" charset="0"/>
              </a:rPr>
              <a:t>DOCUMENTO IEEE830 </a:t>
            </a:r>
          </a:p>
        </p:txBody>
      </p:sp>
      <p:sp>
        <p:nvSpPr>
          <p:cNvPr id="3" name="CuadroTexto 2">
            <a:hlinkClick r:id="rId4"/>
          </p:cNvPr>
          <p:cNvSpPr txBox="1"/>
          <p:nvPr/>
        </p:nvSpPr>
        <p:spPr>
          <a:xfrm>
            <a:off x="477449" y="2563091"/>
            <a:ext cx="4094551" cy="369332"/>
          </a:xfrm>
          <a:prstGeom prst="rect">
            <a:avLst/>
          </a:prstGeom>
          <a:noFill/>
        </p:spPr>
        <p:txBody>
          <a:bodyPr wrap="square" rtlCol="0">
            <a:spAutoFit/>
          </a:bodyPr>
          <a:lstStyle/>
          <a:p>
            <a:r>
              <a:rPr lang="es-CO" dirty="0">
                <a:solidFill>
                  <a:srgbClr val="0070C0"/>
                </a:solidFill>
                <a:latin typeface="Arial" panose="020B0604020202020204" pitchFamily="34" charset="0"/>
                <a:cs typeface="Arial" panose="020B0604020202020204" pitchFamily="34" charset="0"/>
              </a:rPr>
              <a:t>DOCUMENTO DE INVESTIGACION</a:t>
            </a:r>
            <a:endParaRPr lang="en-US"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6625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CuadroTexto 5">
            <a:extLst>
              <a:ext uri="{FF2B5EF4-FFF2-40B4-BE49-F238E27FC236}">
                <a16:creationId xmlns:a16="http://schemas.microsoft.com/office/drawing/2014/main" id="{467AFED2-B661-43CF-B802-606A6A249BDD}"/>
              </a:ext>
            </a:extLst>
          </p:cNvPr>
          <p:cNvSpPr txBox="1"/>
          <p:nvPr/>
        </p:nvSpPr>
        <p:spPr>
          <a:xfrm>
            <a:off x="886265" y="281354"/>
            <a:ext cx="9355015" cy="584775"/>
          </a:xfrm>
          <a:prstGeom prst="rect">
            <a:avLst/>
          </a:prstGeom>
          <a:noFill/>
        </p:spPr>
        <p:txBody>
          <a:bodyPr wrap="square" rtlCol="0">
            <a:spAutoFit/>
          </a:bodyPr>
          <a:lstStyle/>
          <a:p>
            <a:pPr algn="ctr"/>
            <a:r>
              <a:rPr lang="es-ES" sz="3200" b="1" dirty="0">
                <a:solidFill>
                  <a:schemeClr val="bg1"/>
                </a:solidFill>
                <a:latin typeface="Arial" panose="020B0604020202020204" pitchFamily="34" charset="0"/>
                <a:cs typeface="Arial" panose="020B0604020202020204" pitchFamily="34" charset="0"/>
              </a:rPr>
              <a:t>TABLA DE CONTENIDO </a:t>
            </a:r>
            <a:endParaRPr lang="es-CO" sz="3200" b="1" dirty="0">
              <a:solidFill>
                <a:schemeClr val="bg1"/>
              </a:solidFill>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81449E7D-7336-438B-9C80-9086C5C87EDA}"/>
              </a:ext>
            </a:extLst>
          </p:cNvPr>
          <p:cNvSpPr txBox="1"/>
          <p:nvPr/>
        </p:nvSpPr>
        <p:spPr>
          <a:xfrm>
            <a:off x="379827" y="948690"/>
            <a:ext cx="9861453" cy="5909310"/>
          </a:xfrm>
          <a:prstGeom prst="rect">
            <a:avLst/>
          </a:prstGeom>
          <a:noFill/>
        </p:spPr>
        <p:txBody>
          <a:bodyPr wrap="square" rtlCol="0">
            <a:spAutoFit/>
          </a:bodyPr>
          <a:lstStyle/>
          <a:p>
            <a:pPr marL="342900" indent="-342900">
              <a:buAutoNum type="arabicParenR"/>
            </a:pPr>
            <a:r>
              <a:rPr lang="es-ES" b="1" dirty="0">
                <a:solidFill>
                  <a:schemeClr val="bg1"/>
                </a:solidFill>
                <a:latin typeface="Arial" panose="020B0604020202020204" pitchFamily="34" charset="0"/>
                <a:cs typeface="Arial" panose="020B0604020202020204" pitchFamily="34" charset="0"/>
              </a:rPr>
              <a:t>Nombre y logo del proyecto</a:t>
            </a:r>
          </a:p>
          <a:p>
            <a:pPr marL="342900" indent="-342900">
              <a:buAutoNum type="arabicParenR"/>
            </a:pPr>
            <a:endParaRPr lang="es-ES" b="1" dirty="0">
              <a:solidFill>
                <a:schemeClr val="bg1"/>
              </a:solidFill>
              <a:latin typeface="Arial" panose="020B0604020202020204" pitchFamily="34" charset="0"/>
              <a:cs typeface="Arial" panose="020B0604020202020204" pitchFamily="34" charset="0"/>
            </a:endParaRPr>
          </a:p>
          <a:p>
            <a:pPr marL="342900" indent="-342900">
              <a:buAutoNum type="arabicParenR"/>
            </a:pPr>
            <a:r>
              <a:rPr lang="es-ES" b="1" dirty="0">
                <a:solidFill>
                  <a:schemeClr val="bg1"/>
                </a:solidFill>
                <a:latin typeface="Arial" panose="020B0604020202020204" pitchFamily="34" charset="0"/>
                <a:cs typeface="Arial" panose="020B0604020202020204" pitchFamily="34" charset="0"/>
              </a:rPr>
              <a:t>Información general del proyecto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Planteamiento del problema</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Objetivo general</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Objetivos específicos </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Alcance del proyecto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Justificación</a:t>
            </a:r>
          </a:p>
          <a:p>
            <a:r>
              <a:rPr lang="es-ES" b="1" dirty="0">
                <a:solidFill>
                  <a:schemeClr val="bg1"/>
                </a:solidFill>
                <a:latin typeface="Arial" panose="020B0604020202020204" pitchFamily="34" charset="0"/>
                <a:cs typeface="Arial" panose="020B0604020202020204" pitchFamily="34" charset="0"/>
              </a:rPr>
              <a:t>3)Levantamiento de información y tabulación de datos</a:t>
            </a:r>
          </a:p>
          <a:p>
            <a:r>
              <a:rPr lang="es-ES" b="1" dirty="0">
                <a:solidFill>
                  <a:schemeClr val="bg1"/>
                </a:solidFill>
                <a:latin typeface="Arial" panose="020B0604020202020204" pitchFamily="34" charset="0"/>
                <a:cs typeface="Arial" panose="020B0604020202020204" pitchFamily="34" charset="0"/>
              </a:rPr>
              <a:t> </a:t>
            </a:r>
          </a:p>
          <a:p>
            <a:r>
              <a:rPr lang="es-ES" b="1" dirty="0">
                <a:solidFill>
                  <a:schemeClr val="bg1"/>
                </a:solidFill>
                <a:latin typeface="Arial" panose="020B0604020202020204" pitchFamily="34" charset="0"/>
                <a:cs typeface="Arial" panose="020B0604020202020204" pitchFamily="34" charset="0"/>
              </a:rPr>
              <a:t>4)Mapa de procesos y diagramas de flujo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Diagrama de flujo de necesidad del cliente</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Diagrama de flujo de gestión de ingreso</a:t>
            </a:r>
          </a:p>
          <a:p>
            <a:r>
              <a:rPr lang="es-ES" b="1" dirty="0">
                <a:solidFill>
                  <a:schemeClr val="bg1"/>
                </a:solidFill>
                <a:latin typeface="Arial" panose="020B0604020202020204" pitchFamily="34" charset="0"/>
                <a:cs typeface="Arial" panose="020B0604020202020204" pitchFamily="34" charset="0"/>
              </a:rPr>
              <a:t>5) Control de versiones(GITHUB)</a:t>
            </a:r>
          </a:p>
          <a:p>
            <a:endParaRPr lang="es-ES" b="1" dirty="0">
              <a:solidFill>
                <a:schemeClr val="bg1"/>
              </a:solidFill>
              <a:latin typeface="Arial" panose="020B0604020202020204" pitchFamily="34" charset="0"/>
              <a:cs typeface="Arial" panose="020B0604020202020204" pitchFamily="34" charset="0"/>
            </a:endParaRPr>
          </a:p>
          <a:p>
            <a:r>
              <a:rPr lang="es-ES" b="1" dirty="0">
                <a:solidFill>
                  <a:schemeClr val="bg1"/>
                </a:solidFill>
                <a:latin typeface="Arial" panose="020B0604020202020204" pitchFamily="34" charset="0"/>
                <a:cs typeface="Arial" panose="020B0604020202020204" pitchFamily="34" charset="0"/>
              </a:rPr>
              <a:t>6)Documento IEEE 830</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Requerimientos funcionales</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Requerimientos no funcionales</a:t>
            </a:r>
          </a:p>
          <a:p>
            <a:r>
              <a:rPr lang="es-ES" b="1" dirty="0">
                <a:solidFill>
                  <a:schemeClr val="bg1"/>
                </a:solidFill>
                <a:latin typeface="Arial" panose="020B0604020202020204" pitchFamily="34" charset="0"/>
                <a:cs typeface="Arial" panose="020B0604020202020204" pitchFamily="34" charset="0"/>
              </a:rPr>
              <a:t>7)Diagramas casos de uso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Casos de uso extendido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Formato de documentación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CuadroTexto 2">
            <a:extLst>
              <a:ext uri="{FF2B5EF4-FFF2-40B4-BE49-F238E27FC236}">
                <a16:creationId xmlns:a16="http://schemas.microsoft.com/office/drawing/2014/main" id="{9DB85218-CD41-41C5-8F5E-C811590A3A0A}"/>
              </a:ext>
            </a:extLst>
          </p:cNvPr>
          <p:cNvSpPr txBox="1"/>
          <p:nvPr/>
        </p:nvSpPr>
        <p:spPr>
          <a:xfrm>
            <a:off x="2241451" y="499405"/>
            <a:ext cx="7709095" cy="1569660"/>
          </a:xfrm>
          <a:prstGeom prst="rect">
            <a:avLst/>
          </a:prstGeom>
          <a:noFill/>
        </p:spPr>
        <p:txBody>
          <a:bodyPr wrap="square" rtlCol="0">
            <a:spAutoFit/>
          </a:bodyPr>
          <a:lstStyle/>
          <a:p>
            <a:pPr algn="ctr"/>
            <a:r>
              <a:rPr lang="es-CO" sz="9600" b="1" dirty="0">
                <a:solidFill>
                  <a:srgbClr val="0070C0"/>
                </a:solidFill>
                <a:latin typeface="Arial" panose="020B0604020202020204" pitchFamily="34" charset="0"/>
                <a:cs typeface="Arial" panose="020B0604020202020204" pitchFamily="34" charset="0"/>
              </a:rPr>
              <a:t>QAM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PLANTEAMIENTO DEL PROBLEMA</a:t>
            </a:r>
            <a:endParaRPr lang="es-CO" sz="2800" b="1" dirty="0">
              <a:solidFill>
                <a:srgbClr val="0070C0"/>
              </a:solidFill>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E80A250A-6D08-4481-9454-103304FFCE96}"/>
              </a:ext>
            </a:extLst>
          </p:cNvPr>
          <p:cNvSpPr txBox="1"/>
          <p:nvPr/>
        </p:nvSpPr>
        <p:spPr>
          <a:xfrm>
            <a:off x="576776" y="1899138"/>
            <a:ext cx="9355015" cy="4247317"/>
          </a:xfrm>
          <a:prstGeom prst="rect">
            <a:avLst/>
          </a:prstGeom>
          <a:noFill/>
        </p:spPr>
        <p:txBody>
          <a:bodyPr wrap="square" rtlCol="0">
            <a:spAutoFit/>
          </a:bodyPr>
          <a:lstStyle/>
          <a:p>
            <a:r>
              <a:rPr lang="es-ES" dirty="0">
                <a:solidFill>
                  <a:schemeClr val="accent5">
                    <a:lumMod val="50000"/>
                  </a:schemeClr>
                </a:solidFill>
                <a:latin typeface="Arial" panose="020B0604020202020204" pitchFamily="34" charset="0"/>
                <a:cs typeface="Arial" panose="020B0604020202020204" pitchFamily="34" charset="0"/>
              </a:rPr>
              <a:t>En base a la recopilación de información y la entrevista que se realizó a los empleados y a los dueños del negocio se determinó que había ciertas falencias en su manejo de inventario y registro de ventas, ya que a pesar de que se tiene un dispositivo que ayude a este tipo de tareas no termina de suplir todas las necesidades de dicho negocio.</a:t>
            </a:r>
          </a:p>
          <a:p>
            <a:r>
              <a:rPr lang="es-ES" dirty="0">
                <a:solidFill>
                  <a:schemeClr val="accent5">
                    <a:lumMod val="50000"/>
                  </a:schemeClr>
                </a:solidFill>
                <a:latin typeface="Arial" panose="020B0604020202020204" pitchFamily="34" charset="0"/>
                <a:cs typeface="Arial" panose="020B0604020202020204" pitchFamily="34" charset="0"/>
              </a:rPr>
              <a:t>Se determinó que dicho implementó llegará a quedar obsoleto ya que a pesar de tener múltiples opciones no es fácil acceder a dichas funciones además de que carece de una parte gráfica y una información detallada del inventario, también se determinó que muchas de las empresas que abastecen el negocio suelen pedir las facturas en caso tal de que se deba hacer algún reclamo.</a:t>
            </a:r>
          </a:p>
          <a:p>
            <a:endParaRPr lang="es-ES" dirty="0">
              <a:solidFill>
                <a:schemeClr val="accent5">
                  <a:lumMod val="50000"/>
                </a:schemeClr>
              </a:solidFill>
              <a:latin typeface="Arial" panose="020B0604020202020204" pitchFamily="34" charset="0"/>
              <a:cs typeface="Arial" panose="020B0604020202020204" pitchFamily="34" charset="0"/>
            </a:endParaRPr>
          </a:p>
          <a:p>
            <a:r>
              <a:rPr lang="es-ES" dirty="0">
                <a:solidFill>
                  <a:schemeClr val="accent5">
                    <a:lumMod val="50000"/>
                  </a:schemeClr>
                </a:solidFill>
                <a:latin typeface="Arial" panose="020B0604020202020204" pitchFamily="34" charset="0"/>
                <a:cs typeface="Arial" panose="020B0604020202020204" pitchFamily="34" charset="0"/>
              </a:rPr>
              <a:t>Es muy común encontrar que la mayoría de negocios que manejan algún tipo de software o dispositivo deben dar a los empleados un instructivo o tutorial para manejar dichos programas o implementos, en algunos casos se contrata una persona experta en el manejo de los dispositivos o software, es decir que no son tan intuitivos como para acceder a todas sus funciones y sacarle el mayor provecho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3" name="CuadroTexto 2">
            <a:extLst>
              <a:ext uri="{FF2B5EF4-FFF2-40B4-BE49-F238E27FC236}">
                <a16:creationId xmlns:a16="http://schemas.microsoft.com/office/drawing/2014/main" id="{BFA7DC27-543D-421A-8BB2-95A8CFB88473}"/>
              </a:ext>
            </a:extLst>
          </p:cNvPr>
          <p:cNvSpPr txBox="1"/>
          <p:nvPr/>
        </p:nvSpPr>
        <p:spPr>
          <a:xfrm>
            <a:off x="2206283" y="494154"/>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OBJETIVO GENERAL</a:t>
            </a:r>
            <a:endParaRPr lang="es-CO" sz="2800" b="1" dirty="0">
              <a:solidFill>
                <a:srgbClr val="0070C0"/>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58C60C37-D9F0-480D-929E-7509191B39D1}"/>
              </a:ext>
            </a:extLst>
          </p:cNvPr>
          <p:cNvSpPr txBox="1"/>
          <p:nvPr/>
        </p:nvSpPr>
        <p:spPr>
          <a:xfrm>
            <a:off x="745588" y="2321169"/>
            <a:ext cx="9355016" cy="2677656"/>
          </a:xfrm>
          <a:prstGeom prst="rect">
            <a:avLst/>
          </a:prstGeom>
          <a:noFill/>
        </p:spPr>
        <p:txBody>
          <a:bodyPr wrap="square" rtlCol="0">
            <a:spAutoFit/>
          </a:bodyPr>
          <a:lstStyle/>
          <a:p>
            <a:r>
              <a:rPr lang="es-ES" sz="2400" dirty="0">
                <a:solidFill>
                  <a:schemeClr val="accent5">
                    <a:lumMod val="50000"/>
                  </a:schemeClr>
                </a:solidFill>
                <a:latin typeface="Arial" panose="020B0604020202020204" pitchFamily="34" charset="0"/>
                <a:cs typeface="Arial" panose="020B0604020202020204" pitchFamily="34" charset="0"/>
              </a:rPr>
              <a:t>Desarrollar un software el cual gestione el control de inventario, registro de ventas, digitalización de facturas, control de pedidos, gestión de productos de manera individual la cual permitirá llevar un conteo de cada uno de los productos y poder tener un registro de cuanta cantidad queda disponible, brindar herramientas que dinamicen las funciones diarias del vendedor logrando que estas sean totalmente intuitivas.</a:t>
            </a:r>
          </a:p>
        </p:txBody>
      </p:sp>
    </p:spTree>
    <p:extLst>
      <p:ext uri="{BB962C8B-B14F-4D97-AF65-F5344CB8AC3E}">
        <p14:creationId xmlns:p14="http://schemas.microsoft.com/office/powerpoint/2010/main" val="225258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8F5DA41-2BB2-4B3B-9F0C-47F2FE05DA23}"/>
              </a:ext>
            </a:extLst>
          </p:cNvPr>
          <p:cNvSpPr txBox="1"/>
          <p:nvPr/>
        </p:nvSpPr>
        <p:spPr>
          <a:xfrm>
            <a:off x="2025747" y="492370"/>
            <a:ext cx="7244861" cy="584775"/>
          </a:xfrm>
          <a:prstGeom prst="rect">
            <a:avLst/>
          </a:prstGeom>
          <a:noFill/>
        </p:spPr>
        <p:txBody>
          <a:bodyPr wrap="square" rtlCol="0">
            <a:spAutoFit/>
          </a:bodyPr>
          <a:lstStyle/>
          <a:p>
            <a:pPr algn="ctr"/>
            <a:r>
              <a:rPr lang="es-ES" sz="3200" b="1" dirty="0">
                <a:solidFill>
                  <a:srgbClr val="0070C0"/>
                </a:solidFill>
                <a:latin typeface="Arial" panose="020B0604020202020204" pitchFamily="34" charset="0"/>
                <a:cs typeface="Arial" panose="020B0604020202020204" pitchFamily="34" charset="0"/>
              </a:rPr>
              <a:t>OBJETIVOS ESPECIFICOS</a:t>
            </a:r>
            <a:endParaRPr lang="es-CO" sz="3200" b="1" dirty="0">
              <a:solidFill>
                <a:srgbClr val="0070C0"/>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B44FAB10-B789-4021-9062-0C158FAE3D48}"/>
              </a:ext>
            </a:extLst>
          </p:cNvPr>
          <p:cNvSpPr txBox="1"/>
          <p:nvPr/>
        </p:nvSpPr>
        <p:spPr>
          <a:xfrm>
            <a:off x="717453" y="2593349"/>
            <a:ext cx="9439421" cy="1938992"/>
          </a:xfrm>
          <a:prstGeom prst="rect">
            <a:avLst/>
          </a:prstGeom>
          <a:noFill/>
        </p:spPr>
        <p:txBody>
          <a:bodyPr wrap="square" rtlCol="0">
            <a:spAutoFit/>
          </a:bodyPr>
          <a:lstStyle/>
          <a:p>
            <a:pPr marL="285750" indent="-285750">
              <a:buFont typeface="Wingdings" panose="05000000000000000000" pitchFamily="2" charset="2"/>
              <a:buChar char="v"/>
            </a:pPr>
            <a:r>
              <a:rPr lang="es-ES" sz="2000" dirty="0">
                <a:solidFill>
                  <a:schemeClr val="accent5">
                    <a:lumMod val="50000"/>
                  </a:schemeClr>
                </a:solidFill>
                <a:latin typeface="Arial" panose="020B0604020202020204" pitchFamily="34" charset="0"/>
                <a:cs typeface="Arial" panose="020B0604020202020204" pitchFamily="34" charset="0"/>
              </a:rPr>
              <a:t>Se deberá realizar la investigación pertinente para establecer requerimientos. </a:t>
            </a:r>
          </a:p>
          <a:p>
            <a:pPr marL="285750" indent="-285750">
              <a:buFont typeface="Wingdings" panose="05000000000000000000" pitchFamily="2" charset="2"/>
              <a:buChar char="v"/>
            </a:pPr>
            <a:r>
              <a:rPr lang="es-ES" sz="2000" dirty="0">
                <a:solidFill>
                  <a:schemeClr val="accent5">
                    <a:lumMod val="50000"/>
                  </a:schemeClr>
                </a:solidFill>
                <a:latin typeface="Arial" panose="020B0604020202020204" pitchFamily="34" charset="0"/>
                <a:cs typeface="Arial" panose="020B0604020202020204" pitchFamily="34" charset="0"/>
              </a:rPr>
              <a:t>Se tendrá que determinar su principal función.</a:t>
            </a:r>
          </a:p>
          <a:p>
            <a:pPr marL="285750" indent="-285750">
              <a:buFont typeface="Wingdings" panose="05000000000000000000" pitchFamily="2" charset="2"/>
              <a:buChar char="v"/>
            </a:pPr>
            <a:r>
              <a:rPr lang="es-ES" sz="2000" dirty="0">
                <a:solidFill>
                  <a:schemeClr val="accent5">
                    <a:lumMod val="50000"/>
                  </a:schemeClr>
                </a:solidFill>
                <a:latin typeface="Arial" panose="020B0604020202020204" pitchFamily="34" charset="0"/>
                <a:cs typeface="Arial" panose="020B0604020202020204" pitchFamily="34" charset="0"/>
              </a:rPr>
              <a:t>Se deberá hacer un análisis previo al desarrollo para facilitar el proceso de programación.</a:t>
            </a:r>
          </a:p>
          <a:p>
            <a:pPr marL="285750" indent="-285750">
              <a:buFont typeface="Wingdings" panose="05000000000000000000" pitchFamily="2" charset="2"/>
              <a:buChar char="v"/>
            </a:pPr>
            <a:r>
              <a:rPr lang="es-ES" sz="2000" dirty="0">
                <a:solidFill>
                  <a:schemeClr val="accent5">
                    <a:lumMod val="50000"/>
                  </a:schemeClr>
                </a:solidFill>
                <a:latin typeface="Arial" panose="020B0604020202020204" pitchFamily="34" charset="0"/>
                <a:cs typeface="Arial" panose="020B0604020202020204" pitchFamily="34" charset="0"/>
              </a:rPr>
              <a:t>Se elaborará un software que brinde apoyo general y eficaz en el tema de gestión de la tienda </a:t>
            </a:r>
          </a:p>
        </p:txBody>
      </p:sp>
    </p:spTree>
    <p:extLst>
      <p:ext uri="{BB962C8B-B14F-4D97-AF65-F5344CB8AC3E}">
        <p14:creationId xmlns:p14="http://schemas.microsoft.com/office/powerpoint/2010/main" val="1372745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ALCANCE DEL PROYECTO</a:t>
            </a:r>
            <a:endParaRPr lang="es-CO" sz="2800" b="1" dirty="0">
              <a:solidFill>
                <a:srgbClr val="0070C0"/>
              </a:solidFill>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2D2CB8A6-DC06-4AEF-AB8B-6A6566151DF0}"/>
              </a:ext>
            </a:extLst>
          </p:cNvPr>
          <p:cNvSpPr txBox="1"/>
          <p:nvPr/>
        </p:nvSpPr>
        <p:spPr>
          <a:xfrm>
            <a:off x="703385" y="2208628"/>
            <a:ext cx="8890781" cy="2862322"/>
          </a:xfrm>
          <a:prstGeom prst="rect">
            <a:avLst/>
          </a:prstGeom>
          <a:noFill/>
        </p:spPr>
        <p:txBody>
          <a:bodyPr wrap="square" rtlCol="0">
            <a:spAutoFit/>
          </a:bodyPr>
          <a:lstStyle/>
          <a:p>
            <a:r>
              <a:rPr lang="es-ES" dirty="0">
                <a:solidFill>
                  <a:schemeClr val="accent5">
                    <a:lumMod val="50000"/>
                  </a:schemeClr>
                </a:solidFill>
                <a:latin typeface="Arial" panose="020B0604020202020204" pitchFamily="34" charset="0"/>
                <a:cs typeface="Arial" panose="020B0604020202020204" pitchFamily="34" charset="0"/>
              </a:rPr>
              <a:t>El alcance de este proyecto está limitado hacia el enfoque y sus funciones</a:t>
            </a:r>
          </a:p>
          <a:p>
            <a:endParaRPr lang="es-ES" dirty="0">
              <a:solidFill>
                <a:schemeClr val="accent5">
                  <a:lumMod val="50000"/>
                </a:schemeClr>
              </a:solidFill>
              <a:latin typeface="Arial" panose="020B0604020202020204" pitchFamily="34" charset="0"/>
              <a:cs typeface="Arial" panose="020B0604020202020204" pitchFamily="34" charset="0"/>
            </a:endParaRPr>
          </a:p>
          <a:p>
            <a:r>
              <a:rPr lang="es-ES" dirty="0">
                <a:solidFill>
                  <a:schemeClr val="accent5">
                    <a:lumMod val="50000"/>
                  </a:schemeClr>
                </a:solidFill>
                <a:latin typeface="Arial" panose="020B0604020202020204" pitchFamily="34" charset="0"/>
                <a:cs typeface="Arial" panose="020B0604020202020204" pitchFamily="34" charset="0"/>
              </a:rPr>
              <a:t>Este software </a:t>
            </a:r>
          </a:p>
          <a:p>
            <a:endParaRPr lang="es-ES" dirty="0">
              <a:solidFill>
                <a:schemeClr val="accent5">
                  <a:lumMod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s-ES" dirty="0">
                <a:solidFill>
                  <a:schemeClr val="accent5">
                    <a:lumMod val="50000"/>
                  </a:schemeClr>
                </a:solidFill>
                <a:latin typeface="Arial" panose="020B0604020202020204" pitchFamily="34" charset="0"/>
                <a:cs typeface="Arial" panose="020B0604020202020204" pitchFamily="34" charset="0"/>
              </a:rPr>
              <a:t>Agilizar las funciones del establecimiento que adquiera el software.</a:t>
            </a:r>
          </a:p>
          <a:p>
            <a:pPr marL="285750" indent="-285750">
              <a:buFont typeface="Wingdings" panose="05000000000000000000" pitchFamily="2" charset="2"/>
              <a:buChar char="v"/>
            </a:pPr>
            <a:r>
              <a:rPr lang="es-ES" dirty="0">
                <a:solidFill>
                  <a:schemeClr val="accent5">
                    <a:lumMod val="50000"/>
                  </a:schemeClr>
                </a:solidFill>
                <a:latin typeface="Arial" panose="020B0604020202020204" pitchFamily="34" charset="0"/>
                <a:cs typeface="Arial" panose="020B0604020202020204" pitchFamily="34" charset="0"/>
              </a:rPr>
              <a:t>Brindará una facilidad a la hora de llevar el control de ventas, inventarios y facturas del establecimiento. </a:t>
            </a:r>
          </a:p>
          <a:p>
            <a:pPr marL="285750" indent="-285750">
              <a:buFont typeface="Wingdings" panose="05000000000000000000" pitchFamily="2" charset="2"/>
              <a:buChar char="v"/>
            </a:pPr>
            <a:r>
              <a:rPr lang="es-ES" dirty="0">
                <a:solidFill>
                  <a:schemeClr val="accent5">
                    <a:lumMod val="50000"/>
                  </a:schemeClr>
                </a:solidFill>
                <a:latin typeface="Arial" panose="020B0604020202020204" pitchFamily="34" charset="0"/>
                <a:cs typeface="Arial" panose="020B0604020202020204" pitchFamily="34" charset="0"/>
              </a:rPr>
              <a:t>Brindará una ayuda con el registro y la organización de productos que entran y salen con delimitaciones de tiempo del establecimiento.</a:t>
            </a:r>
          </a:p>
          <a:p>
            <a:pPr marL="285750" indent="-285750">
              <a:buFont typeface="Wingdings" panose="05000000000000000000" pitchFamily="2" charset="2"/>
              <a:buChar char="v"/>
            </a:pPr>
            <a:r>
              <a:rPr lang="es-ES" dirty="0">
                <a:solidFill>
                  <a:schemeClr val="accent5">
                    <a:lumMod val="50000"/>
                  </a:schemeClr>
                </a:solidFill>
                <a:latin typeface="Arial" panose="020B0604020202020204" pitchFamily="34" charset="0"/>
                <a:cs typeface="Arial" panose="020B0604020202020204" pitchFamily="34" charset="0"/>
              </a:rPr>
              <a:t>Tendrá la capacidad a la hora de multiplicar unidades de un producto.</a:t>
            </a:r>
          </a:p>
        </p:txBody>
      </p:sp>
    </p:spTree>
    <p:extLst>
      <p:ext uri="{BB962C8B-B14F-4D97-AF65-F5344CB8AC3E}">
        <p14:creationId xmlns:p14="http://schemas.microsoft.com/office/powerpoint/2010/main" val="3348273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JUSTIFICACIÒN</a:t>
            </a:r>
            <a:endParaRPr lang="es-CO" sz="2800" b="1" dirty="0">
              <a:solidFill>
                <a:srgbClr val="0070C0"/>
              </a:solidFill>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3DFA1604-771C-487C-951A-67EE104FD249}"/>
              </a:ext>
            </a:extLst>
          </p:cNvPr>
          <p:cNvSpPr txBox="1"/>
          <p:nvPr/>
        </p:nvSpPr>
        <p:spPr>
          <a:xfrm>
            <a:off x="815926" y="2433711"/>
            <a:ext cx="9214338" cy="2246769"/>
          </a:xfrm>
          <a:prstGeom prst="rect">
            <a:avLst/>
          </a:prstGeom>
          <a:noFill/>
        </p:spPr>
        <p:txBody>
          <a:bodyPr wrap="square" rtlCol="0">
            <a:spAutoFit/>
          </a:bodyPr>
          <a:lstStyle/>
          <a:p>
            <a:r>
              <a:rPr lang="es-ES" sz="2000" dirty="0">
                <a:solidFill>
                  <a:schemeClr val="accent5">
                    <a:lumMod val="50000"/>
                  </a:schemeClr>
                </a:solidFill>
                <a:latin typeface="Arial" panose="020B0604020202020204" pitchFamily="34" charset="0"/>
                <a:cs typeface="Arial" panose="020B0604020202020204" pitchFamily="34" charset="0"/>
              </a:rPr>
              <a:t>En vista de estos problemas, el desarrollo del presente proyecto haya su importancia en la necesidad de brindar una solución.</a:t>
            </a:r>
          </a:p>
          <a:p>
            <a:endParaRPr lang="es-ES" sz="2000" dirty="0">
              <a:solidFill>
                <a:schemeClr val="accent5">
                  <a:lumMod val="50000"/>
                </a:schemeClr>
              </a:solidFill>
              <a:latin typeface="Arial" panose="020B0604020202020204" pitchFamily="34" charset="0"/>
              <a:cs typeface="Arial" panose="020B0604020202020204" pitchFamily="34" charset="0"/>
            </a:endParaRPr>
          </a:p>
          <a:p>
            <a:r>
              <a:rPr lang="es-ES" sz="2000" dirty="0">
                <a:solidFill>
                  <a:schemeClr val="accent5">
                    <a:lumMod val="50000"/>
                  </a:schemeClr>
                </a:solidFill>
                <a:latin typeface="Arial" panose="020B0604020202020204" pitchFamily="34" charset="0"/>
                <a:cs typeface="Arial" panose="020B0604020202020204" pitchFamily="34" charset="0"/>
              </a:rPr>
              <a:t>Al mismo tiempo con la implementación de este sistema (Software) se podría dar solución a las necesidades de los establecimientos que requieren un sistema que facilite el manejo de la contabilidad, Con el fin de favorecer así los establecimientos de diferentes sectores de la ciudad.</a:t>
            </a:r>
          </a:p>
        </p:txBody>
      </p:sp>
    </p:spTree>
    <p:extLst>
      <p:ext uri="{BB962C8B-B14F-4D97-AF65-F5344CB8AC3E}">
        <p14:creationId xmlns:p14="http://schemas.microsoft.com/office/powerpoint/2010/main" val="25472581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1987</Words>
  <Application>Microsoft Office PowerPoint</Application>
  <PresentationFormat>Panorámica</PresentationFormat>
  <Paragraphs>232</Paragraphs>
  <Slides>28</Slides>
  <Notes>13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28</vt:i4>
      </vt:variant>
    </vt:vector>
  </HeadingPairs>
  <TitlesOfParts>
    <vt:vector size="34" baseType="lpstr">
      <vt:lpstr>Arial</vt:lpstr>
      <vt:lpstr>Calibri</vt:lpstr>
      <vt:lpstr>Calibri Light</vt:lpstr>
      <vt:lpstr>Wingdings</vt:lpstr>
      <vt:lpstr>Work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Henry Alfonso Garzon Sanchez</dc:creator>
  <cp:lastModifiedBy>HOME</cp:lastModifiedBy>
  <cp:revision>19</cp:revision>
  <dcterms:created xsi:type="dcterms:W3CDTF">2020-05-31T23:40:27Z</dcterms:created>
  <dcterms:modified xsi:type="dcterms:W3CDTF">2022-02-21T00:17:34Z</dcterms:modified>
</cp:coreProperties>
</file>