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6" r:id="rId15"/>
    <p:sldId id="287" r:id="rId16"/>
    <p:sldId id="288" r:id="rId17"/>
    <p:sldId id="289" r:id="rId18"/>
    <p:sldId id="296" r:id="rId19"/>
    <p:sldId id="291" r:id="rId20"/>
    <p:sldId id="297" r:id="rId21"/>
    <p:sldId id="298" r:id="rId22"/>
    <p:sldId id="290" r:id="rId23"/>
    <p:sldId id="292" r:id="rId24"/>
    <p:sldId id="299" r:id="rId25"/>
    <p:sldId id="294" r:id="rId26"/>
    <p:sldId id="295" r:id="rId27"/>
    <p:sldId id="293" r:id="rId28"/>
    <p:sldId id="273"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Raquel Echeverri Londoño" userId="d7e10dca6c305140" providerId="LiveId" clId="{7E256FA3-CB0D-4CC0-9530-F8214D28240F}"/>
    <pc:docChg chg="undo custSel modSld">
      <pc:chgData name="Karen Raquel Echeverri Londoño" userId="d7e10dca6c305140" providerId="LiveId" clId="{7E256FA3-CB0D-4CC0-9530-F8214D28240F}" dt="2022-02-20T03:30:29.463" v="105" actId="1076"/>
      <pc:docMkLst>
        <pc:docMk/>
      </pc:docMkLst>
      <pc:sldChg chg="addSp modSp mod">
        <pc:chgData name="Karen Raquel Echeverri Londoño" userId="d7e10dca6c305140" providerId="LiveId" clId="{7E256FA3-CB0D-4CC0-9530-F8214D28240F}" dt="2022-02-20T03:28:03.195" v="102" actId="207"/>
        <pc:sldMkLst>
          <pc:docMk/>
          <pc:sldMk cId="0" sldId="263"/>
        </pc:sldMkLst>
        <pc:spChg chg="add mod">
          <ac:chgData name="Karen Raquel Echeverri Londoño" userId="d7e10dca6c305140" providerId="LiveId" clId="{7E256FA3-CB0D-4CC0-9530-F8214D28240F}" dt="2022-02-20T03:28:03.195" v="102" actId="207"/>
          <ac:spMkLst>
            <pc:docMk/>
            <pc:sldMk cId="0" sldId="263"/>
            <ac:spMk id="3" creationId="{E80A250A-6D08-4481-9454-103304FFCE96}"/>
          </ac:spMkLst>
        </pc:spChg>
      </pc:sldChg>
      <pc:sldChg chg="addSp modSp mod">
        <pc:chgData name="Karen Raquel Echeverri Londoño" userId="d7e10dca6c305140" providerId="LiveId" clId="{7E256FA3-CB0D-4CC0-9530-F8214D28240F}" dt="2022-02-20T03:30:29.463" v="105" actId="1076"/>
        <pc:sldMkLst>
          <pc:docMk/>
          <pc:sldMk cId="2252580914" sldId="278"/>
        </pc:sldMkLst>
        <pc:spChg chg="add mod">
          <ac:chgData name="Karen Raquel Echeverri Londoño" userId="d7e10dca6c305140" providerId="LiveId" clId="{7E256FA3-CB0D-4CC0-9530-F8214D28240F}" dt="2022-02-20T03:30:29.463" v="105" actId="1076"/>
          <ac:spMkLst>
            <pc:docMk/>
            <pc:sldMk cId="2252580914" sldId="278"/>
            <ac:spMk id="2" creationId="{58C60C37-D9F0-480D-929E-7509191B39D1}"/>
          </ac:spMkLst>
        </pc:spChg>
      </pc:sldChg>
      <pc:sldChg chg="addSp modSp mod">
        <pc:chgData name="Karen Raquel Echeverri Londoño" userId="d7e10dca6c305140" providerId="LiveId" clId="{7E256FA3-CB0D-4CC0-9530-F8214D28240F}" dt="2022-02-20T03:27:45.895" v="100" actId="207"/>
        <pc:sldMkLst>
          <pc:docMk/>
          <pc:sldMk cId="1372745584" sldId="279"/>
        </pc:sldMkLst>
        <pc:spChg chg="add mod">
          <ac:chgData name="Karen Raquel Echeverri Londoño" userId="d7e10dca6c305140" providerId="LiveId" clId="{7E256FA3-CB0D-4CC0-9530-F8214D28240F}" dt="2022-02-20T03:27:45.895" v="100" actId="207"/>
          <ac:spMkLst>
            <pc:docMk/>
            <pc:sldMk cId="1372745584" sldId="279"/>
            <ac:spMk id="2" creationId="{B44FAB10-B789-4021-9062-0C158FAE3D48}"/>
          </ac:spMkLst>
        </pc:spChg>
      </pc:sldChg>
      <pc:sldChg chg="addSp modSp mod">
        <pc:chgData name="Karen Raquel Echeverri Londoño" userId="d7e10dca6c305140" providerId="LiveId" clId="{7E256FA3-CB0D-4CC0-9530-F8214D28240F}" dt="2022-02-20T03:28:17.793" v="103" actId="207"/>
        <pc:sldMkLst>
          <pc:docMk/>
          <pc:sldMk cId="3348273801" sldId="280"/>
        </pc:sldMkLst>
        <pc:spChg chg="add mod">
          <ac:chgData name="Karen Raquel Echeverri Londoño" userId="d7e10dca6c305140" providerId="LiveId" clId="{7E256FA3-CB0D-4CC0-9530-F8214D28240F}" dt="2022-02-20T03:28:17.793" v="103" actId="207"/>
          <ac:spMkLst>
            <pc:docMk/>
            <pc:sldMk cId="3348273801" sldId="280"/>
            <ac:spMk id="3" creationId="{2D2CB8A6-DC06-4AEF-AB8B-6A6566151DF0}"/>
          </ac:spMkLst>
        </pc:spChg>
      </pc:sldChg>
      <pc:sldChg chg="addSp modSp mod">
        <pc:chgData name="Karen Raquel Echeverri Londoño" userId="d7e10dca6c305140" providerId="LiveId" clId="{7E256FA3-CB0D-4CC0-9530-F8214D28240F}" dt="2022-02-20T03:28:26.745" v="104" actId="207"/>
        <pc:sldMkLst>
          <pc:docMk/>
          <pc:sldMk cId="2547258122" sldId="281"/>
        </pc:sldMkLst>
        <pc:spChg chg="add mod">
          <ac:chgData name="Karen Raquel Echeverri Londoño" userId="d7e10dca6c305140" providerId="LiveId" clId="{7E256FA3-CB0D-4CC0-9530-F8214D28240F}" dt="2022-02-20T03:28:26.745" v="104" actId="207"/>
          <ac:spMkLst>
            <pc:docMk/>
            <pc:sldMk cId="2547258122" sldId="281"/>
            <ac:spMk id="3" creationId="{3DFA1604-771C-487C-951A-67EE104FD249}"/>
          </ac:spMkLst>
        </pc:spChg>
      </pc:sldChg>
    </pc:docChg>
  </pc:docChgLst>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20/02/2022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27</a:t>
            </a:fld>
            <a:endParaRPr/>
          </a:p>
        </p:txBody>
      </p:sp>
    </p:spTree>
    <p:extLst>
      <p:ext uri="{BB962C8B-B14F-4D97-AF65-F5344CB8AC3E}">
        <p14:creationId xmlns:p14="http://schemas.microsoft.com/office/powerpoint/2010/main" val="5490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20/02/2022</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20/02/2022</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Levantamiento%20De%20Informaci&#243;n.docx"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formatoieee830.doc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google.com/document/d/1_l7urB3GPrZBMGLj_pIw6XuDzOfZvKMBuS7EDF6odKI/edit?usp=shar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sp>
        <p:nvSpPr>
          <p:cNvPr id="10" name="CuadroTexto 9">
            <a:hlinkClick r:id="rId3" action="ppaction://hlinkfile"/>
            <a:extLst>
              <a:ext uri="{FF2B5EF4-FFF2-40B4-BE49-F238E27FC236}">
                <a16:creationId xmlns:a16="http://schemas.microsoft.com/office/drawing/2014/main" id="{CB45A7F1-13BC-4A87-94BB-6BCF71E7B80F}"/>
              </a:ext>
            </a:extLst>
          </p:cNvPr>
          <p:cNvSpPr txBox="1"/>
          <p:nvPr/>
        </p:nvSpPr>
        <p:spPr>
          <a:xfrm>
            <a:off x="3726873" y="5575336"/>
            <a:ext cx="4391891" cy="369332"/>
          </a:xfrm>
          <a:prstGeom prst="rect">
            <a:avLst/>
          </a:prstGeom>
          <a:noFill/>
        </p:spPr>
        <p:txBody>
          <a:bodyPr wrap="square" rtlCol="0">
            <a:spAutoFit/>
          </a:bodyPr>
          <a:lstStyle/>
          <a:p>
            <a:pPr algn="ctr"/>
            <a:r>
              <a:rPr lang="es-CO" b="1" dirty="0">
                <a:solidFill>
                  <a:srgbClr val="0070C0"/>
                </a:solidFill>
                <a:latin typeface="Arial" panose="020B0604020202020204" pitchFamily="34" charset="0"/>
                <a:cs typeface="Arial" panose="020B0604020202020204" pitchFamily="34" charset="0"/>
              </a:rPr>
              <a:t>DOCUMENTO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BD9AF2-9129-42F5-B72F-3A4927E0909B}"/>
              </a:ext>
            </a:extLst>
          </p:cNvPr>
          <p:cNvSpPr txBox="1"/>
          <p:nvPr/>
        </p:nvSpPr>
        <p:spPr>
          <a:xfrm>
            <a:off x="3514578" y="282754"/>
            <a:ext cx="5162843" cy="523220"/>
          </a:xfrm>
          <a:prstGeom prst="rect">
            <a:avLst/>
          </a:prstGeom>
          <a:noFill/>
        </p:spPr>
        <p:txBody>
          <a:bodyPr wrap="square" rtlCol="0">
            <a:spAutoFit/>
          </a:bodyPr>
          <a:lstStyle/>
          <a:p>
            <a:pPr algn="ctr"/>
            <a:r>
              <a:rPr lang="en-US" sz="2800" b="1" dirty="0">
                <a:solidFill>
                  <a:srgbClr val="0070C0"/>
                </a:solidFill>
                <a:latin typeface="Arial" panose="020B0604020202020204" pitchFamily="34" charset="0"/>
                <a:cs typeface="Arial" panose="020B0604020202020204" pitchFamily="34" charset="0"/>
              </a:rPr>
              <a:t>MAPA DE PROCESOS</a:t>
            </a:r>
            <a:endParaRPr lang="es-CO" sz="2800" b="1" dirty="0">
              <a:solidFill>
                <a:srgbClr val="0070C0"/>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AEEEFFB-F415-4E9E-A716-48F87001DAB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54453" y="1083076"/>
            <a:ext cx="5683092" cy="4912677"/>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98D3D83-DBB8-40A7-8BA6-6EA2A81891B2}"/>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DIAGRAMA DE FLUJO</a:t>
            </a:r>
          </a:p>
        </p:txBody>
      </p:sp>
      <p:pic>
        <p:nvPicPr>
          <p:cNvPr id="4" name="Imagen 3">
            <a:extLst>
              <a:ext uri="{FF2B5EF4-FFF2-40B4-BE49-F238E27FC236}">
                <a16:creationId xmlns:a16="http://schemas.microsoft.com/office/drawing/2014/main" id="{D6062719-08FA-4D61-BC3E-6F24DB4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25" y="895960"/>
            <a:ext cx="3539549" cy="5438819"/>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a 2"/>
          <p:cNvGraphicFramePr>
            <a:graphicFrameLocks noGrp="1"/>
          </p:cNvGraphicFramePr>
          <p:nvPr>
            <p:extLst>
              <p:ext uri="{D42A27DB-BD31-4B8C-83A1-F6EECF244321}">
                <p14:modId xmlns:p14="http://schemas.microsoft.com/office/powerpoint/2010/main" val="1776043633"/>
              </p:ext>
            </p:extLst>
          </p:nvPr>
        </p:nvGraphicFramePr>
        <p:xfrm>
          <a:off x="1805940" y="1588772"/>
          <a:ext cx="8366760" cy="4709158"/>
        </p:xfrm>
        <a:graphic>
          <a:graphicData uri="http://schemas.openxmlformats.org/drawingml/2006/table">
            <a:tbl>
              <a:tblPr/>
              <a:tblGrid>
                <a:gridCol w="2157676">
                  <a:extLst>
                    <a:ext uri="{9D8B030D-6E8A-4147-A177-3AD203B41FA5}">
                      <a16:colId xmlns:a16="http://schemas.microsoft.com/office/drawing/2014/main" val="2195585533"/>
                    </a:ext>
                  </a:extLst>
                </a:gridCol>
                <a:gridCol w="6209084">
                  <a:extLst>
                    <a:ext uri="{9D8B030D-6E8A-4147-A177-3AD203B41FA5}">
                      <a16:colId xmlns:a16="http://schemas.microsoft.com/office/drawing/2014/main" val="3627255290"/>
                    </a:ext>
                  </a:extLst>
                </a:gridCol>
              </a:tblGrid>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2436717"/>
                  </a:ext>
                </a:extLst>
              </a:tr>
              <a:tr h="672737">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Nombre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Administrador – Empleado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965737"/>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los Empleados deberán registrarse para poder usar el software</a:t>
                      </a:r>
                      <a:endParaRPr lang="en-US" sz="1000" dirty="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39063"/>
                  </a:ext>
                </a:extLst>
              </a:tr>
              <a:tr h="100910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la interfaz le pedirá datos tales como: Fecha de nacimiento, Nombre y apellido, correo electrónico y contraseña.</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589547"/>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593261"/>
                  </a:ext>
                </a:extLst>
              </a:tr>
              <a:tr h="67273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38637"/>
                  </a:ext>
                </a:extLst>
              </a:tr>
            </a:tbl>
          </a:graphicData>
        </a:graphic>
      </p:graphicFrame>
    </p:spTree>
    <p:extLst>
      <p:ext uri="{BB962C8B-B14F-4D97-AF65-F5344CB8AC3E}">
        <p14:creationId xmlns:p14="http://schemas.microsoft.com/office/powerpoint/2010/main" val="164868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1268637467"/>
              </p:ext>
            </p:extLst>
          </p:nvPr>
        </p:nvGraphicFramePr>
        <p:xfrm>
          <a:off x="457200" y="925832"/>
          <a:ext cx="10492740" cy="5554978"/>
        </p:xfrm>
        <a:graphic>
          <a:graphicData uri="http://schemas.openxmlformats.org/drawingml/2006/table">
            <a:tbl>
              <a:tblPr/>
              <a:tblGrid>
                <a:gridCol w="2705938">
                  <a:extLst>
                    <a:ext uri="{9D8B030D-6E8A-4147-A177-3AD203B41FA5}">
                      <a16:colId xmlns:a16="http://schemas.microsoft.com/office/drawing/2014/main" val="3152533183"/>
                    </a:ext>
                  </a:extLst>
                </a:gridCol>
                <a:gridCol w="7786802">
                  <a:extLst>
                    <a:ext uri="{9D8B030D-6E8A-4147-A177-3AD203B41FA5}">
                      <a16:colId xmlns:a16="http://schemas.microsoft.com/office/drawing/2014/main" val="3390679694"/>
                    </a:ext>
                  </a:extLst>
                </a:gridCol>
              </a:tblGrid>
              <a:tr h="854612">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Identificación del requerimiento:</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649577"/>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de facturas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65013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subirán en el software las facturas en formato .jpg para llevar un orden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273184"/>
                  </a:ext>
                </a:extLst>
              </a:tr>
              <a:tr h="128191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 apartado de facturas donde se llevara a cabo un registro para mayor control de ventas, inventario, pedidos y despachos.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552089"/>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890758"/>
                  </a:ext>
                </a:extLst>
              </a:tr>
              <a:tr h="85461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         media ( x )                baja(  x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660261"/>
                  </a:ext>
                </a:extLst>
              </a:tr>
            </a:tbl>
          </a:graphicData>
        </a:graphic>
      </p:graphicFrame>
    </p:spTree>
    <p:extLst>
      <p:ext uri="{BB962C8B-B14F-4D97-AF65-F5344CB8AC3E}">
        <p14:creationId xmlns:p14="http://schemas.microsoft.com/office/powerpoint/2010/main" val="23068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p:cNvGraphicFramePr>
            <a:graphicFrameLocks noGrp="1"/>
          </p:cNvGraphicFramePr>
          <p:nvPr>
            <p:extLst>
              <p:ext uri="{D42A27DB-BD31-4B8C-83A1-F6EECF244321}">
                <p14:modId xmlns:p14="http://schemas.microsoft.com/office/powerpoint/2010/main" val="327410709"/>
              </p:ext>
            </p:extLst>
          </p:nvPr>
        </p:nvGraphicFramePr>
        <p:xfrm>
          <a:off x="571500" y="960118"/>
          <a:ext cx="10344150" cy="5440681"/>
        </p:xfrm>
        <a:graphic>
          <a:graphicData uri="http://schemas.openxmlformats.org/drawingml/2006/table">
            <a:tbl>
              <a:tblPr/>
              <a:tblGrid>
                <a:gridCol w="2667619">
                  <a:extLst>
                    <a:ext uri="{9D8B030D-6E8A-4147-A177-3AD203B41FA5}">
                      <a16:colId xmlns:a16="http://schemas.microsoft.com/office/drawing/2014/main" val="1049141210"/>
                    </a:ext>
                  </a:extLst>
                </a:gridCol>
                <a:gridCol w="7676531">
                  <a:extLst>
                    <a:ext uri="{9D8B030D-6E8A-4147-A177-3AD203B41FA5}">
                      <a16:colId xmlns:a16="http://schemas.microsoft.com/office/drawing/2014/main" val="2102360015"/>
                    </a:ext>
                  </a:extLst>
                </a:gridCol>
              </a:tblGrid>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dirty="0">
                          <a:solidFill>
                            <a:schemeClr val="accent1"/>
                          </a:solidFill>
                          <a:effectLst/>
                          <a:latin typeface="Arial" panose="020B0604020202020204" pitchFamily="34" charset="0"/>
                          <a:ea typeface="Arial" panose="020B0604020202020204" pitchFamily="34" charset="0"/>
                        </a:rPr>
                        <a:t>Requerimiento F3</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818313"/>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Control de Inventario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06866"/>
                  </a:ext>
                </a:extLst>
              </a:tr>
              <a:tr h="68721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llevara un registro para un control de inventario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916038"/>
                  </a:ext>
                </a:extLst>
              </a:tr>
              <a:tr h="129640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el precio unitario y al por mayor a su vez se verá que productos hay en existencia, cuales se han vendido y de cuales hay que hacer pedido.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688174"/>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8486637"/>
                  </a:ext>
                </a:extLst>
              </a:tr>
              <a:tr h="86426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978128"/>
                  </a:ext>
                </a:extLst>
              </a:tr>
            </a:tbl>
          </a:graphicData>
        </a:graphic>
      </p:graphicFrame>
    </p:spTree>
    <p:extLst>
      <p:ext uri="{BB962C8B-B14F-4D97-AF65-F5344CB8AC3E}">
        <p14:creationId xmlns:p14="http://schemas.microsoft.com/office/powerpoint/2010/main" val="23310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a 4"/>
          <p:cNvGraphicFramePr>
            <a:graphicFrameLocks noGrp="1"/>
          </p:cNvGraphicFramePr>
          <p:nvPr>
            <p:extLst>
              <p:ext uri="{D42A27DB-BD31-4B8C-83A1-F6EECF244321}">
                <p14:modId xmlns:p14="http://schemas.microsoft.com/office/powerpoint/2010/main" val="3003398204"/>
              </p:ext>
            </p:extLst>
          </p:nvPr>
        </p:nvGraphicFramePr>
        <p:xfrm>
          <a:off x="617220" y="948692"/>
          <a:ext cx="10264140" cy="5234938"/>
        </p:xfrm>
        <a:graphic>
          <a:graphicData uri="http://schemas.openxmlformats.org/drawingml/2006/table">
            <a:tbl>
              <a:tblPr/>
              <a:tblGrid>
                <a:gridCol w="2646987">
                  <a:extLst>
                    <a:ext uri="{9D8B030D-6E8A-4147-A177-3AD203B41FA5}">
                      <a16:colId xmlns:a16="http://schemas.microsoft.com/office/drawing/2014/main" val="1559139985"/>
                    </a:ext>
                  </a:extLst>
                </a:gridCol>
                <a:gridCol w="7617153">
                  <a:extLst>
                    <a:ext uri="{9D8B030D-6E8A-4147-A177-3AD203B41FA5}">
                      <a16:colId xmlns:a16="http://schemas.microsoft.com/office/drawing/2014/main" val="2389051441"/>
                    </a:ext>
                  </a:extLst>
                </a:gridCol>
              </a:tblGrid>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F4</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470753"/>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Registro contable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660963"/>
                  </a:ext>
                </a:extLst>
              </a:tr>
              <a:tr h="661225">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 contabilidad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135085"/>
                  </a:ext>
                </a:extLst>
              </a:tr>
              <a:tr h="124737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Se guardara en la base de datos las ventas diarias por fecha para que el usuario pueda consultar en un futuro en la base de datos.</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78863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03687"/>
                  </a:ext>
                </a:extLst>
              </a:tr>
              <a:tr h="831584">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766633"/>
                  </a:ext>
                </a:extLst>
              </a:tr>
            </a:tbl>
          </a:graphicData>
        </a:graphic>
      </p:graphicFrame>
    </p:spTree>
    <p:extLst>
      <p:ext uri="{BB962C8B-B14F-4D97-AF65-F5344CB8AC3E}">
        <p14:creationId xmlns:p14="http://schemas.microsoft.com/office/powerpoint/2010/main" val="288649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496048931"/>
              </p:ext>
            </p:extLst>
          </p:nvPr>
        </p:nvGraphicFramePr>
        <p:xfrm>
          <a:off x="685800" y="960119"/>
          <a:ext cx="10229850" cy="5280660"/>
        </p:xfrm>
        <a:graphic>
          <a:graphicData uri="http://schemas.openxmlformats.org/drawingml/2006/table">
            <a:tbl>
              <a:tblPr/>
              <a:tblGrid>
                <a:gridCol w="2638142">
                  <a:extLst>
                    <a:ext uri="{9D8B030D-6E8A-4147-A177-3AD203B41FA5}">
                      <a16:colId xmlns:a16="http://schemas.microsoft.com/office/drawing/2014/main" val="720465072"/>
                    </a:ext>
                  </a:extLst>
                </a:gridCol>
                <a:gridCol w="7591708">
                  <a:extLst>
                    <a:ext uri="{9D8B030D-6E8A-4147-A177-3AD203B41FA5}">
                      <a16:colId xmlns:a16="http://schemas.microsoft.com/office/drawing/2014/main" val="4018269238"/>
                    </a:ext>
                  </a:extLst>
                </a:gridCol>
              </a:tblGrid>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F5</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07989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Registro contable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007234"/>
                  </a:ext>
                </a:extLst>
              </a:tr>
              <a:tr h="66700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El software registrara las ventas y pedidos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435001"/>
                  </a:ext>
                </a:extLst>
              </a:tr>
              <a:tr h="125827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Ventas, pagos de pedidos, ganancias totales </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pPr>
                      <a:r>
                        <a:rPr lang="es-ES" sz="1200">
                          <a:solidFill>
                            <a:schemeClr val="accent1"/>
                          </a:solidFill>
                          <a:effectLst/>
                          <a:latin typeface="Arial" panose="020B0604020202020204" pitchFamily="34" charset="0"/>
                          <a:ea typeface="Arial" panose="020B0604020202020204" pitchFamily="34" charset="0"/>
                        </a:rPr>
                        <a:t>Este llevara unas categorías que se clasificaran en: General, Bebidas, licores etc…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086695"/>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899611"/>
                  </a:ext>
                </a:extLst>
              </a:tr>
              <a:tr h="83884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882773"/>
                  </a:ext>
                </a:extLst>
              </a:tr>
            </a:tbl>
          </a:graphicData>
        </a:graphic>
      </p:graphicFrame>
    </p:spTree>
    <p:extLst>
      <p:ext uri="{BB962C8B-B14F-4D97-AF65-F5344CB8AC3E}">
        <p14:creationId xmlns:p14="http://schemas.microsoft.com/office/powerpoint/2010/main" val="272897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QAM</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748339788"/>
              </p:ext>
            </p:extLst>
          </p:nvPr>
        </p:nvGraphicFramePr>
        <p:xfrm>
          <a:off x="845820" y="1028696"/>
          <a:ext cx="9966960" cy="4914903"/>
        </p:xfrm>
        <a:graphic>
          <a:graphicData uri="http://schemas.openxmlformats.org/drawingml/2006/table">
            <a:tbl>
              <a:tblPr/>
              <a:tblGrid>
                <a:gridCol w="2570348">
                  <a:extLst>
                    <a:ext uri="{9D8B030D-6E8A-4147-A177-3AD203B41FA5}">
                      <a16:colId xmlns:a16="http://schemas.microsoft.com/office/drawing/2014/main" val="633303159"/>
                    </a:ext>
                  </a:extLst>
                </a:gridCol>
                <a:gridCol w="7396612">
                  <a:extLst>
                    <a:ext uri="{9D8B030D-6E8A-4147-A177-3AD203B41FA5}">
                      <a16:colId xmlns:a16="http://schemas.microsoft.com/office/drawing/2014/main" val="1081834812"/>
                    </a:ext>
                  </a:extLst>
                </a:gridCol>
              </a:tblGrid>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F6</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489443"/>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Codificación de productos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199618"/>
                  </a:ext>
                </a:extLst>
              </a:tr>
              <a:tr h="575122">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 Registro del código de barras en el lector infrarrojo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953035"/>
                  </a:ext>
                </a:extLst>
              </a:tr>
              <a:tr h="14465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permitirá registrar los productos con más agilidad sin necesidad de pasar el producto varias veces esto se denomina multiplicidad de producto en otras palabras multiplicación de unidades.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848921"/>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70206"/>
                  </a:ext>
                </a:extLst>
              </a:tr>
              <a:tr h="723297">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889665"/>
                  </a:ext>
                </a:extLst>
              </a:tr>
            </a:tbl>
          </a:graphicData>
        </a:graphic>
      </p:graphicFrame>
    </p:spTree>
    <p:extLst>
      <p:ext uri="{BB962C8B-B14F-4D97-AF65-F5344CB8AC3E}">
        <p14:creationId xmlns:p14="http://schemas.microsoft.com/office/powerpoint/2010/main" val="508845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1248410389"/>
              </p:ext>
            </p:extLst>
          </p:nvPr>
        </p:nvGraphicFramePr>
        <p:xfrm>
          <a:off x="1245870" y="937256"/>
          <a:ext cx="9692640" cy="5086353"/>
        </p:xfrm>
        <a:graphic>
          <a:graphicData uri="http://schemas.openxmlformats.org/drawingml/2006/table">
            <a:tbl>
              <a:tblPr/>
              <a:tblGrid>
                <a:gridCol w="2499604">
                  <a:extLst>
                    <a:ext uri="{9D8B030D-6E8A-4147-A177-3AD203B41FA5}">
                      <a16:colId xmlns:a16="http://schemas.microsoft.com/office/drawing/2014/main" val="282406768"/>
                    </a:ext>
                  </a:extLst>
                </a:gridCol>
                <a:gridCol w="7193036">
                  <a:extLst>
                    <a:ext uri="{9D8B030D-6E8A-4147-A177-3AD203B41FA5}">
                      <a16:colId xmlns:a16="http://schemas.microsoft.com/office/drawing/2014/main" val="868020513"/>
                    </a:ext>
                  </a:extLst>
                </a:gridCol>
              </a:tblGrid>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F7</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07478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Cierre del día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945803"/>
                  </a:ext>
                </a:extLst>
              </a:tr>
              <a:tr h="69788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dirty="0">
                          <a:solidFill>
                            <a:schemeClr val="accent1"/>
                          </a:solidFill>
                          <a:effectLst/>
                          <a:latin typeface="Arial" panose="020B0604020202020204" pitchFamily="34" charset="0"/>
                          <a:ea typeface="Arial" panose="020B0604020202020204" pitchFamily="34" charset="0"/>
                        </a:rPr>
                        <a:t>El usuario cerrara las ventas diarias manualmente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116798"/>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El administrador y el empleado hará un cierre diario para cargar las ventas diarias en la base de datos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6366043"/>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Requerimientos no funcionales: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866602"/>
                  </a:ext>
                </a:extLst>
              </a:tr>
              <a:tr h="877693">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469890"/>
                  </a:ext>
                </a:extLst>
              </a:tr>
            </a:tbl>
          </a:graphicData>
        </a:graphic>
      </p:graphicFrame>
    </p:spTree>
    <p:extLst>
      <p:ext uri="{BB962C8B-B14F-4D97-AF65-F5344CB8AC3E}">
        <p14:creationId xmlns:p14="http://schemas.microsoft.com/office/powerpoint/2010/main" val="9849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257315649"/>
              </p:ext>
            </p:extLst>
          </p:nvPr>
        </p:nvGraphicFramePr>
        <p:xfrm>
          <a:off x="1126273" y="1639227"/>
          <a:ext cx="9500839" cy="4683513"/>
        </p:xfrm>
        <a:graphic>
          <a:graphicData uri="http://schemas.openxmlformats.org/drawingml/2006/table">
            <a:tbl>
              <a:tblPr/>
              <a:tblGrid>
                <a:gridCol w="2450140">
                  <a:extLst>
                    <a:ext uri="{9D8B030D-6E8A-4147-A177-3AD203B41FA5}">
                      <a16:colId xmlns:a16="http://schemas.microsoft.com/office/drawing/2014/main" val="1266896952"/>
                    </a:ext>
                  </a:extLst>
                </a:gridCol>
                <a:gridCol w="7050699">
                  <a:extLst>
                    <a:ext uri="{9D8B030D-6E8A-4147-A177-3AD203B41FA5}">
                      <a16:colId xmlns:a16="http://schemas.microsoft.com/office/drawing/2014/main" val="4113944130"/>
                    </a:ext>
                  </a:extLst>
                </a:gridCol>
              </a:tblGrid>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RequerimientoNF1</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0008781"/>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Control de seguridad</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616649"/>
                  </a:ext>
                </a:extLst>
              </a:tr>
              <a:tr h="108081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Se verifica por medio de contraseña que efectivamente la persona que este haciendo uso de la información de la tienda este autorizada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712058"/>
                  </a:ext>
                </a:extLst>
              </a:tr>
              <a:tr h="144108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Al momento de inicializar el software por primera vez se pedirá una contraseña de seguridad, contraseña que será pedida por el software al empezar el día, esta podrá ser cambiada en cualquier momento.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05225"/>
                  </a:ext>
                </a:extLst>
              </a:tr>
              <a:tr h="720541">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320744"/>
                  </a:ext>
                </a:extLst>
              </a:tr>
            </a:tbl>
          </a:graphicData>
        </a:graphic>
      </p:graphicFrame>
    </p:spTree>
    <p:extLst>
      <p:ext uri="{BB962C8B-B14F-4D97-AF65-F5344CB8AC3E}">
        <p14:creationId xmlns:p14="http://schemas.microsoft.com/office/powerpoint/2010/main" val="364838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2019613451"/>
              </p:ext>
            </p:extLst>
          </p:nvPr>
        </p:nvGraphicFramePr>
        <p:xfrm>
          <a:off x="1817370" y="1211578"/>
          <a:ext cx="8858250" cy="4914902"/>
        </p:xfrm>
        <a:graphic>
          <a:graphicData uri="http://schemas.openxmlformats.org/drawingml/2006/table">
            <a:tbl>
              <a:tblPr/>
              <a:tblGrid>
                <a:gridCol w="2284426">
                  <a:extLst>
                    <a:ext uri="{9D8B030D-6E8A-4147-A177-3AD203B41FA5}">
                      <a16:colId xmlns:a16="http://schemas.microsoft.com/office/drawing/2014/main" val="4232483187"/>
                    </a:ext>
                  </a:extLst>
                </a:gridCol>
                <a:gridCol w="6573824">
                  <a:extLst>
                    <a:ext uri="{9D8B030D-6E8A-4147-A177-3AD203B41FA5}">
                      <a16:colId xmlns:a16="http://schemas.microsoft.com/office/drawing/2014/main" val="3854799697"/>
                    </a:ext>
                  </a:extLst>
                </a:gridCol>
              </a:tblGrid>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 F2</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68458"/>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Interfaz sencilla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889290"/>
                  </a:ext>
                </a:extLst>
              </a:tr>
              <a:tr h="81499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Plataforma intuitiva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77516"/>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La interfaz del sistema será sencilla, clara y concisa generando una experiencia agradable al vendedor.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561149"/>
                  </a:ext>
                </a:extLst>
              </a:tr>
              <a:tr h="1024976">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250974"/>
                  </a:ext>
                </a:extLst>
              </a:tr>
            </a:tbl>
          </a:graphicData>
        </a:graphic>
      </p:graphicFrame>
    </p:spTree>
    <p:extLst>
      <p:ext uri="{BB962C8B-B14F-4D97-AF65-F5344CB8AC3E}">
        <p14:creationId xmlns:p14="http://schemas.microsoft.com/office/powerpoint/2010/main" val="297483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 name="Tabla 1"/>
          <p:cNvGraphicFramePr>
            <a:graphicFrameLocks noGrp="1"/>
          </p:cNvGraphicFramePr>
          <p:nvPr>
            <p:extLst>
              <p:ext uri="{D42A27DB-BD31-4B8C-83A1-F6EECF244321}">
                <p14:modId xmlns:p14="http://schemas.microsoft.com/office/powerpoint/2010/main" val="3165745165"/>
              </p:ext>
            </p:extLst>
          </p:nvPr>
        </p:nvGraphicFramePr>
        <p:xfrm>
          <a:off x="1200150" y="1085849"/>
          <a:ext cx="9464040" cy="5143502"/>
        </p:xfrm>
        <a:graphic>
          <a:graphicData uri="http://schemas.openxmlformats.org/drawingml/2006/table">
            <a:tbl>
              <a:tblPr/>
              <a:tblGrid>
                <a:gridCol w="2440650">
                  <a:extLst>
                    <a:ext uri="{9D8B030D-6E8A-4147-A177-3AD203B41FA5}">
                      <a16:colId xmlns:a16="http://schemas.microsoft.com/office/drawing/2014/main" val="1796376430"/>
                    </a:ext>
                  </a:extLst>
                </a:gridCol>
                <a:gridCol w="7023390">
                  <a:extLst>
                    <a:ext uri="{9D8B030D-6E8A-4147-A177-3AD203B41FA5}">
                      <a16:colId xmlns:a16="http://schemas.microsoft.com/office/drawing/2014/main" val="2177025783"/>
                    </a:ext>
                  </a:extLst>
                </a:gridCol>
              </a:tblGrid>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Identificación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RequerimientoNF3</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094066"/>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Nombre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Rendimiento </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9686044"/>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Características</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Almacenamiento optimizado.</a:t>
                      </a:r>
                      <a:endParaRPr lang="en-US" sz="1000">
                        <a:solidFill>
                          <a:schemeClr val="accent1"/>
                        </a:solidFill>
                        <a:effectLst/>
                        <a:latin typeface="Arial" panose="020B0604020202020204" pitchFamily="34" charset="0"/>
                        <a:ea typeface="Arial" panose="020B0604020202020204" pitchFamily="34" charset="0"/>
                      </a:endParaRPr>
                    </a:p>
                    <a:p>
                      <a:pPr algn="just">
                        <a:spcAft>
                          <a:spcPts val="0"/>
                        </a:spcAft>
                        <a:tabLst>
                          <a:tab pos="2733675" algn="l"/>
                        </a:tabLst>
                      </a:pPr>
                      <a:r>
                        <a:rPr lang="es-ES" sz="1200">
                          <a:solidFill>
                            <a:schemeClr val="accent1"/>
                          </a:solidFill>
                          <a:effectLst/>
                          <a:latin typeface="Arial" panose="020B0604020202020204" pitchFamily="34" charset="0"/>
                          <a:ea typeface="Arial" panose="020B0604020202020204" pitchFamily="34" charset="0"/>
                        </a:rPr>
                        <a:t>Interfaz optimizada</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002457"/>
                  </a:ext>
                </a:extLst>
              </a:tr>
              <a:tr h="1978270">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Descripción del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solidFill>
                            <a:schemeClr val="accent1"/>
                          </a:solidFill>
                          <a:effectLst/>
                          <a:latin typeface="Arial" panose="020B0604020202020204" pitchFamily="34" charset="0"/>
                          <a:ea typeface="Arial" panose="020B0604020202020204" pitchFamily="34" charset="0"/>
                        </a:rPr>
                        <a:t>El software tendrá una interfaz optimizada y así mismo será diseñada para no consumir memoria de forma deliberada, no almacenará archivos basura garantizando que el vendedor tenga en todo momento un rendimiento pleno.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276747"/>
                  </a:ext>
                </a:extLst>
              </a:tr>
              <a:tr h="791308">
                <a:tc>
                  <a:txBody>
                    <a:bodyPr/>
                    <a:lstStyle/>
                    <a:p>
                      <a:pPr algn="just">
                        <a:spcAft>
                          <a:spcPts val="0"/>
                        </a:spcAft>
                      </a:pPr>
                      <a:r>
                        <a:rPr lang="es-ES" sz="1200" b="1">
                          <a:solidFill>
                            <a:schemeClr val="accent1"/>
                          </a:solidFill>
                          <a:effectLst/>
                          <a:latin typeface="Arial" panose="020B0604020202020204" pitchFamily="34" charset="0"/>
                          <a:ea typeface="Arial" panose="020B0604020202020204" pitchFamily="34" charset="0"/>
                        </a:rPr>
                        <a:t>Prioridad de requerimiento:</a:t>
                      </a:r>
                      <a:endParaRPr lang="en-US" sz="100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dirty="0">
                          <a:solidFill>
                            <a:schemeClr val="accent1"/>
                          </a:solidFill>
                          <a:effectLst/>
                          <a:latin typeface="Arial" panose="020B0604020202020204" pitchFamily="34" charset="0"/>
                          <a:ea typeface="Arial" panose="020B0604020202020204" pitchFamily="34" charset="0"/>
                        </a:rPr>
                        <a:t>    Alta ( x  )         media (    )                baja(      )</a:t>
                      </a:r>
                      <a:endParaRPr lang="en-US" sz="1000" dirty="0">
                        <a:solidFill>
                          <a:schemeClr val="accent1"/>
                        </a:solidFill>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33444"/>
                  </a:ext>
                </a:extLst>
              </a:tr>
            </a:tbl>
          </a:graphicData>
        </a:graphic>
      </p:graphicFrame>
    </p:spTree>
    <p:extLst>
      <p:ext uri="{BB962C8B-B14F-4D97-AF65-F5344CB8AC3E}">
        <p14:creationId xmlns:p14="http://schemas.microsoft.com/office/powerpoint/2010/main" val="340529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CuadroTexto 5"/>
          <p:cNvSpPr txBox="1"/>
          <p:nvPr/>
        </p:nvSpPr>
        <p:spPr>
          <a:xfrm>
            <a:off x="1500188" y="685799"/>
            <a:ext cx="8515350" cy="646331"/>
          </a:xfrm>
          <a:prstGeom prst="rect">
            <a:avLst/>
          </a:prstGeom>
          <a:noFill/>
        </p:spPr>
        <p:txBody>
          <a:bodyPr wrap="square" rtlCol="0">
            <a:spAutoFit/>
          </a:bodyPr>
          <a:lstStyle/>
          <a:p>
            <a:pPr algn="ctr"/>
            <a:r>
              <a:rPr lang="es-CO" sz="3600" b="1" dirty="0">
                <a:solidFill>
                  <a:srgbClr val="0070C0"/>
                </a:solidFill>
              </a:rPr>
              <a:t>DIAGRAMA GENERAL</a:t>
            </a:r>
            <a:endParaRPr lang="en-US" sz="3600" b="1" dirty="0">
              <a:solidFill>
                <a:srgbClr val="0070C0"/>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8" y="1557338"/>
            <a:ext cx="9401175" cy="4743449"/>
          </a:xfrm>
          <a:prstGeom prst="rect">
            <a:avLst/>
          </a:prstGeom>
        </p:spPr>
      </p:pic>
    </p:spTree>
    <p:extLst>
      <p:ext uri="{BB962C8B-B14F-4D97-AF65-F5344CB8AC3E}">
        <p14:creationId xmlns:p14="http://schemas.microsoft.com/office/powerpoint/2010/main" val="156868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8508" y="734290"/>
            <a:ext cx="6497781" cy="461665"/>
          </a:xfrm>
          <a:prstGeom prst="rect">
            <a:avLst/>
          </a:prstGeom>
          <a:noFill/>
        </p:spPr>
        <p:txBody>
          <a:bodyPr wrap="square" rtlCol="0">
            <a:spAutoFit/>
          </a:bodyPr>
          <a:lstStyle/>
          <a:p>
            <a:pPr algn="ctr"/>
            <a:r>
              <a:rPr lang="es-CO" sz="2400" b="1" dirty="0">
                <a:solidFill>
                  <a:srgbClr val="0070C0"/>
                </a:solidFill>
                <a:latin typeface="Arial" panose="020B0604020202020204" pitchFamily="34" charset="0"/>
                <a:cs typeface="Arial" panose="020B0604020202020204" pitchFamily="34" charset="0"/>
              </a:rPr>
              <a:t>DOCUMENTACION DE CASOS DE USO</a:t>
            </a:r>
            <a:endParaRPr lang="en-US" sz="2400" b="1" dirty="0">
              <a:solidFill>
                <a:srgbClr val="0070C0"/>
              </a:solidFill>
              <a:latin typeface="Arial" panose="020B0604020202020204" pitchFamily="34" charset="0"/>
              <a:cs typeface="Arial" panose="020B0604020202020204" pitchFamily="34" charset="0"/>
            </a:endParaRPr>
          </a:p>
        </p:txBody>
      </p:sp>
      <p:pic>
        <p:nvPicPr>
          <p:cNvPr id="6" name="Imagen 5" descr="Diagrama, Carta&#10;&#10;Descripción generada automáticamente">
            <a:extLst>
              <a:ext uri="{FF2B5EF4-FFF2-40B4-BE49-F238E27FC236}">
                <a16:creationId xmlns:a16="http://schemas.microsoft.com/office/drawing/2014/main" id="{1EC08DBC-9B5E-4779-B084-CAA5662B1A3B}"/>
              </a:ext>
            </a:extLst>
          </p:cNvPr>
          <p:cNvPicPr>
            <a:picLocks noChangeAspect="1"/>
          </p:cNvPicPr>
          <p:nvPr/>
        </p:nvPicPr>
        <p:blipFill rotWithShape="1">
          <a:blip r:embed="rId2">
            <a:extLst>
              <a:ext uri="{28A0092B-C50C-407E-A947-70E740481C1C}">
                <a14:useLocalDpi xmlns:a14="http://schemas.microsoft.com/office/drawing/2010/main" val="0"/>
              </a:ext>
            </a:extLst>
          </a:blip>
          <a:srcRect b="56340"/>
          <a:stretch/>
        </p:blipFill>
        <p:spPr>
          <a:xfrm>
            <a:off x="956603" y="1688123"/>
            <a:ext cx="10156874" cy="4164037"/>
          </a:xfrm>
          <a:prstGeom prst="rect">
            <a:avLst/>
          </a:prstGeom>
        </p:spPr>
      </p:pic>
    </p:spTree>
    <p:extLst>
      <p:ext uri="{BB962C8B-B14F-4D97-AF65-F5344CB8AC3E}">
        <p14:creationId xmlns:p14="http://schemas.microsoft.com/office/powerpoint/2010/main" val="10879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ANEXOS</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hlinkClick r:id="rId3" action="ppaction://hlinkfile"/>
            <a:extLst>
              <a:ext uri="{FF2B5EF4-FFF2-40B4-BE49-F238E27FC236}">
                <a16:creationId xmlns:a16="http://schemas.microsoft.com/office/drawing/2014/main" id="{03EC8784-F841-4BD9-8443-3B6F41DC20A4}"/>
              </a:ext>
            </a:extLst>
          </p:cNvPr>
          <p:cNvSpPr txBox="1"/>
          <p:nvPr/>
        </p:nvSpPr>
        <p:spPr>
          <a:xfrm>
            <a:off x="477449" y="1419771"/>
            <a:ext cx="9791114" cy="369332"/>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DOCUMENTO IEEE830 </a:t>
            </a:r>
          </a:p>
        </p:txBody>
      </p:sp>
      <p:sp>
        <p:nvSpPr>
          <p:cNvPr id="3" name="CuadroTexto 2">
            <a:hlinkClick r:id="rId4"/>
          </p:cNvPr>
          <p:cNvSpPr txBox="1"/>
          <p:nvPr/>
        </p:nvSpPr>
        <p:spPr>
          <a:xfrm>
            <a:off x="477449" y="2563091"/>
            <a:ext cx="4094551" cy="369332"/>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 DE INVESTIGACION</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625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1" y="499405"/>
            <a:ext cx="7709095" cy="1569660"/>
          </a:xfrm>
          <a:prstGeom prst="rect">
            <a:avLst/>
          </a:prstGeom>
          <a:noFill/>
        </p:spPr>
        <p:txBody>
          <a:bodyPr wrap="square" rtlCol="0">
            <a:spAutoFit/>
          </a:bodyPr>
          <a:lstStyle/>
          <a:p>
            <a:pPr algn="ctr"/>
            <a:r>
              <a:rPr lang="es-CO" sz="9600" b="1" dirty="0">
                <a:solidFill>
                  <a:srgbClr val="0070C0"/>
                </a:solidFill>
                <a:latin typeface="Arial" panose="020B0604020202020204" pitchFamily="34" charset="0"/>
                <a:cs typeface="Arial" panose="020B0604020202020204" pitchFamily="34" charset="0"/>
              </a:rPr>
              <a:t>QAM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80A250A-6D08-4481-9454-103304FFCE96}"/>
              </a:ext>
            </a:extLst>
          </p:cNvPr>
          <p:cNvSpPr txBox="1"/>
          <p:nvPr/>
        </p:nvSpPr>
        <p:spPr>
          <a:xfrm>
            <a:off x="576776" y="1899138"/>
            <a:ext cx="9355015" cy="4247317"/>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En base a la recopilación de información y la entrevista que se realizó a los empleados y a los dueños del negocio se determinó que había ciertas falencias en su manejo de inventario y registro de ventas, ya que a pesar de que se tiene un dispositivo que ayude a este tipo de tareas no termina de suplir todas las necesidades de dicho negocio.</a:t>
            </a:r>
          </a:p>
          <a:p>
            <a:r>
              <a:rPr lang="es-ES" dirty="0">
                <a:solidFill>
                  <a:schemeClr val="accent5">
                    <a:lumMod val="50000"/>
                  </a:schemeClr>
                </a:solidFill>
                <a:latin typeface="Arial" panose="020B0604020202020204" pitchFamily="34" charset="0"/>
                <a:cs typeface="Arial" panose="020B0604020202020204" pitchFamily="34" charset="0"/>
              </a:rPr>
              <a:t>Se determinó que dicho implementó llegará a quedar obsoleto ya que a pesar de tener múltiples opciones no es fácil acceder a dichas funciones además de que carece de una parte gráfica y una información detallada del inventario, también se determinó que muchas de las empresas que abastecen el negocio suelen pedir las facturas en caso tal de que se deba hacer algún reclamo.</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 muy común encontrar que la mayoría de negocios que manejan algún tipo de software o dispositivo deben dar a los empleados un instructivo o tutorial para manejar dichos programas o implementos, en algunos casos se contrata una persona experta en el manejo de los dispositivos o software, es decir que no son tan intuitivos como para acceder a todas sus funciones y sacarle el mayor provecho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58C60C37-D9F0-480D-929E-7509191B39D1}"/>
              </a:ext>
            </a:extLst>
          </p:cNvPr>
          <p:cNvSpPr txBox="1"/>
          <p:nvPr/>
        </p:nvSpPr>
        <p:spPr>
          <a:xfrm>
            <a:off x="745588" y="2321169"/>
            <a:ext cx="9355016" cy="2677656"/>
          </a:xfrm>
          <a:prstGeom prst="rect">
            <a:avLst/>
          </a:prstGeom>
          <a:noFill/>
        </p:spPr>
        <p:txBody>
          <a:bodyPr wrap="square" rtlCol="0">
            <a:spAutoFit/>
          </a:bodyPr>
          <a:lstStyle/>
          <a:p>
            <a:r>
              <a:rPr lang="es-ES" sz="2400" dirty="0">
                <a:solidFill>
                  <a:schemeClr val="accent5">
                    <a:lumMod val="50000"/>
                  </a:schemeClr>
                </a:solidFill>
                <a:latin typeface="Arial" panose="020B0604020202020204" pitchFamily="34" charset="0"/>
                <a:cs typeface="Arial" panose="020B0604020202020204" pitchFamily="34" charset="0"/>
              </a:rPr>
              <a:t>Desarrollar un software el cual gestione el control de inventario, registro de ventas, digitalización de facturas, control de pedidos, gestión de productos de manera individual la cual permitirá llevar un conteo de cada uno de los productos y poder tener un registro de cuanta cantidad queda disponible, brindar herramientas que dinamicen las funciones diarias del vendedor logrando que estas sean totalmente intuitivas.</a:t>
            </a: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B44FAB10-B789-4021-9062-0C158FAE3D48}"/>
              </a:ext>
            </a:extLst>
          </p:cNvPr>
          <p:cNvSpPr txBox="1"/>
          <p:nvPr/>
        </p:nvSpPr>
        <p:spPr>
          <a:xfrm>
            <a:off x="717453" y="2593349"/>
            <a:ext cx="9439421" cy="1938992"/>
          </a:xfrm>
          <a:prstGeom prst="rect">
            <a:avLst/>
          </a:prstGeom>
          <a:noFill/>
        </p:spPr>
        <p:txBody>
          <a:bodyPr wrap="square" rtlCol="0">
            <a:spAutoFit/>
          </a:bodyPr>
          <a:lstStyle/>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realizar la investigación pertinente para establecer requerimientos. </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tendrá que determinar su principal función.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deberá hacer un análisis previo al desarrollo para facilitar el proceso de programación.</a:t>
            </a:r>
          </a:p>
          <a:p>
            <a:pPr marL="285750" indent="-285750">
              <a:buFont typeface="Wingdings" panose="05000000000000000000" pitchFamily="2" charset="2"/>
              <a:buChar char="v"/>
            </a:pPr>
            <a:r>
              <a:rPr lang="es-ES" sz="2000" dirty="0">
                <a:solidFill>
                  <a:schemeClr val="accent5">
                    <a:lumMod val="50000"/>
                  </a:schemeClr>
                </a:solidFill>
                <a:latin typeface="Arial" panose="020B0604020202020204" pitchFamily="34" charset="0"/>
                <a:cs typeface="Arial" panose="020B0604020202020204" pitchFamily="34" charset="0"/>
              </a:rPr>
              <a:t>Se elaborará un software que brinde apoyo general y eficaz en el tema de gestión de la tienda </a:t>
            </a: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D2CB8A6-DC06-4AEF-AB8B-6A6566151DF0}"/>
              </a:ext>
            </a:extLst>
          </p:cNvPr>
          <p:cNvSpPr txBox="1"/>
          <p:nvPr/>
        </p:nvSpPr>
        <p:spPr>
          <a:xfrm>
            <a:off x="703385" y="2208628"/>
            <a:ext cx="8890781" cy="2862322"/>
          </a:xfrm>
          <a:prstGeom prst="rect">
            <a:avLst/>
          </a:prstGeom>
          <a:noFill/>
        </p:spPr>
        <p:txBody>
          <a:bodyPr wrap="square" rtlCol="0">
            <a:spAutoFit/>
          </a:bodyPr>
          <a:lstStyle/>
          <a:p>
            <a:r>
              <a:rPr lang="es-ES" dirty="0">
                <a:solidFill>
                  <a:schemeClr val="accent5">
                    <a:lumMod val="50000"/>
                  </a:schemeClr>
                </a:solidFill>
                <a:latin typeface="Arial" panose="020B0604020202020204" pitchFamily="34" charset="0"/>
                <a:cs typeface="Arial" panose="020B0604020202020204" pitchFamily="34" charset="0"/>
              </a:rPr>
              <a:t>El alcance de este proyecto está limitado hacia el enfoque y sus funciones</a:t>
            </a:r>
          </a:p>
          <a:p>
            <a:endParaRPr lang="es-ES" dirty="0">
              <a:solidFill>
                <a:schemeClr val="accent5">
                  <a:lumMod val="50000"/>
                </a:schemeClr>
              </a:solidFill>
              <a:latin typeface="Arial" panose="020B0604020202020204" pitchFamily="34" charset="0"/>
              <a:cs typeface="Arial" panose="020B0604020202020204" pitchFamily="34" charset="0"/>
            </a:endParaRPr>
          </a:p>
          <a:p>
            <a:r>
              <a:rPr lang="es-ES" dirty="0">
                <a:solidFill>
                  <a:schemeClr val="accent5">
                    <a:lumMod val="50000"/>
                  </a:schemeClr>
                </a:solidFill>
                <a:latin typeface="Arial" panose="020B0604020202020204" pitchFamily="34" charset="0"/>
                <a:cs typeface="Arial" panose="020B0604020202020204" pitchFamily="34" charset="0"/>
              </a:rPr>
              <a:t>Este software </a:t>
            </a:r>
          </a:p>
          <a:p>
            <a:endParaRPr lang="es-ES" dirty="0">
              <a:solidFill>
                <a:schemeClr val="accent5">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Agilizar las funciones del establecimiento que adquiera el software.</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facilidad a la hora de llevar el control de ventas, inventarios y facturas del establecimiento. </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Brindará una ayuda con el registro y la organización de productos que entran y salen con delimitaciones de tiempo del establecimiento.</a:t>
            </a:r>
          </a:p>
          <a:p>
            <a:pPr marL="285750" indent="-285750">
              <a:buFont typeface="Wingdings" panose="05000000000000000000" pitchFamily="2" charset="2"/>
              <a:buChar char="v"/>
            </a:pPr>
            <a:r>
              <a:rPr lang="es-ES" dirty="0">
                <a:solidFill>
                  <a:schemeClr val="accent5">
                    <a:lumMod val="50000"/>
                  </a:schemeClr>
                </a:solidFill>
                <a:latin typeface="Arial" panose="020B0604020202020204" pitchFamily="34" charset="0"/>
                <a:cs typeface="Arial" panose="020B0604020202020204" pitchFamily="34" charset="0"/>
              </a:rPr>
              <a:t>Tendrá la capacidad a la hora de multiplicar unidades de un producto.</a:t>
            </a: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3DFA1604-771C-487C-951A-67EE104FD249}"/>
              </a:ext>
            </a:extLst>
          </p:cNvPr>
          <p:cNvSpPr txBox="1"/>
          <p:nvPr/>
        </p:nvSpPr>
        <p:spPr>
          <a:xfrm>
            <a:off x="815926" y="2433711"/>
            <a:ext cx="9214338" cy="2246769"/>
          </a:xfrm>
          <a:prstGeom prst="rect">
            <a:avLst/>
          </a:prstGeom>
          <a:noFill/>
        </p:spPr>
        <p:txBody>
          <a:bodyPr wrap="square" rtlCol="0">
            <a:spAutoFit/>
          </a:bodyPr>
          <a:lstStyle/>
          <a:p>
            <a:r>
              <a:rPr lang="es-ES" sz="2000" dirty="0">
                <a:solidFill>
                  <a:schemeClr val="accent5">
                    <a:lumMod val="50000"/>
                  </a:schemeClr>
                </a:solidFill>
                <a:latin typeface="Arial" panose="020B0604020202020204" pitchFamily="34" charset="0"/>
                <a:cs typeface="Arial" panose="020B0604020202020204" pitchFamily="34" charset="0"/>
              </a:rPr>
              <a:t>En vista de estos problemas, el desarrollo del presente proyecto haya su importancia en la necesidad de brindar una solución.</a:t>
            </a:r>
          </a:p>
          <a:p>
            <a:endParaRPr lang="es-ES" sz="2000" dirty="0">
              <a:solidFill>
                <a:schemeClr val="accent5">
                  <a:lumMod val="50000"/>
                </a:schemeClr>
              </a:solidFill>
              <a:latin typeface="Arial" panose="020B0604020202020204" pitchFamily="34" charset="0"/>
              <a:cs typeface="Arial" panose="020B0604020202020204" pitchFamily="34" charset="0"/>
            </a:endParaRPr>
          </a:p>
          <a:p>
            <a:r>
              <a:rPr lang="es-ES" sz="2000" dirty="0">
                <a:solidFill>
                  <a:schemeClr val="accent5">
                    <a:lumMod val="50000"/>
                  </a:schemeClr>
                </a:solidFill>
                <a:latin typeface="Arial" panose="020B0604020202020204" pitchFamily="34" charset="0"/>
                <a:cs typeface="Arial" panose="020B0604020202020204" pitchFamily="34" charset="0"/>
              </a:rPr>
              <a:t>Al mismo tiempo con la implementación de este sistema (Software) se podría dar solución a las necesidades de los establecimientos que requieren un sistema que facilite el manejo de la contabilidad, Con el fin de favorecer así los establecimientos de diferentes sectores de la ciudad.</a:t>
            </a: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2005</Words>
  <Application>Microsoft Office PowerPoint</Application>
  <PresentationFormat>Panorámica</PresentationFormat>
  <Paragraphs>232</Paragraphs>
  <Slides>28</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deividcelis666@outlook.es</cp:lastModifiedBy>
  <cp:revision>20</cp:revision>
  <dcterms:created xsi:type="dcterms:W3CDTF">2020-05-31T23:40:27Z</dcterms:created>
  <dcterms:modified xsi:type="dcterms:W3CDTF">2022-02-21T00:25:29Z</dcterms:modified>
</cp:coreProperties>
</file>