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4" r:id="rId15"/>
    <p:sldId id="286" r:id="rId16"/>
    <p:sldId id="287" r:id="rId17"/>
    <p:sldId id="288" r:id="rId18"/>
    <p:sldId id="289" r:id="rId19"/>
    <p:sldId id="290" r:id="rId20"/>
    <p:sldId id="291" r:id="rId21"/>
    <p:sldId id="292" r:id="rId22"/>
    <p:sldId id="273"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3/12/2021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extLst>
      <p:ext uri="{BB962C8B-B14F-4D97-AF65-F5344CB8AC3E}">
        <p14:creationId xmlns:p14="http://schemas.microsoft.com/office/powerpoint/2010/main" val="249524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AdPCV9mKdwdr2Bpk8"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jpeg"/><Relationship Id="rId5" Type="http://schemas.openxmlformats.org/officeDocument/2006/relationships/hyperlink" Target="https://forms.gle/Mqugawy1s2rdVXwV7"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Imagen 2">
            <a:hlinkClick r:id="rId3"/>
            <a:extLst>
              <a:ext uri="{FF2B5EF4-FFF2-40B4-BE49-F238E27FC236}">
                <a16:creationId xmlns:a16="http://schemas.microsoft.com/office/drawing/2014/main" id="{BB5A1936-7AED-4AE4-B518-105965391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748" y="1182377"/>
            <a:ext cx="8299938" cy="1954717"/>
          </a:xfrm>
          <a:prstGeom prst="rect">
            <a:avLst/>
          </a:prstGeom>
        </p:spPr>
      </p:pic>
      <p:pic>
        <p:nvPicPr>
          <p:cNvPr id="5" name="Imagen 4">
            <a:hlinkClick r:id="rId5"/>
            <a:extLst>
              <a:ext uri="{FF2B5EF4-FFF2-40B4-BE49-F238E27FC236}">
                <a16:creationId xmlns:a16="http://schemas.microsoft.com/office/drawing/2014/main" id="{5DD74D28-5F64-4C51-B392-73A74CAF2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5747" y="4037369"/>
            <a:ext cx="8299937" cy="2264957"/>
          </a:xfrm>
          <a:prstGeom prst="rect">
            <a:avLst/>
          </a:prstGeom>
        </p:spPr>
      </p:pic>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pic>
        <p:nvPicPr>
          <p:cNvPr id="4" name="Imagen 3">
            <a:extLst>
              <a:ext uri="{FF2B5EF4-FFF2-40B4-BE49-F238E27FC236}">
                <a16:creationId xmlns:a16="http://schemas.microsoft.com/office/drawing/2014/main" id="{5C19A3E3-E937-4DD0-8060-8A0F33F0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19" y="1650243"/>
            <a:ext cx="3080824" cy="3080824"/>
          </a:xfrm>
          <a:prstGeom prst="rect">
            <a:avLst/>
          </a:prstGeom>
        </p:spPr>
      </p:pic>
      <p:pic>
        <p:nvPicPr>
          <p:cNvPr id="8" name="Imagen 7">
            <a:extLst>
              <a:ext uri="{FF2B5EF4-FFF2-40B4-BE49-F238E27FC236}">
                <a16:creationId xmlns:a16="http://schemas.microsoft.com/office/drawing/2014/main" id="{3A0BA14F-6353-49A5-AC95-3D647D60095E}"/>
              </a:ext>
            </a:extLst>
          </p:cNvPr>
          <p:cNvPicPr>
            <a:picLocks noChangeAspect="1"/>
          </p:cNvPicPr>
          <p:nvPr/>
        </p:nvPicPr>
        <p:blipFill rotWithShape="1">
          <a:blip r:embed="rId4">
            <a:extLst>
              <a:ext uri="{28A0092B-C50C-407E-A947-70E740481C1C}">
                <a14:useLocalDpi xmlns:a14="http://schemas.microsoft.com/office/drawing/2010/main" val="0"/>
              </a:ext>
            </a:extLst>
          </a:blip>
          <a:srcRect l="7601" t="4285" r="-7601" b="11106"/>
          <a:stretch/>
        </p:blipFill>
        <p:spPr>
          <a:xfrm>
            <a:off x="5596083" y="1411898"/>
            <a:ext cx="6162675" cy="3557514"/>
          </a:xfrm>
          <a:prstGeom prst="rect">
            <a:avLst/>
          </a:prstGeom>
        </p:spPr>
      </p:pic>
      <p:sp>
        <p:nvSpPr>
          <p:cNvPr id="10" name="CuadroTexto 9">
            <a:extLst>
              <a:ext uri="{FF2B5EF4-FFF2-40B4-BE49-F238E27FC236}">
                <a16:creationId xmlns:a16="http://schemas.microsoft.com/office/drawing/2014/main" id="{CB45A7F1-13BC-4A87-94BB-6BCF71E7B80F}"/>
              </a:ext>
            </a:extLst>
          </p:cNvPr>
          <p:cNvSpPr txBox="1"/>
          <p:nvPr/>
        </p:nvSpPr>
        <p:spPr>
          <a:xfrm>
            <a:off x="4775201" y="6023429"/>
            <a:ext cx="2888342" cy="646331"/>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DOCUMENTO(agregar vinculo)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150299B-6367-4FD9-944E-D4BFA5773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339" y="-11606"/>
            <a:ext cx="8711322" cy="6881212"/>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625693B-54A6-4BF9-89E7-64AAB3449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57" y="0"/>
            <a:ext cx="11593286" cy="6858000"/>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D952CC1-A5E1-40A2-9D13-1430C1310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41" y="146756"/>
            <a:ext cx="6919452" cy="6858000"/>
          </a:xfrm>
          <a:prstGeom prst="rect">
            <a:avLst/>
          </a:prstGeom>
        </p:spPr>
      </p:pic>
    </p:spTree>
    <p:extLst>
      <p:ext uri="{BB962C8B-B14F-4D97-AF65-F5344CB8AC3E}">
        <p14:creationId xmlns:p14="http://schemas.microsoft.com/office/powerpoint/2010/main" val="101566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018972" y="600015"/>
            <a:ext cx="6400800" cy="523220"/>
          </a:xfrm>
          <a:prstGeom prst="rect">
            <a:avLst/>
          </a:prstGeom>
          <a:noFill/>
        </p:spPr>
        <p:txBody>
          <a:bodyPr wrap="square" rtlCol="0">
            <a:spAutoFit/>
          </a:bodyPr>
          <a:lstStyle/>
          <a:p>
            <a:pPr algn="ctr"/>
            <a:r>
              <a:rPr lang="es-CO" sz="2800" b="1" dirty="0" smtClean="0">
                <a:solidFill>
                  <a:srgbClr val="0070C0"/>
                </a:solidFill>
                <a:latin typeface="Arial" panose="020B0604020202020204" pitchFamily="34" charset="0"/>
                <a:cs typeface="Arial" panose="020B0604020202020204" pitchFamily="34" charset="0"/>
              </a:rPr>
              <a:t>REQUERIMIENTOS FUNCIONALES</a:t>
            </a:r>
            <a:endParaRPr lang="es-CO" sz="2800" b="1" dirty="0">
              <a:solidFill>
                <a:srgbClr val="0070C0"/>
              </a:solidFill>
              <a:latin typeface="Arial" panose="020B0604020202020204" pitchFamily="34" charset="0"/>
              <a:cs typeface="Arial" panose="020B06040202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138019637"/>
              </p:ext>
            </p:extLst>
          </p:nvPr>
        </p:nvGraphicFramePr>
        <p:xfrm>
          <a:off x="2944677" y="1852454"/>
          <a:ext cx="6549390" cy="4124386"/>
        </p:xfrm>
        <a:graphic>
          <a:graphicData uri="http://schemas.openxmlformats.org/drawingml/2006/table">
            <a:tbl>
              <a:tblPr/>
              <a:tblGrid>
                <a:gridCol w="1692021">
                  <a:extLst>
                    <a:ext uri="{9D8B030D-6E8A-4147-A177-3AD203B41FA5}">
                      <a16:colId xmlns:a16="http://schemas.microsoft.com/office/drawing/2014/main" val="11032085"/>
                    </a:ext>
                  </a:extLst>
                </a:gridCol>
                <a:gridCol w="4857369">
                  <a:extLst>
                    <a:ext uri="{9D8B030D-6E8A-4147-A177-3AD203B41FA5}">
                      <a16:colId xmlns:a16="http://schemas.microsoft.com/office/drawing/2014/main" val="4194023257"/>
                    </a:ext>
                  </a:extLst>
                </a:gridCol>
              </a:tblGrid>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RequerimientoF1</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008679"/>
                  </a:ext>
                </a:extLst>
              </a:tr>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Arial" panose="020B0604020202020204" pitchFamily="34" charset="0"/>
                        </a:rPr>
                        <a:t>Registro usuario </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763324"/>
                  </a:ext>
                </a:extLst>
              </a:tr>
              <a:tr h="529361">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Características</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El usuario deberá registrarse para poder usar la </a:t>
                      </a:r>
                      <a:r>
                        <a:rPr lang="es-ES" sz="1600" b="0" i="0" u="none" strike="noStrike" dirty="0" err="1">
                          <a:solidFill>
                            <a:srgbClr val="000000"/>
                          </a:solidFill>
                          <a:effectLst/>
                          <a:latin typeface="Arial" panose="020B0604020202020204" pitchFamily="34" charset="0"/>
                        </a:rPr>
                        <a:t>aplicacion</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541529"/>
                  </a:ext>
                </a:extLst>
              </a:tr>
              <a:tr h="74110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la interfaz le pedirá datos tales como: Fecha de nacimiento, Nombre y apellido, correo electrónico y contraseña.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887078"/>
                  </a:ext>
                </a:extLst>
              </a:tr>
              <a:tr h="74110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r>
                        <a:rPr lang="en-US" sz="1600" dirty="0">
                          <a:effectLst/>
                        </a:rPr>
                        <a:t/>
                      </a:r>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254839"/>
                  </a:ext>
                </a:extLst>
              </a:tr>
              <a:tr h="529361">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72564"/>
                  </a:ext>
                </a:extLst>
              </a:tr>
            </a:tbl>
          </a:graphicData>
        </a:graphic>
      </p:graphicFrame>
      <p:sp>
        <p:nvSpPr>
          <p:cNvPr id="5"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86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650088045"/>
              </p:ext>
            </p:extLst>
          </p:nvPr>
        </p:nvGraphicFramePr>
        <p:xfrm>
          <a:off x="2583180" y="1261428"/>
          <a:ext cx="7806690" cy="4202111"/>
        </p:xfrm>
        <a:graphic>
          <a:graphicData uri="http://schemas.openxmlformats.org/drawingml/2006/table">
            <a:tbl>
              <a:tblPr/>
              <a:tblGrid>
                <a:gridCol w="2016842">
                  <a:extLst>
                    <a:ext uri="{9D8B030D-6E8A-4147-A177-3AD203B41FA5}">
                      <a16:colId xmlns:a16="http://schemas.microsoft.com/office/drawing/2014/main" val="3995361912"/>
                    </a:ext>
                  </a:extLst>
                </a:gridCol>
                <a:gridCol w="5789848">
                  <a:extLst>
                    <a:ext uri="{9D8B030D-6E8A-4147-A177-3AD203B41FA5}">
                      <a16:colId xmlns:a16="http://schemas.microsoft.com/office/drawing/2014/main" val="3267248685"/>
                    </a:ext>
                  </a:extLst>
                </a:gridCol>
              </a:tblGrid>
              <a:tr h="654427">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 F2</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310558"/>
                  </a:ext>
                </a:extLst>
              </a:tr>
              <a:tr h="654427">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0000"/>
                          </a:solidFill>
                          <a:effectLst/>
                          <a:latin typeface="Arial" panose="020B0604020202020204" pitchFamily="34" charset="0"/>
                        </a:rPr>
                        <a:t>Inicio</a:t>
                      </a:r>
                      <a:r>
                        <a:rPr lang="en-US" sz="1600" b="0" i="0" u="none" strike="noStrike" dirty="0">
                          <a:solidFill>
                            <a:srgbClr val="000000"/>
                          </a:solidFill>
                          <a:effectLst/>
                          <a:latin typeface="Arial" panose="020B0604020202020204" pitchFamily="34" charset="0"/>
                        </a:rPr>
                        <a:t> de </a:t>
                      </a:r>
                      <a:r>
                        <a:rPr lang="en-US" sz="1600" b="0" i="0" u="none" strike="noStrike" dirty="0" err="1">
                          <a:solidFill>
                            <a:srgbClr val="000000"/>
                          </a:solidFill>
                          <a:effectLst/>
                          <a:latin typeface="Arial" panose="020B0604020202020204" pitchFamily="34" charset="0"/>
                        </a:rPr>
                        <a:t>sesión</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336835"/>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Características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Los usuarios deberán ingresar su nombre  y contraseña para ingresar al sistema </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254693"/>
                  </a:ext>
                </a:extLst>
              </a:tr>
              <a:tr h="929976">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Deberá digitar su correo y contraseña previamente registrados para poder hacer uso de las herramientas de las que dispone la aplicación.</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698159"/>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r>
                        <a:rPr lang="en-US" sz="1600" dirty="0">
                          <a:effectLst/>
                        </a:rPr>
                        <a:t/>
                      </a:r>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9124757"/>
                  </a:ext>
                </a:extLst>
              </a:tr>
              <a:tr h="654427">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254151"/>
                  </a:ext>
                </a:extLst>
              </a:tr>
            </a:tbl>
          </a:graphicData>
        </a:graphic>
      </p:graphicFrame>
      <p:sp>
        <p:nvSpPr>
          <p:cNvPr id="3" name="Rectangle 1"/>
          <p:cNvSpPr>
            <a:spLocks noChangeArrowheads="1"/>
          </p:cNvSpPr>
          <p:nvPr/>
        </p:nvSpPr>
        <p:spPr bwMode="auto">
          <a:xfrm>
            <a:off x="3386138" y="2446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0688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305046041"/>
              </p:ext>
            </p:extLst>
          </p:nvPr>
        </p:nvGraphicFramePr>
        <p:xfrm>
          <a:off x="2754631" y="1326674"/>
          <a:ext cx="7498080" cy="4206240"/>
        </p:xfrm>
        <a:graphic>
          <a:graphicData uri="http://schemas.openxmlformats.org/drawingml/2006/table">
            <a:tbl>
              <a:tblPr/>
              <a:tblGrid>
                <a:gridCol w="1937113">
                  <a:extLst>
                    <a:ext uri="{9D8B030D-6E8A-4147-A177-3AD203B41FA5}">
                      <a16:colId xmlns:a16="http://schemas.microsoft.com/office/drawing/2014/main" val="309966008"/>
                    </a:ext>
                  </a:extLst>
                </a:gridCol>
                <a:gridCol w="5560967">
                  <a:extLst>
                    <a:ext uri="{9D8B030D-6E8A-4147-A177-3AD203B41FA5}">
                      <a16:colId xmlns:a16="http://schemas.microsoft.com/office/drawing/2014/main" val="1586641102"/>
                    </a:ext>
                  </a:extLst>
                </a:gridCol>
              </a:tblGrid>
              <a:tr h="0">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Identificación</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 F3</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481276"/>
                  </a:ext>
                </a:extLst>
              </a:tr>
              <a:tr h="0">
                <a:tc>
                  <a:txBody>
                    <a:bodyPr/>
                    <a:lstStyle/>
                    <a:p>
                      <a:pPr algn="just" rtl="0" fontAlgn="t">
                        <a:spcBef>
                          <a:spcPts val="0"/>
                        </a:spcBef>
                        <a:spcAft>
                          <a:spcPts val="0"/>
                        </a:spcAft>
                      </a:pPr>
                      <a:r>
                        <a:rPr lang="en-US" sz="1600" b="1" i="0" u="none" strike="noStrike" dirty="0" err="1">
                          <a:solidFill>
                            <a:srgbClr val="000000"/>
                          </a:solidFill>
                          <a:effectLst/>
                          <a:latin typeface="Arial" panose="020B0604020202020204" pitchFamily="34" charset="0"/>
                        </a:rPr>
                        <a:t>Nombre</a:t>
                      </a:r>
                      <a:r>
                        <a:rPr lang="en-US" sz="1600" b="1" i="0" u="none" strike="noStrike" dirty="0">
                          <a:solidFill>
                            <a:srgbClr val="000000"/>
                          </a:solidFill>
                          <a:effectLst/>
                          <a:latin typeface="Arial" panose="020B0604020202020204" pitchFamily="34" charset="0"/>
                        </a:rPr>
                        <a:t> del </a:t>
                      </a:r>
                      <a:r>
                        <a:rPr lang="en-US" sz="1600" b="1" i="0" u="none" strike="noStrike" dirty="0" err="1">
                          <a:solidFill>
                            <a:srgbClr val="000000"/>
                          </a:solidFill>
                          <a:effectLst/>
                          <a:latin typeface="Arial" panose="020B0604020202020204" pitchFamily="34" charset="0"/>
                        </a:rPr>
                        <a:t>requerimiento</a:t>
                      </a:r>
                      <a:r>
                        <a:rPr lang="en-US" sz="1600" b="1" i="0" u="none" strike="noStrike" dirty="0">
                          <a:solidFill>
                            <a:srgbClr val="000000"/>
                          </a:solidFill>
                          <a:effectLst/>
                          <a:latin typeface="Arial" panose="020B0604020202020204" pitchFamily="34" charset="0"/>
                        </a:rPr>
                        <a: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err="1">
                          <a:solidFill>
                            <a:srgbClr val="000000"/>
                          </a:solidFill>
                          <a:effectLst/>
                          <a:latin typeface="Arial" panose="020B0604020202020204" pitchFamily="34" charset="0"/>
                        </a:rPr>
                        <a:t>Buscar</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ubicación</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parqueadero</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706369"/>
                  </a:ext>
                </a:extLst>
              </a:tr>
              <a:tr h="29083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Características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Encontrar la ubicación de un parqueadero en la ubicación donde está o a la que se dirija.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929771"/>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Descripción del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s-ES" sz="1600" b="0" i="0" u="none" strike="noStrike" dirty="0">
                          <a:solidFill>
                            <a:srgbClr val="000000"/>
                          </a:solidFill>
                          <a:effectLst/>
                          <a:latin typeface="Arial" panose="020B0604020202020204" pitchFamily="34" charset="0"/>
                        </a:rPr>
                        <a:t>Tendrá un mapa y diferentes herramientas como buscador para digitar una dirección, una sección para que lo guíe hacia el establecimiento, solo deberá ingresar el lugar específico donde desea encontrar parqueaderos cercanos y la aplicación lo guiara.</a:t>
                      </a:r>
                      <a:endParaRPr lang="es-E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454358"/>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Requerimientos no funcionales: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r>
                        <a:rPr lang="en-US" sz="1600" dirty="0">
                          <a:effectLst/>
                        </a:rPr>
                        <a:t/>
                      </a:r>
                      <a:br>
                        <a:rPr lang="en-US" sz="1600" dirty="0">
                          <a:effectLst/>
                        </a:rPr>
                      </a:b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415175"/>
                  </a:ext>
                </a:extLst>
              </a:tr>
              <a:tr h="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Prioridad de requerimiento: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Arial" panose="020B0604020202020204" pitchFamily="34" charset="0"/>
                        </a:rPr>
                        <a:t>    Alta ( x  )         media (    )                </a:t>
                      </a:r>
                      <a:r>
                        <a:rPr lang="en-US" sz="1600" b="0" i="0" u="none" strike="noStrike" dirty="0" err="1">
                          <a:solidFill>
                            <a:srgbClr val="000000"/>
                          </a:solidFill>
                          <a:effectLst/>
                          <a:latin typeface="Arial" panose="020B0604020202020204" pitchFamily="34" charset="0"/>
                        </a:rPr>
                        <a:t>baja</a:t>
                      </a:r>
                      <a:r>
                        <a:rPr lang="en-US" sz="1600" b="0" i="0" u="none" strike="noStrike" dirty="0">
                          <a:solidFill>
                            <a:srgbClr val="000000"/>
                          </a:solidFill>
                          <a:effectLst/>
                          <a:latin typeface="Arial" panose="020B0604020202020204" pitchFamily="34" charset="0"/>
                        </a:rPr>
                        <a:t>(      )</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913296"/>
                  </a:ext>
                </a:extLst>
              </a:tr>
            </a:tbl>
          </a:graphicData>
        </a:graphic>
      </p:graphicFrame>
      <p:sp>
        <p:nvSpPr>
          <p:cNvPr id="3" name="Rectangle 1"/>
          <p:cNvSpPr>
            <a:spLocks noChangeArrowheads="1"/>
          </p:cNvSpPr>
          <p:nvPr/>
        </p:nvSpPr>
        <p:spPr bwMode="auto">
          <a:xfrm>
            <a:off x="3386138" y="226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100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849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483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941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897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386138" y="2674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7483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524315"/>
          </a:xfrm>
          <a:prstGeom prst="rect">
            <a:avLst/>
          </a:prstGeom>
          <a:noFill/>
        </p:spPr>
        <p:txBody>
          <a:bodyPr wrap="square" rtlCol="0">
            <a:spAutoFit/>
          </a:bodyPr>
          <a:lstStyle/>
          <a:p>
            <a:pPr algn="just"/>
            <a:r>
              <a:rPr lang="es-CO" b="1" dirty="0">
                <a:solidFill>
                  <a:srgbClr val="0070C0"/>
                </a:solidFill>
                <a:latin typeface="Arial" panose="020B0604020202020204" pitchFamily="34" charset="0"/>
                <a:cs typeface="Arial" panose="020B0604020202020204" pitchFamily="34" charset="0"/>
              </a:rPr>
              <a:t>El alcance de este proyecto está limitado hacia el enfoque y sus funciones</a:t>
            </a:r>
          </a:p>
          <a:p>
            <a:pPr algn="just"/>
            <a:endParaRPr lang="es-CO" b="1" dirty="0">
              <a:solidFill>
                <a:srgbClr val="0070C0"/>
              </a:solidFill>
              <a:latin typeface="Arial" panose="020B0604020202020204" pitchFamily="34" charset="0"/>
              <a:cs typeface="Arial" panose="020B0604020202020204" pitchFamily="34" charset="0"/>
            </a:endParaRPr>
          </a:p>
          <a:p>
            <a:pPr algn="just"/>
            <a:r>
              <a:rPr lang="es-CO" b="1" dirty="0">
                <a:solidFill>
                  <a:srgbClr val="0070C0"/>
                </a:solidFill>
                <a:latin typeface="Arial" panose="020B0604020202020204" pitchFamily="34" charset="0"/>
                <a:cs typeface="Arial" panose="020B0604020202020204" pitchFamily="34" charset="0"/>
              </a:rPr>
              <a:t>Esta aplicación </a:t>
            </a:r>
          </a:p>
          <a:p>
            <a:pPr algn="just"/>
            <a:r>
              <a:rPr lang="es-CO" dirty="0">
                <a:solidFill>
                  <a:srgbClr val="0070C0"/>
                </a:solidFill>
                <a:latin typeface="Arial" panose="020B0604020202020204" pitchFamily="34" charset="0"/>
                <a:cs typeface="Arial" panose="020B0604020202020204" pitchFamily="34" charset="0"/>
              </a:rPr>
              <a:t>•	Mostar únicamente las ubicaciones de estacionamientos excluyendo centros comerciales, restaurantes y tiendas hasta que no se logre un convenio de implementación.</a:t>
            </a:r>
          </a:p>
          <a:p>
            <a:pPr algn="just"/>
            <a:r>
              <a:rPr lang="es-CO" dirty="0">
                <a:solidFill>
                  <a:srgbClr val="0070C0"/>
                </a:solidFill>
                <a:latin typeface="Arial" panose="020B0604020202020204" pitchFamily="34" charset="0"/>
                <a:cs typeface="Arial" panose="020B0604020202020204" pitchFamily="34" charset="0"/>
              </a:rPr>
              <a:t>•	No estará disponible realizar el pago del servicio de parqueadero </a:t>
            </a:r>
          </a:p>
          <a:p>
            <a:pPr algn="just"/>
            <a:r>
              <a:rPr lang="es-CO" dirty="0">
                <a:solidFill>
                  <a:srgbClr val="0070C0"/>
                </a:solidFill>
                <a:latin typeface="Arial" panose="020B0604020202020204" pitchFamily="34" charset="0"/>
                <a:cs typeface="Arial" panose="020B0604020202020204" pitchFamily="34" charset="0"/>
              </a:rPr>
              <a:t>•	Aun no funciona fuera de la ciudad de Bogotá hasta actualizar la información de la base de datos</a:t>
            </a:r>
          </a:p>
          <a:p>
            <a:pPr algn="just"/>
            <a:r>
              <a:rPr lang="es-CO" dirty="0">
                <a:solidFill>
                  <a:srgbClr val="0070C0"/>
                </a:solidFill>
                <a:latin typeface="Arial" panose="020B0604020202020204" pitchFamily="34" charset="0"/>
                <a:cs typeface="Arial" panose="020B0604020202020204" pitchFamily="34" charset="0"/>
              </a:rPr>
              <a:t>•	No mostrara establecimientos diferentes a los parqueaderos, hasta que se implemente en alguna futura actualización</a:t>
            </a:r>
          </a:p>
          <a:p>
            <a:pPr algn="just"/>
            <a:r>
              <a:rPr lang="es-CO" dirty="0">
                <a:solidFill>
                  <a:srgbClr val="0070C0"/>
                </a:solidFill>
                <a:latin typeface="Arial" panose="020B0604020202020204" pitchFamily="34" charset="0"/>
                <a:cs typeface="Arial" panose="020B0604020202020204" pitchFamily="34" charset="0"/>
              </a:rPr>
              <a:t>•	No tendrá el mismo uso que </a:t>
            </a:r>
            <a:r>
              <a:rPr lang="es-CO" dirty="0" err="1">
                <a:solidFill>
                  <a:srgbClr val="0070C0"/>
                </a:solidFill>
                <a:latin typeface="Arial" panose="020B0604020202020204" pitchFamily="34" charset="0"/>
                <a:cs typeface="Arial" panose="020B0604020202020204" pitchFamily="34" charset="0"/>
              </a:rPr>
              <a:t>Waze</a:t>
            </a:r>
            <a:r>
              <a:rPr lang="es-CO" dirty="0">
                <a:solidFill>
                  <a:srgbClr val="0070C0"/>
                </a:solidFill>
                <a:latin typeface="Arial" panose="020B0604020202020204" pitchFamily="34" charset="0"/>
                <a:cs typeface="Arial" panose="020B0604020202020204" pitchFamily="34" charset="0"/>
              </a:rPr>
              <a:t> o Google </a:t>
            </a:r>
            <a:r>
              <a:rPr lang="es-CO" dirty="0" err="1">
                <a:solidFill>
                  <a:srgbClr val="0070C0"/>
                </a:solidFill>
                <a:latin typeface="Arial" panose="020B0604020202020204" pitchFamily="34" charset="0"/>
                <a:cs typeface="Arial" panose="020B0604020202020204" pitchFamily="34" charset="0"/>
              </a:rPr>
              <a:t>maps</a:t>
            </a:r>
            <a:r>
              <a:rPr lang="es-CO" dirty="0">
                <a:solidFill>
                  <a:srgbClr val="0070C0"/>
                </a:solidFill>
                <a:latin typeface="Arial" panose="020B0604020202020204" pitchFamily="34" charset="0"/>
                <a:cs typeface="Arial" panose="020B0604020202020204" pitchFamily="34" charset="0"/>
              </a:rPr>
              <a:t> (no es un GPS)</a:t>
            </a:r>
          </a:p>
          <a:p>
            <a:pPr algn="just"/>
            <a:r>
              <a:rPr lang="es-CO" dirty="0">
                <a:solidFill>
                  <a:srgbClr val="0070C0"/>
                </a:solidFill>
                <a:latin typeface="Arial" panose="020B0604020202020204" pitchFamily="34" charset="0"/>
                <a:cs typeface="Arial" panose="020B0604020202020204" pitchFamily="34" charset="0"/>
              </a:rPr>
              <a:t>•	No llevara la contabilidad del pago de las tarifas que se reciben por el ingreso de vehículos </a:t>
            </a:r>
          </a:p>
          <a:p>
            <a:pPr algn="just"/>
            <a:r>
              <a:rPr lang="es-CO" dirty="0">
                <a:solidFill>
                  <a:srgbClr val="0070C0"/>
                </a:solidFill>
                <a:latin typeface="Arial" panose="020B0604020202020204" pitchFamily="34" charset="0"/>
                <a:cs typeface="Arial" panose="020B0604020202020204" pitchFamily="34" charset="0"/>
              </a:rPr>
              <a:t>•	Permitirá hacer una reserva de espacio en el establecimiento escogido, pero no se podrá hacer un pago anticipado por la app para garantizar el espacio reservado. </a:t>
            </a:r>
          </a:p>
          <a:p>
            <a:pPr algn="just"/>
            <a:r>
              <a:rPr lang="es-CO" dirty="0">
                <a:solidFill>
                  <a:srgbClr val="0070C0"/>
                </a:solidFill>
                <a:latin typeface="Arial" panose="020B0604020202020204" pitchFamily="34" charset="0"/>
                <a:cs typeface="Arial" panose="020B0604020202020204" pitchFamily="34" charset="0"/>
              </a:rPr>
              <a:t> </a:t>
            </a:r>
            <a:endParaRPr lang="es-E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3139321"/>
          </a:xfrm>
          <a:prstGeom prst="rect">
            <a:avLst/>
          </a:prstGeom>
          <a:noFill/>
        </p:spPr>
        <p:txBody>
          <a:bodyPr wrap="square" rtlCol="0">
            <a:spAutoFit/>
          </a:bodyPr>
          <a:lstStyle/>
          <a:p>
            <a:pPr algn="just"/>
            <a:r>
              <a:rPr lang="es-CO">
                <a:solidFill>
                  <a:srgbClr val="0070C0"/>
                </a:solidFill>
                <a:latin typeface="Arial" panose="020B0604020202020204" pitchFamily="34" charset="0"/>
                <a:cs typeface="Arial" panose="020B0604020202020204" pitchFamily="34" charset="0"/>
              </a:rPr>
              <a:t>En vista de estos problemas, el desarrollo del presente proyecto halla su importancia en la necesidad de brindar una solución a la amplia demanda de parqueaderos para el sector automovilístico en la ciudad de Bogotá.</a:t>
            </a:r>
          </a:p>
          <a:p>
            <a:pPr algn="just"/>
            <a:r>
              <a:rPr lang="es-CO">
                <a:solidFill>
                  <a:srgbClr val="0070C0"/>
                </a:solidFill>
                <a:latin typeface="Arial" panose="020B0604020202020204" pitchFamily="34" charset="0"/>
                <a:cs typeface="Arial" panose="020B0604020202020204" pitchFamily="34" charset="0"/>
              </a:rPr>
              <a:t>Al mismo tiempo con la implementación de este sistema (Aplicativo móvil) se podría dar solución a las necesidades de muchos usuarios que requieren el uso de un parqueadero, Brindándoles la información necesaria como por ejemplo tarifas, ubicación, espacios disponibles, ranking de calificación por servicios brindados de un establecimiento, etc. Con el fin de favorecer así la movilidad en diferentes sectores de la ciudad ya que en algunas zonas las calles se ven saturadas de vehículos estacionados, lo que quita espacio para que el tráfico fluya de manera óptima, además se busca optimizar el tiempo que tienen las personas para buscar un lugar donde estacionarse de la manera más efectiva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1394</Words>
  <Application>Microsoft Office PowerPoint</Application>
  <PresentationFormat>Panorámica</PresentationFormat>
  <Paragraphs>142</Paragraphs>
  <Slides>22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Casa</cp:lastModifiedBy>
  <cp:revision>8</cp:revision>
  <dcterms:created xsi:type="dcterms:W3CDTF">2020-05-31T23:40:27Z</dcterms:created>
  <dcterms:modified xsi:type="dcterms:W3CDTF">2021-12-03T06:29:16Z</dcterms:modified>
</cp:coreProperties>
</file>