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4" r:id="rId15"/>
    <p:sldId id="286" r:id="rId16"/>
    <p:sldId id="287" r:id="rId17"/>
    <p:sldId id="288" r:id="rId18"/>
    <p:sldId id="289" r:id="rId19"/>
    <p:sldId id="290" r:id="rId20"/>
    <p:sldId id="291" r:id="rId21"/>
    <p:sldId id="292" r:id="rId22"/>
    <p:sldId id="294" r:id="rId23"/>
    <p:sldId id="295" r:id="rId24"/>
    <p:sldId id="293" r:id="rId25"/>
    <p:sldId id="273"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4/12/2021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16</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24</a:t>
            </a:fld>
            <a:endParaRPr/>
          </a:p>
        </p:txBody>
      </p:sp>
    </p:spTree>
    <p:extLst>
      <p:ext uri="{BB962C8B-B14F-4D97-AF65-F5344CB8AC3E}">
        <p14:creationId xmlns:p14="http://schemas.microsoft.com/office/powerpoint/2010/main" val="5490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4/12/2021</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4/12/2021</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AdPCV9mKdwdr2Bpk8"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0.jpeg"/><Relationship Id="rId5" Type="http://schemas.openxmlformats.org/officeDocument/2006/relationships/hyperlink" Target="https://forms.gle/Mqugawy1s2rdVXwV7"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hyperlink" Target="Levantamiento%20De%20Informaci&#243;n.docx" TargetMode="Externa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DIAGRAMA_PROYECTO.mdj"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PLANTILLA%20CASO%20DE%20USO%20..xlsx"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formatoieee830.doc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google.com/document/d/1_l7urB3GPrZBMGLj_pIw6XuDzOfZvKMBuS7EDF6odKI/edit?usp=sharin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Imagen 2">
            <a:hlinkClick r:id="rId3"/>
            <a:extLst>
              <a:ext uri="{FF2B5EF4-FFF2-40B4-BE49-F238E27FC236}">
                <a16:creationId xmlns:a16="http://schemas.microsoft.com/office/drawing/2014/main" id="{BB5A1936-7AED-4AE4-B518-105965391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748" y="1182377"/>
            <a:ext cx="8299938" cy="1954717"/>
          </a:xfrm>
          <a:prstGeom prst="rect">
            <a:avLst/>
          </a:prstGeom>
        </p:spPr>
      </p:pic>
      <p:pic>
        <p:nvPicPr>
          <p:cNvPr id="5" name="Imagen 4">
            <a:hlinkClick r:id="rId5"/>
            <a:extLst>
              <a:ext uri="{FF2B5EF4-FFF2-40B4-BE49-F238E27FC236}">
                <a16:creationId xmlns:a16="http://schemas.microsoft.com/office/drawing/2014/main" id="{5DD74D28-5F64-4C51-B392-73A74CAF2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5747" y="4037369"/>
            <a:ext cx="8299937" cy="2264957"/>
          </a:xfrm>
          <a:prstGeom prst="rect">
            <a:avLst/>
          </a:prstGeom>
        </p:spPr>
      </p:pic>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pic>
        <p:nvPicPr>
          <p:cNvPr id="4" name="Imagen 3">
            <a:extLst>
              <a:ext uri="{FF2B5EF4-FFF2-40B4-BE49-F238E27FC236}">
                <a16:creationId xmlns:a16="http://schemas.microsoft.com/office/drawing/2014/main" id="{5C19A3E3-E937-4DD0-8060-8A0F33F0B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719" y="1650243"/>
            <a:ext cx="3080824" cy="3080824"/>
          </a:xfrm>
          <a:prstGeom prst="rect">
            <a:avLst/>
          </a:prstGeom>
        </p:spPr>
      </p:pic>
      <p:pic>
        <p:nvPicPr>
          <p:cNvPr id="8" name="Imagen 7">
            <a:extLst>
              <a:ext uri="{FF2B5EF4-FFF2-40B4-BE49-F238E27FC236}">
                <a16:creationId xmlns:a16="http://schemas.microsoft.com/office/drawing/2014/main" id="{3A0BA14F-6353-49A5-AC95-3D647D60095E}"/>
              </a:ext>
            </a:extLst>
          </p:cNvPr>
          <p:cNvPicPr>
            <a:picLocks noChangeAspect="1"/>
          </p:cNvPicPr>
          <p:nvPr/>
        </p:nvPicPr>
        <p:blipFill rotWithShape="1">
          <a:blip r:embed="rId4">
            <a:extLst>
              <a:ext uri="{28A0092B-C50C-407E-A947-70E740481C1C}">
                <a14:useLocalDpi xmlns:a14="http://schemas.microsoft.com/office/drawing/2010/main" val="0"/>
              </a:ext>
            </a:extLst>
          </a:blip>
          <a:srcRect l="7601" t="4285" r="-7601" b="11106"/>
          <a:stretch/>
        </p:blipFill>
        <p:spPr>
          <a:xfrm>
            <a:off x="5596083" y="1411898"/>
            <a:ext cx="6162675" cy="3557514"/>
          </a:xfrm>
          <a:prstGeom prst="rect">
            <a:avLst/>
          </a:prstGeom>
        </p:spPr>
      </p:pic>
      <p:sp>
        <p:nvSpPr>
          <p:cNvPr id="10" name="CuadroTexto 9">
            <a:hlinkClick r:id="rId5" action="ppaction://hlinkfile"/>
            <a:extLst>
              <a:ext uri="{FF2B5EF4-FFF2-40B4-BE49-F238E27FC236}">
                <a16:creationId xmlns:a16="http://schemas.microsoft.com/office/drawing/2014/main" id="{CB45A7F1-13BC-4A87-94BB-6BCF71E7B80F}"/>
              </a:ext>
            </a:extLst>
          </p:cNvPr>
          <p:cNvSpPr txBox="1"/>
          <p:nvPr/>
        </p:nvSpPr>
        <p:spPr>
          <a:xfrm>
            <a:off x="3726873" y="5575336"/>
            <a:ext cx="4391891" cy="369332"/>
          </a:xfrm>
          <a:prstGeom prst="rect">
            <a:avLst/>
          </a:prstGeom>
          <a:noFill/>
        </p:spPr>
        <p:txBody>
          <a:bodyPr wrap="square" rtlCol="0">
            <a:spAutoFit/>
          </a:bodyPr>
          <a:lstStyle/>
          <a:p>
            <a:pPr algn="ctr"/>
            <a:r>
              <a:rPr lang="es-CO" b="1" dirty="0" smtClean="0">
                <a:solidFill>
                  <a:srgbClr val="0070C0"/>
                </a:solidFill>
                <a:latin typeface="Arial" panose="020B0604020202020204" pitchFamily="34" charset="0"/>
                <a:cs typeface="Arial" panose="020B0604020202020204" pitchFamily="34" charset="0"/>
              </a:rPr>
              <a:t>DOCUMENTO</a:t>
            </a:r>
            <a:endParaRPr lang="es-CO"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0150299B-6367-4FD9-944E-D4BFA5773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339" y="-11606"/>
            <a:ext cx="8711322" cy="6881212"/>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625693B-54A6-4BF9-89E7-64AAB3449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57" y="0"/>
            <a:ext cx="11593286" cy="6858000"/>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D952CC1-A5E1-40A2-9D13-1430C1310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41" y="146756"/>
            <a:ext cx="6919452" cy="6858000"/>
          </a:xfrm>
          <a:prstGeom prst="rect">
            <a:avLst/>
          </a:prstGeom>
        </p:spPr>
      </p:pic>
    </p:spTree>
    <p:extLst>
      <p:ext uri="{BB962C8B-B14F-4D97-AF65-F5344CB8AC3E}">
        <p14:creationId xmlns:p14="http://schemas.microsoft.com/office/powerpoint/2010/main" val="101566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graphicFrame>
        <p:nvGraphicFramePr>
          <p:cNvPr id="3" name="Tabla 2"/>
          <p:cNvGraphicFramePr>
            <a:graphicFrameLocks noGrp="1"/>
          </p:cNvGraphicFramePr>
          <p:nvPr>
            <p:extLst>
              <p:ext uri="{D42A27DB-BD31-4B8C-83A1-F6EECF244321}">
                <p14:modId xmlns:p14="http://schemas.microsoft.com/office/powerpoint/2010/main" val="1138019637"/>
              </p:ext>
            </p:extLst>
          </p:nvPr>
        </p:nvGraphicFramePr>
        <p:xfrm>
          <a:off x="2944677" y="1852454"/>
          <a:ext cx="6549390" cy="4124386"/>
        </p:xfrm>
        <a:graphic>
          <a:graphicData uri="http://schemas.openxmlformats.org/drawingml/2006/table">
            <a:tbl>
              <a:tblPr/>
              <a:tblGrid>
                <a:gridCol w="1692021">
                  <a:extLst>
                    <a:ext uri="{9D8B030D-6E8A-4147-A177-3AD203B41FA5}">
                      <a16:colId xmlns:a16="http://schemas.microsoft.com/office/drawing/2014/main" val="11032085"/>
                    </a:ext>
                  </a:extLst>
                </a:gridCol>
                <a:gridCol w="4857369">
                  <a:extLst>
                    <a:ext uri="{9D8B030D-6E8A-4147-A177-3AD203B41FA5}">
                      <a16:colId xmlns:a16="http://schemas.microsoft.com/office/drawing/2014/main" val="4194023257"/>
                    </a:ext>
                  </a:extLst>
                </a:gridCol>
              </a:tblGrid>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RequerimientoF1</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008679"/>
                  </a:ext>
                </a:extLst>
              </a:tr>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Arial" panose="020B0604020202020204" pitchFamily="34" charset="0"/>
                        </a:rPr>
                        <a:t>Registro usuario </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763324"/>
                  </a:ext>
                </a:extLst>
              </a:tr>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Características</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El usuario deberá registrarse para poder usar la </a:t>
                      </a:r>
                      <a:r>
                        <a:rPr lang="es-ES" sz="1600" b="0" i="0" u="none" strike="noStrike" dirty="0" err="1">
                          <a:solidFill>
                            <a:srgbClr val="000000"/>
                          </a:solidFill>
                          <a:effectLst/>
                          <a:latin typeface="Arial" panose="020B0604020202020204" pitchFamily="34" charset="0"/>
                        </a:rPr>
                        <a:t>aplicacion</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541529"/>
                  </a:ext>
                </a:extLst>
              </a:tr>
              <a:tr h="74110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la interfaz le pedirá datos tales como: Fecha de nacimiento, Nombre y apellido, correo electrónico y contraseña.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887078"/>
                  </a:ext>
                </a:extLst>
              </a:tr>
              <a:tr h="74110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r>
                        <a:rPr lang="en-US" sz="1600" dirty="0">
                          <a:effectLst/>
                        </a:rPr>
                        <a:t/>
                      </a:r>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254839"/>
                  </a:ext>
                </a:extLst>
              </a:tr>
              <a:tr h="529361">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72564"/>
                  </a:ext>
                </a:extLst>
              </a:tr>
            </a:tbl>
          </a:graphicData>
        </a:graphic>
      </p:graphicFrame>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86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650088045"/>
              </p:ext>
            </p:extLst>
          </p:nvPr>
        </p:nvGraphicFramePr>
        <p:xfrm>
          <a:off x="2583180" y="1261428"/>
          <a:ext cx="7806690" cy="4202111"/>
        </p:xfrm>
        <a:graphic>
          <a:graphicData uri="http://schemas.openxmlformats.org/drawingml/2006/table">
            <a:tbl>
              <a:tblPr/>
              <a:tblGrid>
                <a:gridCol w="2016842">
                  <a:extLst>
                    <a:ext uri="{9D8B030D-6E8A-4147-A177-3AD203B41FA5}">
                      <a16:colId xmlns:a16="http://schemas.microsoft.com/office/drawing/2014/main" val="3995361912"/>
                    </a:ext>
                  </a:extLst>
                </a:gridCol>
                <a:gridCol w="5789848">
                  <a:extLst>
                    <a:ext uri="{9D8B030D-6E8A-4147-A177-3AD203B41FA5}">
                      <a16:colId xmlns:a16="http://schemas.microsoft.com/office/drawing/2014/main" val="3267248685"/>
                    </a:ext>
                  </a:extLst>
                </a:gridCol>
              </a:tblGrid>
              <a:tr h="654427">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 F2</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310558"/>
                  </a:ext>
                </a:extLst>
              </a:tr>
              <a:tr h="654427">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err="1">
                          <a:solidFill>
                            <a:srgbClr val="000000"/>
                          </a:solidFill>
                          <a:effectLst/>
                          <a:latin typeface="Arial" panose="020B0604020202020204" pitchFamily="34" charset="0"/>
                        </a:rPr>
                        <a:t>Inicio</a:t>
                      </a:r>
                      <a:r>
                        <a:rPr lang="en-US" sz="1600" b="0" i="0" u="none" strike="noStrike" dirty="0">
                          <a:solidFill>
                            <a:srgbClr val="000000"/>
                          </a:solidFill>
                          <a:effectLst/>
                          <a:latin typeface="Arial" panose="020B0604020202020204" pitchFamily="34" charset="0"/>
                        </a:rPr>
                        <a:t> de </a:t>
                      </a:r>
                      <a:r>
                        <a:rPr lang="en-US" sz="1600" b="0" i="0" u="none" strike="noStrike" dirty="0" err="1">
                          <a:solidFill>
                            <a:srgbClr val="000000"/>
                          </a:solidFill>
                          <a:effectLst/>
                          <a:latin typeface="Arial" panose="020B0604020202020204" pitchFamily="34" charset="0"/>
                        </a:rPr>
                        <a:t>sesión</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0336835"/>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Características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Los usuarios deberán ingresar su nombre  y contraseña para ingresar al sistema </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254693"/>
                  </a:ext>
                </a:extLst>
              </a:tr>
              <a:tr h="92997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Deberá digitar su correo y contraseña previamente registrados para poder hacer uso de las herramientas de las que dispone la aplicación.</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698159"/>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r>
                        <a:rPr lang="en-US" sz="1600" dirty="0">
                          <a:effectLst/>
                        </a:rPr>
                        <a:t/>
                      </a:r>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124757"/>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254151"/>
                  </a:ext>
                </a:extLst>
              </a:tr>
            </a:tbl>
          </a:graphicData>
        </a:graphic>
      </p:graphicFrame>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688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305046041"/>
              </p:ext>
            </p:extLst>
          </p:nvPr>
        </p:nvGraphicFramePr>
        <p:xfrm>
          <a:off x="2754631" y="1326674"/>
          <a:ext cx="7498080" cy="4206240"/>
        </p:xfrm>
        <a:graphic>
          <a:graphicData uri="http://schemas.openxmlformats.org/drawingml/2006/table">
            <a:tbl>
              <a:tblPr/>
              <a:tblGrid>
                <a:gridCol w="1937113">
                  <a:extLst>
                    <a:ext uri="{9D8B030D-6E8A-4147-A177-3AD203B41FA5}">
                      <a16:colId xmlns:a16="http://schemas.microsoft.com/office/drawing/2014/main" val="309966008"/>
                    </a:ext>
                  </a:extLst>
                </a:gridCol>
                <a:gridCol w="5560967">
                  <a:extLst>
                    <a:ext uri="{9D8B030D-6E8A-4147-A177-3AD203B41FA5}">
                      <a16:colId xmlns:a16="http://schemas.microsoft.com/office/drawing/2014/main" val="1586641102"/>
                    </a:ext>
                  </a:extLst>
                </a:gridCol>
              </a:tblGrid>
              <a:tr h="0">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 F3</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481276"/>
                  </a:ext>
                </a:extLst>
              </a:tr>
              <a:tr h="0">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err="1">
                          <a:solidFill>
                            <a:srgbClr val="000000"/>
                          </a:solidFill>
                          <a:effectLst/>
                          <a:latin typeface="Arial" panose="020B0604020202020204" pitchFamily="34" charset="0"/>
                        </a:rPr>
                        <a:t>Buscar</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ubicación</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parqueadero</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706369"/>
                  </a:ext>
                </a:extLst>
              </a:tr>
              <a:tr h="29083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Características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Encontrar la ubicación de un parqueadero en la ubicación donde está o a la que se dirija.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929771"/>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Tendrá un mapa y diferentes herramientas como buscador para digitar una dirección, una sección para que lo guíe hacia el establecimiento, solo deberá ingresar el lugar específico donde desea encontrar parqueaderos cercanos y la aplicación lo guiara.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454358"/>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r>
                        <a:rPr lang="en-US" sz="1600" dirty="0">
                          <a:effectLst/>
                        </a:rPr>
                        <a:t/>
                      </a:r>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415175"/>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913296"/>
                  </a:ext>
                </a:extLst>
              </a:tr>
            </a:tbl>
          </a:graphicData>
        </a:graphic>
      </p:graphicFrame>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00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graphicFrame>
        <p:nvGraphicFramePr>
          <p:cNvPr id="12" name="Tabla 11">
            <a:extLst>
              <a:ext uri="{FF2B5EF4-FFF2-40B4-BE49-F238E27FC236}">
                <a16:creationId xmlns:a16="http://schemas.microsoft.com/office/drawing/2014/main" id="{68EE03BA-F317-4432-BCEB-7AE560E42975}"/>
              </a:ext>
            </a:extLst>
          </p:cNvPr>
          <p:cNvGraphicFramePr>
            <a:graphicFrameLocks noGrp="1"/>
          </p:cNvGraphicFramePr>
          <p:nvPr>
            <p:extLst>
              <p:ext uri="{D42A27DB-BD31-4B8C-83A1-F6EECF244321}">
                <p14:modId xmlns:p14="http://schemas.microsoft.com/office/powerpoint/2010/main" val="2361745850"/>
              </p:ext>
            </p:extLst>
          </p:nvPr>
        </p:nvGraphicFramePr>
        <p:xfrm>
          <a:off x="1135118" y="1714921"/>
          <a:ext cx="9443545" cy="4197146"/>
        </p:xfrm>
        <a:graphic>
          <a:graphicData uri="http://schemas.openxmlformats.org/drawingml/2006/table">
            <a:tbl>
              <a:tblPr/>
              <a:tblGrid>
                <a:gridCol w="2439722">
                  <a:extLst>
                    <a:ext uri="{9D8B030D-6E8A-4147-A177-3AD203B41FA5}">
                      <a16:colId xmlns:a16="http://schemas.microsoft.com/office/drawing/2014/main" val="2929723416"/>
                    </a:ext>
                  </a:extLst>
                </a:gridCol>
                <a:gridCol w="7003823">
                  <a:extLst>
                    <a:ext uri="{9D8B030D-6E8A-4147-A177-3AD203B41FA5}">
                      <a16:colId xmlns:a16="http://schemas.microsoft.com/office/drawing/2014/main" val="3116110457"/>
                    </a:ext>
                  </a:extLst>
                </a:gridCol>
              </a:tblGrid>
              <a:tr h="90531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Identificación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RequerimientoNF1</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282977"/>
                  </a:ext>
                </a:extLst>
              </a:tr>
              <a:tr h="90531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Nombre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a:solidFill>
                            <a:srgbClr val="000000"/>
                          </a:solidFill>
                          <a:effectLst/>
                          <a:latin typeface="Arial" panose="020B0604020202020204" pitchFamily="34" charset="0"/>
                        </a:rPr>
                        <a:t>Control de seguridad</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616088"/>
                  </a:ext>
                </a:extLst>
              </a:tr>
              <a:tr h="575882">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Características</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Se verifica por medio de e-mail el registro en el sistema</a:t>
                      </a:r>
                      <a:endParaRPr lang="es-ES"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6014055"/>
                  </a:ext>
                </a:extLst>
              </a:tr>
              <a:tr h="90531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Descripción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0000"/>
                          </a:solidFill>
                          <a:effectLst/>
                          <a:latin typeface="Arial" panose="020B0604020202020204" pitchFamily="34" charset="0"/>
                        </a:rPr>
                        <a:t>El sistema arrojará un código de verificación al correo  con el propósito de asegurar el inicio de sesión correcto por el usuario.</a:t>
                      </a:r>
                      <a:endParaRPr lang="es-ES"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133867"/>
                  </a:ext>
                </a:extLst>
              </a:tr>
              <a:tr h="90531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Prioridad de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rPr>
                        <a:t>        Alta ( x  )         media (    )                baja(      )</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815690"/>
                  </a:ext>
                </a:extLst>
              </a:tr>
            </a:tbl>
          </a:graphicData>
        </a:graphic>
      </p:graphicFrame>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6483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NEARBY</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a:extLst>
              <a:ext uri="{FF2B5EF4-FFF2-40B4-BE49-F238E27FC236}">
                <a16:creationId xmlns:a16="http://schemas.microsoft.com/office/drawing/2014/main" id="{19C268FF-B179-4507-B4C5-6C6A6F02F40F}"/>
              </a:ext>
            </a:extLst>
          </p:cNvPr>
          <p:cNvGraphicFramePr>
            <a:graphicFrameLocks noGrp="1"/>
          </p:cNvGraphicFramePr>
          <p:nvPr>
            <p:extLst>
              <p:ext uri="{D42A27DB-BD31-4B8C-83A1-F6EECF244321}">
                <p14:modId xmlns:p14="http://schemas.microsoft.com/office/powerpoint/2010/main" val="3695061909"/>
              </p:ext>
            </p:extLst>
          </p:nvPr>
        </p:nvGraphicFramePr>
        <p:xfrm>
          <a:off x="1705303" y="1330817"/>
          <a:ext cx="8781394" cy="4256691"/>
        </p:xfrm>
        <a:graphic>
          <a:graphicData uri="http://schemas.openxmlformats.org/drawingml/2006/table">
            <a:tbl>
              <a:tblPr/>
              <a:tblGrid>
                <a:gridCol w="2268655">
                  <a:extLst>
                    <a:ext uri="{9D8B030D-6E8A-4147-A177-3AD203B41FA5}">
                      <a16:colId xmlns:a16="http://schemas.microsoft.com/office/drawing/2014/main" val="392216144"/>
                    </a:ext>
                  </a:extLst>
                </a:gridCol>
                <a:gridCol w="6512739">
                  <a:extLst>
                    <a:ext uri="{9D8B030D-6E8A-4147-A177-3AD203B41FA5}">
                      <a16:colId xmlns:a16="http://schemas.microsoft.com/office/drawing/2014/main" val="4030321868"/>
                    </a:ext>
                  </a:extLst>
                </a:gridCol>
              </a:tblGrid>
              <a:tr h="929622">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Identificación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dirty="0">
                          <a:solidFill>
                            <a:srgbClr val="000000"/>
                          </a:solidFill>
                          <a:effectLst/>
                          <a:latin typeface="Arial" panose="020B0604020202020204" pitchFamily="34" charset="0"/>
                        </a:rPr>
                        <a:t>Requerimiento F2</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110233"/>
                  </a:ext>
                </a:extLst>
              </a:tr>
              <a:tr h="929622">
                <a:tc>
                  <a:txBody>
                    <a:bodyPr/>
                    <a:lstStyle/>
                    <a:p>
                      <a:pPr algn="just" rtl="0" fontAlgn="t">
                        <a:spcBef>
                          <a:spcPts val="0"/>
                        </a:spcBef>
                        <a:spcAft>
                          <a:spcPts val="0"/>
                        </a:spcAft>
                      </a:pPr>
                      <a:r>
                        <a:rPr lang="es-CO" sz="1600" b="1" i="0" u="none" strike="noStrike" dirty="0">
                          <a:solidFill>
                            <a:srgbClr val="000000"/>
                          </a:solidFill>
                          <a:effectLst/>
                          <a:latin typeface="Arial" panose="020B0604020202020204" pitchFamily="34" charset="0"/>
                        </a:rPr>
                        <a:t>Nombre del requerimiento:</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rPr>
                        <a:t>Interfaz sencilla </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523296"/>
                  </a:ext>
                </a:extLst>
              </a:tr>
              <a:tr h="538203">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Características</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a:solidFill>
                            <a:srgbClr val="000000"/>
                          </a:solidFill>
                          <a:effectLst/>
                          <a:latin typeface="Arial" panose="020B0604020202020204" pitchFamily="34" charset="0"/>
                        </a:rPr>
                        <a:t>Plataforma intuitiva </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20761"/>
                  </a:ext>
                </a:extLst>
              </a:tr>
              <a:tr h="929622">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Descripción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0000"/>
                          </a:solidFill>
                          <a:effectLst/>
                          <a:latin typeface="Arial" panose="020B0604020202020204" pitchFamily="34" charset="0"/>
                        </a:rPr>
                        <a:t>La interfaz del sistema será sencilla, clara y concisa generando una experiencia agradable al usuario. </a:t>
                      </a:r>
                      <a:endParaRPr lang="es-ES"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259960"/>
                  </a:ext>
                </a:extLst>
              </a:tr>
              <a:tr h="929622">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Prioridad de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rPr>
                        <a:t>        Alta ( x  )         media (    )                baja(      )</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450600"/>
                  </a:ext>
                </a:extLst>
              </a:tr>
            </a:tbl>
          </a:graphicData>
        </a:graphic>
      </p:graphicFrame>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72897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a:extLst>
              <a:ext uri="{FF2B5EF4-FFF2-40B4-BE49-F238E27FC236}">
                <a16:creationId xmlns:a16="http://schemas.microsoft.com/office/drawing/2014/main" id="{F7BF092E-D0B5-4D48-8778-A13AC61B3FAD}"/>
              </a:ext>
            </a:extLst>
          </p:cNvPr>
          <p:cNvGraphicFramePr>
            <a:graphicFrameLocks noGrp="1"/>
          </p:cNvGraphicFramePr>
          <p:nvPr>
            <p:extLst>
              <p:ext uri="{D42A27DB-BD31-4B8C-83A1-F6EECF244321}">
                <p14:modId xmlns:p14="http://schemas.microsoft.com/office/powerpoint/2010/main" val="3168089638"/>
              </p:ext>
            </p:extLst>
          </p:nvPr>
        </p:nvGraphicFramePr>
        <p:xfrm>
          <a:off x="1768365" y="1540297"/>
          <a:ext cx="8655269" cy="4024930"/>
        </p:xfrm>
        <a:graphic>
          <a:graphicData uri="http://schemas.openxmlformats.org/drawingml/2006/table">
            <a:tbl>
              <a:tblPr/>
              <a:tblGrid>
                <a:gridCol w="2236071">
                  <a:extLst>
                    <a:ext uri="{9D8B030D-6E8A-4147-A177-3AD203B41FA5}">
                      <a16:colId xmlns:a16="http://schemas.microsoft.com/office/drawing/2014/main" val="3890412939"/>
                    </a:ext>
                  </a:extLst>
                </a:gridCol>
                <a:gridCol w="6419198">
                  <a:extLst>
                    <a:ext uri="{9D8B030D-6E8A-4147-A177-3AD203B41FA5}">
                      <a16:colId xmlns:a16="http://schemas.microsoft.com/office/drawing/2014/main" val="2156892889"/>
                    </a:ext>
                  </a:extLst>
                </a:gridCol>
              </a:tblGrid>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Identificación del requerimiento:</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RequerimientoNF3</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472248"/>
                  </a:ext>
                </a:extLst>
              </a:tr>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Nombre del requerimiento:</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cs typeface="Arial" panose="020B0604020202020204" pitchFamily="34" charset="0"/>
                        </a:rPr>
                        <a:t>Seguridad de información </a:t>
                      </a:r>
                      <a:endParaRPr lang="es-CO" sz="2400" dirty="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983678"/>
                  </a:ext>
                </a:extLst>
              </a:tr>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Características</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0000"/>
                          </a:solidFill>
                          <a:effectLst/>
                          <a:latin typeface="Arial" panose="020B0604020202020204" pitchFamily="34" charset="0"/>
                          <a:cs typeface="Arial" panose="020B0604020202020204" pitchFamily="34" charset="0"/>
                        </a:rPr>
                        <a:t>El sistema verificará por medio </a:t>
                      </a:r>
                      <a:endParaRPr lang="es-ES" sz="2400">
                        <a:effectLst/>
                        <a:latin typeface="Arial" panose="020B0604020202020204" pitchFamily="34" charset="0"/>
                        <a:cs typeface="Arial" panose="020B0604020202020204" pitchFamily="34" charset="0"/>
                      </a:endParaRPr>
                    </a:p>
                    <a:p>
                      <a:pPr algn="just" rtl="0" fontAlgn="t">
                        <a:spcBef>
                          <a:spcPts val="0"/>
                        </a:spcBef>
                        <a:spcAft>
                          <a:spcPts val="0"/>
                        </a:spcAft>
                      </a:pPr>
                      <a:r>
                        <a:rPr lang="es-ES" sz="1600" b="0" i="0" u="none" strike="noStrike">
                          <a:solidFill>
                            <a:srgbClr val="000000"/>
                          </a:solidFill>
                          <a:effectLst/>
                          <a:latin typeface="Arial" panose="020B0604020202020204" pitchFamily="34" charset="0"/>
                          <a:cs typeface="Arial" panose="020B0604020202020204" pitchFamily="34" charset="0"/>
                        </a:rPr>
                        <a:t>del ID y contraseña que la información del usuario sea la correcta.</a:t>
                      </a:r>
                      <a:endParaRPr lang="es-ES"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38130"/>
                  </a:ext>
                </a:extLst>
              </a:tr>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Descripción del requerimiento:</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cs typeface="Arial" panose="020B0604020202020204" pitchFamily="34" charset="0"/>
                        </a:rPr>
                        <a:t>El sistema será exigente a la hora de tratar los datos de usuario de esta forma se evita el mal uso de la información personal. </a:t>
                      </a:r>
                      <a:endParaRPr lang="es-ES" sz="2400" dirty="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942941"/>
                  </a:ext>
                </a:extLst>
              </a:tr>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Prioridad de requerimiento:</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cs typeface="Arial" panose="020B0604020202020204" pitchFamily="34" charset="0"/>
                        </a:rPr>
                        <a:t>    Alta ( x  )         media (    )                baja(      )</a:t>
                      </a:r>
                      <a:endParaRPr lang="es-CO" sz="2400" dirty="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7797"/>
                  </a:ext>
                </a:extLst>
              </a:tr>
            </a:tbl>
          </a:graphicData>
        </a:graphic>
      </p:graphicFrame>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97483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p:cNvSpPr txBox="1"/>
          <p:nvPr/>
        </p:nvSpPr>
        <p:spPr>
          <a:xfrm>
            <a:off x="1500188" y="685799"/>
            <a:ext cx="8515350" cy="646331"/>
          </a:xfrm>
          <a:prstGeom prst="rect">
            <a:avLst/>
          </a:prstGeom>
          <a:noFill/>
        </p:spPr>
        <p:txBody>
          <a:bodyPr wrap="square" rtlCol="0">
            <a:spAutoFit/>
          </a:bodyPr>
          <a:lstStyle/>
          <a:p>
            <a:pPr algn="ctr"/>
            <a:r>
              <a:rPr lang="es-CO" sz="3600" b="1" dirty="0" smtClean="0">
                <a:solidFill>
                  <a:srgbClr val="0070C0"/>
                </a:solidFill>
              </a:rPr>
              <a:t>DIAGRAMA GENERAL</a:t>
            </a:r>
            <a:endParaRPr lang="en-US" sz="3600" b="1" dirty="0">
              <a:solidFill>
                <a:srgbClr val="0070C0"/>
              </a:solidFill>
            </a:endParaRPr>
          </a:p>
        </p:txBody>
      </p:sp>
      <p:pic>
        <p:nvPicPr>
          <p:cNvPr id="7" name="Imagen 6">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37" y="1485901"/>
            <a:ext cx="10058400" cy="4643438"/>
          </a:xfrm>
          <a:prstGeom prst="rect">
            <a:avLst/>
          </a:prstGeom>
        </p:spPr>
      </p:pic>
    </p:spTree>
    <p:extLst>
      <p:ext uri="{BB962C8B-B14F-4D97-AF65-F5344CB8AC3E}">
        <p14:creationId xmlns:p14="http://schemas.microsoft.com/office/powerpoint/2010/main" val="156868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8508" y="734290"/>
            <a:ext cx="6497781" cy="461665"/>
          </a:xfrm>
          <a:prstGeom prst="rect">
            <a:avLst/>
          </a:prstGeom>
          <a:noFill/>
        </p:spPr>
        <p:txBody>
          <a:bodyPr wrap="square" rtlCol="0">
            <a:spAutoFit/>
          </a:bodyPr>
          <a:lstStyle/>
          <a:p>
            <a:pPr algn="ctr"/>
            <a:r>
              <a:rPr lang="es-CO" sz="2400" b="1" dirty="0" smtClean="0">
                <a:solidFill>
                  <a:srgbClr val="0070C0"/>
                </a:solidFill>
                <a:latin typeface="Arial" panose="020B0604020202020204" pitchFamily="34" charset="0"/>
                <a:cs typeface="Arial" panose="020B0604020202020204" pitchFamily="34" charset="0"/>
              </a:rPr>
              <a:t>DOCUMENTACION DE CASOS DE USO</a:t>
            </a:r>
            <a:endParaRPr lang="en-US" sz="2400" b="1" dirty="0">
              <a:solidFill>
                <a:srgbClr val="0070C0"/>
              </a:solidFill>
              <a:latin typeface="Arial" panose="020B0604020202020204" pitchFamily="34" charset="0"/>
              <a:cs typeface="Arial" panose="020B0604020202020204" pitchFamily="34" charset="0"/>
            </a:endParaRPr>
          </a:p>
        </p:txBody>
      </p:sp>
      <p:pic>
        <p:nvPicPr>
          <p:cNvPr id="3" name="Imagen 2">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467" y="1496291"/>
            <a:ext cx="8707065" cy="4604844"/>
          </a:xfrm>
          <a:prstGeom prst="rect">
            <a:avLst/>
          </a:prstGeom>
        </p:spPr>
      </p:pic>
    </p:spTree>
    <p:extLst>
      <p:ext uri="{BB962C8B-B14F-4D97-AF65-F5344CB8AC3E}">
        <p14:creationId xmlns:p14="http://schemas.microsoft.com/office/powerpoint/2010/main" val="10879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smtClean="0">
                <a:solidFill>
                  <a:srgbClr val="0070C0"/>
                </a:solidFill>
                <a:latin typeface="Arial" panose="020B0604020202020204" pitchFamily="34" charset="0"/>
                <a:cs typeface="Arial" panose="020B0604020202020204" pitchFamily="34" charset="0"/>
              </a:rPr>
              <a:t>ANEXOS</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hlinkClick r:id="rId3" action="ppaction://hlinkfile"/>
            <a:extLst>
              <a:ext uri="{FF2B5EF4-FFF2-40B4-BE49-F238E27FC236}">
                <a16:creationId xmlns:a16="http://schemas.microsoft.com/office/drawing/2014/main" id="{03EC8784-F841-4BD9-8443-3B6F41DC20A4}"/>
              </a:ext>
            </a:extLst>
          </p:cNvPr>
          <p:cNvSpPr txBox="1"/>
          <p:nvPr/>
        </p:nvSpPr>
        <p:spPr>
          <a:xfrm>
            <a:off x="477449" y="1419771"/>
            <a:ext cx="9791114" cy="369332"/>
          </a:xfrm>
          <a:prstGeom prst="rect">
            <a:avLst/>
          </a:prstGeom>
          <a:noFill/>
        </p:spPr>
        <p:txBody>
          <a:bodyPr wrap="square" rtlCol="0">
            <a:spAutoFit/>
          </a:bodyPr>
          <a:lstStyle/>
          <a:p>
            <a:pPr algn="just"/>
            <a:r>
              <a:rPr lang="es-ES" dirty="0" smtClean="0">
                <a:solidFill>
                  <a:srgbClr val="0070C0"/>
                </a:solidFill>
                <a:latin typeface="Arial" panose="020B0604020202020204" pitchFamily="34" charset="0"/>
                <a:cs typeface="Arial" panose="020B0604020202020204" pitchFamily="34" charset="0"/>
              </a:rPr>
              <a:t>DOCUMENTO IEEE830 </a:t>
            </a:r>
          </a:p>
        </p:txBody>
      </p:sp>
      <p:sp>
        <p:nvSpPr>
          <p:cNvPr id="3" name="CuadroTexto 2">
            <a:hlinkClick r:id="rId4"/>
          </p:cNvPr>
          <p:cNvSpPr txBox="1"/>
          <p:nvPr/>
        </p:nvSpPr>
        <p:spPr>
          <a:xfrm>
            <a:off x="477449" y="2563091"/>
            <a:ext cx="4094551" cy="369332"/>
          </a:xfrm>
          <a:prstGeom prst="rect">
            <a:avLst/>
          </a:prstGeom>
          <a:noFill/>
        </p:spPr>
        <p:txBody>
          <a:bodyPr wrap="square" rtlCol="0">
            <a:spAutoFit/>
          </a:bodyPr>
          <a:lstStyle/>
          <a:p>
            <a:r>
              <a:rPr lang="es-CO" dirty="0" smtClean="0">
                <a:solidFill>
                  <a:srgbClr val="0070C0"/>
                </a:solidFill>
                <a:latin typeface="Arial" panose="020B0604020202020204" pitchFamily="34" charset="0"/>
                <a:cs typeface="Arial" panose="020B0604020202020204" pitchFamily="34" charset="0"/>
              </a:rPr>
              <a:t>DOCUMENTO DE INVESTIGACION</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62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2" y="372795"/>
            <a:ext cx="7709095" cy="1569660"/>
          </a:xfrm>
          <a:prstGeom prst="rect">
            <a:avLst/>
          </a:prstGeom>
          <a:noFill/>
        </p:spPr>
        <p:txBody>
          <a:bodyPr wrap="square" rtlCol="0">
            <a:spAutoFit/>
          </a:bodyPr>
          <a:lstStyle/>
          <a:p>
            <a:pPr algn="ctr"/>
            <a:r>
              <a:rPr lang="es-ES" sz="9600" b="1" dirty="0">
                <a:solidFill>
                  <a:srgbClr val="0070C0"/>
                </a:solidFill>
                <a:latin typeface="Arial" panose="020B0604020202020204" pitchFamily="34" charset="0"/>
                <a:cs typeface="Arial" panose="020B0604020202020204" pitchFamily="34" charset="0"/>
              </a:rPr>
              <a:t>NEARBY</a:t>
            </a:r>
            <a:endParaRPr lang="es-CO" sz="9600" b="1" dirty="0">
              <a:solidFill>
                <a:srgbClr val="0070C0"/>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4E1FAC5-9FED-46DA-A649-00383D1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282" y="2277270"/>
            <a:ext cx="3207434" cy="4207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801314"/>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Se determinó que la mayoría de conductores que se desplazan en diferentes vehículos (bicicleta, moto y carro) alrededor de la ciudad, presentaban la necesidad de encontrar eficientemente un estacionamiento(parqueadero) para dejar su vehículo, teniendo la tranquilidad de que este será supervisado por dicho establecimiento hasta que el conductor regrese, pero las aplicaciones comunes como lo son;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o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son del todo asertivas con la información que muestran respecto a este tipo de establecimientos, ya sea por falta de información o por negocios no registrados dentro la base de datos, es casi imposible determinar cuál es el mejor establecimiento para poder dejar el vehículo.</a:t>
            </a:r>
          </a:p>
          <a:p>
            <a:pPr algn="just"/>
            <a:r>
              <a:rPr lang="es-ES" dirty="0">
                <a:solidFill>
                  <a:srgbClr val="0070C0"/>
                </a:solidFill>
                <a:latin typeface="Arial" panose="020B0604020202020204" pitchFamily="34" charset="0"/>
                <a:cs typeface="Arial" panose="020B0604020202020204" pitchFamily="34" charset="0"/>
              </a:rPr>
              <a:t>La publicidad y el marketing son vitales a la hora de promocionar un producto o un negocio, en este caso un estacionamiento, se observa que los parqueaderos no se cuentan con publicidad en sitios web haciendo más difícil encontrarlos y acceder a ellos. Se pueden presentar casos en los que un parqueadero brinda un muy buen servicio, pero no se muestran como la mejor opción a la hora de su búsqueda.</a:t>
            </a:r>
          </a:p>
          <a:p>
            <a:pPr algn="just"/>
            <a:r>
              <a:rPr lang="es-ES" dirty="0">
                <a:solidFill>
                  <a:srgbClr val="0070C0"/>
                </a:solidFill>
                <a:latin typeface="Arial" panose="020B0604020202020204" pitchFamily="34" charset="0"/>
                <a:cs typeface="Arial" panose="020B0604020202020204" pitchFamily="34" charset="0"/>
              </a:rPr>
              <a:t>Se determinó que distintas aplicaciones como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y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presentan de forma asertiva los cupos disponibles dentro del parqueadero, algún tipo de calificación y/o opiniones de los usuarios podrían hacerle más difícil al cliente determinar el lugar o establecimiento al que desee 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AE549AC0-6878-4F5E-8330-50966286A2A8}"/>
              </a:ext>
            </a:extLst>
          </p:cNvPr>
          <p:cNvSpPr txBox="1"/>
          <p:nvPr/>
        </p:nvSpPr>
        <p:spPr>
          <a:xfrm>
            <a:off x="422032" y="1434905"/>
            <a:ext cx="9439422" cy="1477328"/>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Desarrollar una aplicación la cual gestione la información de parqueaderos, permitiendo mayor seguridad a los usuarios y agilidad al momento de realizar una búsqueda en una zona en específico, para encontrar parqueaderos con espacios disponibles, además permitirá a los estacionamientos administrar el ingreso de vehículos para mostrar en todo momento cuantos espacios tiene disponibles el establecimiento.</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0CCC4ED-43A0-4D60-9B10-7DABDB29B07F}"/>
              </a:ext>
            </a:extLst>
          </p:cNvPr>
          <p:cNvSpPr txBox="1"/>
          <p:nvPr/>
        </p:nvSpPr>
        <p:spPr>
          <a:xfrm>
            <a:off x="281354" y="2236763"/>
            <a:ext cx="10156874" cy="1754326"/>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	Se deberá realizar la investigación pertinente para establecer requerimientos </a:t>
            </a:r>
          </a:p>
          <a:p>
            <a:pPr algn="just"/>
            <a:r>
              <a:rPr lang="es-ES" dirty="0">
                <a:solidFill>
                  <a:srgbClr val="0070C0"/>
                </a:solidFill>
                <a:latin typeface="Arial" panose="020B0604020202020204" pitchFamily="34" charset="0"/>
                <a:cs typeface="Arial" panose="020B0604020202020204" pitchFamily="34" charset="0"/>
              </a:rPr>
              <a:t>•	Se tendrá que determinar su principal función</a:t>
            </a:r>
          </a:p>
          <a:p>
            <a:pPr algn="just"/>
            <a:r>
              <a:rPr lang="es-ES" dirty="0">
                <a:solidFill>
                  <a:srgbClr val="0070C0"/>
                </a:solidFill>
                <a:latin typeface="Arial" panose="020B0604020202020204" pitchFamily="34" charset="0"/>
                <a:cs typeface="Arial" panose="020B0604020202020204" pitchFamily="34" charset="0"/>
              </a:rPr>
              <a:t>•	Se deberá hacer un análisis previo al desarrollo para facilitar el proceso de programación</a:t>
            </a:r>
          </a:p>
          <a:p>
            <a:pPr algn="just"/>
            <a:r>
              <a:rPr lang="es-ES" dirty="0">
                <a:solidFill>
                  <a:srgbClr val="0070C0"/>
                </a:solidFill>
                <a:latin typeface="Arial" panose="020B0604020202020204" pitchFamily="34" charset="0"/>
                <a:cs typeface="Arial" panose="020B0604020202020204" pitchFamily="34" charset="0"/>
              </a:rPr>
              <a:t>•	Programar el aplicativo en java para permitir el multiplataformas</a:t>
            </a:r>
          </a:p>
          <a:p>
            <a:pPr algn="just"/>
            <a:r>
              <a:rPr lang="es-ES" dirty="0">
                <a:solidFill>
                  <a:srgbClr val="0070C0"/>
                </a:solidFill>
                <a:latin typeface="Arial" panose="020B0604020202020204" pitchFamily="34" charset="0"/>
                <a:cs typeface="Arial" panose="020B0604020202020204" pitchFamily="34" charset="0"/>
              </a:rPr>
              <a:t>•	Establecer publico al cual va dirigida la app</a:t>
            </a:r>
          </a:p>
          <a:p>
            <a:pPr algn="just"/>
            <a:r>
              <a:rPr lang="es-ES" dirty="0">
                <a:solidFill>
                  <a:srgbClr val="0070C0"/>
                </a:solidFill>
                <a:latin typeface="Arial" panose="020B0604020202020204" pitchFamily="34" charset="0"/>
                <a:cs typeface="Arial" panose="020B0604020202020204" pitchFamily="34" charset="0"/>
              </a:rPr>
              <a:t>•	Promocionar y vender la idea a diferentes empresas para implementarla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524315"/>
          </a:xfrm>
          <a:prstGeom prst="rect">
            <a:avLst/>
          </a:prstGeom>
          <a:noFill/>
        </p:spPr>
        <p:txBody>
          <a:bodyPr wrap="square" rtlCol="0">
            <a:spAutoFit/>
          </a:bodyPr>
          <a:lstStyle/>
          <a:p>
            <a:pPr algn="just"/>
            <a:r>
              <a:rPr lang="es-CO" b="1" dirty="0">
                <a:solidFill>
                  <a:srgbClr val="0070C0"/>
                </a:solidFill>
                <a:latin typeface="Arial" panose="020B0604020202020204" pitchFamily="34" charset="0"/>
                <a:cs typeface="Arial" panose="020B0604020202020204" pitchFamily="34" charset="0"/>
              </a:rPr>
              <a:t>El alcance de este proyecto está limitado hacia el enfoque y sus funciones</a:t>
            </a:r>
          </a:p>
          <a:p>
            <a:pPr algn="just"/>
            <a:endParaRPr lang="es-CO" b="1" dirty="0">
              <a:solidFill>
                <a:srgbClr val="0070C0"/>
              </a:solidFill>
              <a:latin typeface="Arial" panose="020B0604020202020204" pitchFamily="34" charset="0"/>
              <a:cs typeface="Arial" panose="020B0604020202020204" pitchFamily="34" charset="0"/>
            </a:endParaRPr>
          </a:p>
          <a:p>
            <a:pPr algn="just"/>
            <a:r>
              <a:rPr lang="es-CO" b="1" dirty="0">
                <a:solidFill>
                  <a:srgbClr val="0070C0"/>
                </a:solidFill>
                <a:latin typeface="Arial" panose="020B0604020202020204" pitchFamily="34" charset="0"/>
                <a:cs typeface="Arial" panose="020B0604020202020204" pitchFamily="34" charset="0"/>
              </a:rPr>
              <a:t>Esta aplicación </a:t>
            </a:r>
          </a:p>
          <a:p>
            <a:pPr algn="just"/>
            <a:r>
              <a:rPr lang="es-CO" dirty="0">
                <a:solidFill>
                  <a:srgbClr val="0070C0"/>
                </a:solidFill>
                <a:latin typeface="Arial" panose="020B0604020202020204" pitchFamily="34" charset="0"/>
                <a:cs typeface="Arial" panose="020B0604020202020204" pitchFamily="34" charset="0"/>
              </a:rPr>
              <a:t>•	Mostar únicamente las ubicaciones de estacionamientos excluyendo centros comerciales, restaurantes y tiendas hasta que no se logre un convenio de implementación.</a:t>
            </a:r>
          </a:p>
          <a:p>
            <a:pPr algn="just"/>
            <a:r>
              <a:rPr lang="es-CO" dirty="0">
                <a:solidFill>
                  <a:srgbClr val="0070C0"/>
                </a:solidFill>
                <a:latin typeface="Arial" panose="020B0604020202020204" pitchFamily="34" charset="0"/>
                <a:cs typeface="Arial" panose="020B0604020202020204" pitchFamily="34" charset="0"/>
              </a:rPr>
              <a:t>•	No estará disponible realizar el pago del servicio de parqueadero </a:t>
            </a:r>
          </a:p>
          <a:p>
            <a:pPr algn="just"/>
            <a:r>
              <a:rPr lang="es-CO" dirty="0">
                <a:solidFill>
                  <a:srgbClr val="0070C0"/>
                </a:solidFill>
                <a:latin typeface="Arial" panose="020B0604020202020204" pitchFamily="34" charset="0"/>
                <a:cs typeface="Arial" panose="020B0604020202020204" pitchFamily="34" charset="0"/>
              </a:rPr>
              <a:t>•	Aun no funciona fuera de la ciudad de Bogotá hasta actualizar la información de la base de datos</a:t>
            </a:r>
          </a:p>
          <a:p>
            <a:pPr algn="just"/>
            <a:r>
              <a:rPr lang="es-CO" dirty="0">
                <a:solidFill>
                  <a:srgbClr val="0070C0"/>
                </a:solidFill>
                <a:latin typeface="Arial" panose="020B0604020202020204" pitchFamily="34" charset="0"/>
                <a:cs typeface="Arial" panose="020B0604020202020204" pitchFamily="34" charset="0"/>
              </a:rPr>
              <a:t>•	No mostrara establecimientos diferentes a los parqueaderos, hasta que se implemente en alguna futura actualización</a:t>
            </a:r>
          </a:p>
          <a:p>
            <a:pPr algn="just"/>
            <a:r>
              <a:rPr lang="es-CO" dirty="0">
                <a:solidFill>
                  <a:srgbClr val="0070C0"/>
                </a:solidFill>
                <a:latin typeface="Arial" panose="020B0604020202020204" pitchFamily="34" charset="0"/>
                <a:cs typeface="Arial" panose="020B0604020202020204" pitchFamily="34" charset="0"/>
              </a:rPr>
              <a:t>•	No tendrá el mismo uso que </a:t>
            </a:r>
            <a:r>
              <a:rPr lang="es-CO" dirty="0" err="1">
                <a:solidFill>
                  <a:srgbClr val="0070C0"/>
                </a:solidFill>
                <a:latin typeface="Arial" panose="020B0604020202020204" pitchFamily="34" charset="0"/>
                <a:cs typeface="Arial" panose="020B0604020202020204" pitchFamily="34" charset="0"/>
              </a:rPr>
              <a:t>Waze</a:t>
            </a:r>
            <a:r>
              <a:rPr lang="es-CO" dirty="0">
                <a:solidFill>
                  <a:srgbClr val="0070C0"/>
                </a:solidFill>
                <a:latin typeface="Arial" panose="020B0604020202020204" pitchFamily="34" charset="0"/>
                <a:cs typeface="Arial" panose="020B0604020202020204" pitchFamily="34" charset="0"/>
              </a:rPr>
              <a:t> o Google </a:t>
            </a:r>
            <a:r>
              <a:rPr lang="es-CO" dirty="0" err="1">
                <a:solidFill>
                  <a:srgbClr val="0070C0"/>
                </a:solidFill>
                <a:latin typeface="Arial" panose="020B0604020202020204" pitchFamily="34" charset="0"/>
                <a:cs typeface="Arial" panose="020B0604020202020204" pitchFamily="34" charset="0"/>
              </a:rPr>
              <a:t>maps</a:t>
            </a:r>
            <a:r>
              <a:rPr lang="es-CO" dirty="0">
                <a:solidFill>
                  <a:srgbClr val="0070C0"/>
                </a:solidFill>
                <a:latin typeface="Arial" panose="020B0604020202020204" pitchFamily="34" charset="0"/>
                <a:cs typeface="Arial" panose="020B0604020202020204" pitchFamily="34" charset="0"/>
              </a:rPr>
              <a:t> (no es un GPS)</a:t>
            </a:r>
          </a:p>
          <a:p>
            <a:pPr algn="just"/>
            <a:r>
              <a:rPr lang="es-CO" dirty="0">
                <a:solidFill>
                  <a:srgbClr val="0070C0"/>
                </a:solidFill>
                <a:latin typeface="Arial" panose="020B0604020202020204" pitchFamily="34" charset="0"/>
                <a:cs typeface="Arial" panose="020B0604020202020204" pitchFamily="34" charset="0"/>
              </a:rPr>
              <a:t>•	No llevara la contabilidad del pago de las tarifas que se reciben por el ingreso de vehículos </a:t>
            </a:r>
          </a:p>
          <a:p>
            <a:pPr algn="just"/>
            <a:r>
              <a:rPr lang="es-CO" dirty="0">
                <a:solidFill>
                  <a:srgbClr val="0070C0"/>
                </a:solidFill>
                <a:latin typeface="Arial" panose="020B0604020202020204" pitchFamily="34" charset="0"/>
                <a:cs typeface="Arial" panose="020B0604020202020204" pitchFamily="34" charset="0"/>
              </a:rPr>
              <a:t>•	Permitirá hacer una reserva de espacio en el establecimiento escogido, pero no se podrá hacer un pago anticipado por la app para garantizar el espacio reservado. </a:t>
            </a:r>
          </a:p>
          <a:p>
            <a:pPr algn="just"/>
            <a:r>
              <a:rPr lang="es-CO" dirty="0">
                <a:solidFill>
                  <a:srgbClr val="0070C0"/>
                </a:solidFill>
                <a:latin typeface="Arial" panose="020B0604020202020204" pitchFamily="34" charset="0"/>
                <a:cs typeface="Arial" panose="020B0604020202020204" pitchFamily="34" charset="0"/>
              </a:rPr>
              <a:t> </a:t>
            </a:r>
            <a:endParaRPr lang="es-E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3139321"/>
          </a:xfrm>
          <a:prstGeom prst="rect">
            <a:avLst/>
          </a:prstGeom>
          <a:noFill/>
        </p:spPr>
        <p:txBody>
          <a:bodyPr wrap="square" rtlCol="0">
            <a:spAutoFit/>
          </a:bodyPr>
          <a:lstStyle/>
          <a:p>
            <a:pPr algn="just"/>
            <a:r>
              <a:rPr lang="es-CO">
                <a:solidFill>
                  <a:srgbClr val="0070C0"/>
                </a:solidFill>
                <a:latin typeface="Arial" panose="020B0604020202020204" pitchFamily="34" charset="0"/>
                <a:cs typeface="Arial" panose="020B0604020202020204" pitchFamily="34" charset="0"/>
              </a:rPr>
              <a:t>En vista de estos problemas, el desarrollo del presente proyecto halla su importancia en la necesidad de brindar una solución a la amplia demanda de parqueaderos para el sector automovilístico en la ciudad de Bogotá.</a:t>
            </a:r>
          </a:p>
          <a:p>
            <a:pPr algn="just"/>
            <a:r>
              <a:rPr lang="es-CO">
                <a:solidFill>
                  <a:srgbClr val="0070C0"/>
                </a:solidFill>
                <a:latin typeface="Arial" panose="020B0604020202020204" pitchFamily="34" charset="0"/>
                <a:cs typeface="Arial" panose="020B0604020202020204" pitchFamily="34" charset="0"/>
              </a:rPr>
              <a:t>Al mismo tiempo con la implementación de este sistema (Aplicativo móvil) se podría dar solución a las necesidades de muchos usuarios que requieren el uso de un parqueadero, Brindándoles la información necesaria como por ejemplo tarifas, ubicación, espacios disponibles, ranking de calificación por servicios brindados de un establecimiento, etc. Con el fin de favorecer así la movilidad en diferentes sectores de la ciudad ya que en algunas zonas las calles se ven saturadas de vehículos estacionados, lo que quita espacio para que el tráfico fluya de manera óptima, además se busca optimizar el tiempo que tienen las personas para buscar un lugar donde estacionarse de la manera más efectiva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1594</Words>
  <Application>Microsoft Office PowerPoint</Application>
  <PresentationFormat>Panorámica</PresentationFormat>
  <Paragraphs>183</Paragraphs>
  <Slides>25</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Usuario de Windows</cp:lastModifiedBy>
  <cp:revision>12</cp:revision>
  <dcterms:created xsi:type="dcterms:W3CDTF">2020-05-31T23:40:27Z</dcterms:created>
  <dcterms:modified xsi:type="dcterms:W3CDTF">2021-12-04T17:04:21Z</dcterms:modified>
</cp:coreProperties>
</file>