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75" r:id="rId3"/>
    <p:sldId id="276" r:id="rId4"/>
    <p:sldId id="258" r:id="rId5"/>
    <p:sldId id="263" r:id="rId6"/>
    <p:sldId id="278" r:id="rId7"/>
    <p:sldId id="279" r:id="rId8"/>
    <p:sldId id="280" r:id="rId9"/>
    <p:sldId id="281" r:id="rId10"/>
    <p:sldId id="277" r:id="rId11"/>
    <p:sldId id="282" r:id="rId12"/>
    <p:sldId id="283" r:id="rId13"/>
    <p:sldId id="285" r:id="rId14"/>
    <p:sldId id="284" r:id="rId15"/>
    <p:sldId id="286" r:id="rId16"/>
    <p:sldId id="287" r:id="rId17"/>
    <p:sldId id="288" r:id="rId18"/>
    <p:sldId id="289" r:id="rId19"/>
    <p:sldId id="290" r:id="rId20"/>
    <p:sldId id="291" r:id="rId21"/>
    <p:sldId id="292" r:id="rId22"/>
    <p:sldId id="294" r:id="rId23"/>
    <p:sldId id="295" r:id="rId24"/>
    <p:sldId id="293" r:id="rId25"/>
    <p:sldId id="273" r:id="rId2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Echeverry" userId="d7e10dca6c305140" providerId="LiveId" clId="{BBAD8E3E-2A51-4F1C-9A54-EDEC237BCAD2}"/>
    <pc:docChg chg="undo custSel addSld delSld modSld">
      <pc:chgData name="Karen Echeverry" userId="d7e10dca6c305140" providerId="LiveId" clId="{BBAD8E3E-2A51-4F1C-9A54-EDEC237BCAD2}" dt="2021-12-03T06:42:49.714" v="93" actId="2890"/>
      <pc:docMkLst>
        <pc:docMk/>
      </pc:docMkLst>
      <pc:sldChg chg="addSp delSp modSp mod">
        <pc:chgData name="Karen Echeverry" userId="d7e10dca6c305140" providerId="LiveId" clId="{BBAD8E3E-2A51-4F1C-9A54-EDEC237BCAD2}" dt="2021-12-03T06:39:23.152" v="64" actId="1076"/>
        <pc:sldMkLst>
          <pc:docMk/>
          <pc:sldMk cId="3648388821" sldId="290"/>
        </pc:sldMkLst>
        <pc:spChg chg="add del mod">
          <ac:chgData name="Karen Echeverry" userId="d7e10dca6c305140" providerId="LiveId" clId="{BBAD8E3E-2A51-4F1C-9A54-EDEC237BCAD2}" dt="2021-12-03T06:35:49.397" v="34" actId="21"/>
          <ac:spMkLst>
            <pc:docMk/>
            <pc:sldMk cId="3648388821" sldId="290"/>
            <ac:spMk id="2" creationId="{6536907E-0A54-4011-8B37-2DA0F77C11F1}"/>
          </ac:spMkLst>
        </pc:spChg>
        <pc:spChg chg="del">
          <ac:chgData name="Karen Echeverry" userId="d7e10dca6c305140" providerId="LiveId" clId="{BBAD8E3E-2A51-4F1C-9A54-EDEC237BCAD2}" dt="2021-12-03T06:36:28.842" v="42" actId="478"/>
          <ac:spMkLst>
            <pc:docMk/>
            <pc:sldMk cId="3648388821" sldId="290"/>
            <ac:spMk id="3" creationId="{00000000-0000-0000-0000-000000000000}"/>
          </ac:spMkLst>
        </pc:spChg>
        <pc:spChg chg="add del mod">
          <ac:chgData name="Karen Echeverry" userId="d7e10dca6c305140" providerId="LiveId" clId="{BBAD8E3E-2A51-4F1C-9A54-EDEC237BCAD2}" dt="2021-12-03T06:36:36.496" v="44" actId="478"/>
          <ac:spMkLst>
            <pc:docMk/>
            <pc:sldMk cId="3648388821" sldId="290"/>
            <ac:spMk id="4" creationId="{69BBDACF-FD08-41EA-AF6E-698FB5006D06}"/>
          </ac:spMkLst>
        </pc:spChg>
        <pc:spChg chg="add mod">
          <ac:chgData name="Karen Echeverry" userId="d7e10dca6c305140" providerId="LiveId" clId="{BBAD8E3E-2A51-4F1C-9A54-EDEC237BCAD2}" dt="2021-12-03T06:36:26.528" v="41" actId="14100"/>
          <ac:spMkLst>
            <pc:docMk/>
            <pc:sldMk cId="3648388821" sldId="290"/>
            <ac:spMk id="5" creationId="{2EE50C56-8401-440C-84EF-806490906A21}"/>
          </ac:spMkLst>
        </pc:spChg>
        <pc:spChg chg="add del mod">
          <ac:chgData name="Karen Echeverry" userId="d7e10dca6c305140" providerId="LiveId" clId="{BBAD8E3E-2A51-4F1C-9A54-EDEC237BCAD2}" dt="2021-12-03T06:37:37.361" v="46" actId="478"/>
          <ac:spMkLst>
            <pc:docMk/>
            <pc:sldMk cId="3648388821" sldId="290"/>
            <ac:spMk id="7" creationId="{AEDE7F4B-EAD4-403B-BE33-9B19298C8F8D}"/>
          </ac:spMkLst>
        </pc:spChg>
        <pc:spChg chg="add del mod">
          <ac:chgData name="Karen Echeverry" userId="d7e10dca6c305140" providerId="LiveId" clId="{BBAD8E3E-2A51-4F1C-9A54-EDEC237BCAD2}" dt="2021-12-03T06:38:09.956" v="49" actId="478"/>
          <ac:spMkLst>
            <pc:docMk/>
            <pc:sldMk cId="3648388821" sldId="290"/>
            <ac:spMk id="9" creationId="{95065DAA-3D1A-419E-AD57-E705411D8049}"/>
          </ac:spMkLst>
        </pc:spChg>
        <pc:spChg chg="add del mod">
          <ac:chgData name="Karen Echeverry" userId="d7e10dca6c305140" providerId="LiveId" clId="{BBAD8E3E-2A51-4F1C-9A54-EDEC237BCAD2}" dt="2021-12-03T06:38:17.893" v="51" actId="478"/>
          <ac:spMkLst>
            <pc:docMk/>
            <pc:sldMk cId="3648388821" sldId="290"/>
            <ac:spMk id="11" creationId="{D7A1226F-70B6-4C86-9461-AF217C7898BE}"/>
          </ac:spMkLst>
        </pc:spChg>
        <pc:spChg chg="add mod">
          <ac:chgData name="Karen Echeverry" userId="d7e10dca6c305140" providerId="LiveId" clId="{BBAD8E3E-2A51-4F1C-9A54-EDEC237BCAD2}" dt="2021-12-03T06:38:46.114" v="57" actId="14100"/>
          <ac:spMkLst>
            <pc:docMk/>
            <pc:sldMk cId="3648388821" sldId="290"/>
            <ac:spMk id="13" creationId="{BFF8EB6D-4A98-4737-893D-841F3930E557}"/>
          </ac:spMkLst>
        </pc:spChg>
        <pc:graphicFrameChg chg="add del mod">
          <ac:chgData name="Karen Echeverry" userId="d7e10dca6c305140" providerId="LiveId" clId="{BBAD8E3E-2A51-4F1C-9A54-EDEC237BCAD2}" dt="2021-12-03T06:37:37.361" v="46" actId="478"/>
          <ac:graphicFrameMkLst>
            <pc:docMk/>
            <pc:sldMk cId="3648388821" sldId="290"/>
            <ac:graphicFrameMk id="6" creationId="{941BD714-3F68-41BC-82F5-8E34102D8946}"/>
          </ac:graphicFrameMkLst>
        </pc:graphicFrameChg>
        <pc:graphicFrameChg chg="add del mod">
          <ac:chgData name="Karen Echeverry" userId="d7e10dca6c305140" providerId="LiveId" clId="{BBAD8E3E-2A51-4F1C-9A54-EDEC237BCAD2}" dt="2021-12-03T06:38:09.956" v="49" actId="478"/>
          <ac:graphicFrameMkLst>
            <pc:docMk/>
            <pc:sldMk cId="3648388821" sldId="290"/>
            <ac:graphicFrameMk id="8" creationId="{18E6E936-D2CB-4924-B4FA-62EFF0682649}"/>
          </ac:graphicFrameMkLst>
        </pc:graphicFrameChg>
        <pc:graphicFrameChg chg="add del mod">
          <ac:chgData name="Karen Echeverry" userId="d7e10dca6c305140" providerId="LiveId" clId="{BBAD8E3E-2A51-4F1C-9A54-EDEC237BCAD2}" dt="2021-12-03T06:38:17.893" v="51" actId="478"/>
          <ac:graphicFrameMkLst>
            <pc:docMk/>
            <pc:sldMk cId="3648388821" sldId="290"/>
            <ac:graphicFrameMk id="10" creationId="{C413CFE0-5D52-4DBA-BFD2-DEF970469990}"/>
          </ac:graphicFrameMkLst>
        </pc:graphicFrameChg>
        <pc:graphicFrameChg chg="add mod modGraphic">
          <ac:chgData name="Karen Echeverry" userId="d7e10dca6c305140" providerId="LiveId" clId="{BBAD8E3E-2A51-4F1C-9A54-EDEC237BCAD2}" dt="2021-12-03T06:39:23.152" v="64" actId="1076"/>
          <ac:graphicFrameMkLst>
            <pc:docMk/>
            <pc:sldMk cId="3648388821" sldId="290"/>
            <ac:graphicFrameMk id="12" creationId="{68EE03BA-F317-4432-BCEB-7AE560E42975}"/>
          </ac:graphicFrameMkLst>
        </pc:graphicFrameChg>
      </pc:sldChg>
      <pc:sldChg chg="addSp modSp mod">
        <pc:chgData name="Karen Echeverry" userId="d7e10dca6c305140" providerId="LiveId" clId="{BBAD8E3E-2A51-4F1C-9A54-EDEC237BCAD2}" dt="2021-12-03T06:42:24.521" v="91" actId="1076"/>
        <pc:sldMkLst>
          <pc:docMk/>
          <pc:sldMk cId="2728970102" sldId="291"/>
        </pc:sldMkLst>
        <pc:spChg chg="add mod">
          <ac:chgData name="Karen Echeverry" userId="d7e10dca6c305140" providerId="LiveId" clId="{BBAD8E3E-2A51-4F1C-9A54-EDEC237BCAD2}" dt="2021-12-03T06:39:56.979" v="65"/>
          <ac:spMkLst>
            <pc:docMk/>
            <pc:sldMk cId="2728970102" sldId="291"/>
            <ac:spMk id="4" creationId="{171A0991-7883-4C0D-B9A2-36C10F9BBDD6}"/>
          </ac:spMkLst>
        </pc:spChg>
        <pc:graphicFrameChg chg="add mod modGraphic">
          <ac:chgData name="Karen Echeverry" userId="d7e10dca6c305140" providerId="LiveId" clId="{BBAD8E3E-2A51-4F1C-9A54-EDEC237BCAD2}" dt="2021-12-03T06:42:24.521" v="91" actId="1076"/>
          <ac:graphicFrameMkLst>
            <pc:docMk/>
            <pc:sldMk cId="2728970102" sldId="291"/>
            <ac:graphicFrameMk id="2" creationId="{19C268FF-B179-4507-B4C5-6C6A6F02F40F}"/>
          </ac:graphicFrameMkLst>
        </pc:graphicFrameChg>
      </pc:sldChg>
      <pc:sldChg chg="addSp modSp mod">
        <pc:chgData name="Karen Echeverry" userId="d7e10dca6c305140" providerId="LiveId" clId="{BBAD8E3E-2A51-4F1C-9A54-EDEC237BCAD2}" dt="2021-12-03T06:42:11.168" v="89" actId="1076"/>
        <pc:sldMkLst>
          <pc:docMk/>
          <pc:sldMk cId="2974836131" sldId="292"/>
        </pc:sldMkLst>
        <pc:spChg chg="add mod">
          <ac:chgData name="Karen Echeverry" userId="d7e10dca6c305140" providerId="LiveId" clId="{BBAD8E3E-2A51-4F1C-9A54-EDEC237BCAD2}" dt="2021-12-03T06:41:18.292" v="79"/>
          <ac:spMkLst>
            <pc:docMk/>
            <pc:sldMk cId="2974836131" sldId="292"/>
            <ac:spMk id="4" creationId="{DBB4D4B1-5C46-4C55-AE58-6037EDDD64A0}"/>
          </ac:spMkLst>
        </pc:spChg>
        <pc:graphicFrameChg chg="add mod modGraphic">
          <ac:chgData name="Karen Echeverry" userId="d7e10dca6c305140" providerId="LiveId" clId="{BBAD8E3E-2A51-4F1C-9A54-EDEC237BCAD2}" dt="2021-12-03T06:42:11.168" v="89" actId="1076"/>
          <ac:graphicFrameMkLst>
            <pc:docMk/>
            <pc:sldMk cId="2974836131" sldId="292"/>
            <ac:graphicFrameMk id="2" creationId="{F7BF092E-D0B5-4D48-8778-A13AC61B3FAD}"/>
          </ac:graphicFrameMkLst>
        </pc:graphicFrameChg>
      </pc:sldChg>
      <pc:sldChg chg="add del">
        <pc:chgData name="Karen Echeverry" userId="d7e10dca6c305140" providerId="LiveId" clId="{BBAD8E3E-2A51-4F1C-9A54-EDEC237BCAD2}" dt="2021-12-03T06:42:49.714" v="93" actId="2890"/>
        <pc:sldMkLst>
          <pc:docMk/>
          <pc:sldMk cId="217026992"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AA230-26E9-4845-90B2-987FEDAD6952}" type="datetimeFigureOut">
              <a:rPr lang="es-CO" smtClean="0"/>
              <a:t>7/12/2021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992F-CB38-47BC-A2E9-D6D30D596956}" type="slidenum">
              <a:rPr lang="es-CO" smtClean="0"/>
              <a:t>‹Nº›</a:t>
            </a:fld>
            <a:endParaRPr lang="es-CO"/>
          </a:p>
        </p:txBody>
      </p:sp>
    </p:spTree>
    <p:extLst>
      <p:ext uri="{BB962C8B-B14F-4D97-AF65-F5344CB8AC3E}">
        <p14:creationId xmlns:p14="http://schemas.microsoft.com/office/powerpoint/2010/main" val="184248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Esta diapositiva no se debe modificar, es la portada y debe permanecer igual para todas las presentaciones</a:t>
            </a:r>
            <a:endParaRPr/>
          </a:p>
        </p:txBody>
      </p:sp>
      <p:sp>
        <p:nvSpPr>
          <p:cNvPr id="72" name="Google Shape;7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11</a:t>
            </a:fld>
            <a:endParaRPr/>
          </a:p>
        </p:txBody>
      </p:sp>
    </p:spTree>
    <p:extLst>
      <p:ext uri="{BB962C8B-B14F-4D97-AF65-F5344CB8AC3E}">
        <p14:creationId xmlns:p14="http://schemas.microsoft.com/office/powerpoint/2010/main" val="239976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16</a:t>
            </a:fld>
            <a:endParaRPr/>
          </a:p>
        </p:txBody>
      </p:sp>
    </p:spTree>
    <p:extLst>
      <p:ext uri="{BB962C8B-B14F-4D97-AF65-F5344CB8AC3E}">
        <p14:creationId xmlns:p14="http://schemas.microsoft.com/office/powerpoint/2010/main" val="249524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24</a:t>
            </a:fld>
            <a:endParaRPr/>
          </a:p>
        </p:txBody>
      </p:sp>
    </p:spTree>
    <p:extLst>
      <p:ext uri="{BB962C8B-B14F-4D97-AF65-F5344CB8AC3E}">
        <p14:creationId xmlns:p14="http://schemas.microsoft.com/office/powerpoint/2010/main" val="54905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189" name="Google Shape;18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82" name="Google Shape;8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Escriba en esta diapositiva el titulo de la presentación y si lo desea puede agregar los temas que va exponer.</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Si va a dejar solo el titulo déjelo centrado en la diapositiva.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color blanco en tipografía Arial.</a:t>
            </a:r>
            <a:endParaRPr dirty="0"/>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6</a:t>
            </a:fld>
            <a:endParaRPr/>
          </a:p>
        </p:txBody>
      </p:sp>
    </p:spTree>
    <p:extLst>
      <p:ext uri="{BB962C8B-B14F-4D97-AF65-F5344CB8AC3E}">
        <p14:creationId xmlns:p14="http://schemas.microsoft.com/office/powerpoint/2010/main" val="81059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8</a:t>
            </a:fld>
            <a:endParaRPr/>
          </a:p>
        </p:txBody>
      </p:sp>
    </p:spTree>
    <p:extLst>
      <p:ext uri="{BB962C8B-B14F-4D97-AF65-F5344CB8AC3E}">
        <p14:creationId xmlns:p14="http://schemas.microsoft.com/office/powerpoint/2010/main" val="4937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9</a:t>
            </a:fld>
            <a:endParaRPr/>
          </a:p>
        </p:txBody>
      </p:sp>
    </p:spTree>
    <p:extLst>
      <p:ext uri="{BB962C8B-B14F-4D97-AF65-F5344CB8AC3E}">
        <p14:creationId xmlns:p14="http://schemas.microsoft.com/office/powerpoint/2010/main" val="316086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10</a:t>
            </a:fld>
            <a:endParaRPr/>
          </a:p>
        </p:txBody>
      </p:sp>
    </p:spTree>
    <p:extLst>
      <p:ext uri="{BB962C8B-B14F-4D97-AF65-F5344CB8AC3E}">
        <p14:creationId xmlns:p14="http://schemas.microsoft.com/office/powerpoint/2010/main" val="215310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0385A-8D1B-4A99-A354-85D5CB4A52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E6233A-88E2-47BF-B1C1-5F5FB5C81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449DD66-CED0-4D52-A99A-B1CDC542D866}"/>
              </a:ext>
            </a:extLst>
          </p:cNvPr>
          <p:cNvSpPr>
            <a:spLocks noGrp="1"/>
          </p:cNvSpPr>
          <p:nvPr>
            <p:ph type="dt" sz="half" idx="10"/>
          </p:nvPr>
        </p:nvSpPr>
        <p:spPr/>
        <p:txBody>
          <a:bodyPr/>
          <a:lstStyle/>
          <a:p>
            <a:fld id="{45896B23-B6B7-4DC1-BF89-EF3D7CBACBEB}" type="datetimeFigureOut">
              <a:rPr lang="es-CO" smtClean="0"/>
              <a:t>7/12/2021</a:t>
            </a:fld>
            <a:endParaRPr lang="es-CO"/>
          </a:p>
        </p:txBody>
      </p:sp>
      <p:sp>
        <p:nvSpPr>
          <p:cNvPr id="5" name="Marcador de pie de página 4">
            <a:extLst>
              <a:ext uri="{FF2B5EF4-FFF2-40B4-BE49-F238E27FC236}">
                <a16:creationId xmlns:a16="http://schemas.microsoft.com/office/drawing/2014/main" id="{C9BE2BAE-FFC3-43F8-B6E4-CD9932F224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638FC5-7401-4538-ACC5-F56FC9C7298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69895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433CE-8610-4E19-A193-9232C2B76D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CAB11C-A2EE-4FE1-95DD-35DD3E1D32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4BD354-108B-43B5-902C-D77E233143B9}"/>
              </a:ext>
            </a:extLst>
          </p:cNvPr>
          <p:cNvSpPr>
            <a:spLocks noGrp="1"/>
          </p:cNvSpPr>
          <p:nvPr>
            <p:ph type="dt" sz="half" idx="10"/>
          </p:nvPr>
        </p:nvSpPr>
        <p:spPr/>
        <p:txBody>
          <a:bodyPr/>
          <a:lstStyle/>
          <a:p>
            <a:fld id="{45896B23-B6B7-4DC1-BF89-EF3D7CBACBEB}" type="datetimeFigureOut">
              <a:rPr lang="es-CO" smtClean="0"/>
              <a:t>7/12/2021</a:t>
            </a:fld>
            <a:endParaRPr lang="es-CO"/>
          </a:p>
        </p:txBody>
      </p:sp>
      <p:sp>
        <p:nvSpPr>
          <p:cNvPr id="5" name="Marcador de pie de página 4">
            <a:extLst>
              <a:ext uri="{FF2B5EF4-FFF2-40B4-BE49-F238E27FC236}">
                <a16:creationId xmlns:a16="http://schemas.microsoft.com/office/drawing/2014/main" id="{6E63BBC2-C7B0-4F99-822F-29C5C7909A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B9712B-A374-433E-A7E3-7B01462ADFC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5575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1F4E27-631A-421F-8CC0-950A2A33B5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F4F74BD-A923-4D77-A61E-462B528853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5AAA32-896A-4712-B47B-89F222379456}"/>
              </a:ext>
            </a:extLst>
          </p:cNvPr>
          <p:cNvSpPr>
            <a:spLocks noGrp="1"/>
          </p:cNvSpPr>
          <p:nvPr>
            <p:ph type="dt" sz="half" idx="10"/>
          </p:nvPr>
        </p:nvSpPr>
        <p:spPr/>
        <p:txBody>
          <a:bodyPr/>
          <a:lstStyle/>
          <a:p>
            <a:fld id="{45896B23-B6B7-4DC1-BF89-EF3D7CBACBEB}" type="datetimeFigureOut">
              <a:rPr lang="es-CO" smtClean="0"/>
              <a:t>7/12/2021</a:t>
            </a:fld>
            <a:endParaRPr lang="es-CO"/>
          </a:p>
        </p:txBody>
      </p:sp>
      <p:sp>
        <p:nvSpPr>
          <p:cNvPr id="5" name="Marcador de pie de página 4">
            <a:extLst>
              <a:ext uri="{FF2B5EF4-FFF2-40B4-BE49-F238E27FC236}">
                <a16:creationId xmlns:a16="http://schemas.microsoft.com/office/drawing/2014/main" id="{4C66817E-2F26-49D4-9D40-E8E6CB7F37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3394CB-B79E-43EE-A997-803D00572B7F}"/>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7821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0"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76943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1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5851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7"/>
        <p:cNvGrpSpPr/>
        <p:nvPr/>
      </p:nvGrpSpPr>
      <p:grpSpPr>
        <a:xfrm>
          <a:off x="0" y="0"/>
          <a:ext cx="0" cy="0"/>
          <a:chOff x="0" y="0"/>
          <a:chExt cx="0" cy="0"/>
        </a:xfrm>
      </p:grpSpPr>
      <p:pic>
        <p:nvPicPr>
          <p:cNvPr id="18" name="Google Shape;18;p11"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628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19"/>
        <p:cNvGrpSpPr/>
        <p:nvPr/>
      </p:nvGrpSpPr>
      <p:grpSpPr>
        <a:xfrm>
          <a:off x="0" y="0"/>
          <a:ext cx="0" cy="0"/>
          <a:chOff x="0" y="0"/>
          <a:chExt cx="0" cy="0"/>
        </a:xfrm>
      </p:grpSpPr>
      <p:pic>
        <p:nvPicPr>
          <p:cNvPr id="20" name="Google Shape;20;p12"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02708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15"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3566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20BD-4BA2-4EC4-94A1-656035CC76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C500BD-2E0E-4EC5-8D70-943103A045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23D5F3-9ADC-4787-A036-02CFDCF95487}"/>
              </a:ext>
            </a:extLst>
          </p:cNvPr>
          <p:cNvSpPr>
            <a:spLocks noGrp="1"/>
          </p:cNvSpPr>
          <p:nvPr>
            <p:ph type="dt" sz="half" idx="10"/>
          </p:nvPr>
        </p:nvSpPr>
        <p:spPr/>
        <p:txBody>
          <a:bodyPr/>
          <a:lstStyle/>
          <a:p>
            <a:fld id="{45896B23-B6B7-4DC1-BF89-EF3D7CBACBEB}" type="datetimeFigureOut">
              <a:rPr lang="es-CO" smtClean="0"/>
              <a:t>7/12/2021</a:t>
            </a:fld>
            <a:endParaRPr lang="es-CO"/>
          </a:p>
        </p:txBody>
      </p:sp>
      <p:sp>
        <p:nvSpPr>
          <p:cNvPr id="5" name="Marcador de pie de página 4">
            <a:extLst>
              <a:ext uri="{FF2B5EF4-FFF2-40B4-BE49-F238E27FC236}">
                <a16:creationId xmlns:a16="http://schemas.microsoft.com/office/drawing/2014/main" id="{4CE4A4B5-A6D5-4D72-9C06-70062330AE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20A210-002F-4F19-91DE-12D8D4279FB3}"/>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8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9A225-BA0D-4403-94BD-521A64C21D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D849000-DAB9-4A7F-98CE-A4DA28E4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53732D-4AAA-4B57-AD85-6565B74DFAC1}"/>
              </a:ext>
            </a:extLst>
          </p:cNvPr>
          <p:cNvSpPr>
            <a:spLocks noGrp="1"/>
          </p:cNvSpPr>
          <p:nvPr>
            <p:ph type="dt" sz="half" idx="10"/>
          </p:nvPr>
        </p:nvSpPr>
        <p:spPr/>
        <p:txBody>
          <a:bodyPr/>
          <a:lstStyle/>
          <a:p>
            <a:fld id="{45896B23-B6B7-4DC1-BF89-EF3D7CBACBEB}" type="datetimeFigureOut">
              <a:rPr lang="es-CO" smtClean="0"/>
              <a:t>7/12/2021</a:t>
            </a:fld>
            <a:endParaRPr lang="es-CO"/>
          </a:p>
        </p:txBody>
      </p:sp>
      <p:sp>
        <p:nvSpPr>
          <p:cNvPr id="5" name="Marcador de pie de página 4">
            <a:extLst>
              <a:ext uri="{FF2B5EF4-FFF2-40B4-BE49-F238E27FC236}">
                <a16:creationId xmlns:a16="http://schemas.microsoft.com/office/drawing/2014/main" id="{E6F2EA9A-5B93-4B8A-837B-A59907AD0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01D1B8-8ABB-4047-AC38-732D5E60DB7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5904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2BE3F-950F-49FD-89F6-6BDB8C573C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58C6E-6769-4EB4-930C-C91EA3D9C6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7382241-09BD-4879-8F8A-A3DBC4E8159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BC24217-685C-4E66-8F2F-7184843AB2F7}"/>
              </a:ext>
            </a:extLst>
          </p:cNvPr>
          <p:cNvSpPr>
            <a:spLocks noGrp="1"/>
          </p:cNvSpPr>
          <p:nvPr>
            <p:ph type="dt" sz="half" idx="10"/>
          </p:nvPr>
        </p:nvSpPr>
        <p:spPr/>
        <p:txBody>
          <a:bodyPr/>
          <a:lstStyle/>
          <a:p>
            <a:fld id="{45896B23-B6B7-4DC1-BF89-EF3D7CBACBEB}" type="datetimeFigureOut">
              <a:rPr lang="es-CO" smtClean="0"/>
              <a:t>7/12/2021</a:t>
            </a:fld>
            <a:endParaRPr lang="es-CO"/>
          </a:p>
        </p:txBody>
      </p:sp>
      <p:sp>
        <p:nvSpPr>
          <p:cNvPr id="6" name="Marcador de pie de página 5">
            <a:extLst>
              <a:ext uri="{FF2B5EF4-FFF2-40B4-BE49-F238E27FC236}">
                <a16:creationId xmlns:a16="http://schemas.microsoft.com/office/drawing/2014/main" id="{7570D48F-60E7-4407-AE87-C7E62395D0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3CAE84B-9417-4AB8-A987-E743CCE5CC9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3521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1384-E0AC-4F11-BAEF-25BD871DF0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C3CC9D-660B-44FD-8A57-B8A2D85E1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9E73A1-BADC-4817-B2A0-2ADC596F64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BAC9832-8E8A-4C11-85B1-878A7625A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6377B2-9D39-4187-80A4-09F1E40CE0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306252F-2E44-4E77-B06A-23C75C1573EA}"/>
              </a:ext>
            </a:extLst>
          </p:cNvPr>
          <p:cNvSpPr>
            <a:spLocks noGrp="1"/>
          </p:cNvSpPr>
          <p:nvPr>
            <p:ph type="dt" sz="half" idx="10"/>
          </p:nvPr>
        </p:nvSpPr>
        <p:spPr/>
        <p:txBody>
          <a:bodyPr/>
          <a:lstStyle/>
          <a:p>
            <a:fld id="{45896B23-B6B7-4DC1-BF89-EF3D7CBACBEB}" type="datetimeFigureOut">
              <a:rPr lang="es-CO" smtClean="0"/>
              <a:t>7/12/2021</a:t>
            </a:fld>
            <a:endParaRPr lang="es-CO"/>
          </a:p>
        </p:txBody>
      </p:sp>
      <p:sp>
        <p:nvSpPr>
          <p:cNvPr id="8" name="Marcador de pie de página 7">
            <a:extLst>
              <a:ext uri="{FF2B5EF4-FFF2-40B4-BE49-F238E27FC236}">
                <a16:creationId xmlns:a16="http://schemas.microsoft.com/office/drawing/2014/main" id="{9C1021CF-A8E4-4973-9A3D-2C5CF4CC934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F5F9AF-C5A9-4BC0-973C-6C551028E84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6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2039D-C860-4BD8-BFC8-2A748FF5ED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A72AC3B-565E-48C9-BA9C-DCADC581FF67}"/>
              </a:ext>
            </a:extLst>
          </p:cNvPr>
          <p:cNvSpPr>
            <a:spLocks noGrp="1"/>
          </p:cNvSpPr>
          <p:nvPr>
            <p:ph type="dt" sz="half" idx="10"/>
          </p:nvPr>
        </p:nvSpPr>
        <p:spPr/>
        <p:txBody>
          <a:bodyPr/>
          <a:lstStyle/>
          <a:p>
            <a:fld id="{45896B23-B6B7-4DC1-BF89-EF3D7CBACBEB}" type="datetimeFigureOut">
              <a:rPr lang="es-CO" smtClean="0"/>
              <a:t>7/12/2021</a:t>
            </a:fld>
            <a:endParaRPr lang="es-CO"/>
          </a:p>
        </p:txBody>
      </p:sp>
      <p:sp>
        <p:nvSpPr>
          <p:cNvPr id="4" name="Marcador de pie de página 3">
            <a:extLst>
              <a:ext uri="{FF2B5EF4-FFF2-40B4-BE49-F238E27FC236}">
                <a16:creationId xmlns:a16="http://schemas.microsoft.com/office/drawing/2014/main" id="{FC3C6FB6-B8AD-4711-A29A-D3BE6A63EAE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60995E8-ED2D-4C4A-BB0A-81AE402A364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97206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900CF4-C8EA-424E-BD68-576F05A67504}"/>
              </a:ext>
            </a:extLst>
          </p:cNvPr>
          <p:cNvSpPr>
            <a:spLocks noGrp="1"/>
          </p:cNvSpPr>
          <p:nvPr>
            <p:ph type="dt" sz="half" idx="10"/>
          </p:nvPr>
        </p:nvSpPr>
        <p:spPr/>
        <p:txBody>
          <a:bodyPr/>
          <a:lstStyle/>
          <a:p>
            <a:fld id="{45896B23-B6B7-4DC1-BF89-EF3D7CBACBEB}" type="datetimeFigureOut">
              <a:rPr lang="es-CO" smtClean="0"/>
              <a:t>7/12/2021</a:t>
            </a:fld>
            <a:endParaRPr lang="es-CO"/>
          </a:p>
        </p:txBody>
      </p:sp>
      <p:sp>
        <p:nvSpPr>
          <p:cNvPr id="3" name="Marcador de pie de página 2">
            <a:extLst>
              <a:ext uri="{FF2B5EF4-FFF2-40B4-BE49-F238E27FC236}">
                <a16:creationId xmlns:a16="http://schemas.microsoft.com/office/drawing/2014/main" id="{06A1ADE3-BEBE-4AE3-AD33-AB48E21DD3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F3DB13A-23CF-4055-9EEF-964F029A74F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30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609BA-1E30-4ED5-9849-BD059A4C09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9A0B8BD-0886-4E64-8618-EEA481550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F01F012-76D2-4183-A655-DEC5F2A99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A5275F-F0B0-4E12-BB33-4DF15DFFF8DB}"/>
              </a:ext>
            </a:extLst>
          </p:cNvPr>
          <p:cNvSpPr>
            <a:spLocks noGrp="1"/>
          </p:cNvSpPr>
          <p:nvPr>
            <p:ph type="dt" sz="half" idx="10"/>
          </p:nvPr>
        </p:nvSpPr>
        <p:spPr/>
        <p:txBody>
          <a:bodyPr/>
          <a:lstStyle/>
          <a:p>
            <a:fld id="{45896B23-B6B7-4DC1-BF89-EF3D7CBACBEB}" type="datetimeFigureOut">
              <a:rPr lang="es-CO" smtClean="0"/>
              <a:t>7/12/2021</a:t>
            </a:fld>
            <a:endParaRPr lang="es-CO"/>
          </a:p>
        </p:txBody>
      </p:sp>
      <p:sp>
        <p:nvSpPr>
          <p:cNvPr id="6" name="Marcador de pie de página 5">
            <a:extLst>
              <a:ext uri="{FF2B5EF4-FFF2-40B4-BE49-F238E27FC236}">
                <a16:creationId xmlns:a16="http://schemas.microsoft.com/office/drawing/2014/main" id="{692FA878-151C-4213-915D-BF50FC22B7F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BB7012-08D2-4997-A636-625E78EC4CE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3589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136E8-9EBD-4D32-A332-35A13B49C8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BCD7F1F-3584-409F-902D-3BDF20C71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D06DC3F-C21A-4630-B395-ED27A89B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7362B2-10D6-47D3-96D7-92E903B4D92F}"/>
              </a:ext>
            </a:extLst>
          </p:cNvPr>
          <p:cNvSpPr>
            <a:spLocks noGrp="1"/>
          </p:cNvSpPr>
          <p:nvPr>
            <p:ph type="dt" sz="half" idx="10"/>
          </p:nvPr>
        </p:nvSpPr>
        <p:spPr/>
        <p:txBody>
          <a:bodyPr/>
          <a:lstStyle/>
          <a:p>
            <a:fld id="{45896B23-B6B7-4DC1-BF89-EF3D7CBACBEB}" type="datetimeFigureOut">
              <a:rPr lang="es-CO" smtClean="0"/>
              <a:t>7/12/2021</a:t>
            </a:fld>
            <a:endParaRPr lang="es-CO"/>
          </a:p>
        </p:txBody>
      </p:sp>
      <p:sp>
        <p:nvSpPr>
          <p:cNvPr id="6" name="Marcador de pie de página 5">
            <a:extLst>
              <a:ext uri="{FF2B5EF4-FFF2-40B4-BE49-F238E27FC236}">
                <a16:creationId xmlns:a16="http://schemas.microsoft.com/office/drawing/2014/main" id="{6B740A85-7E16-4096-81BC-FD8322CF07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58264B-9582-4135-ABEA-54450DAAA7D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8720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9BFF09-1A20-49EC-951F-34DF0178B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A9AB09-7187-40E5-A806-930BBEE51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2AE0941-BC63-4ACA-8D5D-2D96AB339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96B23-B6B7-4DC1-BF89-EF3D7CBACBEB}" type="datetimeFigureOut">
              <a:rPr lang="es-CO" smtClean="0"/>
              <a:t>7/12/2021</a:t>
            </a:fld>
            <a:endParaRPr lang="es-CO"/>
          </a:p>
        </p:txBody>
      </p:sp>
      <p:sp>
        <p:nvSpPr>
          <p:cNvPr id="5" name="Marcador de pie de página 4">
            <a:extLst>
              <a:ext uri="{FF2B5EF4-FFF2-40B4-BE49-F238E27FC236}">
                <a16:creationId xmlns:a16="http://schemas.microsoft.com/office/drawing/2014/main" id="{9E8E539F-F0A9-457F-9A06-A867A3450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9D85866-C8DF-46C7-9F06-F53A0CFE2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37C72-64FE-4743-97C8-3F5AA480D6C3}" type="slidenum">
              <a:rPr lang="es-CO" smtClean="0"/>
              <a:t>‹Nº›</a:t>
            </a:fld>
            <a:endParaRPr lang="es-CO"/>
          </a:p>
        </p:txBody>
      </p:sp>
    </p:spTree>
    <p:extLst>
      <p:ext uri="{BB962C8B-B14F-4D97-AF65-F5344CB8AC3E}">
        <p14:creationId xmlns:p14="http://schemas.microsoft.com/office/powerpoint/2010/main" val="338562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forms.gle/AdPCV9mKdwdr2Bpk8"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0.jpeg"/><Relationship Id="rId5" Type="http://schemas.openxmlformats.org/officeDocument/2006/relationships/hyperlink" Target="https://forms.gle/Mqugawy1s2rdVXwV7" TargetMode="Externa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hyperlink" Target="Levantamiento%20De%20Informaci&#243;n.docx" TargetMode="External"/><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julianforero19/Proyecto_Parking.git"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7.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DIAGRAMA_PROYECTO.mdj" TargetMode="Externa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PLANTILLA%20CASO%20DE%20USO%20..xlsx" TargetMode="Externa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hyperlink" Target="formatoieee830.docx"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docs.google.com/document/d/1_l7urB3GPrZBMGLj_pIw6XuDzOfZvKMBuS7EDF6odKI/edit?usp=sharin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3" name="Imagen 2">
            <a:hlinkClick r:id="rId3"/>
            <a:extLst>
              <a:ext uri="{FF2B5EF4-FFF2-40B4-BE49-F238E27FC236}">
                <a16:creationId xmlns:a16="http://schemas.microsoft.com/office/drawing/2014/main" id="{BB5A1936-7AED-4AE4-B518-105965391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5748" y="1182377"/>
            <a:ext cx="8299938" cy="1954717"/>
          </a:xfrm>
          <a:prstGeom prst="rect">
            <a:avLst/>
          </a:prstGeom>
        </p:spPr>
      </p:pic>
      <p:pic>
        <p:nvPicPr>
          <p:cNvPr id="5" name="Imagen 4">
            <a:hlinkClick r:id="rId5"/>
            <a:extLst>
              <a:ext uri="{FF2B5EF4-FFF2-40B4-BE49-F238E27FC236}">
                <a16:creationId xmlns:a16="http://schemas.microsoft.com/office/drawing/2014/main" id="{5DD74D28-5F64-4C51-B392-73A74CAF26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5747" y="4037369"/>
            <a:ext cx="8299937" cy="2264957"/>
          </a:xfrm>
          <a:prstGeom prst="rect">
            <a:avLst/>
          </a:prstGeom>
        </p:spPr>
      </p:pic>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ENCUESTAS</a:t>
            </a:r>
          </a:p>
        </p:txBody>
      </p:sp>
    </p:spTree>
    <p:extLst>
      <p:ext uri="{BB962C8B-B14F-4D97-AF65-F5344CB8AC3E}">
        <p14:creationId xmlns:p14="http://schemas.microsoft.com/office/powerpoint/2010/main" val="288191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TABULACIÒN DE DATOS</a:t>
            </a:r>
          </a:p>
        </p:txBody>
      </p:sp>
      <p:pic>
        <p:nvPicPr>
          <p:cNvPr id="4" name="Imagen 3">
            <a:extLst>
              <a:ext uri="{FF2B5EF4-FFF2-40B4-BE49-F238E27FC236}">
                <a16:creationId xmlns:a16="http://schemas.microsoft.com/office/drawing/2014/main" id="{5C19A3E3-E937-4DD0-8060-8A0F33F0B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719" y="1650243"/>
            <a:ext cx="3080824" cy="3080824"/>
          </a:xfrm>
          <a:prstGeom prst="rect">
            <a:avLst/>
          </a:prstGeom>
        </p:spPr>
      </p:pic>
      <p:pic>
        <p:nvPicPr>
          <p:cNvPr id="8" name="Imagen 7">
            <a:extLst>
              <a:ext uri="{FF2B5EF4-FFF2-40B4-BE49-F238E27FC236}">
                <a16:creationId xmlns:a16="http://schemas.microsoft.com/office/drawing/2014/main" id="{3A0BA14F-6353-49A5-AC95-3D647D60095E}"/>
              </a:ext>
            </a:extLst>
          </p:cNvPr>
          <p:cNvPicPr>
            <a:picLocks noChangeAspect="1"/>
          </p:cNvPicPr>
          <p:nvPr/>
        </p:nvPicPr>
        <p:blipFill rotWithShape="1">
          <a:blip r:embed="rId4">
            <a:extLst>
              <a:ext uri="{28A0092B-C50C-407E-A947-70E740481C1C}">
                <a14:useLocalDpi xmlns:a14="http://schemas.microsoft.com/office/drawing/2010/main" val="0"/>
              </a:ext>
            </a:extLst>
          </a:blip>
          <a:srcRect l="7601" t="4285" r="-7601" b="11106"/>
          <a:stretch/>
        </p:blipFill>
        <p:spPr>
          <a:xfrm>
            <a:off x="5596083" y="1411898"/>
            <a:ext cx="6162675" cy="3557514"/>
          </a:xfrm>
          <a:prstGeom prst="rect">
            <a:avLst/>
          </a:prstGeom>
        </p:spPr>
      </p:pic>
      <p:sp>
        <p:nvSpPr>
          <p:cNvPr id="10" name="CuadroTexto 9">
            <a:hlinkClick r:id="rId5" action="ppaction://hlinkfile"/>
            <a:extLst>
              <a:ext uri="{FF2B5EF4-FFF2-40B4-BE49-F238E27FC236}">
                <a16:creationId xmlns:a16="http://schemas.microsoft.com/office/drawing/2014/main" id="{CB45A7F1-13BC-4A87-94BB-6BCF71E7B80F}"/>
              </a:ext>
            </a:extLst>
          </p:cNvPr>
          <p:cNvSpPr txBox="1"/>
          <p:nvPr/>
        </p:nvSpPr>
        <p:spPr>
          <a:xfrm>
            <a:off x="3726873" y="5575336"/>
            <a:ext cx="4391891" cy="369332"/>
          </a:xfrm>
          <a:prstGeom prst="rect">
            <a:avLst/>
          </a:prstGeom>
          <a:noFill/>
        </p:spPr>
        <p:txBody>
          <a:bodyPr wrap="square" rtlCol="0">
            <a:spAutoFit/>
          </a:bodyPr>
          <a:lstStyle/>
          <a:p>
            <a:pPr algn="ctr"/>
            <a:r>
              <a:rPr lang="es-CO" b="1" dirty="0">
                <a:solidFill>
                  <a:srgbClr val="0070C0"/>
                </a:solidFill>
                <a:latin typeface="Arial" panose="020B0604020202020204" pitchFamily="34" charset="0"/>
                <a:cs typeface="Arial" panose="020B0604020202020204" pitchFamily="34" charset="0"/>
              </a:rPr>
              <a:t>DOCUMENTO</a:t>
            </a:r>
          </a:p>
        </p:txBody>
      </p:sp>
    </p:spTree>
    <p:extLst>
      <p:ext uri="{BB962C8B-B14F-4D97-AF65-F5344CB8AC3E}">
        <p14:creationId xmlns:p14="http://schemas.microsoft.com/office/powerpoint/2010/main" val="141198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0150299B-6367-4FD9-944E-D4BFA5773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339" y="-11606"/>
            <a:ext cx="8711322" cy="6881212"/>
          </a:xfrm>
          <a:prstGeom prst="rect">
            <a:avLst/>
          </a:prstGeom>
        </p:spPr>
      </p:pic>
    </p:spTree>
    <p:extLst>
      <p:ext uri="{BB962C8B-B14F-4D97-AF65-F5344CB8AC3E}">
        <p14:creationId xmlns:p14="http://schemas.microsoft.com/office/powerpoint/2010/main" val="329817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625693B-54A6-4BF9-89E7-64AAB3449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57" y="0"/>
            <a:ext cx="11593286" cy="6858000"/>
          </a:xfrm>
          <a:prstGeom prst="rect">
            <a:avLst/>
          </a:prstGeom>
        </p:spPr>
      </p:pic>
    </p:spTree>
    <p:extLst>
      <p:ext uri="{BB962C8B-B14F-4D97-AF65-F5344CB8AC3E}">
        <p14:creationId xmlns:p14="http://schemas.microsoft.com/office/powerpoint/2010/main" val="93032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D952CC1-A5E1-40A2-9D13-1430C1310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41" y="146756"/>
            <a:ext cx="6919452" cy="6858000"/>
          </a:xfrm>
          <a:prstGeom prst="rect">
            <a:avLst/>
          </a:prstGeom>
        </p:spPr>
      </p:pic>
    </p:spTree>
    <p:extLst>
      <p:ext uri="{BB962C8B-B14F-4D97-AF65-F5344CB8AC3E}">
        <p14:creationId xmlns:p14="http://schemas.microsoft.com/office/powerpoint/2010/main" val="101566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32F9725-9378-4F7C-AB21-82DFDE890B1B}"/>
              </a:ext>
            </a:extLst>
          </p:cNvPr>
          <p:cNvSpPr txBox="1"/>
          <p:nvPr/>
        </p:nvSpPr>
        <p:spPr>
          <a:xfrm>
            <a:off x="2936978" y="113421"/>
            <a:ext cx="6318044"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C</a:t>
            </a:r>
            <a:r>
              <a:rPr lang="es-CO" sz="2800" b="1" dirty="0">
                <a:solidFill>
                  <a:srgbClr val="0070C0"/>
                </a:solidFill>
                <a:latin typeface="Arial" panose="020B0604020202020204" pitchFamily="34" charset="0"/>
                <a:cs typeface="Arial" panose="020B0604020202020204" pitchFamily="34" charset="0"/>
              </a:rPr>
              <a:t>ONTROL DE VERSIONES GITHUB</a:t>
            </a:r>
          </a:p>
        </p:txBody>
      </p:sp>
      <p:pic>
        <p:nvPicPr>
          <p:cNvPr id="7" name="Imagen 6">
            <a:hlinkClick r:id="rId2"/>
            <a:extLst>
              <a:ext uri="{FF2B5EF4-FFF2-40B4-BE49-F238E27FC236}">
                <a16:creationId xmlns:a16="http://schemas.microsoft.com/office/drawing/2014/main" id="{DA54780C-67EE-4EF4-8E34-D4272667A143}"/>
              </a:ext>
            </a:extLst>
          </p:cNvPr>
          <p:cNvPicPr>
            <a:picLocks noChangeAspect="1"/>
          </p:cNvPicPr>
          <p:nvPr/>
        </p:nvPicPr>
        <p:blipFill>
          <a:blip r:embed="rId3"/>
          <a:stretch>
            <a:fillRect/>
          </a:stretch>
        </p:blipFill>
        <p:spPr>
          <a:xfrm>
            <a:off x="2342550" y="943503"/>
            <a:ext cx="7506900" cy="4554186"/>
          </a:xfrm>
          <a:prstGeom prst="rect">
            <a:avLst/>
          </a:prstGeom>
        </p:spPr>
      </p:pic>
    </p:spTree>
    <p:extLst>
      <p:ext uri="{BB962C8B-B14F-4D97-AF65-F5344CB8AC3E}">
        <p14:creationId xmlns:p14="http://schemas.microsoft.com/office/powerpoint/2010/main" val="366671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018972" y="600015"/>
            <a:ext cx="6400800"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FUNCIONALES</a:t>
            </a:r>
          </a:p>
        </p:txBody>
      </p:sp>
      <p:graphicFrame>
        <p:nvGraphicFramePr>
          <p:cNvPr id="3" name="Tabla 2"/>
          <p:cNvGraphicFramePr>
            <a:graphicFrameLocks noGrp="1"/>
          </p:cNvGraphicFramePr>
          <p:nvPr>
            <p:extLst>
              <p:ext uri="{D42A27DB-BD31-4B8C-83A1-F6EECF244321}">
                <p14:modId xmlns:p14="http://schemas.microsoft.com/office/powerpoint/2010/main" val="3833300674"/>
              </p:ext>
            </p:extLst>
          </p:nvPr>
        </p:nvGraphicFramePr>
        <p:xfrm>
          <a:off x="2944677" y="1852454"/>
          <a:ext cx="6549390" cy="4124386"/>
        </p:xfrm>
        <a:graphic>
          <a:graphicData uri="http://schemas.openxmlformats.org/drawingml/2006/table">
            <a:tbl>
              <a:tblPr/>
              <a:tblGrid>
                <a:gridCol w="1692021">
                  <a:extLst>
                    <a:ext uri="{9D8B030D-6E8A-4147-A177-3AD203B41FA5}">
                      <a16:colId xmlns:a16="http://schemas.microsoft.com/office/drawing/2014/main" val="11032085"/>
                    </a:ext>
                  </a:extLst>
                </a:gridCol>
                <a:gridCol w="4857369">
                  <a:extLst>
                    <a:ext uri="{9D8B030D-6E8A-4147-A177-3AD203B41FA5}">
                      <a16:colId xmlns:a16="http://schemas.microsoft.com/office/drawing/2014/main" val="4194023257"/>
                    </a:ext>
                  </a:extLst>
                </a:gridCol>
              </a:tblGrid>
              <a:tr h="529361">
                <a:tc>
                  <a:txBody>
                    <a:bodyPr/>
                    <a:lstStyle/>
                    <a:p>
                      <a:pPr algn="just" rtl="0" fontAlgn="t">
                        <a:spcBef>
                          <a:spcPts val="0"/>
                        </a:spcBef>
                        <a:spcAft>
                          <a:spcPts val="0"/>
                        </a:spcAft>
                      </a:pPr>
                      <a:r>
                        <a:rPr lang="en-US" sz="1600" b="1" i="0" u="none" strike="noStrike" dirty="0" err="1">
                          <a:solidFill>
                            <a:srgbClr val="0070C0"/>
                          </a:solidFill>
                          <a:effectLst/>
                          <a:latin typeface="Arial" panose="020B0604020202020204" pitchFamily="34" charset="0"/>
                        </a:rPr>
                        <a:t>Identificación</a:t>
                      </a:r>
                      <a:r>
                        <a:rPr lang="en-US" sz="1600" b="1" i="0" u="none" strike="noStrike" dirty="0">
                          <a:solidFill>
                            <a:srgbClr val="0070C0"/>
                          </a:solidFill>
                          <a:effectLst/>
                          <a:latin typeface="Arial" panose="020B0604020202020204" pitchFamily="34" charset="0"/>
                        </a:rPr>
                        <a:t> del </a:t>
                      </a:r>
                      <a:r>
                        <a:rPr lang="en-US" sz="1600" b="1" i="0" u="none" strike="noStrike" dirty="0" err="1">
                          <a:solidFill>
                            <a:srgbClr val="0070C0"/>
                          </a:solidFill>
                          <a:effectLst/>
                          <a:latin typeface="Arial" panose="020B0604020202020204" pitchFamily="34" charset="0"/>
                        </a:rPr>
                        <a:t>requerimiento</a:t>
                      </a:r>
                      <a:r>
                        <a:rPr lang="en-US" sz="1600" b="1" i="0" u="none" strike="noStrike" dirty="0">
                          <a:solidFill>
                            <a:srgbClr val="0070C0"/>
                          </a:solidFill>
                          <a:effectLst/>
                          <a:latin typeface="Arial" panose="020B0604020202020204" pitchFamily="34" charset="0"/>
                        </a:rPr>
                        <a:t>:</a:t>
                      </a: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1" i="0" u="none" strike="noStrike" dirty="0">
                          <a:solidFill>
                            <a:srgbClr val="0070C0"/>
                          </a:solidFill>
                          <a:effectLst/>
                          <a:latin typeface="Arial" panose="020B0604020202020204" pitchFamily="34" charset="0"/>
                        </a:rPr>
                        <a:t>RequerimientoF1</a:t>
                      </a: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008679"/>
                  </a:ext>
                </a:extLst>
              </a:tr>
              <a:tr h="529361">
                <a:tc>
                  <a:txBody>
                    <a:bodyPr/>
                    <a:lstStyle/>
                    <a:p>
                      <a:pPr algn="just" rtl="0" fontAlgn="t">
                        <a:spcBef>
                          <a:spcPts val="0"/>
                        </a:spcBef>
                        <a:spcAft>
                          <a:spcPts val="0"/>
                        </a:spcAft>
                      </a:pPr>
                      <a:r>
                        <a:rPr lang="en-US" sz="1600" b="1" i="0" u="none" strike="noStrike" dirty="0" err="1">
                          <a:solidFill>
                            <a:srgbClr val="0070C0"/>
                          </a:solidFill>
                          <a:effectLst/>
                          <a:latin typeface="Arial" panose="020B0604020202020204" pitchFamily="34" charset="0"/>
                        </a:rPr>
                        <a:t>Nombre</a:t>
                      </a:r>
                      <a:r>
                        <a:rPr lang="en-US" sz="1600" b="1" i="0" u="none" strike="noStrike" dirty="0">
                          <a:solidFill>
                            <a:srgbClr val="0070C0"/>
                          </a:solidFill>
                          <a:effectLst/>
                          <a:latin typeface="Arial" panose="020B0604020202020204" pitchFamily="34" charset="0"/>
                        </a:rPr>
                        <a:t> del </a:t>
                      </a:r>
                      <a:r>
                        <a:rPr lang="en-US" sz="1600" b="1" i="0" u="none" strike="noStrike" dirty="0" err="1">
                          <a:solidFill>
                            <a:srgbClr val="0070C0"/>
                          </a:solidFill>
                          <a:effectLst/>
                          <a:latin typeface="Arial" panose="020B0604020202020204" pitchFamily="34" charset="0"/>
                        </a:rPr>
                        <a:t>requerimiento</a:t>
                      </a:r>
                      <a:r>
                        <a:rPr lang="en-US" sz="1600" b="1" i="0" u="none" strike="noStrike" dirty="0">
                          <a:solidFill>
                            <a:srgbClr val="0070C0"/>
                          </a:solidFill>
                          <a:effectLst/>
                          <a:latin typeface="Arial" panose="020B0604020202020204" pitchFamily="34" charset="0"/>
                        </a:rPr>
                        <a:t>:</a:t>
                      </a: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70C0"/>
                          </a:solidFill>
                          <a:effectLst/>
                          <a:latin typeface="Arial" panose="020B0604020202020204" pitchFamily="34" charset="0"/>
                        </a:rPr>
                        <a:t>Registro usuario </a:t>
                      </a:r>
                      <a:endParaRPr lang="en-US" sz="16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763324"/>
                  </a:ext>
                </a:extLst>
              </a:tr>
              <a:tr h="529361">
                <a:tc>
                  <a:txBody>
                    <a:bodyPr/>
                    <a:lstStyle/>
                    <a:p>
                      <a:pPr algn="just" rtl="0" fontAlgn="t">
                        <a:spcBef>
                          <a:spcPts val="0"/>
                        </a:spcBef>
                        <a:spcAft>
                          <a:spcPts val="0"/>
                        </a:spcAft>
                      </a:pPr>
                      <a:r>
                        <a:rPr lang="en-US" sz="1600" b="1" i="0" u="none" strike="noStrike" dirty="0" err="1">
                          <a:solidFill>
                            <a:srgbClr val="0070C0"/>
                          </a:solidFill>
                          <a:effectLst/>
                          <a:latin typeface="Arial" panose="020B0604020202020204" pitchFamily="34" charset="0"/>
                        </a:rPr>
                        <a:t>Características</a:t>
                      </a: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70C0"/>
                          </a:solidFill>
                          <a:effectLst/>
                          <a:latin typeface="Arial" panose="020B0604020202020204" pitchFamily="34" charset="0"/>
                        </a:rPr>
                        <a:t>El usuario deberá registrarse para poder usar la </a:t>
                      </a:r>
                      <a:r>
                        <a:rPr lang="es-ES" sz="1600" b="0" i="0" u="none" strike="noStrike" dirty="0" err="1">
                          <a:solidFill>
                            <a:srgbClr val="0070C0"/>
                          </a:solidFill>
                          <a:effectLst/>
                          <a:latin typeface="Arial" panose="020B0604020202020204" pitchFamily="34" charset="0"/>
                        </a:rPr>
                        <a:t>aplicacion</a:t>
                      </a:r>
                      <a:endParaRPr lang="es-E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5541529"/>
                  </a:ext>
                </a:extLst>
              </a:tr>
              <a:tr h="741106">
                <a:tc>
                  <a:txBody>
                    <a:bodyPr/>
                    <a:lstStyle/>
                    <a:p>
                      <a:pPr algn="just" rtl="0" fontAlgn="t">
                        <a:spcBef>
                          <a:spcPts val="0"/>
                        </a:spcBef>
                        <a:spcAft>
                          <a:spcPts val="0"/>
                        </a:spcAft>
                      </a:pPr>
                      <a:r>
                        <a:rPr lang="en-US" sz="1600" b="1" i="0" u="none" strike="noStrike">
                          <a:solidFill>
                            <a:srgbClr val="0070C0"/>
                          </a:solidFill>
                          <a:effectLst/>
                          <a:latin typeface="Arial" panose="020B0604020202020204" pitchFamily="34" charset="0"/>
                        </a:rPr>
                        <a:t>Descripción del requerimiento:</a:t>
                      </a:r>
                      <a:endParaRPr lang="en-US" sz="16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70C0"/>
                          </a:solidFill>
                          <a:effectLst/>
                          <a:latin typeface="Arial" panose="020B0604020202020204" pitchFamily="34" charset="0"/>
                        </a:rPr>
                        <a:t>la interfaz le pedirá datos tales como: Fecha de nacimiento, Nombre y apellido, correo electrónico y contraseña.</a:t>
                      </a:r>
                      <a:endParaRPr lang="es-E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4887078"/>
                  </a:ext>
                </a:extLst>
              </a:tr>
              <a:tr h="741106">
                <a:tc>
                  <a:txBody>
                    <a:bodyPr/>
                    <a:lstStyle/>
                    <a:p>
                      <a:pPr algn="just" rtl="0" fontAlgn="t">
                        <a:spcBef>
                          <a:spcPts val="0"/>
                        </a:spcBef>
                        <a:spcAft>
                          <a:spcPts val="0"/>
                        </a:spcAft>
                      </a:pPr>
                      <a:r>
                        <a:rPr lang="en-US" sz="1600" b="1" i="0" u="none" strike="noStrike">
                          <a:solidFill>
                            <a:srgbClr val="0070C0"/>
                          </a:solidFill>
                          <a:effectLst/>
                          <a:latin typeface="Arial" panose="020B0604020202020204" pitchFamily="34" charset="0"/>
                        </a:rPr>
                        <a:t>Requerimientos no funcionales:</a:t>
                      </a:r>
                      <a:endParaRPr lang="en-US" sz="16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br>
                        <a:rPr lang="en-US" sz="1600" dirty="0">
                          <a:solidFill>
                            <a:srgbClr val="0070C0"/>
                          </a:solidFill>
                          <a:effectLst/>
                        </a:rPr>
                      </a:b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7254839"/>
                  </a:ext>
                </a:extLst>
              </a:tr>
              <a:tr h="529361">
                <a:tc>
                  <a:txBody>
                    <a:bodyPr/>
                    <a:lstStyle/>
                    <a:p>
                      <a:pPr algn="just" rtl="0" fontAlgn="t">
                        <a:spcBef>
                          <a:spcPts val="0"/>
                        </a:spcBef>
                        <a:spcAft>
                          <a:spcPts val="0"/>
                        </a:spcAft>
                      </a:pPr>
                      <a:r>
                        <a:rPr lang="en-US" sz="1600" b="1" i="0" u="none" strike="noStrike">
                          <a:solidFill>
                            <a:srgbClr val="0070C0"/>
                          </a:solidFill>
                          <a:effectLst/>
                          <a:latin typeface="Arial" panose="020B0604020202020204" pitchFamily="34" charset="0"/>
                        </a:rPr>
                        <a:t>Prioridad de requerimiento:</a:t>
                      </a:r>
                      <a:endParaRPr lang="en-US" sz="16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70C0"/>
                          </a:solidFill>
                          <a:effectLst/>
                          <a:latin typeface="Arial" panose="020B0604020202020204" pitchFamily="34" charset="0"/>
                        </a:rPr>
                        <a:t>    Alta ( x  )         media (    )                </a:t>
                      </a:r>
                      <a:r>
                        <a:rPr lang="en-US" sz="1600" b="0" i="0" u="none" strike="noStrike" dirty="0" err="1">
                          <a:solidFill>
                            <a:srgbClr val="0070C0"/>
                          </a:solidFill>
                          <a:effectLst/>
                          <a:latin typeface="Arial" panose="020B0604020202020204" pitchFamily="34" charset="0"/>
                        </a:rPr>
                        <a:t>baja</a:t>
                      </a:r>
                      <a:r>
                        <a:rPr lang="en-US" sz="1600" b="0" i="0" u="none" strike="noStrike" dirty="0">
                          <a:solidFill>
                            <a:srgbClr val="0070C0"/>
                          </a:solidFill>
                          <a:effectLst/>
                          <a:latin typeface="Arial" panose="020B0604020202020204" pitchFamily="34" charset="0"/>
                        </a:rPr>
                        <a:t>(      )</a:t>
                      </a: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72564"/>
                  </a:ext>
                </a:extLst>
              </a:tr>
            </a:tbl>
          </a:graphicData>
        </a:graphic>
      </p:graphicFrame>
      <p:sp>
        <p:nvSpPr>
          <p:cNvPr id="5"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4868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878344841"/>
              </p:ext>
            </p:extLst>
          </p:nvPr>
        </p:nvGraphicFramePr>
        <p:xfrm>
          <a:off x="2583180" y="1261428"/>
          <a:ext cx="7806690" cy="4202111"/>
        </p:xfrm>
        <a:graphic>
          <a:graphicData uri="http://schemas.openxmlformats.org/drawingml/2006/table">
            <a:tbl>
              <a:tblPr/>
              <a:tblGrid>
                <a:gridCol w="2016842">
                  <a:extLst>
                    <a:ext uri="{9D8B030D-6E8A-4147-A177-3AD203B41FA5}">
                      <a16:colId xmlns:a16="http://schemas.microsoft.com/office/drawing/2014/main" val="3995361912"/>
                    </a:ext>
                  </a:extLst>
                </a:gridCol>
                <a:gridCol w="5789848">
                  <a:extLst>
                    <a:ext uri="{9D8B030D-6E8A-4147-A177-3AD203B41FA5}">
                      <a16:colId xmlns:a16="http://schemas.microsoft.com/office/drawing/2014/main" val="3267248685"/>
                    </a:ext>
                  </a:extLst>
                </a:gridCol>
              </a:tblGrid>
              <a:tr h="654427">
                <a:tc>
                  <a:txBody>
                    <a:bodyPr/>
                    <a:lstStyle/>
                    <a:p>
                      <a:pPr algn="just" rtl="0" fontAlgn="t">
                        <a:spcBef>
                          <a:spcPts val="0"/>
                        </a:spcBef>
                        <a:spcAft>
                          <a:spcPts val="0"/>
                        </a:spcAft>
                      </a:pPr>
                      <a:r>
                        <a:rPr lang="en-US" sz="1600" b="1" i="0" u="none" strike="noStrike" dirty="0" err="1">
                          <a:solidFill>
                            <a:srgbClr val="0070C0"/>
                          </a:solidFill>
                          <a:effectLst/>
                          <a:latin typeface="Arial" panose="020B0604020202020204" pitchFamily="34" charset="0"/>
                        </a:rPr>
                        <a:t>Identificación</a:t>
                      </a:r>
                      <a:r>
                        <a:rPr lang="en-US" sz="1600" b="1" i="0" u="none" strike="noStrike" dirty="0">
                          <a:solidFill>
                            <a:srgbClr val="0070C0"/>
                          </a:solidFill>
                          <a:effectLst/>
                          <a:latin typeface="Arial" panose="020B0604020202020204" pitchFamily="34" charset="0"/>
                        </a:rPr>
                        <a:t> del </a:t>
                      </a:r>
                      <a:r>
                        <a:rPr lang="en-US" sz="1600" b="1" i="0" u="none" strike="noStrike" dirty="0" err="1">
                          <a:solidFill>
                            <a:srgbClr val="0070C0"/>
                          </a:solidFill>
                          <a:effectLst/>
                          <a:latin typeface="Arial" panose="020B0604020202020204" pitchFamily="34" charset="0"/>
                        </a:rPr>
                        <a:t>requerimiento</a:t>
                      </a:r>
                      <a:r>
                        <a:rPr lang="en-US" sz="1600" b="1" i="0" u="none" strike="noStrike" dirty="0">
                          <a:solidFill>
                            <a:srgbClr val="0070C0"/>
                          </a:solidFill>
                          <a:effectLst/>
                          <a:latin typeface="Arial" panose="020B0604020202020204" pitchFamily="34" charset="0"/>
                        </a:rPr>
                        <a:t>:</a:t>
                      </a: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1" i="0" u="none" strike="noStrike" dirty="0" err="1">
                          <a:solidFill>
                            <a:srgbClr val="0070C0"/>
                          </a:solidFill>
                          <a:effectLst/>
                          <a:latin typeface="Arial" panose="020B0604020202020204" pitchFamily="34" charset="0"/>
                        </a:rPr>
                        <a:t>Requerimiento</a:t>
                      </a:r>
                      <a:r>
                        <a:rPr lang="en-US" sz="1600" b="1" i="0" u="none" strike="noStrike" dirty="0">
                          <a:solidFill>
                            <a:srgbClr val="0070C0"/>
                          </a:solidFill>
                          <a:effectLst/>
                          <a:latin typeface="Arial" panose="020B0604020202020204" pitchFamily="34" charset="0"/>
                        </a:rPr>
                        <a:t> F2</a:t>
                      </a: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310558"/>
                  </a:ext>
                </a:extLst>
              </a:tr>
              <a:tr h="654427">
                <a:tc>
                  <a:txBody>
                    <a:bodyPr/>
                    <a:lstStyle/>
                    <a:p>
                      <a:pPr algn="just" rtl="0" fontAlgn="t">
                        <a:spcBef>
                          <a:spcPts val="0"/>
                        </a:spcBef>
                        <a:spcAft>
                          <a:spcPts val="0"/>
                        </a:spcAft>
                      </a:pPr>
                      <a:r>
                        <a:rPr lang="en-US" sz="1600" b="1" i="0" u="none" strike="noStrike" dirty="0" err="1">
                          <a:solidFill>
                            <a:srgbClr val="0070C0"/>
                          </a:solidFill>
                          <a:effectLst/>
                          <a:latin typeface="Arial" panose="020B0604020202020204" pitchFamily="34" charset="0"/>
                        </a:rPr>
                        <a:t>Nombre</a:t>
                      </a:r>
                      <a:r>
                        <a:rPr lang="en-US" sz="1600" b="1" i="0" u="none" strike="noStrike" dirty="0">
                          <a:solidFill>
                            <a:srgbClr val="0070C0"/>
                          </a:solidFill>
                          <a:effectLst/>
                          <a:latin typeface="Arial" panose="020B0604020202020204" pitchFamily="34" charset="0"/>
                        </a:rPr>
                        <a:t> del </a:t>
                      </a:r>
                      <a:r>
                        <a:rPr lang="en-US" sz="1600" b="1" i="0" u="none" strike="noStrike" dirty="0" err="1">
                          <a:solidFill>
                            <a:srgbClr val="0070C0"/>
                          </a:solidFill>
                          <a:effectLst/>
                          <a:latin typeface="Arial" panose="020B0604020202020204" pitchFamily="34" charset="0"/>
                        </a:rPr>
                        <a:t>requerimiento</a:t>
                      </a:r>
                      <a:r>
                        <a:rPr lang="en-US" sz="1600" b="1" i="0" u="none" strike="noStrike" dirty="0">
                          <a:solidFill>
                            <a:srgbClr val="0070C0"/>
                          </a:solidFill>
                          <a:effectLst/>
                          <a:latin typeface="Arial" panose="020B0604020202020204" pitchFamily="34" charset="0"/>
                        </a:rPr>
                        <a:t>:</a:t>
                      </a: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err="1">
                          <a:solidFill>
                            <a:srgbClr val="0070C0"/>
                          </a:solidFill>
                          <a:effectLst/>
                          <a:latin typeface="Arial" panose="020B0604020202020204" pitchFamily="34" charset="0"/>
                        </a:rPr>
                        <a:t>Inicio</a:t>
                      </a:r>
                      <a:r>
                        <a:rPr lang="en-US" sz="1600" b="0" i="0" u="none" strike="noStrike" dirty="0">
                          <a:solidFill>
                            <a:srgbClr val="0070C0"/>
                          </a:solidFill>
                          <a:effectLst/>
                          <a:latin typeface="Arial" panose="020B0604020202020204" pitchFamily="34" charset="0"/>
                        </a:rPr>
                        <a:t> de </a:t>
                      </a:r>
                      <a:r>
                        <a:rPr lang="en-US" sz="1600" b="0" i="0" u="none" strike="noStrike" dirty="0" err="1">
                          <a:solidFill>
                            <a:srgbClr val="0070C0"/>
                          </a:solidFill>
                          <a:effectLst/>
                          <a:latin typeface="Arial" panose="020B0604020202020204" pitchFamily="34" charset="0"/>
                        </a:rPr>
                        <a:t>sesión</a:t>
                      </a:r>
                      <a:r>
                        <a:rPr lang="en-US" sz="1600" b="0" i="0" u="none" strike="noStrike" dirty="0">
                          <a:solidFill>
                            <a:srgbClr val="0070C0"/>
                          </a:solidFill>
                          <a:effectLst/>
                          <a:latin typeface="Arial" panose="020B0604020202020204" pitchFamily="34" charset="0"/>
                        </a:rPr>
                        <a:t> </a:t>
                      </a: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0336835"/>
                  </a:ext>
                </a:extLst>
              </a:tr>
              <a:tr h="654427">
                <a:tc>
                  <a:txBody>
                    <a:bodyPr/>
                    <a:lstStyle/>
                    <a:p>
                      <a:pPr algn="just" rtl="0" fontAlgn="t">
                        <a:spcBef>
                          <a:spcPts val="0"/>
                        </a:spcBef>
                        <a:spcAft>
                          <a:spcPts val="0"/>
                        </a:spcAft>
                      </a:pPr>
                      <a:r>
                        <a:rPr lang="en-US" sz="1600" b="1" i="0" u="none" strike="noStrike">
                          <a:solidFill>
                            <a:srgbClr val="0070C0"/>
                          </a:solidFill>
                          <a:effectLst/>
                          <a:latin typeface="Arial" panose="020B0604020202020204" pitchFamily="34" charset="0"/>
                        </a:rPr>
                        <a:t>Características</a:t>
                      </a:r>
                      <a:endParaRPr lang="en-US" sz="16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70C0"/>
                          </a:solidFill>
                          <a:effectLst/>
                          <a:latin typeface="Arial" panose="020B0604020202020204" pitchFamily="34" charset="0"/>
                        </a:rPr>
                        <a:t>Los usuarios deberán ingresar su nombre  y contraseña para ingresar al sistema </a:t>
                      </a:r>
                      <a:endParaRPr lang="es-E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254693"/>
                  </a:ext>
                </a:extLst>
              </a:tr>
              <a:tr h="929976">
                <a:tc>
                  <a:txBody>
                    <a:bodyPr/>
                    <a:lstStyle/>
                    <a:p>
                      <a:pPr algn="just" rtl="0" fontAlgn="t">
                        <a:spcBef>
                          <a:spcPts val="0"/>
                        </a:spcBef>
                        <a:spcAft>
                          <a:spcPts val="0"/>
                        </a:spcAft>
                      </a:pPr>
                      <a:r>
                        <a:rPr lang="en-US" sz="1600" b="1" i="0" u="none" strike="noStrike">
                          <a:solidFill>
                            <a:srgbClr val="0070C0"/>
                          </a:solidFill>
                          <a:effectLst/>
                          <a:latin typeface="Arial" panose="020B0604020202020204" pitchFamily="34" charset="0"/>
                        </a:rPr>
                        <a:t>Descripción del requerimiento:</a:t>
                      </a:r>
                      <a:endParaRPr lang="en-US" sz="16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70C0"/>
                          </a:solidFill>
                          <a:effectLst/>
                          <a:latin typeface="Arial" panose="020B0604020202020204" pitchFamily="34" charset="0"/>
                        </a:rPr>
                        <a:t>Deberá digitar su correo y contraseña previamente registrados para poder hacer uso de las herramientas de las que dispone la aplicación.</a:t>
                      </a:r>
                      <a:endParaRPr lang="es-E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9698159"/>
                  </a:ext>
                </a:extLst>
              </a:tr>
              <a:tr h="654427">
                <a:tc>
                  <a:txBody>
                    <a:bodyPr/>
                    <a:lstStyle/>
                    <a:p>
                      <a:pPr algn="just" rtl="0" fontAlgn="t">
                        <a:spcBef>
                          <a:spcPts val="0"/>
                        </a:spcBef>
                        <a:spcAft>
                          <a:spcPts val="0"/>
                        </a:spcAft>
                      </a:pPr>
                      <a:r>
                        <a:rPr lang="en-US" sz="1600" b="1" i="0" u="none" strike="noStrike">
                          <a:solidFill>
                            <a:srgbClr val="0070C0"/>
                          </a:solidFill>
                          <a:effectLst/>
                          <a:latin typeface="Arial" panose="020B0604020202020204" pitchFamily="34" charset="0"/>
                        </a:rPr>
                        <a:t>Requerimientos no funcionales:</a:t>
                      </a:r>
                      <a:endParaRPr lang="en-US" sz="16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br>
                        <a:rPr lang="en-US" sz="1600" dirty="0">
                          <a:solidFill>
                            <a:srgbClr val="0070C0"/>
                          </a:solidFill>
                          <a:effectLst/>
                        </a:rPr>
                      </a:b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9124757"/>
                  </a:ext>
                </a:extLst>
              </a:tr>
              <a:tr h="654427">
                <a:tc>
                  <a:txBody>
                    <a:bodyPr/>
                    <a:lstStyle/>
                    <a:p>
                      <a:pPr algn="just" rtl="0" fontAlgn="t">
                        <a:spcBef>
                          <a:spcPts val="0"/>
                        </a:spcBef>
                        <a:spcAft>
                          <a:spcPts val="0"/>
                        </a:spcAft>
                      </a:pPr>
                      <a:r>
                        <a:rPr lang="en-US" sz="1600" b="1" i="0" u="none" strike="noStrike">
                          <a:solidFill>
                            <a:srgbClr val="0070C0"/>
                          </a:solidFill>
                          <a:effectLst/>
                          <a:latin typeface="Arial" panose="020B0604020202020204" pitchFamily="34" charset="0"/>
                        </a:rPr>
                        <a:t>Prioridad de requerimiento:</a:t>
                      </a:r>
                      <a:endParaRPr lang="en-US" sz="16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70C0"/>
                          </a:solidFill>
                          <a:effectLst/>
                          <a:latin typeface="Arial" panose="020B0604020202020204" pitchFamily="34" charset="0"/>
                        </a:rPr>
                        <a:t>    Alta ( x  )         media (    )                </a:t>
                      </a:r>
                      <a:r>
                        <a:rPr lang="en-US" sz="1600" b="0" i="0" u="none" strike="noStrike" dirty="0" err="1">
                          <a:solidFill>
                            <a:srgbClr val="0070C0"/>
                          </a:solidFill>
                          <a:effectLst/>
                          <a:latin typeface="Arial" panose="020B0604020202020204" pitchFamily="34" charset="0"/>
                        </a:rPr>
                        <a:t>baja</a:t>
                      </a:r>
                      <a:r>
                        <a:rPr lang="en-US" sz="1600" b="0" i="0" u="none" strike="noStrike" dirty="0">
                          <a:solidFill>
                            <a:srgbClr val="0070C0"/>
                          </a:solidFill>
                          <a:effectLst/>
                          <a:latin typeface="Arial" panose="020B0604020202020204" pitchFamily="34" charset="0"/>
                        </a:rPr>
                        <a:t>(      )</a:t>
                      </a: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2254151"/>
                  </a:ext>
                </a:extLst>
              </a:tr>
            </a:tbl>
          </a:graphicData>
        </a:graphic>
      </p:graphicFrame>
      <p:sp>
        <p:nvSpPr>
          <p:cNvPr id="3"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06887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929848203"/>
              </p:ext>
            </p:extLst>
          </p:nvPr>
        </p:nvGraphicFramePr>
        <p:xfrm>
          <a:off x="2754631" y="1326674"/>
          <a:ext cx="7498080" cy="4206240"/>
        </p:xfrm>
        <a:graphic>
          <a:graphicData uri="http://schemas.openxmlformats.org/drawingml/2006/table">
            <a:tbl>
              <a:tblPr/>
              <a:tblGrid>
                <a:gridCol w="1937113">
                  <a:extLst>
                    <a:ext uri="{9D8B030D-6E8A-4147-A177-3AD203B41FA5}">
                      <a16:colId xmlns:a16="http://schemas.microsoft.com/office/drawing/2014/main" val="309966008"/>
                    </a:ext>
                  </a:extLst>
                </a:gridCol>
                <a:gridCol w="5560967">
                  <a:extLst>
                    <a:ext uri="{9D8B030D-6E8A-4147-A177-3AD203B41FA5}">
                      <a16:colId xmlns:a16="http://schemas.microsoft.com/office/drawing/2014/main" val="1586641102"/>
                    </a:ext>
                  </a:extLst>
                </a:gridCol>
              </a:tblGrid>
              <a:tr h="0">
                <a:tc>
                  <a:txBody>
                    <a:bodyPr/>
                    <a:lstStyle/>
                    <a:p>
                      <a:pPr algn="just" rtl="0" fontAlgn="t">
                        <a:spcBef>
                          <a:spcPts val="0"/>
                        </a:spcBef>
                        <a:spcAft>
                          <a:spcPts val="0"/>
                        </a:spcAft>
                      </a:pPr>
                      <a:r>
                        <a:rPr lang="en-US" sz="1600" b="1" i="0" u="none" strike="noStrike" dirty="0" err="1">
                          <a:solidFill>
                            <a:srgbClr val="0070C0"/>
                          </a:solidFill>
                          <a:effectLst/>
                          <a:latin typeface="Arial" panose="020B0604020202020204" pitchFamily="34" charset="0"/>
                        </a:rPr>
                        <a:t>Identificación</a:t>
                      </a:r>
                      <a:r>
                        <a:rPr lang="en-US" sz="1600" b="1" i="0" u="none" strike="noStrike" dirty="0">
                          <a:solidFill>
                            <a:srgbClr val="0070C0"/>
                          </a:solidFill>
                          <a:effectLst/>
                          <a:latin typeface="Arial" panose="020B0604020202020204" pitchFamily="34" charset="0"/>
                        </a:rPr>
                        <a:t> del </a:t>
                      </a:r>
                      <a:r>
                        <a:rPr lang="en-US" sz="1600" b="1" i="0" u="none" strike="noStrike" dirty="0" err="1">
                          <a:solidFill>
                            <a:srgbClr val="0070C0"/>
                          </a:solidFill>
                          <a:effectLst/>
                          <a:latin typeface="Arial" panose="020B0604020202020204" pitchFamily="34" charset="0"/>
                        </a:rPr>
                        <a:t>requerimiento</a:t>
                      </a:r>
                      <a:r>
                        <a:rPr lang="en-US" sz="1600" b="1" i="0" u="none" strike="noStrike" dirty="0">
                          <a:solidFill>
                            <a:srgbClr val="0070C0"/>
                          </a:solidFill>
                          <a:effectLst/>
                          <a:latin typeface="Arial" panose="020B0604020202020204" pitchFamily="34" charset="0"/>
                        </a:rPr>
                        <a:t>:</a:t>
                      </a: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1" i="0" u="none" strike="noStrike" dirty="0" err="1">
                          <a:solidFill>
                            <a:srgbClr val="0070C0"/>
                          </a:solidFill>
                          <a:effectLst/>
                          <a:latin typeface="Arial" panose="020B0604020202020204" pitchFamily="34" charset="0"/>
                        </a:rPr>
                        <a:t>Requerimiento</a:t>
                      </a:r>
                      <a:r>
                        <a:rPr lang="en-US" sz="1600" b="1" i="0" u="none" strike="noStrike" dirty="0">
                          <a:solidFill>
                            <a:srgbClr val="0070C0"/>
                          </a:solidFill>
                          <a:effectLst/>
                          <a:latin typeface="Arial" panose="020B0604020202020204" pitchFamily="34" charset="0"/>
                        </a:rPr>
                        <a:t> F3</a:t>
                      </a: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5481276"/>
                  </a:ext>
                </a:extLst>
              </a:tr>
              <a:tr h="0">
                <a:tc>
                  <a:txBody>
                    <a:bodyPr/>
                    <a:lstStyle/>
                    <a:p>
                      <a:pPr algn="just" rtl="0" fontAlgn="t">
                        <a:spcBef>
                          <a:spcPts val="0"/>
                        </a:spcBef>
                        <a:spcAft>
                          <a:spcPts val="0"/>
                        </a:spcAft>
                      </a:pPr>
                      <a:r>
                        <a:rPr lang="en-US" sz="1600" b="1" i="0" u="none" strike="noStrike" dirty="0" err="1">
                          <a:solidFill>
                            <a:srgbClr val="0070C0"/>
                          </a:solidFill>
                          <a:effectLst/>
                          <a:latin typeface="Arial" panose="020B0604020202020204" pitchFamily="34" charset="0"/>
                        </a:rPr>
                        <a:t>Nombre</a:t>
                      </a:r>
                      <a:r>
                        <a:rPr lang="en-US" sz="1600" b="1" i="0" u="none" strike="noStrike" dirty="0">
                          <a:solidFill>
                            <a:srgbClr val="0070C0"/>
                          </a:solidFill>
                          <a:effectLst/>
                          <a:latin typeface="Arial" panose="020B0604020202020204" pitchFamily="34" charset="0"/>
                        </a:rPr>
                        <a:t> del </a:t>
                      </a:r>
                      <a:r>
                        <a:rPr lang="en-US" sz="1600" b="1" i="0" u="none" strike="noStrike" dirty="0" err="1">
                          <a:solidFill>
                            <a:srgbClr val="0070C0"/>
                          </a:solidFill>
                          <a:effectLst/>
                          <a:latin typeface="Arial" panose="020B0604020202020204" pitchFamily="34" charset="0"/>
                        </a:rPr>
                        <a:t>requerimiento</a:t>
                      </a:r>
                      <a:r>
                        <a:rPr lang="en-US" sz="1600" b="1" i="0" u="none" strike="noStrike" dirty="0">
                          <a:solidFill>
                            <a:srgbClr val="0070C0"/>
                          </a:solidFill>
                          <a:effectLst/>
                          <a:latin typeface="Arial" panose="020B0604020202020204" pitchFamily="34" charset="0"/>
                        </a:rPr>
                        <a:t>:</a:t>
                      </a: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err="1">
                          <a:solidFill>
                            <a:srgbClr val="0070C0"/>
                          </a:solidFill>
                          <a:effectLst/>
                          <a:latin typeface="Arial" panose="020B0604020202020204" pitchFamily="34" charset="0"/>
                        </a:rPr>
                        <a:t>Buscar</a:t>
                      </a:r>
                      <a:r>
                        <a:rPr lang="en-US" sz="1600" b="0" i="0" u="none" strike="noStrike" dirty="0">
                          <a:solidFill>
                            <a:srgbClr val="0070C0"/>
                          </a:solidFill>
                          <a:effectLst/>
                          <a:latin typeface="Arial" panose="020B0604020202020204" pitchFamily="34" charset="0"/>
                        </a:rPr>
                        <a:t> </a:t>
                      </a:r>
                      <a:r>
                        <a:rPr lang="en-US" sz="1600" b="0" i="0" u="none" strike="noStrike" dirty="0" err="1">
                          <a:solidFill>
                            <a:srgbClr val="0070C0"/>
                          </a:solidFill>
                          <a:effectLst/>
                          <a:latin typeface="Arial" panose="020B0604020202020204" pitchFamily="34" charset="0"/>
                        </a:rPr>
                        <a:t>ubicación</a:t>
                      </a:r>
                      <a:r>
                        <a:rPr lang="en-US" sz="1600" b="0" i="0" u="none" strike="noStrike" dirty="0">
                          <a:solidFill>
                            <a:srgbClr val="0070C0"/>
                          </a:solidFill>
                          <a:effectLst/>
                          <a:latin typeface="Arial" panose="020B0604020202020204" pitchFamily="34" charset="0"/>
                        </a:rPr>
                        <a:t> </a:t>
                      </a:r>
                      <a:r>
                        <a:rPr lang="en-US" sz="1600" b="0" i="0" u="none" strike="noStrike" dirty="0" err="1">
                          <a:solidFill>
                            <a:srgbClr val="0070C0"/>
                          </a:solidFill>
                          <a:effectLst/>
                          <a:latin typeface="Arial" panose="020B0604020202020204" pitchFamily="34" charset="0"/>
                        </a:rPr>
                        <a:t>parqueadero</a:t>
                      </a: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706369"/>
                  </a:ext>
                </a:extLst>
              </a:tr>
              <a:tr h="290830">
                <a:tc>
                  <a:txBody>
                    <a:bodyPr/>
                    <a:lstStyle/>
                    <a:p>
                      <a:pPr algn="just" rtl="0" fontAlgn="t">
                        <a:spcBef>
                          <a:spcPts val="0"/>
                        </a:spcBef>
                        <a:spcAft>
                          <a:spcPts val="0"/>
                        </a:spcAft>
                      </a:pPr>
                      <a:r>
                        <a:rPr lang="en-US" sz="1600" b="1" i="0" u="none" strike="noStrike">
                          <a:solidFill>
                            <a:srgbClr val="0070C0"/>
                          </a:solidFill>
                          <a:effectLst/>
                          <a:latin typeface="Arial" panose="020B0604020202020204" pitchFamily="34" charset="0"/>
                        </a:rPr>
                        <a:t>Características</a:t>
                      </a:r>
                      <a:endParaRPr lang="en-US" sz="16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70C0"/>
                          </a:solidFill>
                          <a:effectLst/>
                          <a:latin typeface="Arial" panose="020B0604020202020204" pitchFamily="34" charset="0"/>
                        </a:rPr>
                        <a:t>Encontrar la ubicación de un parqueadero en la ubicación donde está o a la que se dirija.</a:t>
                      </a:r>
                      <a:endParaRPr lang="es-E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929771"/>
                  </a:ext>
                </a:extLst>
              </a:tr>
              <a:tr h="0">
                <a:tc>
                  <a:txBody>
                    <a:bodyPr/>
                    <a:lstStyle/>
                    <a:p>
                      <a:pPr algn="just" rtl="0" fontAlgn="t">
                        <a:spcBef>
                          <a:spcPts val="0"/>
                        </a:spcBef>
                        <a:spcAft>
                          <a:spcPts val="0"/>
                        </a:spcAft>
                      </a:pPr>
                      <a:r>
                        <a:rPr lang="en-US" sz="1600" b="1" i="0" u="none" strike="noStrike">
                          <a:solidFill>
                            <a:srgbClr val="0070C0"/>
                          </a:solidFill>
                          <a:effectLst/>
                          <a:latin typeface="Arial" panose="020B0604020202020204" pitchFamily="34" charset="0"/>
                        </a:rPr>
                        <a:t>Descripción del requerimiento:</a:t>
                      </a:r>
                      <a:endParaRPr lang="en-US" sz="16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70C0"/>
                          </a:solidFill>
                          <a:effectLst/>
                          <a:latin typeface="Arial" panose="020B0604020202020204" pitchFamily="34" charset="0"/>
                        </a:rPr>
                        <a:t>Tendrá un mapa y diferentes herramientas como buscador para digitar una dirección, una sección para que lo guíe hacia el establecimiento, solo deberá ingresar el lugar específico donde desea encontrar parqueaderos cercanos y la aplicación lo guiara.</a:t>
                      </a:r>
                      <a:endParaRPr lang="es-E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8454358"/>
                  </a:ext>
                </a:extLst>
              </a:tr>
              <a:tr h="0">
                <a:tc>
                  <a:txBody>
                    <a:bodyPr/>
                    <a:lstStyle/>
                    <a:p>
                      <a:pPr algn="just" rtl="0" fontAlgn="t">
                        <a:spcBef>
                          <a:spcPts val="0"/>
                        </a:spcBef>
                        <a:spcAft>
                          <a:spcPts val="0"/>
                        </a:spcAft>
                      </a:pPr>
                      <a:r>
                        <a:rPr lang="en-US" sz="1600" b="1" i="0" u="none" strike="noStrike">
                          <a:solidFill>
                            <a:srgbClr val="0070C0"/>
                          </a:solidFill>
                          <a:effectLst/>
                          <a:latin typeface="Arial" panose="020B0604020202020204" pitchFamily="34" charset="0"/>
                        </a:rPr>
                        <a:t>Requerimientos no funcionales:</a:t>
                      </a:r>
                      <a:endParaRPr lang="en-US" sz="16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br>
                        <a:rPr lang="en-US" sz="1600" dirty="0">
                          <a:solidFill>
                            <a:srgbClr val="0070C0"/>
                          </a:solidFill>
                          <a:effectLst/>
                        </a:rPr>
                      </a:b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415175"/>
                  </a:ext>
                </a:extLst>
              </a:tr>
              <a:tr h="0">
                <a:tc>
                  <a:txBody>
                    <a:bodyPr/>
                    <a:lstStyle/>
                    <a:p>
                      <a:pPr algn="just" rtl="0" fontAlgn="t">
                        <a:spcBef>
                          <a:spcPts val="0"/>
                        </a:spcBef>
                        <a:spcAft>
                          <a:spcPts val="0"/>
                        </a:spcAft>
                      </a:pPr>
                      <a:r>
                        <a:rPr lang="en-US" sz="1600" b="1" i="0" u="none" strike="noStrike">
                          <a:solidFill>
                            <a:srgbClr val="0070C0"/>
                          </a:solidFill>
                          <a:effectLst/>
                          <a:latin typeface="Arial" panose="020B0604020202020204" pitchFamily="34" charset="0"/>
                        </a:rPr>
                        <a:t>Prioridad de requerimiento:</a:t>
                      </a:r>
                      <a:endParaRPr lang="en-US" sz="16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70C0"/>
                          </a:solidFill>
                          <a:effectLst/>
                          <a:latin typeface="Arial" panose="020B0604020202020204" pitchFamily="34" charset="0"/>
                        </a:rPr>
                        <a:t>    Alta ( x  )         media (    )                </a:t>
                      </a:r>
                      <a:r>
                        <a:rPr lang="en-US" sz="1600" b="0" i="0" u="none" strike="noStrike" dirty="0" err="1">
                          <a:solidFill>
                            <a:srgbClr val="0070C0"/>
                          </a:solidFill>
                          <a:effectLst/>
                          <a:latin typeface="Arial" panose="020B0604020202020204" pitchFamily="34" charset="0"/>
                        </a:rPr>
                        <a:t>baja</a:t>
                      </a:r>
                      <a:r>
                        <a:rPr lang="en-US" sz="1600" b="0" i="0" u="none" strike="noStrike" dirty="0">
                          <a:solidFill>
                            <a:srgbClr val="0070C0"/>
                          </a:solidFill>
                          <a:effectLst/>
                          <a:latin typeface="Arial" panose="020B0604020202020204" pitchFamily="34" charset="0"/>
                        </a:rPr>
                        <a:t>(      )</a:t>
                      </a:r>
                      <a:endParaRPr lang="en-US" sz="16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913296"/>
                  </a:ext>
                </a:extLst>
              </a:tr>
            </a:tbl>
          </a:graphicData>
        </a:graphic>
      </p:graphicFrame>
      <p:sp>
        <p:nvSpPr>
          <p:cNvPr id="3" name="Rectangle 1"/>
          <p:cNvSpPr>
            <a:spLocks noChangeArrowheads="1"/>
          </p:cNvSpPr>
          <p:nvPr/>
        </p:nvSpPr>
        <p:spPr bwMode="auto">
          <a:xfrm>
            <a:off x="3386138" y="2263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1007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EE50C56-8401-440C-84EF-806490906A21}"/>
              </a:ext>
            </a:extLst>
          </p:cNvPr>
          <p:cNvSpPr txBox="1"/>
          <p:nvPr/>
        </p:nvSpPr>
        <p:spPr>
          <a:xfrm>
            <a:off x="2538248" y="600015"/>
            <a:ext cx="6881524"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NO FUNCIONALES</a:t>
            </a:r>
          </a:p>
        </p:txBody>
      </p:sp>
      <p:graphicFrame>
        <p:nvGraphicFramePr>
          <p:cNvPr id="12" name="Tabla 11">
            <a:extLst>
              <a:ext uri="{FF2B5EF4-FFF2-40B4-BE49-F238E27FC236}">
                <a16:creationId xmlns:a16="http://schemas.microsoft.com/office/drawing/2014/main" id="{68EE03BA-F317-4432-BCEB-7AE560E42975}"/>
              </a:ext>
            </a:extLst>
          </p:cNvPr>
          <p:cNvGraphicFramePr>
            <a:graphicFrameLocks noGrp="1"/>
          </p:cNvGraphicFramePr>
          <p:nvPr>
            <p:extLst>
              <p:ext uri="{D42A27DB-BD31-4B8C-83A1-F6EECF244321}">
                <p14:modId xmlns:p14="http://schemas.microsoft.com/office/powerpoint/2010/main" val="2110506476"/>
              </p:ext>
            </p:extLst>
          </p:nvPr>
        </p:nvGraphicFramePr>
        <p:xfrm>
          <a:off x="1135118" y="1714921"/>
          <a:ext cx="9443545" cy="4095036"/>
        </p:xfrm>
        <a:graphic>
          <a:graphicData uri="http://schemas.openxmlformats.org/drawingml/2006/table">
            <a:tbl>
              <a:tblPr/>
              <a:tblGrid>
                <a:gridCol w="2439722">
                  <a:extLst>
                    <a:ext uri="{9D8B030D-6E8A-4147-A177-3AD203B41FA5}">
                      <a16:colId xmlns:a16="http://schemas.microsoft.com/office/drawing/2014/main" val="2929723416"/>
                    </a:ext>
                  </a:extLst>
                </a:gridCol>
                <a:gridCol w="7003823">
                  <a:extLst>
                    <a:ext uri="{9D8B030D-6E8A-4147-A177-3AD203B41FA5}">
                      <a16:colId xmlns:a16="http://schemas.microsoft.com/office/drawing/2014/main" val="3116110457"/>
                    </a:ext>
                  </a:extLst>
                </a:gridCol>
              </a:tblGrid>
              <a:tr h="905316">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rPr>
                        <a:t>Identificación del requerimiento:</a:t>
                      </a:r>
                      <a:endParaRPr lang="es-CO" sz="24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rPr>
                        <a:t>RequerimientoNF1</a:t>
                      </a:r>
                      <a:endParaRPr lang="es-CO" sz="24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282977"/>
                  </a:ext>
                </a:extLst>
              </a:tr>
              <a:tr h="905316">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rPr>
                        <a:t>Nombre del requerimiento:</a:t>
                      </a:r>
                      <a:endParaRPr lang="es-CO" sz="24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a:solidFill>
                            <a:srgbClr val="0070C0"/>
                          </a:solidFill>
                          <a:effectLst/>
                          <a:latin typeface="Arial" panose="020B0604020202020204" pitchFamily="34" charset="0"/>
                        </a:rPr>
                        <a:t>Control de seguridad</a:t>
                      </a:r>
                      <a:endParaRPr lang="es-CO" sz="24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616088"/>
                  </a:ext>
                </a:extLst>
              </a:tr>
              <a:tr h="575882">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rPr>
                        <a:t>Características</a:t>
                      </a:r>
                      <a:endParaRPr lang="es-CO" sz="24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70C0"/>
                          </a:solidFill>
                          <a:effectLst/>
                          <a:latin typeface="Arial" panose="020B0604020202020204" pitchFamily="34" charset="0"/>
                        </a:rPr>
                        <a:t>Se verifica por medio de e-mail el registro en el sistema</a:t>
                      </a:r>
                      <a:endParaRPr lang="es-ES" sz="24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6014055"/>
                  </a:ext>
                </a:extLst>
              </a:tr>
              <a:tr h="905316">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rPr>
                        <a:t>Descripción del requerimiento:</a:t>
                      </a:r>
                      <a:endParaRPr lang="es-CO" sz="24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a:solidFill>
                            <a:srgbClr val="0070C0"/>
                          </a:solidFill>
                          <a:effectLst/>
                          <a:latin typeface="Arial" panose="020B0604020202020204" pitchFamily="34" charset="0"/>
                        </a:rPr>
                        <a:t>El sistema arrojará un código de verificación al correo  con el propósito de asegurar el inicio de sesión correcto por el usuario.</a:t>
                      </a:r>
                      <a:endParaRPr lang="es-ES" sz="24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133867"/>
                  </a:ext>
                </a:extLst>
              </a:tr>
              <a:tr h="803206">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rPr>
                        <a:t>Prioridad de requerimiento:</a:t>
                      </a:r>
                      <a:endParaRPr lang="es-CO" sz="24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dirty="0">
                          <a:solidFill>
                            <a:srgbClr val="0070C0"/>
                          </a:solidFill>
                          <a:effectLst/>
                          <a:latin typeface="Arial" panose="020B0604020202020204" pitchFamily="34" charset="0"/>
                        </a:rPr>
                        <a:t>        Alta ( x  )         media (    )                baja(      )</a:t>
                      </a:r>
                      <a:endParaRPr lang="es-CO" sz="24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815690"/>
                  </a:ext>
                </a:extLst>
              </a:tr>
            </a:tbl>
          </a:graphicData>
        </a:graphic>
      </p:graphicFrame>
      <p:sp>
        <p:nvSpPr>
          <p:cNvPr id="13" name="Rectangle 4">
            <a:extLst>
              <a:ext uri="{FF2B5EF4-FFF2-40B4-BE49-F238E27FC236}">
                <a16:creationId xmlns:a16="http://schemas.microsoft.com/office/drawing/2014/main" id="{BFF8EB6D-4A98-4737-893D-841F3930E557}"/>
              </a:ext>
            </a:extLst>
          </p:cNvPr>
          <p:cNvSpPr>
            <a:spLocks noChangeArrowheads="1"/>
          </p:cNvSpPr>
          <p:nvPr/>
        </p:nvSpPr>
        <p:spPr bwMode="auto">
          <a:xfrm>
            <a:off x="835905" y="1887866"/>
            <a:ext cx="1382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64838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7" name="Imagen 6">
            <a:extLst>
              <a:ext uri="{FF2B5EF4-FFF2-40B4-BE49-F238E27FC236}">
                <a16:creationId xmlns:a16="http://schemas.microsoft.com/office/drawing/2014/main" id="{DD3201DB-B6BE-45AC-A418-E2FB8F804A5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1"/>
            <a:ext cx="12192001" cy="6900203"/>
          </a:xfrm>
          <a:prstGeom prst="rect">
            <a:avLst/>
          </a:prstGeom>
        </p:spPr>
      </p:pic>
      <p:sp>
        <p:nvSpPr>
          <p:cNvPr id="85" name="Google Shape;85;p16"/>
          <p:cNvSpPr/>
          <p:nvPr/>
        </p:nvSpPr>
        <p:spPr>
          <a:xfrm rot="-5400000">
            <a:off x="6128615" y="798944"/>
            <a:ext cx="7069656" cy="5274017"/>
          </a:xfrm>
          <a:prstGeom prst="rect">
            <a:avLst/>
          </a:prstGeom>
          <a:gradFill>
            <a:gsLst>
              <a:gs pos="0">
                <a:srgbClr val="000000">
                  <a:alpha val="45882"/>
                </a:srgbClr>
              </a:gs>
              <a:gs pos="100000">
                <a:srgbClr val="1F497D">
                  <a:alpha val="0"/>
                </a:srgbClr>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86" name="Google Shape;86;p16"/>
          <p:cNvSpPr txBox="1"/>
          <p:nvPr/>
        </p:nvSpPr>
        <p:spPr>
          <a:xfrm>
            <a:off x="7639781" y="927790"/>
            <a:ext cx="3707024" cy="1217145"/>
          </a:xfrm>
          <a:prstGeom prst="rect">
            <a:avLst/>
          </a:prstGeom>
          <a:noFill/>
          <a:ln>
            <a:noFill/>
          </a:ln>
        </p:spPr>
        <p:txBody>
          <a:bodyPr spcFirstLastPara="1" wrap="square" lIns="121900" tIns="60933" rIns="121900" bIns="60933" anchor="t" anchorCtr="0">
            <a:noAutofit/>
          </a:bodyPr>
          <a:lstStyle/>
          <a:p>
            <a:pPr algn="r"/>
            <a:r>
              <a:rPr lang="es-ES" sz="6000" b="1" dirty="0">
                <a:solidFill>
                  <a:schemeClr val="bg1"/>
                </a:solidFill>
                <a:latin typeface="Arial" panose="020B0604020202020204" pitchFamily="34" charset="0"/>
                <a:cs typeface="Arial" panose="020B0604020202020204" pitchFamily="34" charset="0"/>
              </a:rPr>
              <a:t>NEARBY</a:t>
            </a:r>
          </a:p>
        </p:txBody>
      </p:sp>
      <p:sp>
        <p:nvSpPr>
          <p:cNvPr id="87" name="Google Shape;87;p16"/>
          <p:cNvSpPr txBox="1"/>
          <p:nvPr/>
        </p:nvSpPr>
        <p:spPr>
          <a:xfrm>
            <a:off x="6558606" y="2342685"/>
            <a:ext cx="4999214" cy="3587525"/>
          </a:xfrm>
          <a:prstGeom prst="rect">
            <a:avLst/>
          </a:prstGeom>
          <a:noFill/>
          <a:ln>
            <a:noFill/>
          </a:ln>
        </p:spPr>
        <p:txBody>
          <a:bodyPr spcFirstLastPara="1" wrap="square" lIns="121900" tIns="60933" rIns="121900" bIns="60933" anchor="t" anchorCtr="0">
            <a:noAutofit/>
          </a:bodyPr>
          <a:lstStyle/>
          <a:p>
            <a:pPr algn="r"/>
            <a:r>
              <a:rPr lang="es-ES" sz="2400" dirty="0">
                <a:solidFill>
                  <a:schemeClr val="lt1"/>
                </a:solidFill>
                <a:latin typeface="Arial" panose="020B0604020202020204" pitchFamily="34" charset="0"/>
                <a:ea typeface="Work Sans"/>
                <a:cs typeface="Arial" panose="020B0604020202020204" pitchFamily="34" charset="0"/>
                <a:sym typeface="Work Sans"/>
              </a:rPr>
              <a:t>Sistema de :</a:t>
            </a:r>
          </a:p>
          <a:p>
            <a:pPr algn="r"/>
            <a:r>
              <a:rPr lang="es-ES" sz="2400" dirty="0">
                <a:solidFill>
                  <a:schemeClr val="lt1"/>
                </a:solidFill>
                <a:latin typeface="Arial" panose="020B0604020202020204" pitchFamily="34" charset="0"/>
                <a:cs typeface="Arial" panose="020B0604020202020204" pitchFamily="34" charset="0"/>
                <a:sym typeface="Work Sans"/>
              </a:rPr>
              <a:t>Angie Judith Echeverry</a:t>
            </a:r>
          </a:p>
          <a:p>
            <a:pPr algn="r"/>
            <a:r>
              <a:rPr lang="es-ES" sz="2400" dirty="0">
                <a:solidFill>
                  <a:schemeClr val="lt1"/>
                </a:solidFill>
                <a:latin typeface="Arial" panose="020B0604020202020204" pitchFamily="34" charset="0"/>
                <a:cs typeface="Arial" panose="020B0604020202020204" pitchFamily="34" charset="0"/>
                <a:sym typeface="Work Sans"/>
              </a:rPr>
              <a:t>Cristian </a:t>
            </a:r>
            <a:r>
              <a:rPr lang="es-ES" sz="2400" dirty="0" err="1">
                <a:solidFill>
                  <a:schemeClr val="lt1"/>
                </a:solidFill>
                <a:latin typeface="Arial" panose="020B0604020202020204" pitchFamily="34" charset="0"/>
                <a:cs typeface="Arial" panose="020B0604020202020204" pitchFamily="34" charset="0"/>
                <a:sym typeface="Work Sans"/>
              </a:rPr>
              <a:t>Benitez</a:t>
            </a:r>
            <a:r>
              <a:rPr lang="es-ES" sz="2400" dirty="0">
                <a:solidFill>
                  <a:schemeClr val="lt1"/>
                </a:solidFill>
                <a:latin typeface="Arial" panose="020B0604020202020204" pitchFamily="34" charset="0"/>
                <a:cs typeface="Arial" panose="020B0604020202020204" pitchFamily="34" charset="0"/>
                <a:sym typeface="Work Sans"/>
              </a:rPr>
              <a:t> Guevara</a:t>
            </a:r>
          </a:p>
          <a:p>
            <a:pPr algn="r"/>
            <a:r>
              <a:rPr lang="es-ES" sz="2400" dirty="0">
                <a:solidFill>
                  <a:schemeClr val="lt1"/>
                </a:solidFill>
                <a:latin typeface="Arial" panose="020B0604020202020204" pitchFamily="34" charset="0"/>
                <a:cs typeface="Arial" panose="020B0604020202020204" pitchFamily="34" charset="0"/>
                <a:sym typeface="Work Sans"/>
              </a:rPr>
              <a:t>Harold Daniel Vargas Quintero</a:t>
            </a:r>
          </a:p>
          <a:p>
            <a:pPr algn="r"/>
            <a:r>
              <a:rPr lang="es-ES" sz="2400" dirty="0">
                <a:solidFill>
                  <a:schemeClr val="lt1"/>
                </a:solidFill>
                <a:latin typeface="Arial" panose="020B0604020202020204" pitchFamily="34" charset="0"/>
                <a:cs typeface="Arial" panose="020B0604020202020204" pitchFamily="34" charset="0"/>
                <a:sym typeface="Work Sans"/>
              </a:rPr>
              <a:t>Juan Esteban Arenas Padua</a:t>
            </a:r>
          </a:p>
          <a:p>
            <a:pPr algn="r"/>
            <a:r>
              <a:rPr lang="es-ES" sz="2400" dirty="0">
                <a:solidFill>
                  <a:schemeClr val="lt1"/>
                </a:solidFill>
                <a:latin typeface="Arial" panose="020B0604020202020204" pitchFamily="34" charset="0"/>
                <a:cs typeface="Arial" panose="020B0604020202020204" pitchFamily="34" charset="0"/>
                <a:sym typeface="Work Sans"/>
              </a:rPr>
              <a:t>Deivid Daniel Celis Paredes</a:t>
            </a:r>
          </a:p>
          <a:p>
            <a:pPr algn="r"/>
            <a:r>
              <a:rPr lang="es-ES" sz="2400" dirty="0" err="1">
                <a:solidFill>
                  <a:schemeClr val="lt1"/>
                </a:solidFill>
                <a:latin typeface="Arial" panose="020B0604020202020204" pitchFamily="34" charset="0"/>
                <a:cs typeface="Arial" panose="020B0604020202020204" pitchFamily="34" charset="0"/>
                <a:sym typeface="Work Sans"/>
              </a:rPr>
              <a:t>Julian</a:t>
            </a:r>
            <a:r>
              <a:rPr lang="es-ES" sz="2400" dirty="0">
                <a:solidFill>
                  <a:schemeClr val="lt1"/>
                </a:solidFill>
                <a:latin typeface="Arial" panose="020B0604020202020204" pitchFamily="34" charset="0"/>
                <a:cs typeface="Arial" panose="020B0604020202020204" pitchFamily="34" charset="0"/>
                <a:sym typeface="Work Sans"/>
              </a:rPr>
              <a:t> David Forero Estrada </a:t>
            </a:r>
          </a:p>
          <a:p>
            <a:pPr algn="r"/>
            <a:endParaRPr sz="2400" dirty="0"/>
          </a:p>
        </p:txBody>
      </p:sp>
      <p:pic>
        <p:nvPicPr>
          <p:cNvPr id="89" name="Google Shape;89;p16"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a 1">
            <a:extLst>
              <a:ext uri="{FF2B5EF4-FFF2-40B4-BE49-F238E27FC236}">
                <a16:creationId xmlns:a16="http://schemas.microsoft.com/office/drawing/2014/main" id="{19C268FF-B179-4507-B4C5-6C6A6F02F40F}"/>
              </a:ext>
            </a:extLst>
          </p:cNvPr>
          <p:cNvGraphicFramePr>
            <a:graphicFrameLocks noGrp="1"/>
          </p:cNvGraphicFramePr>
          <p:nvPr>
            <p:extLst>
              <p:ext uri="{D42A27DB-BD31-4B8C-83A1-F6EECF244321}">
                <p14:modId xmlns:p14="http://schemas.microsoft.com/office/powerpoint/2010/main" val="2473369083"/>
              </p:ext>
            </p:extLst>
          </p:nvPr>
        </p:nvGraphicFramePr>
        <p:xfrm>
          <a:off x="1705303" y="1330817"/>
          <a:ext cx="8781394" cy="4256691"/>
        </p:xfrm>
        <a:graphic>
          <a:graphicData uri="http://schemas.openxmlformats.org/drawingml/2006/table">
            <a:tbl>
              <a:tblPr/>
              <a:tblGrid>
                <a:gridCol w="2268655">
                  <a:extLst>
                    <a:ext uri="{9D8B030D-6E8A-4147-A177-3AD203B41FA5}">
                      <a16:colId xmlns:a16="http://schemas.microsoft.com/office/drawing/2014/main" val="392216144"/>
                    </a:ext>
                  </a:extLst>
                </a:gridCol>
                <a:gridCol w="6512739">
                  <a:extLst>
                    <a:ext uri="{9D8B030D-6E8A-4147-A177-3AD203B41FA5}">
                      <a16:colId xmlns:a16="http://schemas.microsoft.com/office/drawing/2014/main" val="4030321868"/>
                    </a:ext>
                  </a:extLst>
                </a:gridCol>
              </a:tblGrid>
              <a:tr h="929622">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rPr>
                        <a:t>Identificación del requerimiento:</a:t>
                      </a:r>
                      <a:endParaRPr lang="es-CO" sz="24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1" i="0" u="none" strike="noStrike" dirty="0">
                          <a:solidFill>
                            <a:srgbClr val="0070C0"/>
                          </a:solidFill>
                          <a:effectLst/>
                          <a:latin typeface="Arial" panose="020B0604020202020204" pitchFamily="34" charset="0"/>
                        </a:rPr>
                        <a:t>Requerimiento F2</a:t>
                      </a:r>
                      <a:endParaRPr lang="es-CO" sz="24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5110233"/>
                  </a:ext>
                </a:extLst>
              </a:tr>
              <a:tr h="929622">
                <a:tc>
                  <a:txBody>
                    <a:bodyPr/>
                    <a:lstStyle/>
                    <a:p>
                      <a:pPr algn="just" rtl="0" fontAlgn="t">
                        <a:spcBef>
                          <a:spcPts val="0"/>
                        </a:spcBef>
                        <a:spcAft>
                          <a:spcPts val="0"/>
                        </a:spcAft>
                      </a:pPr>
                      <a:r>
                        <a:rPr lang="es-CO" sz="1600" b="1" i="0" u="none" strike="noStrike" dirty="0">
                          <a:solidFill>
                            <a:srgbClr val="0070C0"/>
                          </a:solidFill>
                          <a:effectLst/>
                          <a:latin typeface="Arial" panose="020B0604020202020204" pitchFamily="34" charset="0"/>
                        </a:rPr>
                        <a:t>Nombre del requerimiento:</a:t>
                      </a:r>
                      <a:endParaRPr lang="es-CO" sz="24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dirty="0">
                          <a:solidFill>
                            <a:srgbClr val="0070C0"/>
                          </a:solidFill>
                          <a:effectLst/>
                          <a:latin typeface="Arial" panose="020B0604020202020204" pitchFamily="34" charset="0"/>
                        </a:rPr>
                        <a:t>Interfaz sencilla </a:t>
                      </a:r>
                      <a:endParaRPr lang="es-CO" sz="24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523296"/>
                  </a:ext>
                </a:extLst>
              </a:tr>
              <a:tr h="538203">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rPr>
                        <a:t>Características</a:t>
                      </a:r>
                      <a:endParaRPr lang="es-CO" sz="24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a:solidFill>
                            <a:srgbClr val="0070C0"/>
                          </a:solidFill>
                          <a:effectLst/>
                          <a:latin typeface="Arial" panose="020B0604020202020204" pitchFamily="34" charset="0"/>
                        </a:rPr>
                        <a:t>Plataforma intuitiva </a:t>
                      </a:r>
                      <a:endParaRPr lang="es-CO" sz="24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020761"/>
                  </a:ext>
                </a:extLst>
              </a:tr>
              <a:tr h="929622">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rPr>
                        <a:t>Descripción del requerimiento:</a:t>
                      </a:r>
                      <a:endParaRPr lang="es-CO" sz="24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a:solidFill>
                            <a:srgbClr val="0070C0"/>
                          </a:solidFill>
                          <a:effectLst/>
                          <a:latin typeface="Arial" panose="020B0604020202020204" pitchFamily="34" charset="0"/>
                        </a:rPr>
                        <a:t>La interfaz del sistema será sencilla, clara y concisa generando una experiencia agradable al usuario. </a:t>
                      </a:r>
                      <a:endParaRPr lang="es-ES" sz="24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2259960"/>
                  </a:ext>
                </a:extLst>
              </a:tr>
              <a:tr h="929622">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rPr>
                        <a:t>Prioridad de requerimiento:</a:t>
                      </a:r>
                      <a:endParaRPr lang="es-CO" sz="240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dirty="0">
                          <a:solidFill>
                            <a:srgbClr val="0070C0"/>
                          </a:solidFill>
                          <a:effectLst/>
                          <a:latin typeface="Arial" panose="020B0604020202020204" pitchFamily="34" charset="0"/>
                        </a:rPr>
                        <a:t>        Alta ( x  )         media (    )                baja(      )</a:t>
                      </a:r>
                      <a:endParaRPr lang="es-CO" sz="2400" dirty="0">
                        <a:solidFill>
                          <a:srgbClr val="0070C0"/>
                        </a:solidFill>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1450600"/>
                  </a:ext>
                </a:extLst>
              </a:tr>
            </a:tbl>
          </a:graphicData>
        </a:graphic>
      </p:graphicFrame>
      <p:sp>
        <p:nvSpPr>
          <p:cNvPr id="4" name="Rectangle 1">
            <a:extLst>
              <a:ext uri="{FF2B5EF4-FFF2-40B4-BE49-F238E27FC236}">
                <a16:creationId xmlns:a16="http://schemas.microsoft.com/office/drawing/2014/main" id="{171A0991-7883-4C0D-B9A2-36C10F9BBDD6}"/>
              </a:ext>
            </a:extLst>
          </p:cNvPr>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72897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a 1">
            <a:extLst>
              <a:ext uri="{FF2B5EF4-FFF2-40B4-BE49-F238E27FC236}">
                <a16:creationId xmlns:a16="http://schemas.microsoft.com/office/drawing/2014/main" id="{F7BF092E-D0B5-4D48-8778-A13AC61B3FAD}"/>
              </a:ext>
            </a:extLst>
          </p:cNvPr>
          <p:cNvGraphicFramePr>
            <a:graphicFrameLocks noGrp="1"/>
          </p:cNvGraphicFramePr>
          <p:nvPr>
            <p:extLst>
              <p:ext uri="{D42A27DB-BD31-4B8C-83A1-F6EECF244321}">
                <p14:modId xmlns:p14="http://schemas.microsoft.com/office/powerpoint/2010/main" val="476240731"/>
              </p:ext>
            </p:extLst>
          </p:nvPr>
        </p:nvGraphicFramePr>
        <p:xfrm>
          <a:off x="1768365" y="1540297"/>
          <a:ext cx="8655269" cy="4024930"/>
        </p:xfrm>
        <a:graphic>
          <a:graphicData uri="http://schemas.openxmlformats.org/drawingml/2006/table">
            <a:tbl>
              <a:tblPr/>
              <a:tblGrid>
                <a:gridCol w="2236071">
                  <a:extLst>
                    <a:ext uri="{9D8B030D-6E8A-4147-A177-3AD203B41FA5}">
                      <a16:colId xmlns:a16="http://schemas.microsoft.com/office/drawing/2014/main" val="3890412939"/>
                    </a:ext>
                  </a:extLst>
                </a:gridCol>
                <a:gridCol w="6419198">
                  <a:extLst>
                    <a:ext uri="{9D8B030D-6E8A-4147-A177-3AD203B41FA5}">
                      <a16:colId xmlns:a16="http://schemas.microsoft.com/office/drawing/2014/main" val="2156892889"/>
                    </a:ext>
                  </a:extLst>
                </a:gridCol>
              </a:tblGrid>
              <a:tr h="804986">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cs typeface="Arial" panose="020B0604020202020204" pitchFamily="34" charset="0"/>
                        </a:rPr>
                        <a:t>Identificación del requerimiento:</a:t>
                      </a:r>
                      <a:endParaRPr lang="es-CO" sz="2400">
                        <a:solidFill>
                          <a:srgbClr val="0070C0"/>
                        </a:solidFill>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cs typeface="Arial" panose="020B0604020202020204" pitchFamily="34" charset="0"/>
                        </a:rPr>
                        <a:t>RequerimientoNF3</a:t>
                      </a:r>
                      <a:endParaRPr lang="es-CO" sz="2400">
                        <a:solidFill>
                          <a:srgbClr val="0070C0"/>
                        </a:solidFill>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472248"/>
                  </a:ext>
                </a:extLst>
              </a:tr>
              <a:tr h="804986">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cs typeface="Arial" panose="020B0604020202020204" pitchFamily="34" charset="0"/>
                        </a:rPr>
                        <a:t>Nombre del requerimiento:</a:t>
                      </a:r>
                      <a:endParaRPr lang="es-CO" sz="2400">
                        <a:solidFill>
                          <a:srgbClr val="0070C0"/>
                        </a:solidFill>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dirty="0">
                          <a:solidFill>
                            <a:srgbClr val="0070C0"/>
                          </a:solidFill>
                          <a:effectLst/>
                          <a:latin typeface="Arial" panose="020B0604020202020204" pitchFamily="34" charset="0"/>
                          <a:cs typeface="Arial" panose="020B0604020202020204" pitchFamily="34" charset="0"/>
                        </a:rPr>
                        <a:t>Seguridad de información </a:t>
                      </a:r>
                      <a:endParaRPr lang="es-CO" sz="2400" dirty="0">
                        <a:solidFill>
                          <a:srgbClr val="0070C0"/>
                        </a:solidFill>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7983678"/>
                  </a:ext>
                </a:extLst>
              </a:tr>
              <a:tr h="804986">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cs typeface="Arial" panose="020B0604020202020204" pitchFamily="34" charset="0"/>
                        </a:rPr>
                        <a:t>Características</a:t>
                      </a:r>
                      <a:endParaRPr lang="es-CO" sz="2400">
                        <a:solidFill>
                          <a:srgbClr val="0070C0"/>
                        </a:solidFill>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a:solidFill>
                            <a:srgbClr val="0070C0"/>
                          </a:solidFill>
                          <a:effectLst/>
                          <a:latin typeface="Arial" panose="020B0604020202020204" pitchFamily="34" charset="0"/>
                          <a:cs typeface="Arial" panose="020B0604020202020204" pitchFamily="34" charset="0"/>
                        </a:rPr>
                        <a:t>El sistema verificará por medio </a:t>
                      </a:r>
                      <a:endParaRPr lang="es-ES" sz="2400">
                        <a:solidFill>
                          <a:srgbClr val="0070C0"/>
                        </a:solidFill>
                        <a:effectLst/>
                        <a:latin typeface="Arial" panose="020B0604020202020204" pitchFamily="34" charset="0"/>
                        <a:cs typeface="Arial" panose="020B0604020202020204" pitchFamily="34" charset="0"/>
                      </a:endParaRPr>
                    </a:p>
                    <a:p>
                      <a:pPr algn="just" rtl="0" fontAlgn="t">
                        <a:spcBef>
                          <a:spcPts val="0"/>
                        </a:spcBef>
                        <a:spcAft>
                          <a:spcPts val="0"/>
                        </a:spcAft>
                      </a:pPr>
                      <a:r>
                        <a:rPr lang="es-ES" sz="1600" b="0" i="0" u="none" strike="noStrike">
                          <a:solidFill>
                            <a:srgbClr val="0070C0"/>
                          </a:solidFill>
                          <a:effectLst/>
                          <a:latin typeface="Arial" panose="020B0604020202020204" pitchFamily="34" charset="0"/>
                          <a:cs typeface="Arial" panose="020B0604020202020204" pitchFamily="34" charset="0"/>
                        </a:rPr>
                        <a:t>del ID y contraseña que la información del usuario sea la correcta.</a:t>
                      </a:r>
                      <a:endParaRPr lang="es-ES" sz="2400">
                        <a:solidFill>
                          <a:srgbClr val="0070C0"/>
                        </a:solidFill>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538130"/>
                  </a:ext>
                </a:extLst>
              </a:tr>
              <a:tr h="804986">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cs typeface="Arial" panose="020B0604020202020204" pitchFamily="34" charset="0"/>
                        </a:rPr>
                        <a:t>Descripción del requerimiento:</a:t>
                      </a:r>
                      <a:endParaRPr lang="es-CO" sz="2400">
                        <a:solidFill>
                          <a:srgbClr val="0070C0"/>
                        </a:solidFill>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70C0"/>
                          </a:solidFill>
                          <a:effectLst/>
                          <a:latin typeface="Arial" panose="020B0604020202020204" pitchFamily="34" charset="0"/>
                          <a:cs typeface="Arial" panose="020B0604020202020204" pitchFamily="34" charset="0"/>
                        </a:rPr>
                        <a:t>El sistema será exigente a la hora de tratar los datos de usuario de esta forma se evita el mal uso de la información personal. </a:t>
                      </a:r>
                      <a:endParaRPr lang="es-ES" sz="2400" dirty="0">
                        <a:solidFill>
                          <a:srgbClr val="0070C0"/>
                        </a:solidFill>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5942941"/>
                  </a:ext>
                </a:extLst>
              </a:tr>
              <a:tr h="804986">
                <a:tc>
                  <a:txBody>
                    <a:bodyPr/>
                    <a:lstStyle/>
                    <a:p>
                      <a:pPr algn="just" rtl="0" fontAlgn="t">
                        <a:spcBef>
                          <a:spcPts val="0"/>
                        </a:spcBef>
                        <a:spcAft>
                          <a:spcPts val="0"/>
                        </a:spcAft>
                      </a:pPr>
                      <a:r>
                        <a:rPr lang="es-CO" sz="1600" b="1" i="0" u="none" strike="noStrike">
                          <a:solidFill>
                            <a:srgbClr val="0070C0"/>
                          </a:solidFill>
                          <a:effectLst/>
                          <a:latin typeface="Arial" panose="020B0604020202020204" pitchFamily="34" charset="0"/>
                          <a:cs typeface="Arial" panose="020B0604020202020204" pitchFamily="34" charset="0"/>
                        </a:rPr>
                        <a:t>Prioridad de requerimiento:</a:t>
                      </a:r>
                      <a:endParaRPr lang="es-CO" sz="2400">
                        <a:solidFill>
                          <a:srgbClr val="0070C0"/>
                        </a:solidFill>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dirty="0">
                          <a:solidFill>
                            <a:srgbClr val="0070C0"/>
                          </a:solidFill>
                          <a:effectLst/>
                          <a:latin typeface="Arial" panose="020B0604020202020204" pitchFamily="34" charset="0"/>
                          <a:cs typeface="Arial" panose="020B0604020202020204" pitchFamily="34" charset="0"/>
                        </a:rPr>
                        <a:t>    Alta ( x  )         media (    )                baja(      )</a:t>
                      </a:r>
                      <a:endParaRPr lang="es-CO" sz="2400" dirty="0">
                        <a:solidFill>
                          <a:srgbClr val="0070C0"/>
                        </a:solidFill>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77797"/>
                  </a:ext>
                </a:extLst>
              </a:tr>
            </a:tbl>
          </a:graphicData>
        </a:graphic>
      </p:graphicFrame>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974836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CuadroTexto 5"/>
          <p:cNvSpPr txBox="1"/>
          <p:nvPr/>
        </p:nvSpPr>
        <p:spPr>
          <a:xfrm>
            <a:off x="1500188" y="685799"/>
            <a:ext cx="8515350" cy="646331"/>
          </a:xfrm>
          <a:prstGeom prst="rect">
            <a:avLst/>
          </a:prstGeom>
          <a:noFill/>
        </p:spPr>
        <p:txBody>
          <a:bodyPr wrap="square" rtlCol="0">
            <a:spAutoFit/>
          </a:bodyPr>
          <a:lstStyle/>
          <a:p>
            <a:pPr algn="ctr"/>
            <a:r>
              <a:rPr lang="es-CO" sz="3600" b="1" dirty="0">
                <a:solidFill>
                  <a:srgbClr val="0070C0"/>
                </a:solidFill>
              </a:rPr>
              <a:t>DIAGRAMA GENERAL</a:t>
            </a:r>
            <a:endParaRPr lang="en-US" sz="3600" b="1" dirty="0">
              <a:solidFill>
                <a:srgbClr val="0070C0"/>
              </a:solidFill>
            </a:endParaRPr>
          </a:p>
        </p:txBody>
      </p:sp>
      <p:pic>
        <p:nvPicPr>
          <p:cNvPr id="7" name="Imagen 6">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37" y="1485901"/>
            <a:ext cx="10058400" cy="4643438"/>
          </a:xfrm>
          <a:prstGeom prst="rect">
            <a:avLst/>
          </a:prstGeom>
        </p:spPr>
      </p:pic>
    </p:spTree>
    <p:extLst>
      <p:ext uri="{BB962C8B-B14F-4D97-AF65-F5344CB8AC3E}">
        <p14:creationId xmlns:p14="http://schemas.microsoft.com/office/powerpoint/2010/main" val="1568686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18508" y="734290"/>
            <a:ext cx="6497781" cy="461665"/>
          </a:xfrm>
          <a:prstGeom prst="rect">
            <a:avLst/>
          </a:prstGeom>
          <a:noFill/>
        </p:spPr>
        <p:txBody>
          <a:bodyPr wrap="square" rtlCol="0">
            <a:spAutoFit/>
          </a:bodyPr>
          <a:lstStyle/>
          <a:p>
            <a:pPr algn="ctr"/>
            <a:r>
              <a:rPr lang="es-CO" sz="2400" b="1" dirty="0">
                <a:solidFill>
                  <a:srgbClr val="0070C0"/>
                </a:solidFill>
                <a:latin typeface="Arial" panose="020B0604020202020204" pitchFamily="34" charset="0"/>
                <a:cs typeface="Arial" panose="020B0604020202020204" pitchFamily="34" charset="0"/>
              </a:rPr>
              <a:t>DOCUMENTACION DE CASOS DE USO</a:t>
            </a:r>
            <a:endParaRPr lang="en-US" sz="2400" b="1" dirty="0">
              <a:solidFill>
                <a:srgbClr val="0070C0"/>
              </a:solidFill>
              <a:latin typeface="Arial" panose="020B0604020202020204" pitchFamily="34" charset="0"/>
              <a:cs typeface="Arial" panose="020B0604020202020204" pitchFamily="34" charset="0"/>
            </a:endParaRPr>
          </a:p>
        </p:txBody>
      </p:sp>
      <p:pic>
        <p:nvPicPr>
          <p:cNvPr id="3" name="Imagen 2">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467" y="1496291"/>
            <a:ext cx="8707065" cy="4604844"/>
          </a:xfrm>
          <a:prstGeom prst="rect">
            <a:avLst/>
          </a:prstGeom>
        </p:spPr>
      </p:pic>
    </p:spTree>
    <p:extLst>
      <p:ext uri="{BB962C8B-B14F-4D97-AF65-F5344CB8AC3E}">
        <p14:creationId xmlns:p14="http://schemas.microsoft.com/office/powerpoint/2010/main" val="108793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ANEXOS</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hlinkClick r:id="rId3" action="ppaction://hlinkfile"/>
            <a:extLst>
              <a:ext uri="{FF2B5EF4-FFF2-40B4-BE49-F238E27FC236}">
                <a16:creationId xmlns:a16="http://schemas.microsoft.com/office/drawing/2014/main" id="{03EC8784-F841-4BD9-8443-3B6F41DC20A4}"/>
              </a:ext>
            </a:extLst>
          </p:cNvPr>
          <p:cNvSpPr txBox="1"/>
          <p:nvPr/>
        </p:nvSpPr>
        <p:spPr>
          <a:xfrm>
            <a:off x="477449" y="1419771"/>
            <a:ext cx="9791114" cy="369332"/>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DOCUMENTO IEEE830 </a:t>
            </a:r>
          </a:p>
        </p:txBody>
      </p:sp>
      <p:sp>
        <p:nvSpPr>
          <p:cNvPr id="3" name="CuadroTexto 2">
            <a:hlinkClick r:id="rId4"/>
          </p:cNvPr>
          <p:cNvSpPr txBox="1"/>
          <p:nvPr/>
        </p:nvSpPr>
        <p:spPr>
          <a:xfrm>
            <a:off x="477449" y="2563091"/>
            <a:ext cx="4094551" cy="369332"/>
          </a:xfrm>
          <a:prstGeom prst="rect">
            <a:avLst/>
          </a:prstGeom>
          <a:noFill/>
        </p:spPr>
        <p:txBody>
          <a:bodyPr wrap="square" rtlCol="0">
            <a:spAutoFit/>
          </a:bodyPr>
          <a:lstStyle/>
          <a:p>
            <a:r>
              <a:rPr lang="es-CO" dirty="0">
                <a:solidFill>
                  <a:srgbClr val="0070C0"/>
                </a:solidFill>
                <a:latin typeface="Arial" panose="020B0604020202020204" pitchFamily="34" charset="0"/>
                <a:cs typeface="Arial" panose="020B0604020202020204" pitchFamily="34" charset="0"/>
              </a:rPr>
              <a:t>DOCUMENTO DE INVESTIGACION</a:t>
            </a:r>
            <a:endParaRPr lang="en-U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6625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CuadroTexto 5">
            <a:extLst>
              <a:ext uri="{FF2B5EF4-FFF2-40B4-BE49-F238E27FC236}">
                <a16:creationId xmlns:a16="http://schemas.microsoft.com/office/drawing/2014/main" id="{467AFED2-B661-43CF-B802-606A6A249BDD}"/>
              </a:ext>
            </a:extLst>
          </p:cNvPr>
          <p:cNvSpPr txBox="1"/>
          <p:nvPr/>
        </p:nvSpPr>
        <p:spPr>
          <a:xfrm>
            <a:off x="886265" y="281354"/>
            <a:ext cx="9355015" cy="584775"/>
          </a:xfrm>
          <a:prstGeom prst="rect">
            <a:avLst/>
          </a:prstGeom>
          <a:noFill/>
        </p:spPr>
        <p:txBody>
          <a:bodyPr wrap="square" rtlCol="0">
            <a:spAutoFit/>
          </a:bodyPr>
          <a:lstStyle/>
          <a:p>
            <a:pPr algn="ctr"/>
            <a:r>
              <a:rPr lang="es-ES" sz="3200" b="1" dirty="0">
                <a:solidFill>
                  <a:schemeClr val="bg1"/>
                </a:solidFill>
                <a:latin typeface="Arial" panose="020B0604020202020204" pitchFamily="34" charset="0"/>
                <a:cs typeface="Arial" panose="020B0604020202020204" pitchFamily="34" charset="0"/>
              </a:rPr>
              <a:t>TABLA DE CONTENIDO </a:t>
            </a:r>
            <a:endParaRPr lang="es-CO" sz="3200" b="1" dirty="0">
              <a:solidFill>
                <a:schemeClr val="bg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81449E7D-7336-438B-9C80-9086C5C87EDA}"/>
              </a:ext>
            </a:extLst>
          </p:cNvPr>
          <p:cNvSpPr txBox="1"/>
          <p:nvPr/>
        </p:nvSpPr>
        <p:spPr>
          <a:xfrm>
            <a:off x="379827" y="948690"/>
            <a:ext cx="9861453" cy="5909310"/>
          </a:xfrm>
          <a:prstGeom prst="rect">
            <a:avLst/>
          </a:prstGeom>
          <a:noFill/>
        </p:spPr>
        <p:txBody>
          <a:bodyPr wrap="square" rtlCol="0">
            <a:spAutoFit/>
          </a:bodyPr>
          <a:lstStyle/>
          <a:p>
            <a:pPr marL="342900" indent="-342900">
              <a:buAutoNum type="arabicParenR"/>
            </a:pPr>
            <a:r>
              <a:rPr lang="es-ES" b="1" dirty="0">
                <a:solidFill>
                  <a:schemeClr val="bg1"/>
                </a:solidFill>
                <a:latin typeface="Arial" panose="020B0604020202020204" pitchFamily="34" charset="0"/>
                <a:cs typeface="Arial" panose="020B0604020202020204" pitchFamily="34" charset="0"/>
              </a:rPr>
              <a:t>Nombre y logo del proyecto</a:t>
            </a:r>
          </a:p>
          <a:p>
            <a:pPr marL="342900" indent="-342900">
              <a:buAutoNum type="arabicParenR"/>
            </a:pPr>
            <a:endParaRPr lang="es-ES" b="1" dirty="0">
              <a:solidFill>
                <a:schemeClr val="bg1"/>
              </a:solidFill>
              <a:latin typeface="Arial" panose="020B0604020202020204" pitchFamily="34" charset="0"/>
              <a:cs typeface="Arial" panose="020B0604020202020204" pitchFamily="34" charset="0"/>
            </a:endParaRPr>
          </a:p>
          <a:p>
            <a:pPr marL="342900" indent="-342900">
              <a:buAutoNum type="arabicParenR"/>
            </a:pPr>
            <a:r>
              <a:rPr lang="es-ES" b="1" dirty="0">
                <a:solidFill>
                  <a:schemeClr val="bg1"/>
                </a:solidFill>
                <a:latin typeface="Arial" panose="020B0604020202020204" pitchFamily="34" charset="0"/>
                <a:cs typeface="Arial" panose="020B0604020202020204" pitchFamily="34" charset="0"/>
              </a:rPr>
              <a:t>Información general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Planteamiento del problema</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 general</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Objetivos específicos </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Alcance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Justificación</a:t>
            </a:r>
          </a:p>
          <a:p>
            <a:r>
              <a:rPr lang="es-ES" b="1" dirty="0">
                <a:solidFill>
                  <a:schemeClr val="bg1"/>
                </a:solidFill>
                <a:latin typeface="Arial" panose="020B0604020202020204" pitchFamily="34" charset="0"/>
                <a:cs typeface="Arial" panose="020B0604020202020204" pitchFamily="34" charset="0"/>
              </a:rPr>
              <a:t>3)Levantamiento de información y tabulación de datos</a:t>
            </a:r>
          </a:p>
          <a:p>
            <a:r>
              <a:rPr lang="es-ES" b="1" dirty="0">
                <a:solidFill>
                  <a:schemeClr val="bg1"/>
                </a:solidFill>
                <a:latin typeface="Arial" panose="020B0604020202020204" pitchFamily="34" charset="0"/>
                <a:cs typeface="Arial" panose="020B0604020202020204" pitchFamily="34" charset="0"/>
              </a:rPr>
              <a:t> </a:t>
            </a:r>
          </a:p>
          <a:p>
            <a:r>
              <a:rPr lang="es-ES" b="1" dirty="0">
                <a:solidFill>
                  <a:schemeClr val="bg1"/>
                </a:solidFill>
                <a:latin typeface="Arial" panose="020B0604020202020204" pitchFamily="34" charset="0"/>
                <a:cs typeface="Arial" panose="020B0604020202020204" pitchFamily="34" charset="0"/>
              </a:rPr>
              <a:t>4)Mapa de procesos y diagramas de flujo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necesidad del cliente</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gestión de ingreso</a:t>
            </a:r>
          </a:p>
          <a:p>
            <a:r>
              <a:rPr lang="es-ES" b="1" dirty="0">
                <a:solidFill>
                  <a:schemeClr val="bg1"/>
                </a:solidFill>
                <a:latin typeface="Arial" panose="020B0604020202020204" pitchFamily="34" charset="0"/>
                <a:cs typeface="Arial" panose="020B0604020202020204" pitchFamily="34" charset="0"/>
              </a:rPr>
              <a:t>5) Control de versiones(GITHUB)</a:t>
            </a:r>
          </a:p>
          <a:p>
            <a:endParaRPr lang="es-ES" b="1" dirty="0">
              <a:solidFill>
                <a:schemeClr val="bg1"/>
              </a:solidFill>
              <a:latin typeface="Arial" panose="020B0604020202020204" pitchFamily="34" charset="0"/>
              <a:cs typeface="Arial" panose="020B0604020202020204" pitchFamily="34" charset="0"/>
            </a:endParaRPr>
          </a:p>
          <a:p>
            <a:r>
              <a:rPr lang="es-ES" b="1" dirty="0">
                <a:solidFill>
                  <a:schemeClr val="bg1"/>
                </a:solidFill>
                <a:latin typeface="Arial" panose="020B0604020202020204" pitchFamily="34" charset="0"/>
                <a:cs typeface="Arial" panose="020B0604020202020204" pitchFamily="34" charset="0"/>
              </a:rPr>
              <a:t>6)Documento IEEE 830</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funcionales</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no funcionales</a:t>
            </a:r>
          </a:p>
          <a:p>
            <a:r>
              <a:rPr lang="es-ES" b="1" dirty="0">
                <a:solidFill>
                  <a:schemeClr val="bg1"/>
                </a:solidFill>
                <a:latin typeface="Arial" panose="020B0604020202020204" pitchFamily="34" charset="0"/>
                <a:cs typeface="Arial" panose="020B0604020202020204" pitchFamily="34" charset="0"/>
              </a:rPr>
              <a:t>7)Diagramas casos de uso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Casos de uso extendido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Formato de documentación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CuadroTexto 2">
            <a:extLst>
              <a:ext uri="{FF2B5EF4-FFF2-40B4-BE49-F238E27FC236}">
                <a16:creationId xmlns:a16="http://schemas.microsoft.com/office/drawing/2014/main" id="{9DB85218-CD41-41C5-8F5E-C811590A3A0A}"/>
              </a:ext>
            </a:extLst>
          </p:cNvPr>
          <p:cNvSpPr txBox="1"/>
          <p:nvPr/>
        </p:nvSpPr>
        <p:spPr>
          <a:xfrm>
            <a:off x="2241452" y="372795"/>
            <a:ext cx="7709095" cy="1569660"/>
          </a:xfrm>
          <a:prstGeom prst="rect">
            <a:avLst/>
          </a:prstGeom>
          <a:noFill/>
        </p:spPr>
        <p:txBody>
          <a:bodyPr wrap="square" rtlCol="0">
            <a:spAutoFit/>
          </a:bodyPr>
          <a:lstStyle/>
          <a:p>
            <a:pPr algn="ctr"/>
            <a:r>
              <a:rPr lang="es-ES" sz="9600" b="1" dirty="0">
                <a:solidFill>
                  <a:srgbClr val="0070C0"/>
                </a:solidFill>
                <a:latin typeface="Arial" panose="020B0604020202020204" pitchFamily="34" charset="0"/>
                <a:cs typeface="Arial" panose="020B0604020202020204" pitchFamily="34" charset="0"/>
              </a:rPr>
              <a:t>NEARBY</a:t>
            </a:r>
            <a:endParaRPr lang="es-CO" sz="9600" b="1" dirty="0">
              <a:solidFill>
                <a:srgbClr val="0070C0"/>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74E1FAC5-9FED-46DA-A649-00383D12F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282" y="2277270"/>
            <a:ext cx="3207434" cy="4207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a:solidFill>
                  <a:srgbClr val="0070C0"/>
                </a:solidFill>
                <a:latin typeface="Arial" panose="020B0604020202020204" pitchFamily="34" charset="0"/>
                <a:cs typeface="Arial" panose="020B0604020202020204" pitchFamily="34" charset="0"/>
              </a:rPr>
              <a:t>PLANTEAMIENTO DEL PROBLEMA</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4801314"/>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Se determinó que la mayoría de conductores que se desplazan en diferentes vehículos (bicicleta, moto y carro) alrededor de la ciudad, presentaban la necesidad de encontrar eficientemente un estacionamiento(parqueadero) para dejar su vehículo, teniendo la tranquilidad de que este será supervisado por dicho establecimiento hasta que el conductor regrese, pero las aplicaciones comunes como lo son; </a:t>
            </a:r>
            <a:r>
              <a:rPr lang="es-ES" dirty="0" err="1">
                <a:solidFill>
                  <a:srgbClr val="0070C0"/>
                </a:solidFill>
                <a:latin typeface="Arial" panose="020B0604020202020204" pitchFamily="34" charset="0"/>
                <a:cs typeface="Arial" panose="020B0604020202020204" pitchFamily="34" charset="0"/>
              </a:rPr>
              <a:t>Waze</a:t>
            </a:r>
            <a:r>
              <a:rPr lang="es-ES" dirty="0">
                <a:solidFill>
                  <a:srgbClr val="0070C0"/>
                </a:solidFill>
                <a:latin typeface="Arial" panose="020B0604020202020204" pitchFamily="34" charset="0"/>
                <a:cs typeface="Arial" panose="020B0604020202020204" pitchFamily="34" charset="0"/>
              </a:rPr>
              <a:t> o Google </a:t>
            </a:r>
            <a:r>
              <a:rPr lang="es-ES" dirty="0" err="1">
                <a:solidFill>
                  <a:srgbClr val="0070C0"/>
                </a:solidFill>
                <a:latin typeface="Arial" panose="020B0604020202020204" pitchFamily="34" charset="0"/>
                <a:cs typeface="Arial" panose="020B0604020202020204" pitchFamily="34" charset="0"/>
              </a:rPr>
              <a:t>Maps</a:t>
            </a:r>
            <a:r>
              <a:rPr lang="es-ES" dirty="0">
                <a:solidFill>
                  <a:srgbClr val="0070C0"/>
                </a:solidFill>
                <a:latin typeface="Arial" panose="020B0604020202020204" pitchFamily="34" charset="0"/>
                <a:cs typeface="Arial" panose="020B0604020202020204" pitchFamily="34" charset="0"/>
              </a:rPr>
              <a:t> no son del todo asertivas con la información que muestran respecto a este tipo de establecimientos, ya sea por falta de información o por negocios no registrados dentro la base de datos, es casi imposible determinar cuál es el mejor establecimiento para poder dejar el vehículo.</a:t>
            </a:r>
          </a:p>
          <a:p>
            <a:pPr algn="just"/>
            <a:r>
              <a:rPr lang="es-ES" dirty="0">
                <a:solidFill>
                  <a:srgbClr val="0070C0"/>
                </a:solidFill>
                <a:latin typeface="Arial" panose="020B0604020202020204" pitchFamily="34" charset="0"/>
                <a:cs typeface="Arial" panose="020B0604020202020204" pitchFamily="34" charset="0"/>
              </a:rPr>
              <a:t>La publicidad y el marketing son vitales a la hora de promocionar un producto o un negocio, en este caso un estacionamiento, se observa que los parqueaderos no se cuentan con publicidad en sitios web haciendo más difícil encontrarlos y acceder a ellos. Se pueden presentar casos en los que un parqueadero brinda un muy buen servicio, pero no se muestran como la mejor opción a la hora de su búsqueda.</a:t>
            </a:r>
          </a:p>
          <a:p>
            <a:pPr algn="just"/>
            <a:r>
              <a:rPr lang="es-ES" dirty="0">
                <a:solidFill>
                  <a:srgbClr val="0070C0"/>
                </a:solidFill>
                <a:latin typeface="Arial" panose="020B0604020202020204" pitchFamily="34" charset="0"/>
                <a:cs typeface="Arial" panose="020B0604020202020204" pitchFamily="34" charset="0"/>
              </a:rPr>
              <a:t>Se determinó que distintas aplicaciones como </a:t>
            </a:r>
            <a:r>
              <a:rPr lang="es-ES" dirty="0" err="1">
                <a:solidFill>
                  <a:srgbClr val="0070C0"/>
                </a:solidFill>
                <a:latin typeface="Arial" panose="020B0604020202020204" pitchFamily="34" charset="0"/>
                <a:cs typeface="Arial" panose="020B0604020202020204" pitchFamily="34" charset="0"/>
              </a:rPr>
              <a:t>Waze</a:t>
            </a:r>
            <a:r>
              <a:rPr lang="es-ES" dirty="0">
                <a:solidFill>
                  <a:srgbClr val="0070C0"/>
                </a:solidFill>
                <a:latin typeface="Arial" panose="020B0604020202020204" pitchFamily="34" charset="0"/>
                <a:cs typeface="Arial" panose="020B0604020202020204" pitchFamily="34" charset="0"/>
              </a:rPr>
              <a:t> y Google </a:t>
            </a:r>
            <a:r>
              <a:rPr lang="es-ES" dirty="0" err="1">
                <a:solidFill>
                  <a:srgbClr val="0070C0"/>
                </a:solidFill>
                <a:latin typeface="Arial" panose="020B0604020202020204" pitchFamily="34" charset="0"/>
                <a:cs typeface="Arial" panose="020B0604020202020204" pitchFamily="34" charset="0"/>
              </a:rPr>
              <a:t>Maps</a:t>
            </a:r>
            <a:r>
              <a:rPr lang="es-ES" dirty="0">
                <a:solidFill>
                  <a:srgbClr val="0070C0"/>
                </a:solidFill>
                <a:latin typeface="Arial" panose="020B0604020202020204" pitchFamily="34" charset="0"/>
                <a:cs typeface="Arial" panose="020B0604020202020204" pitchFamily="34" charset="0"/>
              </a:rPr>
              <a:t> no presentan de forma asertiva los cupos disponibles dentro del parqueadero, algún tipo de calificación y/o opiniones de los usuarios podrían hacerle más difícil al cliente determinar el lugar o establecimiento al que desee ir.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CuadroTexto 2">
            <a:extLst>
              <a:ext uri="{FF2B5EF4-FFF2-40B4-BE49-F238E27FC236}">
                <a16:creationId xmlns:a16="http://schemas.microsoft.com/office/drawing/2014/main" id="{BFA7DC27-543D-421A-8BB2-95A8CFB88473}"/>
              </a:ext>
            </a:extLst>
          </p:cNvPr>
          <p:cNvSpPr txBox="1"/>
          <p:nvPr/>
        </p:nvSpPr>
        <p:spPr>
          <a:xfrm>
            <a:off x="2206283" y="494154"/>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OBJETIVO GENERAL</a:t>
            </a:r>
            <a:endParaRPr lang="es-CO" sz="2800" b="1" dirty="0">
              <a:solidFill>
                <a:srgbClr val="0070C0"/>
              </a:solidFill>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AE549AC0-6878-4F5E-8330-50966286A2A8}"/>
              </a:ext>
            </a:extLst>
          </p:cNvPr>
          <p:cNvSpPr txBox="1"/>
          <p:nvPr/>
        </p:nvSpPr>
        <p:spPr>
          <a:xfrm>
            <a:off x="422032" y="1434905"/>
            <a:ext cx="9439422" cy="1477328"/>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Desarrollar una aplicación la cual gestione la información de parqueaderos, permitiendo mayor seguridad a los usuarios y agilidad al momento de realizar una búsqueda en una zona en específico, para encontrar parqueaderos con espacios disponibles, además permitirá a los estacionamientos administrar el ingreso de vehículos para mostrar en todo momento cuantos espacios tiene disponibles el establecimiento.</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25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F5DA41-2BB2-4B3B-9F0C-47F2FE05DA23}"/>
              </a:ext>
            </a:extLst>
          </p:cNvPr>
          <p:cNvSpPr txBox="1"/>
          <p:nvPr/>
        </p:nvSpPr>
        <p:spPr>
          <a:xfrm>
            <a:off x="2025747" y="492370"/>
            <a:ext cx="7244861" cy="584775"/>
          </a:xfrm>
          <a:prstGeom prst="rect">
            <a:avLst/>
          </a:prstGeom>
          <a:noFill/>
        </p:spPr>
        <p:txBody>
          <a:bodyPr wrap="square" rtlCol="0">
            <a:spAutoFit/>
          </a:bodyPr>
          <a:lstStyle/>
          <a:p>
            <a:pPr algn="ctr"/>
            <a:r>
              <a:rPr lang="es-ES" sz="3200" b="1" dirty="0">
                <a:solidFill>
                  <a:srgbClr val="0070C0"/>
                </a:solidFill>
                <a:latin typeface="Arial" panose="020B0604020202020204" pitchFamily="34" charset="0"/>
                <a:cs typeface="Arial" panose="020B0604020202020204" pitchFamily="34" charset="0"/>
              </a:rPr>
              <a:t>OBJETIVOS ESPECIFICOS</a:t>
            </a:r>
            <a:endParaRPr lang="es-CO" sz="3200" b="1" dirty="0">
              <a:solidFill>
                <a:srgbClr val="0070C0"/>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30CCC4ED-43A0-4D60-9B10-7DABDB29B07F}"/>
              </a:ext>
            </a:extLst>
          </p:cNvPr>
          <p:cNvSpPr txBox="1"/>
          <p:nvPr/>
        </p:nvSpPr>
        <p:spPr>
          <a:xfrm>
            <a:off x="281354" y="2236763"/>
            <a:ext cx="10156874" cy="1754326"/>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	Se deberá realizar la investigación pertinente para establecer requerimientos </a:t>
            </a:r>
          </a:p>
          <a:p>
            <a:pPr algn="just"/>
            <a:r>
              <a:rPr lang="es-ES" dirty="0">
                <a:solidFill>
                  <a:srgbClr val="0070C0"/>
                </a:solidFill>
                <a:latin typeface="Arial" panose="020B0604020202020204" pitchFamily="34" charset="0"/>
                <a:cs typeface="Arial" panose="020B0604020202020204" pitchFamily="34" charset="0"/>
              </a:rPr>
              <a:t>•	Se tendrá que determinar su principal función</a:t>
            </a:r>
          </a:p>
          <a:p>
            <a:pPr algn="just"/>
            <a:r>
              <a:rPr lang="es-ES" dirty="0">
                <a:solidFill>
                  <a:srgbClr val="0070C0"/>
                </a:solidFill>
                <a:latin typeface="Arial" panose="020B0604020202020204" pitchFamily="34" charset="0"/>
                <a:cs typeface="Arial" panose="020B0604020202020204" pitchFamily="34" charset="0"/>
              </a:rPr>
              <a:t>•	Se deberá hacer un análisis previo al desarrollo para facilitar el proceso de programación</a:t>
            </a:r>
          </a:p>
          <a:p>
            <a:pPr algn="just"/>
            <a:r>
              <a:rPr lang="es-ES" dirty="0">
                <a:solidFill>
                  <a:srgbClr val="0070C0"/>
                </a:solidFill>
                <a:latin typeface="Arial" panose="020B0604020202020204" pitchFamily="34" charset="0"/>
                <a:cs typeface="Arial" panose="020B0604020202020204" pitchFamily="34" charset="0"/>
              </a:rPr>
              <a:t>•	Programar el aplicativo en java para permitir el multiplataformas</a:t>
            </a:r>
          </a:p>
          <a:p>
            <a:pPr algn="just"/>
            <a:r>
              <a:rPr lang="es-ES" dirty="0">
                <a:solidFill>
                  <a:srgbClr val="0070C0"/>
                </a:solidFill>
                <a:latin typeface="Arial" panose="020B0604020202020204" pitchFamily="34" charset="0"/>
                <a:cs typeface="Arial" panose="020B0604020202020204" pitchFamily="34" charset="0"/>
              </a:rPr>
              <a:t>•	Establecer publico al cual va dirigida la app</a:t>
            </a:r>
          </a:p>
          <a:p>
            <a:pPr algn="just"/>
            <a:r>
              <a:rPr lang="es-ES" dirty="0">
                <a:solidFill>
                  <a:srgbClr val="0070C0"/>
                </a:solidFill>
                <a:latin typeface="Arial" panose="020B0604020202020204" pitchFamily="34" charset="0"/>
                <a:cs typeface="Arial" panose="020B0604020202020204" pitchFamily="34" charset="0"/>
              </a:rPr>
              <a:t>•	Promocionar y vender la idea a diferentes empresas para implementarla </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274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ALCANCE DEL PROYECTO</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4524315"/>
          </a:xfrm>
          <a:prstGeom prst="rect">
            <a:avLst/>
          </a:prstGeom>
          <a:noFill/>
        </p:spPr>
        <p:txBody>
          <a:bodyPr wrap="square" rtlCol="0">
            <a:spAutoFit/>
          </a:bodyPr>
          <a:lstStyle/>
          <a:p>
            <a:pPr algn="just"/>
            <a:r>
              <a:rPr lang="es-CO" b="1" dirty="0">
                <a:solidFill>
                  <a:srgbClr val="0070C0"/>
                </a:solidFill>
                <a:latin typeface="Arial" panose="020B0604020202020204" pitchFamily="34" charset="0"/>
                <a:cs typeface="Arial" panose="020B0604020202020204" pitchFamily="34" charset="0"/>
              </a:rPr>
              <a:t>El alcance de este proyecto está limitado hacia el enfoque y sus funciones</a:t>
            </a:r>
          </a:p>
          <a:p>
            <a:pPr algn="just"/>
            <a:endParaRPr lang="es-CO" b="1" dirty="0">
              <a:solidFill>
                <a:srgbClr val="0070C0"/>
              </a:solidFill>
              <a:latin typeface="Arial" panose="020B0604020202020204" pitchFamily="34" charset="0"/>
              <a:cs typeface="Arial" panose="020B0604020202020204" pitchFamily="34" charset="0"/>
            </a:endParaRPr>
          </a:p>
          <a:p>
            <a:pPr algn="just"/>
            <a:r>
              <a:rPr lang="es-CO" b="1" dirty="0">
                <a:solidFill>
                  <a:srgbClr val="0070C0"/>
                </a:solidFill>
                <a:latin typeface="Arial" panose="020B0604020202020204" pitchFamily="34" charset="0"/>
                <a:cs typeface="Arial" panose="020B0604020202020204" pitchFamily="34" charset="0"/>
              </a:rPr>
              <a:t>Esta aplicación </a:t>
            </a:r>
          </a:p>
          <a:p>
            <a:pPr algn="just"/>
            <a:r>
              <a:rPr lang="es-CO" dirty="0">
                <a:solidFill>
                  <a:srgbClr val="0070C0"/>
                </a:solidFill>
                <a:latin typeface="Arial" panose="020B0604020202020204" pitchFamily="34" charset="0"/>
                <a:cs typeface="Arial" panose="020B0604020202020204" pitchFamily="34" charset="0"/>
              </a:rPr>
              <a:t>•	Mostar únicamente las ubicaciones de estacionamientos excluyendo centros comerciales, restaurantes y tiendas hasta que no se logre un convenio de implementación.</a:t>
            </a:r>
          </a:p>
          <a:p>
            <a:pPr algn="just"/>
            <a:r>
              <a:rPr lang="es-CO" dirty="0">
                <a:solidFill>
                  <a:srgbClr val="0070C0"/>
                </a:solidFill>
                <a:latin typeface="Arial" panose="020B0604020202020204" pitchFamily="34" charset="0"/>
                <a:cs typeface="Arial" panose="020B0604020202020204" pitchFamily="34" charset="0"/>
              </a:rPr>
              <a:t>•	No estará disponible realizar el pago del servicio de parqueadero </a:t>
            </a:r>
          </a:p>
          <a:p>
            <a:pPr algn="just"/>
            <a:r>
              <a:rPr lang="es-CO" dirty="0">
                <a:solidFill>
                  <a:srgbClr val="0070C0"/>
                </a:solidFill>
                <a:latin typeface="Arial" panose="020B0604020202020204" pitchFamily="34" charset="0"/>
                <a:cs typeface="Arial" panose="020B0604020202020204" pitchFamily="34" charset="0"/>
              </a:rPr>
              <a:t>•	Aun no funciona fuera de la ciudad de Bogotá hasta actualizar la información de la base de datos</a:t>
            </a:r>
          </a:p>
          <a:p>
            <a:pPr algn="just"/>
            <a:r>
              <a:rPr lang="es-CO" dirty="0">
                <a:solidFill>
                  <a:srgbClr val="0070C0"/>
                </a:solidFill>
                <a:latin typeface="Arial" panose="020B0604020202020204" pitchFamily="34" charset="0"/>
                <a:cs typeface="Arial" panose="020B0604020202020204" pitchFamily="34" charset="0"/>
              </a:rPr>
              <a:t>•	No mostrara establecimientos diferentes a los parqueaderos, hasta que se implemente en alguna futura actualización</a:t>
            </a:r>
          </a:p>
          <a:p>
            <a:pPr algn="just"/>
            <a:r>
              <a:rPr lang="es-CO" dirty="0">
                <a:solidFill>
                  <a:srgbClr val="0070C0"/>
                </a:solidFill>
                <a:latin typeface="Arial" panose="020B0604020202020204" pitchFamily="34" charset="0"/>
                <a:cs typeface="Arial" panose="020B0604020202020204" pitchFamily="34" charset="0"/>
              </a:rPr>
              <a:t>•	No tendrá el mismo uso que </a:t>
            </a:r>
            <a:r>
              <a:rPr lang="es-CO" dirty="0" err="1">
                <a:solidFill>
                  <a:srgbClr val="0070C0"/>
                </a:solidFill>
                <a:latin typeface="Arial" panose="020B0604020202020204" pitchFamily="34" charset="0"/>
                <a:cs typeface="Arial" panose="020B0604020202020204" pitchFamily="34" charset="0"/>
              </a:rPr>
              <a:t>Waze</a:t>
            </a:r>
            <a:r>
              <a:rPr lang="es-CO" dirty="0">
                <a:solidFill>
                  <a:srgbClr val="0070C0"/>
                </a:solidFill>
                <a:latin typeface="Arial" panose="020B0604020202020204" pitchFamily="34" charset="0"/>
                <a:cs typeface="Arial" panose="020B0604020202020204" pitchFamily="34" charset="0"/>
              </a:rPr>
              <a:t> o Google </a:t>
            </a:r>
            <a:r>
              <a:rPr lang="es-CO" dirty="0" err="1">
                <a:solidFill>
                  <a:srgbClr val="0070C0"/>
                </a:solidFill>
                <a:latin typeface="Arial" panose="020B0604020202020204" pitchFamily="34" charset="0"/>
                <a:cs typeface="Arial" panose="020B0604020202020204" pitchFamily="34" charset="0"/>
              </a:rPr>
              <a:t>maps</a:t>
            </a:r>
            <a:r>
              <a:rPr lang="es-CO" dirty="0">
                <a:solidFill>
                  <a:srgbClr val="0070C0"/>
                </a:solidFill>
                <a:latin typeface="Arial" panose="020B0604020202020204" pitchFamily="34" charset="0"/>
                <a:cs typeface="Arial" panose="020B0604020202020204" pitchFamily="34" charset="0"/>
              </a:rPr>
              <a:t> (no es un GPS)</a:t>
            </a:r>
          </a:p>
          <a:p>
            <a:pPr algn="just"/>
            <a:r>
              <a:rPr lang="es-CO" dirty="0">
                <a:solidFill>
                  <a:srgbClr val="0070C0"/>
                </a:solidFill>
                <a:latin typeface="Arial" panose="020B0604020202020204" pitchFamily="34" charset="0"/>
                <a:cs typeface="Arial" panose="020B0604020202020204" pitchFamily="34" charset="0"/>
              </a:rPr>
              <a:t>•	No llevara la contabilidad del pago de las tarifas que se reciben por el ingreso de vehículos </a:t>
            </a:r>
          </a:p>
          <a:p>
            <a:pPr algn="just"/>
            <a:r>
              <a:rPr lang="es-CO" dirty="0">
                <a:solidFill>
                  <a:srgbClr val="0070C0"/>
                </a:solidFill>
                <a:latin typeface="Arial" panose="020B0604020202020204" pitchFamily="34" charset="0"/>
                <a:cs typeface="Arial" panose="020B0604020202020204" pitchFamily="34" charset="0"/>
              </a:rPr>
              <a:t>•	Permitirá hacer una reserva de espacio en el establecimiento escogido, pero no se podrá hacer un pago anticipado por la app para garantizar el espacio reservado. </a:t>
            </a:r>
          </a:p>
          <a:p>
            <a:pPr algn="just"/>
            <a:r>
              <a:rPr lang="es-CO" dirty="0">
                <a:solidFill>
                  <a:srgbClr val="0070C0"/>
                </a:solidFill>
                <a:latin typeface="Arial" panose="020B0604020202020204" pitchFamily="34" charset="0"/>
                <a:cs typeface="Arial" panose="020B0604020202020204" pitchFamily="34" charset="0"/>
              </a:rPr>
              <a:t> </a:t>
            </a:r>
            <a:endParaRPr lang="es-E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827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JUSTIFICACIÒN</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3139321"/>
          </a:xfrm>
          <a:prstGeom prst="rect">
            <a:avLst/>
          </a:prstGeom>
          <a:noFill/>
        </p:spPr>
        <p:txBody>
          <a:bodyPr wrap="square" rtlCol="0">
            <a:spAutoFit/>
          </a:bodyPr>
          <a:lstStyle/>
          <a:p>
            <a:pPr algn="just"/>
            <a:r>
              <a:rPr lang="es-CO">
                <a:solidFill>
                  <a:srgbClr val="0070C0"/>
                </a:solidFill>
                <a:latin typeface="Arial" panose="020B0604020202020204" pitchFamily="34" charset="0"/>
                <a:cs typeface="Arial" panose="020B0604020202020204" pitchFamily="34" charset="0"/>
              </a:rPr>
              <a:t>En vista de estos problemas, el desarrollo del presente proyecto halla su importancia en la necesidad de brindar una solución a la amplia demanda de parqueaderos para el sector automovilístico en la ciudad de Bogotá.</a:t>
            </a:r>
          </a:p>
          <a:p>
            <a:pPr algn="just"/>
            <a:r>
              <a:rPr lang="es-CO">
                <a:solidFill>
                  <a:srgbClr val="0070C0"/>
                </a:solidFill>
                <a:latin typeface="Arial" panose="020B0604020202020204" pitchFamily="34" charset="0"/>
                <a:cs typeface="Arial" panose="020B0604020202020204" pitchFamily="34" charset="0"/>
              </a:rPr>
              <a:t>Al mismo tiempo con la implementación de este sistema (Aplicativo móvil) se podría dar solución a las necesidades de muchos usuarios que requieren el uso de un parqueadero, Brindándoles la información necesaria como por ejemplo tarifas, ubicación, espacios disponibles, ranking de calificación por servicios brindados de un establecimiento, etc. Con el fin de favorecer así la movilidad en diferentes sectores de la ciudad ya que en algunas zonas las calles se ven saturadas de vehículos estacionados, lo que quita espacio para que el tráfico fluya de manera óptima, además se busca optimizar el tiempo que tienen las personas para buscar un lugar donde estacionarse de la manera más efectiva </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72581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1920</Words>
  <Application>Microsoft Office PowerPoint</Application>
  <PresentationFormat>Panorámica</PresentationFormat>
  <Paragraphs>183</Paragraphs>
  <Slides>25</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Henry Alfonso Garzon Sanchez</dc:creator>
  <cp:lastModifiedBy>colombia forero estrada</cp:lastModifiedBy>
  <cp:revision>13</cp:revision>
  <dcterms:created xsi:type="dcterms:W3CDTF">2020-05-31T23:40:27Z</dcterms:created>
  <dcterms:modified xsi:type="dcterms:W3CDTF">2021-12-07T15:01:51Z</dcterms:modified>
</cp:coreProperties>
</file>