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5" r:id="rId3"/>
    <p:sldId id="276" r:id="rId4"/>
    <p:sldId id="258" r:id="rId5"/>
    <p:sldId id="263" r:id="rId6"/>
    <p:sldId id="278" r:id="rId7"/>
    <p:sldId id="279" r:id="rId8"/>
    <p:sldId id="280" r:id="rId9"/>
    <p:sldId id="281" r:id="rId10"/>
    <p:sldId id="277" r:id="rId11"/>
    <p:sldId id="282" r:id="rId12"/>
    <p:sldId id="283" r:id="rId13"/>
    <p:sldId id="285" r:id="rId14"/>
    <p:sldId id="284" r:id="rId15"/>
    <p:sldId id="286" r:id="rId16"/>
    <p:sldId id="273"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A230-26E9-4845-90B2-987FEDAD6952}" type="datetimeFigureOut">
              <a:rPr lang="es-CO" smtClean="0"/>
              <a:t>3/12/2021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9992F-CB38-47BC-A2E9-D6D30D596956}" type="slidenum">
              <a:rPr lang="es-CO" smtClean="0"/>
              <a:t>‹Nº›</a:t>
            </a:fld>
            <a:endParaRPr lang="es-CO"/>
          </a:p>
        </p:txBody>
      </p:sp>
    </p:spTree>
    <p:extLst>
      <p:ext uri="{BB962C8B-B14F-4D97-AF65-F5344CB8AC3E}">
        <p14:creationId xmlns:p14="http://schemas.microsoft.com/office/powerpoint/2010/main" val="184248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Esta diapositiva no se debe modificar, es la portada y debe permanecer igual para todas las presentaciones</a:t>
            </a:r>
            <a:endParaRPr/>
          </a:p>
        </p:txBody>
      </p:sp>
      <p:sp>
        <p:nvSpPr>
          <p:cNvPr id="72" name="Google Shape;7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11</a:t>
            </a:fld>
            <a:endParaRPr/>
          </a:p>
        </p:txBody>
      </p:sp>
    </p:spTree>
    <p:extLst>
      <p:ext uri="{BB962C8B-B14F-4D97-AF65-F5344CB8AC3E}">
        <p14:creationId xmlns:p14="http://schemas.microsoft.com/office/powerpoint/2010/main" val="239976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189" name="Google Shape;18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82" name="Google Shape;8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Escriba en esta diapositiva el titulo de la presentación y si lo desea puede agregar los temas que va exponer.</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Si va a dejar solo el titulo déjelo centrado en la diapositiva.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color blanco en tipografía Arial.</a:t>
            </a:r>
            <a:endParaRPr dirty="0"/>
          </a:p>
        </p:txBody>
      </p:sp>
      <p:sp>
        <p:nvSpPr>
          <p:cNvPr id="79" name="Google Shape;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6</a:t>
            </a:fld>
            <a:endParaRPr/>
          </a:p>
        </p:txBody>
      </p:sp>
    </p:spTree>
    <p:extLst>
      <p:ext uri="{BB962C8B-B14F-4D97-AF65-F5344CB8AC3E}">
        <p14:creationId xmlns:p14="http://schemas.microsoft.com/office/powerpoint/2010/main" val="81059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8</a:t>
            </a:fld>
            <a:endParaRPr/>
          </a:p>
        </p:txBody>
      </p:sp>
    </p:spTree>
    <p:extLst>
      <p:ext uri="{BB962C8B-B14F-4D97-AF65-F5344CB8AC3E}">
        <p14:creationId xmlns:p14="http://schemas.microsoft.com/office/powerpoint/2010/main" val="4937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Utilice esta diapositiva si necesita incluir textos más extensos.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Asegúrese que los textos no se monten sobre la franja verde.</a:t>
            </a:r>
            <a:endParaRPr dirty="0"/>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9</a:t>
            </a:fld>
            <a:endParaRPr/>
          </a:p>
        </p:txBody>
      </p:sp>
    </p:spTree>
    <p:extLst>
      <p:ext uri="{BB962C8B-B14F-4D97-AF65-F5344CB8AC3E}">
        <p14:creationId xmlns:p14="http://schemas.microsoft.com/office/powerpoint/2010/main" val="316086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dirty="0"/>
              <a:t>En esta diapositiva puede colocar contenidos y acompañarlos con una fotografía.</a:t>
            </a:r>
            <a:endParaRPr dirty="0"/>
          </a:p>
          <a:p>
            <a:pPr marL="171450" lvl="0" indent="-171450" algn="l" rtl="0">
              <a:lnSpc>
                <a:spcPct val="100000"/>
              </a:lnSpc>
              <a:spcBef>
                <a:spcPts val="0"/>
              </a:spcBef>
              <a:spcAft>
                <a:spcPts val="0"/>
              </a:spcAft>
              <a:buClr>
                <a:schemeClr val="dk1"/>
              </a:buClr>
              <a:buSzPts val="1200"/>
              <a:buFont typeface="Calibri"/>
              <a:buChar char="-"/>
            </a:pPr>
            <a:r>
              <a:rPr lang="es-ES" dirty="0"/>
              <a:t>Los textos deben ir en azul (utilice el azul que aparece en la opciones de color de letra - -&gt; colores recientes) en tipografía Arial y justificados.</a:t>
            </a:r>
            <a:endParaRPr dirty="0"/>
          </a:p>
        </p:txBody>
      </p:sp>
      <p:sp>
        <p:nvSpPr>
          <p:cNvPr id="86" name="Google Shape;8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10</a:t>
            </a:fld>
            <a:endParaRPr/>
          </a:p>
        </p:txBody>
      </p:sp>
    </p:spTree>
    <p:extLst>
      <p:ext uri="{BB962C8B-B14F-4D97-AF65-F5344CB8AC3E}">
        <p14:creationId xmlns:p14="http://schemas.microsoft.com/office/powerpoint/2010/main" val="215310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0385A-8D1B-4A99-A354-85D5CB4A524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E6233A-88E2-47BF-B1C1-5F5FB5C81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449DD66-CED0-4D52-A99A-B1CDC542D866}"/>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C9BE2BAE-FFC3-43F8-B6E4-CD9932F22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638FC5-7401-4538-ACC5-F56FC9C7298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69895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433CE-8610-4E19-A193-9232C2B76D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1CAB11C-A2EE-4FE1-95DD-35DD3E1D32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4BD354-108B-43B5-902C-D77E233143B9}"/>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6E63BBC2-C7B0-4F99-822F-29C5C7909AD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B9712B-A374-433E-A7E3-7B01462ADFC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55750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1F4E27-631A-421F-8CC0-950A2A33B5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F4F74BD-A923-4D77-A61E-462B528853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5AAA32-896A-4712-B47B-89F222379456}"/>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4C66817E-2F26-49D4-9D40-E8E6CB7F37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93394CB-B79E-43EE-A997-803D00572B7F}"/>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7821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10"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6943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pic>
        <p:nvPicPr>
          <p:cNvPr id="22" name="Google Shape;22;p1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5851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7"/>
        <p:cNvGrpSpPr/>
        <p:nvPr/>
      </p:nvGrpSpPr>
      <p:grpSpPr>
        <a:xfrm>
          <a:off x="0" y="0"/>
          <a:ext cx="0" cy="0"/>
          <a:chOff x="0" y="0"/>
          <a:chExt cx="0" cy="0"/>
        </a:xfrm>
      </p:grpSpPr>
      <p:pic>
        <p:nvPicPr>
          <p:cNvPr id="18" name="Google Shape;18;p11"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628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19"/>
        <p:cNvGrpSpPr/>
        <p:nvPr/>
      </p:nvGrpSpPr>
      <p:grpSpPr>
        <a:xfrm>
          <a:off x="0" y="0"/>
          <a:ext cx="0" cy="0"/>
          <a:chOff x="0" y="0"/>
          <a:chExt cx="0" cy="0"/>
        </a:xfrm>
      </p:grpSpPr>
      <p:pic>
        <p:nvPicPr>
          <p:cNvPr id="20" name="Google Shape;20;p12"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4027083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15"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566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20BD-4BA2-4EC4-94A1-656035CC769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3C500BD-2E0E-4EC5-8D70-943103A045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A23D5F3-9ADC-4787-A036-02CFDCF9548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4CE4A4B5-A6D5-4D72-9C06-70062330AEB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20A210-002F-4F19-91DE-12D8D4279FB3}"/>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8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79A225-BA0D-4403-94BD-521A64C21D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849000-DAB9-4A7F-98CE-A4DA28E4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053732D-4AAA-4B57-AD85-6565B74DFAC1}"/>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E6F2EA9A-5B93-4B8A-837B-A59907AD0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01D1B8-8ABB-4047-AC38-732D5E60DB7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75904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2BE3F-950F-49FD-89F6-6BDB8C573CC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58C6E-6769-4EB4-930C-C91EA3D9C6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7382241-09BD-4879-8F8A-A3DBC4E8159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BC24217-685C-4E66-8F2F-7184843AB2F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7570D48F-60E7-4407-AE87-C7E62395D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CAE84B-9417-4AB8-A987-E743CCE5CC9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3521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E1384-E0AC-4F11-BAEF-25BD871DF00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C3CC9D-660B-44FD-8A57-B8A2D85E1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9E73A1-BADC-4817-B2A0-2ADC596F64D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BAC9832-8E8A-4C11-85B1-878A7625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6377B2-9D39-4187-80A4-09F1E40CE08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306252F-2E44-4E77-B06A-23C75C1573EA}"/>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8" name="Marcador de pie de página 7">
            <a:extLst>
              <a:ext uri="{FF2B5EF4-FFF2-40B4-BE49-F238E27FC236}">
                <a16:creationId xmlns:a16="http://schemas.microsoft.com/office/drawing/2014/main" id="{9C1021CF-A8E4-4973-9A3D-2C5CF4CC934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DF5F9AF-C5A9-4BC0-973C-6C551028E845}"/>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16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2039D-C860-4BD8-BFC8-2A748FF5ED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A72AC3B-565E-48C9-BA9C-DCADC581FF67}"/>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4" name="Marcador de pie de página 3">
            <a:extLst>
              <a:ext uri="{FF2B5EF4-FFF2-40B4-BE49-F238E27FC236}">
                <a16:creationId xmlns:a16="http://schemas.microsoft.com/office/drawing/2014/main" id="{FC3C6FB6-B8AD-4711-A29A-D3BE6A63EAE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60995E8-ED2D-4C4A-BB0A-81AE402A364C}"/>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97206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900CF4-C8EA-424E-BD68-576F05A67504}"/>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3" name="Marcador de pie de página 2">
            <a:extLst>
              <a:ext uri="{FF2B5EF4-FFF2-40B4-BE49-F238E27FC236}">
                <a16:creationId xmlns:a16="http://schemas.microsoft.com/office/drawing/2014/main" id="{06A1ADE3-BEBE-4AE3-AD33-AB48E21DD3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F3DB13A-23CF-4055-9EEF-964F029A74F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20930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609BA-1E30-4ED5-9849-BD059A4C09F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9A0B8BD-0886-4E64-8618-EEA481550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F01F012-76D2-4183-A655-DEC5F2A99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A5275F-F0B0-4E12-BB33-4DF15DFFF8DB}"/>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692FA878-151C-4213-915D-BF50FC22B7F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B7012-08D2-4997-A636-625E78EC4CE7}"/>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335896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136E8-9EBD-4D32-A332-35A13B49C8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BCD7F1F-3584-409F-902D-3BDF20C71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D06DC3F-C21A-4630-B395-ED27A89BA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07362B2-10D6-47D3-96D7-92E903B4D92F}"/>
              </a:ext>
            </a:extLst>
          </p:cNvPr>
          <p:cNvSpPr>
            <a:spLocks noGrp="1"/>
          </p:cNvSpPr>
          <p:nvPr>
            <p:ph type="dt" sz="half" idx="10"/>
          </p:nvPr>
        </p:nvSpPr>
        <p:spPr/>
        <p:txBody>
          <a:bodyPr/>
          <a:lstStyle/>
          <a:p>
            <a:fld id="{45896B23-B6B7-4DC1-BF89-EF3D7CBACBEB}" type="datetimeFigureOut">
              <a:rPr lang="es-CO" smtClean="0"/>
              <a:t>3/12/2021</a:t>
            </a:fld>
            <a:endParaRPr lang="es-CO"/>
          </a:p>
        </p:txBody>
      </p:sp>
      <p:sp>
        <p:nvSpPr>
          <p:cNvPr id="6" name="Marcador de pie de página 5">
            <a:extLst>
              <a:ext uri="{FF2B5EF4-FFF2-40B4-BE49-F238E27FC236}">
                <a16:creationId xmlns:a16="http://schemas.microsoft.com/office/drawing/2014/main" id="{6B740A85-7E16-4096-81BC-FD8322CF07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58264B-9582-4135-ABEA-54450DAAA7DB}"/>
              </a:ext>
            </a:extLst>
          </p:cNvPr>
          <p:cNvSpPr>
            <a:spLocks noGrp="1"/>
          </p:cNvSpPr>
          <p:nvPr>
            <p:ph type="sldNum" sz="quarter" idx="12"/>
          </p:nvPr>
        </p:nvSpPr>
        <p:spPr/>
        <p:txBody>
          <a:bodyPr/>
          <a:lstStyle/>
          <a:p>
            <a:fld id="{94F37C72-64FE-4743-97C8-3F5AA480D6C3}" type="slidenum">
              <a:rPr lang="es-CO" smtClean="0"/>
              <a:t>‹Nº›</a:t>
            </a:fld>
            <a:endParaRPr lang="es-CO"/>
          </a:p>
        </p:txBody>
      </p:sp>
    </p:spTree>
    <p:extLst>
      <p:ext uri="{BB962C8B-B14F-4D97-AF65-F5344CB8AC3E}">
        <p14:creationId xmlns:p14="http://schemas.microsoft.com/office/powerpoint/2010/main" val="18720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9BFF09-1A20-49EC-951F-34DF0178B9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EA9AB09-7187-40E5-A806-930BBEE51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2AE0941-BC63-4ACA-8D5D-2D96AB339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96B23-B6B7-4DC1-BF89-EF3D7CBACBEB}" type="datetimeFigureOut">
              <a:rPr lang="es-CO" smtClean="0"/>
              <a:t>3/12/2021</a:t>
            </a:fld>
            <a:endParaRPr lang="es-CO"/>
          </a:p>
        </p:txBody>
      </p:sp>
      <p:sp>
        <p:nvSpPr>
          <p:cNvPr id="5" name="Marcador de pie de página 4">
            <a:extLst>
              <a:ext uri="{FF2B5EF4-FFF2-40B4-BE49-F238E27FC236}">
                <a16:creationId xmlns:a16="http://schemas.microsoft.com/office/drawing/2014/main" id="{9E8E539F-F0A9-457F-9A06-A867A3450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D85866-C8DF-46C7-9F06-F53A0CFE2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37C72-64FE-4743-97C8-3F5AA480D6C3}" type="slidenum">
              <a:rPr lang="es-CO" smtClean="0"/>
              <a:t>‹Nº›</a:t>
            </a:fld>
            <a:endParaRPr lang="es-CO"/>
          </a:p>
        </p:txBody>
      </p:sp>
    </p:spTree>
    <p:extLst>
      <p:ext uri="{BB962C8B-B14F-4D97-AF65-F5344CB8AC3E}">
        <p14:creationId xmlns:p14="http://schemas.microsoft.com/office/powerpoint/2010/main" val="338562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AdPCV9mKdwdr2Bpk8"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0.jpeg"/><Relationship Id="rId5" Type="http://schemas.openxmlformats.org/officeDocument/2006/relationships/hyperlink" Target="https://forms.gle/Mqugawy1s2rdVXwV7"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julianforero19/Proyecto_Parking.git"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Imagen 2">
            <a:hlinkClick r:id="rId3"/>
            <a:extLst>
              <a:ext uri="{FF2B5EF4-FFF2-40B4-BE49-F238E27FC236}">
                <a16:creationId xmlns:a16="http://schemas.microsoft.com/office/drawing/2014/main" id="{BB5A1936-7AED-4AE4-B518-105965391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748" y="1182377"/>
            <a:ext cx="8299938" cy="1954717"/>
          </a:xfrm>
          <a:prstGeom prst="rect">
            <a:avLst/>
          </a:prstGeom>
        </p:spPr>
      </p:pic>
      <p:pic>
        <p:nvPicPr>
          <p:cNvPr id="5" name="Imagen 4">
            <a:hlinkClick r:id="rId5"/>
            <a:extLst>
              <a:ext uri="{FF2B5EF4-FFF2-40B4-BE49-F238E27FC236}">
                <a16:creationId xmlns:a16="http://schemas.microsoft.com/office/drawing/2014/main" id="{5DD74D28-5F64-4C51-B392-73A74CAF26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5747" y="4037369"/>
            <a:ext cx="8299937" cy="2264957"/>
          </a:xfrm>
          <a:prstGeom prst="rect">
            <a:avLst/>
          </a:prstGeom>
        </p:spPr>
      </p:pic>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ENCUESTAS</a:t>
            </a:r>
          </a:p>
        </p:txBody>
      </p:sp>
    </p:spTree>
    <p:extLst>
      <p:ext uri="{BB962C8B-B14F-4D97-AF65-F5344CB8AC3E}">
        <p14:creationId xmlns:p14="http://schemas.microsoft.com/office/powerpoint/2010/main" val="288191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6" name="CuadroTexto 5">
            <a:extLst>
              <a:ext uri="{FF2B5EF4-FFF2-40B4-BE49-F238E27FC236}">
                <a16:creationId xmlns:a16="http://schemas.microsoft.com/office/drawing/2014/main" id="{E456C08A-F5A3-454B-AD3A-6628107B05EE}"/>
              </a:ext>
            </a:extLst>
          </p:cNvPr>
          <p:cNvSpPr txBox="1"/>
          <p:nvPr/>
        </p:nvSpPr>
        <p:spPr>
          <a:xfrm>
            <a:off x="3514578" y="282754"/>
            <a:ext cx="5162843" cy="523220"/>
          </a:xfrm>
          <a:prstGeom prst="rect">
            <a:avLst/>
          </a:prstGeom>
          <a:noFill/>
        </p:spPr>
        <p:txBody>
          <a:bodyPr wrap="square" rtlCol="0">
            <a:spAutoFit/>
          </a:bodyPr>
          <a:lstStyle/>
          <a:p>
            <a:pPr algn="ctr"/>
            <a:r>
              <a:rPr lang="es-CO" sz="2800" b="1" dirty="0">
                <a:solidFill>
                  <a:srgbClr val="0070C0"/>
                </a:solidFill>
                <a:latin typeface="Arial" panose="020B0604020202020204" pitchFamily="34" charset="0"/>
                <a:cs typeface="Arial" panose="020B0604020202020204" pitchFamily="34" charset="0"/>
              </a:rPr>
              <a:t>TABULACIÒN DE DATOS</a:t>
            </a:r>
          </a:p>
        </p:txBody>
      </p:sp>
      <p:pic>
        <p:nvPicPr>
          <p:cNvPr id="4" name="Imagen 3">
            <a:extLst>
              <a:ext uri="{FF2B5EF4-FFF2-40B4-BE49-F238E27FC236}">
                <a16:creationId xmlns:a16="http://schemas.microsoft.com/office/drawing/2014/main" id="{5C19A3E3-E937-4DD0-8060-8A0F33F0B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719" y="1650243"/>
            <a:ext cx="3080824" cy="3080824"/>
          </a:xfrm>
          <a:prstGeom prst="rect">
            <a:avLst/>
          </a:prstGeom>
        </p:spPr>
      </p:pic>
      <p:pic>
        <p:nvPicPr>
          <p:cNvPr id="8" name="Imagen 7">
            <a:extLst>
              <a:ext uri="{FF2B5EF4-FFF2-40B4-BE49-F238E27FC236}">
                <a16:creationId xmlns:a16="http://schemas.microsoft.com/office/drawing/2014/main" id="{3A0BA14F-6353-49A5-AC95-3D647D60095E}"/>
              </a:ext>
            </a:extLst>
          </p:cNvPr>
          <p:cNvPicPr>
            <a:picLocks noChangeAspect="1"/>
          </p:cNvPicPr>
          <p:nvPr/>
        </p:nvPicPr>
        <p:blipFill rotWithShape="1">
          <a:blip r:embed="rId4">
            <a:extLst>
              <a:ext uri="{28A0092B-C50C-407E-A947-70E740481C1C}">
                <a14:useLocalDpi xmlns:a14="http://schemas.microsoft.com/office/drawing/2010/main" val="0"/>
              </a:ext>
            </a:extLst>
          </a:blip>
          <a:srcRect l="7601" t="4285" r="-7601" b="11106"/>
          <a:stretch/>
        </p:blipFill>
        <p:spPr>
          <a:xfrm>
            <a:off x="5596083" y="1411898"/>
            <a:ext cx="6162675" cy="3557514"/>
          </a:xfrm>
          <a:prstGeom prst="rect">
            <a:avLst/>
          </a:prstGeom>
        </p:spPr>
      </p:pic>
      <p:sp>
        <p:nvSpPr>
          <p:cNvPr id="10" name="CuadroTexto 9">
            <a:extLst>
              <a:ext uri="{FF2B5EF4-FFF2-40B4-BE49-F238E27FC236}">
                <a16:creationId xmlns:a16="http://schemas.microsoft.com/office/drawing/2014/main" id="{CB45A7F1-13BC-4A87-94BB-6BCF71E7B80F}"/>
              </a:ext>
            </a:extLst>
          </p:cNvPr>
          <p:cNvSpPr txBox="1"/>
          <p:nvPr/>
        </p:nvSpPr>
        <p:spPr>
          <a:xfrm>
            <a:off x="4775201" y="6023429"/>
            <a:ext cx="2888342" cy="646331"/>
          </a:xfrm>
          <a:prstGeom prst="rect">
            <a:avLst/>
          </a:prstGeom>
          <a:noFill/>
        </p:spPr>
        <p:txBody>
          <a:bodyPr wrap="square" rtlCol="0">
            <a:spAutoFit/>
          </a:bodyPr>
          <a:lstStyle/>
          <a:p>
            <a:r>
              <a:rPr lang="es-CO" dirty="0">
                <a:solidFill>
                  <a:srgbClr val="0070C0"/>
                </a:solidFill>
                <a:latin typeface="Arial" panose="020B0604020202020204" pitchFamily="34" charset="0"/>
                <a:cs typeface="Arial" panose="020B0604020202020204" pitchFamily="34" charset="0"/>
              </a:rPr>
              <a:t>DOCUMENTO(agregar vinculo)</a:t>
            </a:r>
          </a:p>
        </p:txBody>
      </p:sp>
    </p:spTree>
    <p:extLst>
      <p:ext uri="{BB962C8B-B14F-4D97-AF65-F5344CB8AC3E}">
        <p14:creationId xmlns:p14="http://schemas.microsoft.com/office/powerpoint/2010/main" val="141198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0150299B-6367-4FD9-944E-D4BFA5773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339" y="-11606"/>
            <a:ext cx="8711322" cy="6881212"/>
          </a:xfrm>
          <a:prstGeom prst="rect">
            <a:avLst/>
          </a:prstGeom>
        </p:spPr>
      </p:pic>
    </p:spTree>
    <p:extLst>
      <p:ext uri="{BB962C8B-B14F-4D97-AF65-F5344CB8AC3E}">
        <p14:creationId xmlns:p14="http://schemas.microsoft.com/office/powerpoint/2010/main" val="32981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625693B-54A6-4BF9-89E7-64AAB3449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57" y="0"/>
            <a:ext cx="11593286" cy="6858000"/>
          </a:xfrm>
          <a:prstGeom prst="rect">
            <a:avLst/>
          </a:prstGeom>
        </p:spPr>
      </p:pic>
    </p:spTree>
    <p:extLst>
      <p:ext uri="{BB962C8B-B14F-4D97-AF65-F5344CB8AC3E}">
        <p14:creationId xmlns:p14="http://schemas.microsoft.com/office/powerpoint/2010/main" val="93032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D952CC1-A5E1-40A2-9D13-1430C1310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41" y="146756"/>
            <a:ext cx="6919452" cy="6858000"/>
          </a:xfrm>
          <a:prstGeom prst="rect">
            <a:avLst/>
          </a:prstGeom>
        </p:spPr>
      </p:pic>
    </p:spTree>
    <p:extLst>
      <p:ext uri="{BB962C8B-B14F-4D97-AF65-F5344CB8AC3E}">
        <p14:creationId xmlns:p14="http://schemas.microsoft.com/office/powerpoint/2010/main" val="101566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2F9725-9378-4F7C-AB21-82DFDE890B1B}"/>
              </a:ext>
            </a:extLst>
          </p:cNvPr>
          <p:cNvSpPr txBox="1"/>
          <p:nvPr/>
        </p:nvSpPr>
        <p:spPr>
          <a:xfrm>
            <a:off x="2936978" y="113421"/>
            <a:ext cx="6318044"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C</a:t>
            </a:r>
            <a:r>
              <a:rPr lang="es-CO" sz="2800" b="1" dirty="0">
                <a:solidFill>
                  <a:srgbClr val="0070C0"/>
                </a:solidFill>
                <a:latin typeface="Arial" panose="020B0604020202020204" pitchFamily="34" charset="0"/>
                <a:cs typeface="Arial" panose="020B0604020202020204" pitchFamily="34" charset="0"/>
              </a:rPr>
              <a:t>ONTROL DE VERSIONES GITHUB</a:t>
            </a:r>
          </a:p>
        </p:txBody>
      </p:sp>
      <p:pic>
        <p:nvPicPr>
          <p:cNvPr id="7" name="Imagen 6">
            <a:hlinkClick r:id="rId2"/>
            <a:extLst>
              <a:ext uri="{FF2B5EF4-FFF2-40B4-BE49-F238E27FC236}">
                <a16:creationId xmlns:a16="http://schemas.microsoft.com/office/drawing/2014/main" id="{DA54780C-67EE-4EF4-8E34-D4272667A143}"/>
              </a:ext>
            </a:extLst>
          </p:cNvPr>
          <p:cNvPicPr>
            <a:picLocks noChangeAspect="1"/>
          </p:cNvPicPr>
          <p:nvPr/>
        </p:nvPicPr>
        <p:blipFill>
          <a:blip r:embed="rId3"/>
          <a:stretch>
            <a:fillRect/>
          </a:stretch>
        </p:blipFill>
        <p:spPr>
          <a:xfrm>
            <a:off x="2342550" y="943503"/>
            <a:ext cx="7506900" cy="4554186"/>
          </a:xfrm>
          <a:prstGeom prst="rect">
            <a:avLst/>
          </a:prstGeom>
        </p:spPr>
      </p:pic>
    </p:spTree>
    <p:extLst>
      <p:ext uri="{BB962C8B-B14F-4D97-AF65-F5344CB8AC3E}">
        <p14:creationId xmlns:p14="http://schemas.microsoft.com/office/powerpoint/2010/main" val="3666711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7" name="Imagen 6">
            <a:extLst>
              <a:ext uri="{FF2B5EF4-FFF2-40B4-BE49-F238E27FC236}">
                <a16:creationId xmlns:a16="http://schemas.microsoft.com/office/drawing/2014/main" id="{DD3201DB-B6BE-45AC-A418-E2FB8F804A5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1"/>
            <a:ext cx="12192001" cy="6900203"/>
          </a:xfrm>
          <a:prstGeom prst="rect">
            <a:avLst/>
          </a:prstGeom>
        </p:spPr>
      </p:pic>
      <p:sp>
        <p:nvSpPr>
          <p:cNvPr id="85" name="Google Shape;85;p16"/>
          <p:cNvSpPr/>
          <p:nvPr/>
        </p:nvSpPr>
        <p:spPr>
          <a:xfrm rot="-5400000">
            <a:off x="6128615" y="798944"/>
            <a:ext cx="7069656" cy="5274017"/>
          </a:xfrm>
          <a:prstGeom prst="rect">
            <a:avLst/>
          </a:prstGeom>
          <a:gradFill>
            <a:gsLst>
              <a:gs pos="0">
                <a:srgbClr val="000000">
                  <a:alpha val="45882"/>
                </a:srgbClr>
              </a:gs>
              <a:gs pos="100000">
                <a:srgbClr val="1F497D">
                  <a:alpha val="0"/>
                </a:srgbClr>
              </a:gs>
            </a:gsLst>
            <a:lin ang="16200000" scaled="0"/>
          </a:gradFill>
          <a:ln>
            <a:noFill/>
          </a:ln>
          <a:effectLst>
            <a:outerShdw blurRad="40000" dist="23000" dir="5400000" rotWithShape="0">
              <a:srgbClr val="000000">
                <a:alpha val="34901"/>
              </a:srgbClr>
            </a:outerShdw>
          </a:effectLst>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86" name="Google Shape;86;p16"/>
          <p:cNvSpPr txBox="1"/>
          <p:nvPr/>
        </p:nvSpPr>
        <p:spPr>
          <a:xfrm>
            <a:off x="7639781" y="927790"/>
            <a:ext cx="3707024" cy="1217145"/>
          </a:xfrm>
          <a:prstGeom prst="rect">
            <a:avLst/>
          </a:prstGeom>
          <a:noFill/>
          <a:ln>
            <a:noFill/>
          </a:ln>
        </p:spPr>
        <p:txBody>
          <a:bodyPr spcFirstLastPara="1" wrap="square" lIns="121900" tIns="60933" rIns="121900" bIns="60933" anchor="t" anchorCtr="0">
            <a:noAutofit/>
          </a:bodyPr>
          <a:lstStyle/>
          <a:p>
            <a:pPr algn="r"/>
            <a:r>
              <a:rPr lang="es-ES" sz="6000" b="1" dirty="0">
                <a:solidFill>
                  <a:schemeClr val="bg1"/>
                </a:solidFill>
                <a:latin typeface="Arial" panose="020B0604020202020204" pitchFamily="34" charset="0"/>
                <a:cs typeface="Arial" panose="020B0604020202020204" pitchFamily="34" charset="0"/>
              </a:rPr>
              <a:t>NEARBY</a:t>
            </a:r>
          </a:p>
        </p:txBody>
      </p:sp>
      <p:sp>
        <p:nvSpPr>
          <p:cNvPr id="87" name="Google Shape;87;p16"/>
          <p:cNvSpPr txBox="1"/>
          <p:nvPr/>
        </p:nvSpPr>
        <p:spPr>
          <a:xfrm>
            <a:off x="6558606" y="2342685"/>
            <a:ext cx="4999214" cy="3587525"/>
          </a:xfrm>
          <a:prstGeom prst="rect">
            <a:avLst/>
          </a:prstGeom>
          <a:noFill/>
          <a:ln>
            <a:noFill/>
          </a:ln>
        </p:spPr>
        <p:txBody>
          <a:bodyPr spcFirstLastPara="1" wrap="square" lIns="121900" tIns="60933" rIns="121900" bIns="60933" anchor="t" anchorCtr="0">
            <a:noAutofit/>
          </a:bodyPr>
          <a:lstStyle/>
          <a:p>
            <a:pPr algn="r"/>
            <a:r>
              <a:rPr lang="es-ES" sz="2400" dirty="0">
                <a:solidFill>
                  <a:schemeClr val="lt1"/>
                </a:solidFill>
                <a:latin typeface="Arial" panose="020B0604020202020204" pitchFamily="34" charset="0"/>
                <a:ea typeface="Work Sans"/>
                <a:cs typeface="Arial" panose="020B0604020202020204" pitchFamily="34" charset="0"/>
                <a:sym typeface="Work Sans"/>
              </a:rPr>
              <a:t>Sistema de :</a:t>
            </a:r>
          </a:p>
          <a:p>
            <a:pPr algn="r"/>
            <a:r>
              <a:rPr lang="es-ES" sz="2400" dirty="0">
                <a:solidFill>
                  <a:schemeClr val="lt1"/>
                </a:solidFill>
                <a:latin typeface="Arial" panose="020B0604020202020204" pitchFamily="34" charset="0"/>
                <a:cs typeface="Arial" panose="020B0604020202020204" pitchFamily="34" charset="0"/>
                <a:sym typeface="Work Sans"/>
              </a:rPr>
              <a:t>Angie Judith Echeverry</a:t>
            </a:r>
          </a:p>
          <a:p>
            <a:pPr algn="r"/>
            <a:r>
              <a:rPr lang="es-ES" sz="2400" dirty="0">
                <a:solidFill>
                  <a:schemeClr val="lt1"/>
                </a:solidFill>
                <a:latin typeface="Arial" panose="020B0604020202020204" pitchFamily="34" charset="0"/>
                <a:cs typeface="Arial" panose="020B0604020202020204" pitchFamily="34" charset="0"/>
                <a:sym typeface="Work Sans"/>
              </a:rPr>
              <a:t>Cristian </a:t>
            </a:r>
            <a:r>
              <a:rPr lang="es-ES" sz="2400" dirty="0" err="1">
                <a:solidFill>
                  <a:schemeClr val="lt1"/>
                </a:solidFill>
                <a:latin typeface="Arial" panose="020B0604020202020204" pitchFamily="34" charset="0"/>
                <a:cs typeface="Arial" panose="020B0604020202020204" pitchFamily="34" charset="0"/>
                <a:sym typeface="Work Sans"/>
              </a:rPr>
              <a:t>Benitez</a:t>
            </a:r>
            <a:r>
              <a:rPr lang="es-ES" sz="2400" dirty="0">
                <a:solidFill>
                  <a:schemeClr val="lt1"/>
                </a:solidFill>
                <a:latin typeface="Arial" panose="020B0604020202020204" pitchFamily="34" charset="0"/>
                <a:cs typeface="Arial" panose="020B0604020202020204" pitchFamily="34" charset="0"/>
                <a:sym typeface="Work Sans"/>
              </a:rPr>
              <a:t> Guevara</a:t>
            </a:r>
          </a:p>
          <a:p>
            <a:pPr algn="r"/>
            <a:r>
              <a:rPr lang="es-ES" sz="2400" dirty="0">
                <a:solidFill>
                  <a:schemeClr val="lt1"/>
                </a:solidFill>
                <a:latin typeface="Arial" panose="020B0604020202020204" pitchFamily="34" charset="0"/>
                <a:cs typeface="Arial" panose="020B0604020202020204" pitchFamily="34" charset="0"/>
                <a:sym typeface="Work Sans"/>
              </a:rPr>
              <a:t>Harold Daniel Vargas Quintero</a:t>
            </a:r>
          </a:p>
          <a:p>
            <a:pPr algn="r"/>
            <a:r>
              <a:rPr lang="es-ES" sz="2400" dirty="0">
                <a:solidFill>
                  <a:schemeClr val="lt1"/>
                </a:solidFill>
                <a:latin typeface="Arial" panose="020B0604020202020204" pitchFamily="34" charset="0"/>
                <a:cs typeface="Arial" panose="020B0604020202020204" pitchFamily="34" charset="0"/>
                <a:sym typeface="Work Sans"/>
              </a:rPr>
              <a:t>Juan Esteban Arenas Padua</a:t>
            </a:r>
          </a:p>
          <a:p>
            <a:pPr algn="r"/>
            <a:r>
              <a:rPr lang="es-ES" sz="2400" dirty="0">
                <a:solidFill>
                  <a:schemeClr val="lt1"/>
                </a:solidFill>
                <a:latin typeface="Arial" panose="020B0604020202020204" pitchFamily="34" charset="0"/>
                <a:cs typeface="Arial" panose="020B0604020202020204" pitchFamily="34" charset="0"/>
                <a:sym typeface="Work Sans"/>
              </a:rPr>
              <a:t>Deivid Daniel Celis Paredes</a:t>
            </a:r>
          </a:p>
          <a:p>
            <a:pPr algn="r"/>
            <a:r>
              <a:rPr lang="es-ES" sz="2400" dirty="0" err="1">
                <a:solidFill>
                  <a:schemeClr val="lt1"/>
                </a:solidFill>
                <a:latin typeface="Arial" panose="020B0604020202020204" pitchFamily="34" charset="0"/>
                <a:cs typeface="Arial" panose="020B0604020202020204" pitchFamily="34" charset="0"/>
                <a:sym typeface="Work Sans"/>
              </a:rPr>
              <a:t>Julian</a:t>
            </a:r>
            <a:r>
              <a:rPr lang="es-ES" sz="2400" dirty="0">
                <a:solidFill>
                  <a:schemeClr val="lt1"/>
                </a:solidFill>
                <a:latin typeface="Arial" panose="020B0604020202020204" pitchFamily="34" charset="0"/>
                <a:cs typeface="Arial" panose="020B0604020202020204" pitchFamily="34" charset="0"/>
                <a:sym typeface="Work Sans"/>
              </a:rPr>
              <a:t> David Forero Estrada </a:t>
            </a:r>
          </a:p>
          <a:p>
            <a:pPr algn="r"/>
            <a:endParaRPr sz="2400" dirty="0"/>
          </a:p>
        </p:txBody>
      </p:sp>
      <p:pic>
        <p:nvPicPr>
          <p:cNvPr id="89" name="Google Shape;89;p16"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CuadroTexto 5">
            <a:extLst>
              <a:ext uri="{FF2B5EF4-FFF2-40B4-BE49-F238E27FC236}">
                <a16:creationId xmlns:a16="http://schemas.microsoft.com/office/drawing/2014/main" id="{467AFED2-B661-43CF-B802-606A6A249BDD}"/>
              </a:ext>
            </a:extLst>
          </p:cNvPr>
          <p:cNvSpPr txBox="1"/>
          <p:nvPr/>
        </p:nvSpPr>
        <p:spPr>
          <a:xfrm>
            <a:off x="886265" y="281354"/>
            <a:ext cx="9355015" cy="584775"/>
          </a:xfrm>
          <a:prstGeom prst="rect">
            <a:avLst/>
          </a:prstGeom>
          <a:noFill/>
        </p:spPr>
        <p:txBody>
          <a:bodyPr wrap="square" rtlCol="0">
            <a:spAutoFit/>
          </a:bodyPr>
          <a:lstStyle/>
          <a:p>
            <a:pPr algn="ctr"/>
            <a:r>
              <a:rPr lang="es-ES" sz="3200" b="1" dirty="0">
                <a:solidFill>
                  <a:schemeClr val="bg1"/>
                </a:solidFill>
                <a:latin typeface="Arial" panose="020B0604020202020204" pitchFamily="34" charset="0"/>
                <a:cs typeface="Arial" panose="020B0604020202020204" pitchFamily="34" charset="0"/>
              </a:rPr>
              <a:t>TABLA DE CONTENIDO </a:t>
            </a:r>
            <a:endParaRPr lang="es-CO" sz="3200" b="1" dirty="0">
              <a:solidFill>
                <a:schemeClr val="bg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81449E7D-7336-438B-9C80-9086C5C87EDA}"/>
              </a:ext>
            </a:extLst>
          </p:cNvPr>
          <p:cNvSpPr txBox="1"/>
          <p:nvPr/>
        </p:nvSpPr>
        <p:spPr>
          <a:xfrm>
            <a:off x="379827" y="948690"/>
            <a:ext cx="9861453" cy="5909310"/>
          </a:xfrm>
          <a:prstGeom prst="rect">
            <a:avLst/>
          </a:prstGeom>
          <a:noFill/>
        </p:spPr>
        <p:txBody>
          <a:bodyPr wrap="square" rtlCol="0">
            <a:spAutoFit/>
          </a:bodyPr>
          <a:lstStyle/>
          <a:p>
            <a:pPr marL="342900" indent="-342900">
              <a:buAutoNum type="arabicParenR"/>
            </a:pPr>
            <a:r>
              <a:rPr lang="es-ES" b="1" dirty="0">
                <a:solidFill>
                  <a:schemeClr val="bg1"/>
                </a:solidFill>
                <a:latin typeface="Arial" panose="020B0604020202020204" pitchFamily="34" charset="0"/>
                <a:cs typeface="Arial" panose="020B0604020202020204" pitchFamily="34" charset="0"/>
              </a:rPr>
              <a:t>Nombre y logo del proyecto</a:t>
            </a:r>
          </a:p>
          <a:p>
            <a:pPr marL="342900" indent="-342900">
              <a:buAutoNum type="arabicParenR"/>
            </a:pPr>
            <a:endParaRPr lang="es-ES" b="1" dirty="0">
              <a:solidFill>
                <a:schemeClr val="bg1"/>
              </a:solidFill>
              <a:latin typeface="Arial" panose="020B0604020202020204" pitchFamily="34" charset="0"/>
              <a:cs typeface="Arial" panose="020B0604020202020204" pitchFamily="34" charset="0"/>
            </a:endParaRPr>
          </a:p>
          <a:p>
            <a:pPr marL="342900" indent="-342900">
              <a:buAutoNum type="arabicParenR"/>
            </a:pPr>
            <a:r>
              <a:rPr lang="es-ES" b="1" dirty="0">
                <a:solidFill>
                  <a:schemeClr val="bg1"/>
                </a:solidFill>
                <a:latin typeface="Arial" panose="020B0604020202020204" pitchFamily="34" charset="0"/>
                <a:cs typeface="Arial" panose="020B0604020202020204" pitchFamily="34" charset="0"/>
              </a:rPr>
              <a:t>Información general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Planteamiento del problema</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 general</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Objetivos específicos </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Alcance del proyecto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Justificación</a:t>
            </a:r>
          </a:p>
          <a:p>
            <a:r>
              <a:rPr lang="es-ES" b="1" dirty="0">
                <a:solidFill>
                  <a:schemeClr val="bg1"/>
                </a:solidFill>
                <a:latin typeface="Arial" panose="020B0604020202020204" pitchFamily="34" charset="0"/>
                <a:cs typeface="Arial" panose="020B0604020202020204" pitchFamily="34" charset="0"/>
              </a:rPr>
              <a:t>3)Levantamiento de información y tabulación de datos</a:t>
            </a:r>
          </a:p>
          <a:p>
            <a:r>
              <a:rPr lang="es-ES" b="1" dirty="0">
                <a:solidFill>
                  <a:schemeClr val="bg1"/>
                </a:solidFill>
                <a:latin typeface="Arial" panose="020B0604020202020204" pitchFamily="34" charset="0"/>
                <a:cs typeface="Arial" panose="020B0604020202020204" pitchFamily="34" charset="0"/>
              </a:rPr>
              <a:t> </a:t>
            </a:r>
          </a:p>
          <a:p>
            <a:r>
              <a:rPr lang="es-ES" b="1" dirty="0">
                <a:solidFill>
                  <a:schemeClr val="bg1"/>
                </a:solidFill>
                <a:latin typeface="Arial" panose="020B0604020202020204" pitchFamily="34" charset="0"/>
                <a:cs typeface="Arial" panose="020B0604020202020204" pitchFamily="34" charset="0"/>
              </a:rPr>
              <a:t>4)Mapa de procesos y diagramas de flujo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necesidad del cliente</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Diagrama de flujo de gestión de ingreso</a:t>
            </a:r>
          </a:p>
          <a:p>
            <a:r>
              <a:rPr lang="es-ES" b="1" dirty="0">
                <a:solidFill>
                  <a:schemeClr val="bg1"/>
                </a:solidFill>
                <a:latin typeface="Arial" panose="020B0604020202020204" pitchFamily="34" charset="0"/>
                <a:cs typeface="Arial" panose="020B0604020202020204" pitchFamily="34" charset="0"/>
              </a:rPr>
              <a:t>5) Control de versiones(GITHUB)</a:t>
            </a:r>
          </a:p>
          <a:p>
            <a:endParaRPr lang="es-ES" b="1" dirty="0">
              <a:solidFill>
                <a:schemeClr val="bg1"/>
              </a:solidFill>
              <a:latin typeface="Arial" panose="020B0604020202020204" pitchFamily="34" charset="0"/>
              <a:cs typeface="Arial" panose="020B0604020202020204" pitchFamily="34" charset="0"/>
            </a:endParaRPr>
          </a:p>
          <a:p>
            <a:r>
              <a:rPr lang="es-ES" b="1" dirty="0">
                <a:solidFill>
                  <a:schemeClr val="bg1"/>
                </a:solidFill>
                <a:latin typeface="Arial" panose="020B0604020202020204" pitchFamily="34" charset="0"/>
                <a:cs typeface="Arial" panose="020B0604020202020204" pitchFamily="34" charset="0"/>
              </a:rPr>
              <a:t>6)Documento IEEE 830</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funcionales</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Requerimientos no funcionales</a:t>
            </a:r>
          </a:p>
          <a:p>
            <a:r>
              <a:rPr lang="es-ES" b="1" dirty="0">
                <a:solidFill>
                  <a:schemeClr val="bg1"/>
                </a:solidFill>
                <a:latin typeface="Arial" panose="020B0604020202020204" pitchFamily="34" charset="0"/>
                <a:cs typeface="Arial" panose="020B0604020202020204" pitchFamily="34" charset="0"/>
              </a:rPr>
              <a:t>7)Diagramas casos de uso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Casos de uso extendido</a:t>
            </a:r>
          </a:p>
          <a:p>
            <a:pPr marL="285750" indent="-285750">
              <a:buFont typeface="Arial" panose="020B0604020202020204" pitchFamily="34" charset="0"/>
              <a:buChar char="•"/>
            </a:pPr>
            <a:r>
              <a:rPr lang="es-ES" dirty="0">
                <a:solidFill>
                  <a:schemeClr val="bg1"/>
                </a:solidFill>
                <a:latin typeface="Arial" panose="020B0604020202020204" pitchFamily="34" charset="0"/>
                <a:cs typeface="Arial" panose="020B0604020202020204" pitchFamily="34" charset="0"/>
              </a:rPr>
              <a:t>Formato de documentación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CuadroTexto 2">
            <a:extLst>
              <a:ext uri="{FF2B5EF4-FFF2-40B4-BE49-F238E27FC236}">
                <a16:creationId xmlns:a16="http://schemas.microsoft.com/office/drawing/2014/main" id="{9DB85218-CD41-41C5-8F5E-C811590A3A0A}"/>
              </a:ext>
            </a:extLst>
          </p:cNvPr>
          <p:cNvSpPr txBox="1"/>
          <p:nvPr/>
        </p:nvSpPr>
        <p:spPr>
          <a:xfrm>
            <a:off x="2241452" y="372795"/>
            <a:ext cx="7709095" cy="1569660"/>
          </a:xfrm>
          <a:prstGeom prst="rect">
            <a:avLst/>
          </a:prstGeom>
          <a:noFill/>
        </p:spPr>
        <p:txBody>
          <a:bodyPr wrap="square" rtlCol="0">
            <a:spAutoFit/>
          </a:bodyPr>
          <a:lstStyle/>
          <a:p>
            <a:pPr algn="ctr"/>
            <a:r>
              <a:rPr lang="es-ES" sz="9600" b="1" dirty="0">
                <a:solidFill>
                  <a:srgbClr val="0070C0"/>
                </a:solidFill>
                <a:latin typeface="Arial" panose="020B0604020202020204" pitchFamily="34" charset="0"/>
                <a:cs typeface="Arial" panose="020B0604020202020204" pitchFamily="34" charset="0"/>
              </a:rPr>
              <a:t>NEARBY</a:t>
            </a:r>
            <a:endParaRPr lang="es-CO" sz="9600" b="1" dirty="0">
              <a:solidFill>
                <a:srgbClr val="0070C0"/>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4E1FAC5-9FED-46DA-A649-00383D12F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282" y="2277270"/>
            <a:ext cx="3207434" cy="42079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a:solidFill>
                  <a:srgbClr val="0070C0"/>
                </a:solidFill>
                <a:latin typeface="Arial" panose="020B0604020202020204" pitchFamily="34" charset="0"/>
                <a:cs typeface="Arial" panose="020B0604020202020204" pitchFamily="34" charset="0"/>
              </a:rPr>
              <a:t>PLANTEAMIENTO DEL PROBLEMA</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801314"/>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Se determinó que la mayoría de conductores que se desplazan en diferentes vehículos (bicicleta, moto y carro) alrededor de la ciudad, presentaban la necesidad de encontrar eficientemente un estacionamiento(parqueadero) para dejar su vehículo, teniendo la tranquilidad de que este será supervisado por dicho establecimiento hasta que el conductor regrese, pero las aplicaciones comunes como lo son;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o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son del todo asertivas con la información que muestran respecto a este tipo de establecimientos, ya sea por falta de información o por negocios no registrados dentro la base de datos, es casi imposible determinar cuál es el mejor establecimiento para poder dejar el vehículo.</a:t>
            </a:r>
          </a:p>
          <a:p>
            <a:pPr algn="just"/>
            <a:r>
              <a:rPr lang="es-ES" dirty="0">
                <a:solidFill>
                  <a:srgbClr val="0070C0"/>
                </a:solidFill>
                <a:latin typeface="Arial" panose="020B0604020202020204" pitchFamily="34" charset="0"/>
                <a:cs typeface="Arial" panose="020B0604020202020204" pitchFamily="34" charset="0"/>
              </a:rPr>
              <a:t>La publicidad y el marketing son vitales a la hora de promocionar un producto o un negocio, en este caso un estacionamiento, se observa que los parqueaderos no se cuentan con publicidad en sitios web haciendo más difícil encontrarlos y acceder a ellos. Se pueden presentar casos en los que un parqueadero brinda un muy buen servicio, pero no se muestran como la mejor opción a la hora de su búsqueda.</a:t>
            </a:r>
          </a:p>
          <a:p>
            <a:pPr algn="just"/>
            <a:r>
              <a:rPr lang="es-ES" dirty="0">
                <a:solidFill>
                  <a:srgbClr val="0070C0"/>
                </a:solidFill>
                <a:latin typeface="Arial" panose="020B0604020202020204" pitchFamily="34" charset="0"/>
                <a:cs typeface="Arial" panose="020B0604020202020204" pitchFamily="34" charset="0"/>
              </a:rPr>
              <a:t>Se determinó que distintas aplicaciones como </a:t>
            </a:r>
            <a:r>
              <a:rPr lang="es-ES" dirty="0" err="1">
                <a:solidFill>
                  <a:srgbClr val="0070C0"/>
                </a:solidFill>
                <a:latin typeface="Arial" panose="020B0604020202020204" pitchFamily="34" charset="0"/>
                <a:cs typeface="Arial" panose="020B0604020202020204" pitchFamily="34" charset="0"/>
              </a:rPr>
              <a:t>Waze</a:t>
            </a:r>
            <a:r>
              <a:rPr lang="es-ES" dirty="0">
                <a:solidFill>
                  <a:srgbClr val="0070C0"/>
                </a:solidFill>
                <a:latin typeface="Arial" panose="020B0604020202020204" pitchFamily="34" charset="0"/>
                <a:cs typeface="Arial" panose="020B0604020202020204" pitchFamily="34" charset="0"/>
              </a:rPr>
              <a:t> y Google </a:t>
            </a:r>
            <a:r>
              <a:rPr lang="es-ES" dirty="0" err="1">
                <a:solidFill>
                  <a:srgbClr val="0070C0"/>
                </a:solidFill>
                <a:latin typeface="Arial" panose="020B0604020202020204" pitchFamily="34" charset="0"/>
                <a:cs typeface="Arial" panose="020B0604020202020204" pitchFamily="34" charset="0"/>
              </a:rPr>
              <a:t>Maps</a:t>
            </a:r>
            <a:r>
              <a:rPr lang="es-ES" dirty="0">
                <a:solidFill>
                  <a:srgbClr val="0070C0"/>
                </a:solidFill>
                <a:latin typeface="Arial" panose="020B0604020202020204" pitchFamily="34" charset="0"/>
                <a:cs typeface="Arial" panose="020B0604020202020204" pitchFamily="34" charset="0"/>
              </a:rPr>
              <a:t> no presentan de forma asertiva los cupos disponibles dentro del parqueadero, algún tipo de calificación y/o opiniones de los usuarios podrían hacerle más difícil al cliente determinar el lugar o establecimiento al que desee 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CuadroTexto 2">
            <a:extLst>
              <a:ext uri="{FF2B5EF4-FFF2-40B4-BE49-F238E27FC236}">
                <a16:creationId xmlns:a16="http://schemas.microsoft.com/office/drawing/2014/main" id="{BFA7DC27-543D-421A-8BB2-95A8CFB88473}"/>
              </a:ext>
            </a:extLst>
          </p:cNvPr>
          <p:cNvSpPr txBox="1"/>
          <p:nvPr/>
        </p:nvSpPr>
        <p:spPr>
          <a:xfrm>
            <a:off x="2206283" y="494154"/>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OBJETIVO GENERAL</a:t>
            </a:r>
            <a:endParaRPr lang="es-CO" sz="2800" b="1" dirty="0">
              <a:solidFill>
                <a:srgbClr val="0070C0"/>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AE549AC0-6878-4F5E-8330-50966286A2A8}"/>
              </a:ext>
            </a:extLst>
          </p:cNvPr>
          <p:cNvSpPr txBox="1"/>
          <p:nvPr/>
        </p:nvSpPr>
        <p:spPr>
          <a:xfrm>
            <a:off x="422032" y="1434905"/>
            <a:ext cx="9439422" cy="1477328"/>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Desarrollar una aplicación la cual gestione la información de parqueaderos, permitiendo mayor seguridad a los usuarios y agilidad al momento de realizar una búsqueda en una zona en específico, para encontrar parqueaderos con espacios disponibles, además permitirá a los estacionamientos administrar el ingreso de vehículos para mostrar en todo momento cuantos espacios tiene disponibles el establecimiento.</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F5DA41-2BB2-4B3B-9F0C-47F2FE05DA23}"/>
              </a:ext>
            </a:extLst>
          </p:cNvPr>
          <p:cNvSpPr txBox="1"/>
          <p:nvPr/>
        </p:nvSpPr>
        <p:spPr>
          <a:xfrm>
            <a:off x="2025747" y="492370"/>
            <a:ext cx="7244861" cy="584775"/>
          </a:xfrm>
          <a:prstGeom prst="rect">
            <a:avLst/>
          </a:prstGeom>
          <a:noFill/>
        </p:spPr>
        <p:txBody>
          <a:bodyPr wrap="square" rtlCol="0">
            <a:spAutoFit/>
          </a:bodyPr>
          <a:lstStyle/>
          <a:p>
            <a:pPr algn="ctr"/>
            <a:r>
              <a:rPr lang="es-ES" sz="3200" b="1" dirty="0">
                <a:solidFill>
                  <a:srgbClr val="0070C0"/>
                </a:solidFill>
                <a:latin typeface="Arial" panose="020B0604020202020204" pitchFamily="34" charset="0"/>
                <a:cs typeface="Arial" panose="020B0604020202020204" pitchFamily="34" charset="0"/>
              </a:rPr>
              <a:t>OBJETIVOS ESPECIFICOS</a:t>
            </a:r>
            <a:endParaRPr lang="es-CO" sz="3200" b="1" dirty="0">
              <a:solidFill>
                <a:srgbClr val="0070C0"/>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30CCC4ED-43A0-4D60-9B10-7DABDB29B07F}"/>
              </a:ext>
            </a:extLst>
          </p:cNvPr>
          <p:cNvSpPr txBox="1"/>
          <p:nvPr/>
        </p:nvSpPr>
        <p:spPr>
          <a:xfrm>
            <a:off x="281354" y="2236763"/>
            <a:ext cx="10156874" cy="1754326"/>
          </a:xfrm>
          <a:prstGeom prst="rect">
            <a:avLst/>
          </a:prstGeom>
          <a:noFill/>
        </p:spPr>
        <p:txBody>
          <a:bodyPr wrap="square" rtlCol="0">
            <a:spAutoFit/>
          </a:bodyPr>
          <a:lstStyle/>
          <a:p>
            <a:pPr algn="just"/>
            <a:r>
              <a:rPr lang="es-ES" dirty="0">
                <a:solidFill>
                  <a:srgbClr val="0070C0"/>
                </a:solidFill>
                <a:latin typeface="Arial" panose="020B0604020202020204" pitchFamily="34" charset="0"/>
                <a:cs typeface="Arial" panose="020B0604020202020204" pitchFamily="34" charset="0"/>
              </a:rPr>
              <a:t>•	Se deberá realizar la investigación pertinente para establecer requerimientos </a:t>
            </a:r>
          </a:p>
          <a:p>
            <a:pPr algn="just"/>
            <a:r>
              <a:rPr lang="es-ES" dirty="0">
                <a:solidFill>
                  <a:srgbClr val="0070C0"/>
                </a:solidFill>
                <a:latin typeface="Arial" panose="020B0604020202020204" pitchFamily="34" charset="0"/>
                <a:cs typeface="Arial" panose="020B0604020202020204" pitchFamily="34" charset="0"/>
              </a:rPr>
              <a:t>•	Se tendrá que determinar su principal función</a:t>
            </a:r>
          </a:p>
          <a:p>
            <a:pPr algn="just"/>
            <a:r>
              <a:rPr lang="es-ES" dirty="0">
                <a:solidFill>
                  <a:srgbClr val="0070C0"/>
                </a:solidFill>
                <a:latin typeface="Arial" panose="020B0604020202020204" pitchFamily="34" charset="0"/>
                <a:cs typeface="Arial" panose="020B0604020202020204" pitchFamily="34" charset="0"/>
              </a:rPr>
              <a:t>•	Se deberá hacer un análisis previo al desarrollo para facilitar el proceso de programación</a:t>
            </a:r>
          </a:p>
          <a:p>
            <a:pPr algn="just"/>
            <a:r>
              <a:rPr lang="es-ES" dirty="0">
                <a:solidFill>
                  <a:srgbClr val="0070C0"/>
                </a:solidFill>
                <a:latin typeface="Arial" panose="020B0604020202020204" pitchFamily="34" charset="0"/>
                <a:cs typeface="Arial" panose="020B0604020202020204" pitchFamily="34" charset="0"/>
              </a:rPr>
              <a:t>•	Programar el aplicativo en java para permitir el multiplataformas</a:t>
            </a:r>
          </a:p>
          <a:p>
            <a:pPr algn="just"/>
            <a:r>
              <a:rPr lang="es-ES" dirty="0">
                <a:solidFill>
                  <a:srgbClr val="0070C0"/>
                </a:solidFill>
                <a:latin typeface="Arial" panose="020B0604020202020204" pitchFamily="34" charset="0"/>
                <a:cs typeface="Arial" panose="020B0604020202020204" pitchFamily="34" charset="0"/>
              </a:rPr>
              <a:t>•	Establecer publico al cual va dirigida la app</a:t>
            </a:r>
          </a:p>
          <a:p>
            <a:pPr algn="just"/>
            <a:r>
              <a:rPr lang="es-ES" dirty="0">
                <a:solidFill>
                  <a:srgbClr val="0070C0"/>
                </a:solidFill>
                <a:latin typeface="Arial" panose="020B0604020202020204" pitchFamily="34" charset="0"/>
                <a:cs typeface="Arial" panose="020B0604020202020204" pitchFamily="34" charset="0"/>
              </a:rPr>
              <a:t>•	Promocionar y vender la idea a diferentes empresas para implementarla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274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ALCANCE DEL PROYECTO</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4524315"/>
          </a:xfrm>
          <a:prstGeom prst="rect">
            <a:avLst/>
          </a:prstGeom>
          <a:noFill/>
        </p:spPr>
        <p:txBody>
          <a:bodyPr wrap="square" rtlCol="0">
            <a:spAutoFit/>
          </a:bodyPr>
          <a:lstStyle/>
          <a:p>
            <a:pPr algn="just"/>
            <a:r>
              <a:rPr lang="es-CO" b="1" dirty="0">
                <a:solidFill>
                  <a:srgbClr val="0070C0"/>
                </a:solidFill>
                <a:latin typeface="Arial" panose="020B0604020202020204" pitchFamily="34" charset="0"/>
                <a:cs typeface="Arial" panose="020B0604020202020204" pitchFamily="34" charset="0"/>
              </a:rPr>
              <a:t>El alcance de este proyecto está limitado hacia el enfoque y sus funciones</a:t>
            </a:r>
          </a:p>
          <a:p>
            <a:pPr algn="just"/>
            <a:endParaRPr lang="es-CO" b="1" dirty="0">
              <a:solidFill>
                <a:srgbClr val="0070C0"/>
              </a:solidFill>
              <a:latin typeface="Arial" panose="020B0604020202020204" pitchFamily="34" charset="0"/>
              <a:cs typeface="Arial" panose="020B0604020202020204" pitchFamily="34" charset="0"/>
            </a:endParaRPr>
          </a:p>
          <a:p>
            <a:pPr algn="just"/>
            <a:r>
              <a:rPr lang="es-CO" b="1" dirty="0">
                <a:solidFill>
                  <a:srgbClr val="0070C0"/>
                </a:solidFill>
                <a:latin typeface="Arial" panose="020B0604020202020204" pitchFamily="34" charset="0"/>
                <a:cs typeface="Arial" panose="020B0604020202020204" pitchFamily="34" charset="0"/>
              </a:rPr>
              <a:t>Esta aplicación </a:t>
            </a:r>
          </a:p>
          <a:p>
            <a:pPr algn="just"/>
            <a:r>
              <a:rPr lang="es-CO" dirty="0">
                <a:solidFill>
                  <a:srgbClr val="0070C0"/>
                </a:solidFill>
                <a:latin typeface="Arial" panose="020B0604020202020204" pitchFamily="34" charset="0"/>
                <a:cs typeface="Arial" panose="020B0604020202020204" pitchFamily="34" charset="0"/>
              </a:rPr>
              <a:t>•	Mostar únicamente las ubicaciones de estacionamientos excluyendo centros comerciales, restaurantes y tiendas hasta que no se logre un convenio de implementación.</a:t>
            </a:r>
          </a:p>
          <a:p>
            <a:pPr algn="just"/>
            <a:r>
              <a:rPr lang="es-CO" dirty="0">
                <a:solidFill>
                  <a:srgbClr val="0070C0"/>
                </a:solidFill>
                <a:latin typeface="Arial" panose="020B0604020202020204" pitchFamily="34" charset="0"/>
                <a:cs typeface="Arial" panose="020B0604020202020204" pitchFamily="34" charset="0"/>
              </a:rPr>
              <a:t>•	No estará disponible realizar el pago del servicio de parqueadero </a:t>
            </a:r>
          </a:p>
          <a:p>
            <a:pPr algn="just"/>
            <a:r>
              <a:rPr lang="es-CO" dirty="0">
                <a:solidFill>
                  <a:srgbClr val="0070C0"/>
                </a:solidFill>
                <a:latin typeface="Arial" panose="020B0604020202020204" pitchFamily="34" charset="0"/>
                <a:cs typeface="Arial" panose="020B0604020202020204" pitchFamily="34" charset="0"/>
              </a:rPr>
              <a:t>•	Aun no funciona fuera de la ciudad de Bogotá hasta actualizar la información de la base de datos</a:t>
            </a:r>
          </a:p>
          <a:p>
            <a:pPr algn="just"/>
            <a:r>
              <a:rPr lang="es-CO" dirty="0">
                <a:solidFill>
                  <a:srgbClr val="0070C0"/>
                </a:solidFill>
                <a:latin typeface="Arial" panose="020B0604020202020204" pitchFamily="34" charset="0"/>
                <a:cs typeface="Arial" panose="020B0604020202020204" pitchFamily="34" charset="0"/>
              </a:rPr>
              <a:t>•	No mostrara establecimientos diferentes a los parqueaderos, hasta que se implemente en alguna futura actualización</a:t>
            </a:r>
          </a:p>
          <a:p>
            <a:pPr algn="just"/>
            <a:r>
              <a:rPr lang="es-CO" dirty="0">
                <a:solidFill>
                  <a:srgbClr val="0070C0"/>
                </a:solidFill>
                <a:latin typeface="Arial" panose="020B0604020202020204" pitchFamily="34" charset="0"/>
                <a:cs typeface="Arial" panose="020B0604020202020204" pitchFamily="34" charset="0"/>
              </a:rPr>
              <a:t>•	No tendrá el mismo uso que </a:t>
            </a:r>
            <a:r>
              <a:rPr lang="es-CO" dirty="0" err="1">
                <a:solidFill>
                  <a:srgbClr val="0070C0"/>
                </a:solidFill>
                <a:latin typeface="Arial" panose="020B0604020202020204" pitchFamily="34" charset="0"/>
                <a:cs typeface="Arial" panose="020B0604020202020204" pitchFamily="34" charset="0"/>
              </a:rPr>
              <a:t>Waze</a:t>
            </a:r>
            <a:r>
              <a:rPr lang="es-CO" dirty="0">
                <a:solidFill>
                  <a:srgbClr val="0070C0"/>
                </a:solidFill>
                <a:latin typeface="Arial" panose="020B0604020202020204" pitchFamily="34" charset="0"/>
                <a:cs typeface="Arial" panose="020B0604020202020204" pitchFamily="34" charset="0"/>
              </a:rPr>
              <a:t> o Google </a:t>
            </a:r>
            <a:r>
              <a:rPr lang="es-CO" dirty="0" err="1">
                <a:solidFill>
                  <a:srgbClr val="0070C0"/>
                </a:solidFill>
                <a:latin typeface="Arial" panose="020B0604020202020204" pitchFamily="34" charset="0"/>
                <a:cs typeface="Arial" panose="020B0604020202020204" pitchFamily="34" charset="0"/>
              </a:rPr>
              <a:t>maps</a:t>
            </a:r>
            <a:r>
              <a:rPr lang="es-CO" dirty="0">
                <a:solidFill>
                  <a:srgbClr val="0070C0"/>
                </a:solidFill>
                <a:latin typeface="Arial" panose="020B0604020202020204" pitchFamily="34" charset="0"/>
                <a:cs typeface="Arial" panose="020B0604020202020204" pitchFamily="34" charset="0"/>
              </a:rPr>
              <a:t> (no es un GPS)</a:t>
            </a:r>
          </a:p>
          <a:p>
            <a:pPr algn="just"/>
            <a:r>
              <a:rPr lang="es-CO" dirty="0">
                <a:solidFill>
                  <a:srgbClr val="0070C0"/>
                </a:solidFill>
                <a:latin typeface="Arial" panose="020B0604020202020204" pitchFamily="34" charset="0"/>
                <a:cs typeface="Arial" panose="020B0604020202020204" pitchFamily="34" charset="0"/>
              </a:rPr>
              <a:t>•	No llevara la contabilidad del pago de las tarifas que se reciben por el ingreso de vehículos </a:t>
            </a:r>
          </a:p>
          <a:p>
            <a:pPr algn="just"/>
            <a:r>
              <a:rPr lang="es-CO" dirty="0">
                <a:solidFill>
                  <a:srgbClr val="0070C0"/>
                </a:solidFill>
                <a:latin typeface="Arial" panose="020B0604020202020204" pitchFamily="34" charset="0"/>
                <a:cs typeface="Arial" panose="020B0604020202020204" pitchFamily="34" charset="0"/>
              </a:rPr>
              <a:t>•	Permitirá hacer una reserva de espacio en el establecimiento escogido, pero no se podrá hacer un pago anticipado por la app para garantizar el espacio reservado. </a:t>
            </a:r>
          </a:p>
          <a:p>
            <a:pPr algn="just"/>
            <a:r>
              <a:rPr lang="es-CO" dirty="0">
                <a:solidFill>
                  <a:srgbClr val="0070C0"/>
                </a:solidFill>
                <a:latin typeface="Arial" panose="020B0604020202020204" pitchFamily="34" charset="0"/>
                <a:cs typeface="Arial" panose="020B0604020202020204" pitchFamily="34" charset="0"/>
              </a:rPr>
              <a:t> </a:t>
            </a:r>
            <a:endParaRPr lang="es-ES"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27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CuadroTexto 1">
            <a:extLst>
              <a:ext uri="{FF2B5EF4-FFF2-40B4-BE49-F238E27FC236}">
                <a16:creationId xmlns:a16="http://schemas.microsoft.com/office/drawing/2014/main" id="{BC758410-DEA8-4A1F-AF32-CF4DA320955F}"/>
              </a:ext>
            </a:extLst>
          </p:cNvPr>
          <p:cNvSpPr txBox="1"/>
          <p:nvPr/>
        </p:nvSpPr>
        <p:spPr>
          <a:xfrm>
            <a:off x="2065606" y="578560"/>
            <a:ext cx="6879102" cy="523220"/>
          </a:xfrm>
          <a:prstGeom prst="rect">
            <a:avLst/>
          </a:prstGeom>
          <a:noFill/>
        </p:spPr>
        <p:txBody>
          <a:bodyPr wrap="square" rtlCol="0">
            <a:spAutoFit/>
          </a:bodyPr>
          <a:lstStyle/>
          <a:p>
            <a:pPr algn="ctr"/>
            <a:r>
              <a:rPr lang="es-ES" sz="2800" b="1" dirty="0">
                <a:solidFill>
                  <a:srgbClr val="0070C0"/>
                </a:solidFill>
                <a:latin typeface="Arial" panose="020B0604020202020204" pitchFamily="34" charset="0"/>
                <a:cs typeface="Arial" panose="020B0604020202020204" pitchFamily="34" charset="0"/>
              </a:rPr>
              <a:t>JUSTIFICACIÒN</a:t>
            </a:r>
            <a:endParaRPr lang="es-CO" sz="2800" b="1" dirty="0">
              <a:solidFill>
                <a:srgbClr val="0070C0"/>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3EC8784-F841-4BD9-8443-3B6F41DC20A4}"/>
              </a:ext>
            </a:extLst>
          </p:cNvPr>
          <p:cNvSpPr txBox="1"/>
          <p:nvPr/>
        </p:nvSpPr>
        <p:spPr>
          <a:xfrm>
            <a:off x="422031" y="1350498"/>
            <a:ext cx="9791114" cy="3139321"/>
          </a:xfrm>
          <a:prstGeom prst="rect">
            <a:avLst/>
          </a:prstGeom>
          <a:noFill/>
        </p:spPr>
        <p:txBody>
          <a:bodyPr wrap="square" rtlCol="0">
            <a:spAutoFit/>
          </a:bodyPr>
          <a:lstStyle/>
          <a:p>
            <a:pPr algn="just"/>
            <a:r>
              <a:rPr lang="es-CO">
                <a:solidFill>
                  <a:srgbClr val="0070C0"/>
                </a:solidFill>
                <a:latin typeface="Arial" panose="020B0604020202020204" pitchFamily="34" charset="0"/>
                <a:cs typeface="Arial" panose="020B0604020202020204" pitchFamily="34" charset="0"/>
              </a:rPr>
              <a:t>En vista de estos problemas, el desarrollo del presente proyecto halla su importancia en la necesidad de brindar una solución a la amplia demanda de parqueaderos para el sector automovilístico en la ciudad de Bogotá.</a:t>
            </a:r>
          </a:p>
          <a:p>
            <a:pPr algn="just"/>
            <a:r>
              <a:rPr lang="es-CO">
                <a:solidFill>
                  <a:srgbClr val="0070C0"/>
                </a:solidFill>
                <a:latin typeface="Arial" panose="020B0604020202020204" pitchFamily="34" charset="0"/>
                <a:cs typeface="Arial" panose="020B0604020202020204" pitchFamily="34" charset="0"/>
              </a:rPr>
              <a:t>Al mismo tiempo con la implementación de este sistema (Aplicativo móvil) se podría dar solución a las necesidades de muchos usuarios que requieren el uso de un parqueadero, Brindándoles la información necesaria como por ejemplo tarifas, ubicación, espacios disponibles, ranking de calificación por servicios brindados de un establecimiento, etc. Con el fin de favorecer así la movilidad en diferentes sectores de la ciudad ya que en algunas zonas las calles se ven saturadas de vehículos estacionados, lo que quita espacio para que el tráfico fluya de manera óptima, además se busca optimizar el tiempo que tienen las personas para buscar un lugar donde estacionarse de la manera más efectiva </a:t>
            </a:r>
            <a:endParaRPr lang="es-CO"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258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1383</Words>
  <Application>Microsoft Office PowerPoint</Application>
  <PresentationFormat>Panorámica</PresentationFormat>
  <Paragraphs>102</Paragraphs>
  <Slides>16</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Henry Alfonso Garzon Sanchez</dc:creator>
  <cp:lastModifiedBy>Cristian Benitez</cp:lastModifiedBy>
  <cp:revision>5</cp:revision>
  <dcterms:created xsi:type="dcterms:W3CDTF">2020-05-31T23:40:27Z</dcterms:created>
  <dcterms:modified xsi:type="dcterms:W3CDTF">2021-12-03T06:02:52Z</dcterms:modified>
</cp:coreProperties>
</file>