
<file path=[Content_Types].xml><?xml version="1.0" encoding="utf-8"?>
<Types xmlns="http://schemas.openxmlformats.org/package/2006/content-types">
  <Default Extension="png" ContentType="image/png"/>
  <Default Extension="tmp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323" r:id="rId2"/>
    <p:sldId id="336" r:id="rId3"/>
    <p:sldId id="324" r:id="rId4"/>
    <p:sldId id="335" r:id="rId5"/>
    <p:sldId id="334" r:id="rId6"/>
    <p:sldId id="303" r:id="rId7"/>
    <p:sldId id="361" r:id="rId8"/>
    <p:sldId id="362" r:id="rId9"/>
    <p:sldId id="354" r:id="rId10"/>
    <p:sldId id="363" r:id="rId11"/>
    <p:sldId id="370" r:id="rId12"/>
    <p:sldId id="364" r:id="rId13"/>
    <p:sldId id="365" r:id="rId14"/>
    <p:sldId id="337" r:id="rId15"/>
    <p:sldId id="348" r:id="rId16"/>
    <p:sldId id="353" r:id="rId17"/>
    <p:sldId id="352" r:id="rId18"/>
    <p:sldId id="355" r:id="rId19"/>
    <p:sldId id="359" r:id="rId20"/>
    <p:sldId id="360" r:id="rId21"/>
    <p:sldId id="366" r:id="rId22"/>
    <p:sldId id="367" r:id="rId23"/>
    <p:sldId id="368" r:id="rId24"/>
    <p:sldId id="369" r:id="rId25"/>
    <p:sldId id="271" r:id="rId26"/>
  </p:sldIdLst>
  <p:sldSz cx="9144000" cy="5143500" type="screen16x9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NA" initials="S" lastIdx="1" clrIdx="0">
    <p:extLst>
      <p:ext uri="{19B8F6BF-5375-455C-9EA6-DF929625EA0E}">
        <p15:presenceInfo xmlns:p15="http://schemas.microsoft.com/office/powerpoint/2012/main" userId="SEN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7E1A"/>
    <a:srgbClr val="9DBB23"/>
    <a:srgbClr val="EAEAEA"/>
    <a:srgbClr val="0099A5"/>
    <a:srgbClr val="FFFFFF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Estilo oscuro 1 - Énfasis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8D230F3-CF80-4859-8CE7-A43EE81993B5}" styleName="Estilo claro 1 - Acento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Estilo claro 3 - Acento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2838BEF-8BB2-4498-84A7-C5851F593DF1}" styleName="Estilo medio 4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374" autoAdjust="0"/>
  </p:normalViewPr>
  <p:slideViewPr>
    <p:cSldViewPr snapToGrid="0" snapToObjects="1">
      <p:cViewPr varScale="1">
        <p:scale>
          <a:sx n="145" d="100"/>
          <a:sy n="145" d="100"/>
        </p:scale>
        <p:origin x="180" y="11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4206E0-8F38-491F-8DD8-9DEF31DAB11E}" type="datetimeFigureOut">
              <a:rPr lang="es-CO" smtClean="0"/>
              <a:t>9/12/2018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A6C985-72EC-4B6C-AB9B-9E37B8ADE9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627655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30483C-9275-974F-8650-05EC61CC7E50}" type="datetimeFigureOut">
              <a:rPr lang="es-ES" smtClean="0"/>
              <a:t>09/12/2018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4C6DA7-DA40-DC4C-AC5F-D47F3BE5E5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2978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ESTIL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974" y="0"/>
            <a:ext cx="9269582" cy="515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047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CIÓN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8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804" y="0"/>
            <a:ext cx="9256753" cy="5143500"/>
          </a:xfrm>
          <a:prstGeom prst="rect">
            <a:avLst/>
          </a:prstGeom>
        </p:spPr>
      </p:pic>
      <p:sp>
        <p:nvSpPr>
          <p:cNvPr id="3" name="CuadroTexto 2"/>
          <p:cNvSpPr txBox="1"/>
          <p:nvPr userDrawn="1"/>
        </p:nvSpPr>
        <p:spPr>
          <a:xfrm>
            <a:off x="-3091833" y="-936348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s-ES" sz="80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124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ÍTULO ESTIL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9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803" y="0"/>
            <a:ext cx="926958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638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CIÓN ESTIL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1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804" y="0"/>
            <a:ext cx="925675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9003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1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804" y="0"/>
            <a:ext cx="925675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649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ESTIL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Sin título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9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617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QUEMA GENE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694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750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ÍTULO ESTIL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4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975" y="0"/>
            <a:ext cx="925675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862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CIÓN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5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965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682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QUEMA GR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Sin título6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804" y="0"/>
            <a:ext cx="926958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115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QUEMA GRAL 2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Template_PPT_Mesa de trabajo 24 copia 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845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948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QUEMA GRAL 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Template_PPT_Mesa de trabajo 24 copia 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845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524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ÍTULO ESTIL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7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7977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288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7650702" y="4751012"/>
            <a:ext cx="1493298" cy="392488"/>
          </a:xfrm>
          <a:prstGeom prst="rect">
            <a:avLst/>
          </a:prstGeom>
        </p:spPr>
        <p:txBody>
          <a:bodyPr vert="horz" wrap="none" lIns="91440" tIns="45720" rIns="91440" bIns="45720" rtlCol="0" anchor="b">
            <a:noAutofit/>
          </a:bodyPr>
          <a:lstStyle/>
          <a:p>
            <a:pPr algn="r"/>
            <a:r>
              <a:rPr lang="es-ES" sz="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GC-F-004 V.01</a:t>
            </a:r>
          </a:p>
        </p:txBody>
      </p:sp>
    </p:spTree>
    <p:extLst>
      <p:ext uri="{BB962C8B-B14F-4D97-AF65-F5344CB8AC3E}">
        <p14:creationId xmlns:p14="http://schemas.microsoft.com/office/powerpoint/2010/main" val="1688586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  <p:sldLayoutId id="2147483658" r:id="rId4"/>
    <p:sldLayoutId id="2147483660" r:id="rId5"/>
    <p:sldLayoutId id="2147483661" r:id="rId6"/>
    <p:sldLayoutId id="2147483667" r:id="rId7"/>
    <p:sldLayoutId id="214748366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4.tm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tm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7.tm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8.tm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9.tm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0.tm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1.tmp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7.png"/><Relationship Id="rId4" Type="http://schemas.openxmlformats.org/officeDocument/2006/relationships/hyperlink" Target="https://docs.google.com/forms/d/e/1FAIpQLSchfR0qsuwrrsg_tAnfn-bQ9Csor5as6rUY0SURBF25rlDWoQ/viewform?vc=0&amp;c=0&amp;w=1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wpKm0jB7DlhQBg864MT-JPKyQLzGKHhUSo4ue2liDYQ/edit?usp=sharing_eip&amp;ts=5be70cd9" TargetMode="External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9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733054" y="807198"/>
            <a:ext cx="4432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chemeClr val="bg1"/>
                </a:solidFill>
                <a:latin typeface="Calibri"/>
                <a:cs typeface="Calibri"/>
              </a:rPr>
              <a:t>Proyecto ADSI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562178" y="3004220"/>
            <a:ext cx="37078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b="1" dirty="0">
                <a:solidFill>
                  <a:srgbClr val="ACC42D"/>
                </a:solidFill>
                <a:latin typeface="Calibri"/>
                <a:cs typeface="Calibri"/>
              </a:rPr>
              <a:t>Felipe Ruiz</a:t>
            </a:r>
          </a:p>
          <a:p>
            <a:r>
              <a:rPr lang="es-419" b="1" dirty="0">
                <a:solidFill>
                  <a:srgbClr val="ACC42D"/>
                </a:solidFill>
                <a:latin typeface="Calibri"/>
                <a:cs typeface="Calibri"/>
              </a:rPr>
              <a:t>Oscar Churque</a:t>
            </a:r>
          </a:p>
          <a:p>
            <a:r>
              <a:rPr lang="es-419" b="1" dirty="0">
                <a:solidFill>
                  <a:srgbClr val="ACC42D"/>
                </a:solidFill>
                <a:latin typeface="Calibri"/>
                <a:cs typeface="Calibri"/>
              </a:rPr>
              <a:t>Julián Gómez</a:t>
            </a:r>
          </a:p>
          <a:p>
            <a:r>
              <a:rPr lang="es-419" b="1" dirty="0">
                <a:solidFill>
                  <a:srgbClr val="ACC42D"/>
                </a:solidFill>
                <a:latin typeface="Calibri"/>
                <a:cs typeface="Calibri"/>
              </a:rPr>
              <a:t>Yurani Novoa</a:t>
            </a:r>
          </a:p>
          <a:p>
            <a:endParaRPr lang="es-419" b="1" dirty="0">
              <a:solidFill>
                <a:srgbClr val="ACC42D"/>
              </a:solidFill>
              <a:latin typeface="Calibri"/>
              <a:cs typeface="Calibri"/>
            </a:endParaRPr>
          </a:p>
          <a:p>
            <a:r>
              <a:rPr lang="es-419" b="1" dirty="0">
                <a:solidFill>
                  <a:srgbClr val="ACC42D"/>
                </a:solidFill>
                <a:latin typeface="Calibri"/>
                <a:cs typeface="Calibri"/>
              </a:rPr>
              <a:t>Ficha: 1786182</a:t>
            </a:r>
            <a:endParaRPr lang="es-ES" b="1" dirty="0">
              <a:solidFill>
                <a:srgbClr val="ACC42D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5601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844761" y="2329467"/>
            <a:ext cx="2789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  <a:latin typeface="Calibri"/>
                <a:cs typeface="Calibri"/>
              </a:rPr>
              <a:t>Resultados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999" y="2329467"/>
            <a:ext cx="990600" cy="508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xmlns="" id="{A36B211D-273E-4836-81D7-51653F59E37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130" y="505520"/>
            <a:ext cx="3728111" cy="3976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041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xmlns="" id="{C8EC53A0-5226-4A56-8FEF-BE214622BD5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08" y="591232"/>
            <a:ext cx="3401122" cy="3871297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5391002" y="2173076"/>
            <a:ext cx="2789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latin typeface="Calibri"/>
                <a:cs typeface="Calibri"/>
              </a:rPr>
              <a:t>Resultados</a:t>
            </a:r>
          </a:p>
        </p:txBody>
      </p:sp>
    </p:spTree>
    <p:extLst>
      <p:ext uri="{BB962C8B-B14F-4D97-AF65-F5344CB8AC3E}">
        <p14:creationId xmlns:p14="http://schemas.microsoft.com/office/powerpoint/2010/main" val="17209223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71273" y="1968858"/>
            <a:ext cx="2789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  <a:latin typeface="Calibri"/>
                <a:cs typeface="Calibri"/>
              </a:rPr>
              <a:t>Resultados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148" y="1769688"/>
            <a:ext cx="990600" cy="508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85DFBAF8-F392-4B1E-9B3F-C909310823A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0312" y="176349"/>
            <a:ext cx="3355570" cy="4839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21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05051" y="1999282"/>
            <a:ext cx="2789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  <a:latin typeface="Calibri"/>
                <a:cs typeface="Calibri"/>
              </a:rPr>
              <a:t>Entrevista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148" y="1769688"/>
            <a:ext cx="990600" cy="508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66A7D7CF-99A8-4019-843A-C30EFC08CB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416"/>
          <a:stretch/>
        </p:blipFill>
        <p:spPr>
          <a:xfrm>
            <a:off x="4288681" y="62151"/>
            <a:ext cx="3313902" cy="2653212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xmlns="" id="{3B160F1E-0E19-497D-AA96-113E7B7450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8681" y="2715363"/>
            <a:ext cx="3313902" cy="2245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68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94778" y="510490"/>
            <a:ext cx="217898" cy="36000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236" y="1074895"/>
            <a:ext cx="241300" cy="38100"/>
          </a:xfrm>
          <a:prstGeom prst="rect">
            <a:avLst/>
          </a:prstGeom>
        </p:spPr>
      </p:pic>
      <p:sp>
        <p:nvSpPr>
          <p:cNvPr id="20" name="CuadroTexto 19"/>
          <p:cNvSpPr txBox="1"/>
          <p:nvPr/>
        </p:nvSpPr>
        <p:spPr>
          <a:xfrm>
            <a:off x="954675" y="144887"/>
            <a:ext cx="25912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000" b="1" dirty="0">
                <a:solidFill>
                  <a:schemeClr val="bg1"/>
                </a:solidFill>
                <a:cs typeface="Calibri"/>
              </a:rPr>
              <a:t>Requerimientos Funcionales</a:t>
            </a:r>
            <a:endParaRPr lang="es-ES" sz="2000" b="1" dirty="0">
              <a:solidFill>
                <a:schemeClr val="bg1"/>
              </a:solidFill>
              <a:cs typeface="Calibri"/>
            </a:endParaRPr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833637"/>
              </p:ext>
            </p:extLst>
          </p:nvPr>
        </p:nvGraphicFramePr>
        <p:xfrm>
          <a:off x="63500" y="1178174"/>
          <a:ext cx="8674100" cy="1241108"/>
        </p:xfrm>
        <a:graphic>
          <a:graphicData uri="http://schemas.openxmlformats.org/drawingml/2006/table">
            <a:tbl>
              <a:tblPr firstRow="1" firstCol="1" bandRow="1">
                <a:tableStyleId>{BDBED569-4797-4DF1-A0F4-6AAB3CD982D8}</a:tableStyleId>
              </a:tblPr>
              <a:tblGrid>
                <a:gridCol w="19577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71630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kern="1200" dirty="0">
                          <a:effectLst/>
                        </a:rPr>
                        <a:t>Identificación del requerimiento: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dirty="0">
                          <a:effectLst/>
                        </a:rPr>
                        <a:t>RF01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kern="1200" dirty="0">
                          <a:effectLst/>
                        </a:rPr>
                        <a:t>Nombre del Requerimiento: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Registro usuarios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463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kern="1200" dirty="0">
                          <a:effectLst/>
                        </a:rPr>
                        <a:t>Características: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dirty="0">
                          <a:effectLst/>
                        </a:rPr>
                        <a:t>Los usuarios deberán registrarse  para realizar las compras y cotizaciones.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kern="1200">
                          <a:effectLst/>
                        </a:rPr>
                        <a:t>Descripción del requerimiento: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dirty="0">
                          <a:effectLst/>
                        </a:rPr>
                        <a:t>El sistema podrá realizar trámites siempre y cuando este registrado.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kern="1200">
                          <a:effectLst/>
                        </a:rPr>
                        <a:t>Requerimiento NO funcional: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dirty="0">
                          <a:effectLst/>
                        </a:rPr>
                        <a:t> 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dirty="0">
                          <a:effectLst/>
                        </a:rPr>
                        <a:t>Prioridad del requerimiento:</a:t>
                      </a:r>
                      <a:endParaRPr lang="es-ES" sz="1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1100" dirty="0">
                          <a:effectLst/>
                        </a:rPr>
                        <a:t>Alta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9595699"/>
              </p:ext>
            </p:extLst>
          </p:nvPr>
        </p:nvGraphicFramePr>
        <p:xfrm>
          <a:off x="63500" y="2491475"/>
          <a:ext cx="8674100" cy="1157796"/>
        </p:xfrm>
        <a:graphic>
          <a:graphicData uri="http://schemas.openxmlformats.org/drawingml/2006/table">
            <a:tbl>
              <a:tblPr firstRow="1" firstCol="1" bandRow="1">
                <a:tableStyleId>{BDBED569-4797-4DF1-A0F4-6AAB3CD982D8}</a:tableStyleId>
              </a:tblPr>
              <a:tblGrid>
                <a:gridCol w="19577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71630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kern="1200" dirty="0">
                          <a:effectLst/>
                        </a:rPr>
                        <a:t>Identificación del requerimiento: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dirty="0">
                          <a:effectLst/>
                        </a:rPr>
                        <a:t>RF02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kern="1200">
                          <a:effectLst/>
                        </a:rPr>
                        <a:t>Nombre del Requerimiento: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Facturación 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kern="1200">
                          <a:effectLst/>
                        </a:rPr>
                        <a:t>Características: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Se debe generar las facturas de venta y cotizaciones.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kern="1200">
                          <a:effectLst/>
                        </a:rPr>
                        <a:t>Descripción del requerimiento: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Los clientes generaran sus facturaciones cuando estén logueados en el sistema.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kern="1200">
                          <a:effectLst/>
                        </a:rPr>
                        <a:t>Requerimiento NO funcional: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dirty="0">
                          <a:effectLst/>
                        </a:rPr>
                        <a:t>Prioridad del requerimiento:</a:t>
                      </a:r>
                      <a:endParaRPr lang="es-ES" sz="1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1100" dirty="0">
                          <a:effectLst/>
                        </a:rPr>
                        <a:t>Alta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3363913" y="25781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380838"/>
              </p:ext>
            </p:extLst>
          </p:nvPr>
        </p:nvGraphicFramePr>
        <p:xfrm>
          <a:off x="88900" y="3726435"/>
          <a:ext cx="8643937" cy="1157796"/>
        </p:xfrm>
        <a:graphic>
          <a:graphicData uri="http://schemas.openxmlformats.org/drawingml/2006/table">
            <a:tbl>
              <a:tblPr firstRow="1" firstCol="1" bandRow="1">
                <a:tableStyleId>{BDBED569-4797-4DF1-A0F4-6AAB3CD982D8}</a:tableStyleId>
              </a:tblPr>
              <a:tblGrid>
                <a:gridCol w="19509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69295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kern="1200" dirty="0">
                          <a:effectLst/>
                        </a:rPr>
                        <a:t>Identificación del requerimiento: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RF06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kern="1200">
                          <a:effectLst/>
                        </a:rPr>
                        <a:t>Nombre del Requerimiento: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Control de pedidos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kern="1200">
                          <a:effectLst/>
                        </a:rPr>
                        <a:t>Características: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El usuario administrador podrá conocer y modificar el estado de los pedidos realizados por los usuarios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kern="1200">
                          <a:effectLst/>
                        </a:rPr>
                        <a:t>Descripción del requerimiento: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En el sistema se tendrá un módulo donde se encuentren los estados de los pedidos.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kern="1200">
                          <a:effectLst/>
                        </a:rPr>
                        <a:t>Requerimiento NO funcional: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dirty="0">
                          <a:effectLst/>
                        </a:rPr>
                        <a:t>Prioridad del requerimiento:</a:t>
                      </a:r>
                      <a:endParaRPr lang="es-ES" sz="1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1100" dirty="0">
                          <a:effectLst/>
                        </a:rPr>
                        <a:t>Alta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17392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94778" y="510490"/>
            <a:ext cx="217898" cy="36000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236" y="1074895"/>
            <a:ext cx="241300" cy="38100"/>
          </a:xfrm>
          <a:prstGeom prst="rect">
            <a:avLst/>
          </a:prstGeom>
        </p:spPr>
      </p:pic>
      <p:sp>
        <p:nvSpPr>
          <p:cNvPr id="20" name="CuadroTexto 19"/>
          <p:cNvSpPr txBox="1"/>
          <p:nvPr/>
        </p:nvSpPr>
        <p:spPr>
          <a:xfrm>
            <a:off x="954675" y="144887"/>
            <a:ext cx="25912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000" b="1" dirty="0">
                <a:solidFill>
                  <a:schemeClr val="bg1"/>
                </a:solidFill>
                <a:cs typeface="Calibri"/>
              </a:rPr>
              <a:t>Requerimientos No Funcionales</a:t>
            </a:r>
            <a:endParaRPr lang="es-ES" sz="20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3363913" y="25781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462213" y="28146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1020763" y="25781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xmlns="" id="{CF742FDB-FA6D-4646-8C38-A086B39028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9536443"/>
              </p:ext>
            </p:extLst>
          </p:nvPr>
        </p:nvGraphicFramePr>
        <p:xfrm>
          <a:off x="122350" y="1126433"/>
          <a:ext cx="8570890" cy="1214883"/>
        </p:xfrm>
        <a:graphic>
          <a:graphicData uri="http://schemas.openxmlformats.org/drawingml/2006/table">
            <a:tbl>
              <a:tblPr firstRow="1" firstCol="1" bandRow="1">
                <a:tableStyleId>{BDBED569-4797-4DF1-A0F4-6AAB3CD982D8}</a:tableStyleId>
              </a:tblPr>
              <a:tblGrid>
                <a:gridCol w="2648734">
                  <a:extLst>
                    <a:ext uri="{9D8B030D-6E8A-4147-A177-3AD203B41FA5}">
                      <a16:colId xmlns:a16="http://schemas.microsoft.com/office/drawing/2014/main" xmlns="" val="2613399992"/>
                    </a:ext>
                  </a:extLst>
                </a:gridCol>
                <a:gridCol w="5922156">
                  <a:extLst>
                    <a:ext uri="{9D8B030D-6E8A-4147-A177-3AD203B41FA5}">
                      <a16:colId xmlns:a16="http://schemas.microsoft.com/office/drawing/2014/main" xmlns="" val="40477719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kern="1200" dirty="0">
                          <a:effectLst/>
                        </a:rPr>
                        <a:t>Identificación del requerimiento: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350">
                          <a:effectLst/>
                        </a:rPr>
                        <a:t>RNF01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44521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kern="1200">
                          <a:effectLst/>
                        </a:rPr>
                        <a:t>Nombre del Requerimiento: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Seguridad del sistema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5592764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kern="1200">
                          <a:effectLst/>
                        </a:rPr>
                        <a:t>Características: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El sistema validara las credenciales de ingreso.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9848097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kern="1200">
                          <a:effectLst/>
                        </a:rPr>
                        <a:t>Descripción del requerimiento: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La plataforma contara con un sistema de validación de datos para seguridad de la información del usuario.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9592779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kern="1200">
                          <a:effectLst/>
                        </a:rPr>
                        <a:t>Requerimiento NO funcional: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 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53503707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dirty="0">
                          <a:effectLst/>
                        </a:rPr>
                        <a:t>Prioridad del requerimiento:</a:t>
                      </a:r>
                      <a:endParaRPr lang="es-CO" sz="1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1100" dirty="0">
                          <a:effectLst/>
                        </a:rPr>
                        <a:t>Alta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19551561"/>
                  </a:ext>
                </a:extLst>
              </a:tr>
            </a:tbl>
          </a:graphicData>
        </a:graphic>
      </p:graphicFrame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xmlns="" id="{04CAE7CE-4D40-4358-A565-0F0E7496D8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418126"/>
              </p:ext>
            </p:extLst>
          </p:nvPr>
        </p:nvGraphicFramePr>
        <p:xfrm>
          <a:off x="122350" y="2385885"/>
          <a:ext cx="8570890" cy="1335723"/>
        </p:xfrm>
        <a:graphic>
          <a:graphicData uri="http://schemas.openxmlformats.org/drawingml/2006/table">
            <a:tbl>
              <a:tblPr firstRow="1" firstCol="1" bandRow="1">
                <a:tableStyleId>{BDBED569-4797-4DF1-A0F4-6AAB3CD982D8}</a:tableStyleId>
              </a:tblPr>
              <a:tblGrid>
                <a:gridCol w="1934499">
                  <a:extLst>
                    <a:ext uri="{9D8B030D-6E8A-4147-A177-3AD203B41FA5}">
                      <a16:colId xmlns:a16="http://schemas.microsoft.com/office/drawing/2014/main" xmlns="" val="2769585655"/>
                    </a:ext>
                  </a:extLst>
                </a:gridCol>
                <a:gridCol w="6636391">
                  <a:extLst>
                    <a:ext uri="{9D8B030D-6E8A-4147-A177-3AD203B41FA5}">
                      <a16:colId xmlns:a16="http://schemas.microsoft.com/office/drawing/2014/main" xmlns="" val="545868503"/>
                    </a:ext>
                  </a:extLst>
                </a:gridCol>
              </a:tblGrid>
              <a:tr h="3409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kern="1200">
                          <a:effectLst/>
                        </a:rPr>
                        <a:t>Identificación del requerimiento: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350" dirty="0">
                          <a:effectLst/>
                        </a:rPr>
                        <a:t>RNF02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2509830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kern="1200">
                          <a:effectLst/>
                        </a:rPr>
                        <a:t>Nombre del Requerimiento: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dirty="0">
                          <a:effectLst/>
                        </a:rPr>
                        <a:t>Velocidad del sistema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7883626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kern="1200">
                          <a:effectLst/>
                        </a:rPr>
                        <a:t>Características: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Se debe garantizar que la página tenga una agilidad al momento de cargar los módulos. 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1681049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kern="1200">
                          <a:effectLst/>
                        </a:rPr>
                        <a:t>Descripción del requerimiento: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dirty="0">
                          <a:effectLst/>
                        </a:rPr>
                        <a:t>El sistema tendrá una fluidez óptima para garantizar que el usuario tenga una experiencia agradable.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681458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kern="1200">
                          <a:effectLst/>
                        </a:rPr>
                        <a:t>Requerimiento NO funcional: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 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285636920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dirty="0">
                          <a:effectLst/>
                        </a:rPr>
                        <a:t>Prioridad del requerimiento:</a:t>
                      </a:r>
                      <a:endParaRPr lang="es-CO" sz="1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1100" dirty="0">
                          <a:effectLst/>
                        </a:rPr>
                        <a:t>Alta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56295881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xmlns="" id="{7B6A632C-AC83-4F35-B5D6-B25642FE2E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0196" y="319442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xmlns="" id="{48085C5E-F13F-4DEB-B237-66AC2CCAB8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0107853"/>
              </p:ext>
            </p:extLst>
          </p:nvPr>
        </p:nvGraphicFramePr>
        <p:xfrm>
          <a:off x="122350" y="3783015"/>
          <a:ext cx="8570890" cy="1214883"/>
        </p:xfrm>
        <a:graphic>
          <a:graphicData uri="http://schemas.openxmlformats.org/drawingml/2006/table">
            <a:tbl>
              <a:tblPr firstRow="1" firstCol="1" bandRow="1">
                <a:tableStyleId>{BDBED569-4797-4DF1-A0F4-6AAB3CD982D8}</a:tableStyleId>
              </a:tblPr>
              <a:tblGrid>
                <a:gridCol w="2648734">
                  <a:extLst>
                    <a:ext uri="{9D8B030D-6E8A-4147-A177-3AD203B41FA5}">
                      <a16:colId xmlns:a16="http://schemas.microsoft.com/office/drawing/2014/main" xmlns="" val="8486981"/>
                    </a:ext>
                  </a:extLst>
                </a:gridCol>
                <a:gridCol w="5922156">
                  <a:extLst>
                    <a:ext uri="{9D8B030D-6E8A-4147-A177-3AD203B41FA5}">
                      <a16:colId xmlns:a16="http://schemas.microsoft.com/office/drawing/2014/main" xmlns="" val="35614414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kern="1200" dirty="0">
                          <a:effectLst/>
                        </a:rPr>
                        <a:t>Identificación del requerimiento: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350">
                          <a:effectLst/>
                        </a:rPr>
                        <a:t>RNF03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5398421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kern="1200">
                          <a:effectLst/>
                        </a:rPr>
                        <a:t>Nombre del Requerimiento: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Interfaz grafica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0431370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kern="1200">
                          <a:effectLst/>
                        </a:rPr>
                        <a:t>Características: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El sistema tendrá una interfaz cómoda para utilizar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491615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kern="1200">
                          <a:effectLst/>
                        </a:rPr>
                        <a:t>Descripción del requerimiento: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La plataforma será intuitiva para los usuarios.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893827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kern="1200">
                          <a:effectLst/>
                        </a:rPr>
                        <a:t>Requerimiento NO funcional: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 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66880389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dirty="0">
                          <a:effectLst/>
                        </a:rPr>
                        <a:t>Prioridad del requerimiento:</a:t>
                      </a:r>
                      <a:endParaRPr lang="es-CO" sz="1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1100" dirty="0">
                          <a:effectLst/>
                        </a:rPr>
                        <a:t>Media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87939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042574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71273" y="1968858"/>
            <a:ext cx="2789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400" b="1" dirty="0">
                <a:solidFill>
                  <a:schemeClr val="bg1"/>
                </a:solidFill>
                <a:cs typeface="Calibri"/>
              </a:rPr>
              <a:t>Diagramas casos de uso</a:t>
            </a:r>
          </a:p>
          <a:p>
            <a:endParaRPr lang="es-ES" sz="24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148" y="1769688"/>
            <a:ext cx="990600" cy="5080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A5746130-D9DB-4806-81EC-71F8333DF9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0927" y="139700"/>
            <a:ext cx="4444149" cy="486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3947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94778" y="510490"/>
            <a:ext cx="217898" cy="36000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236" y="1074895"/>
            <a:ext cx="241300" cy="38100"/>
          </a:xfrm>
          <a:prstGeom prst="rect">
            <a:avLst/>
          </a:prstGeom>
        </p:spPr>
      </p:pic>
      <p:sp>
        <p:nvSpPr>
          <p:cNvPr id="20" name="CuadroTexto 19"/>
          <p:cNvSpPr txBox="1"/>
          <p:nvPr/>
        </p:nvSpPr>
        <p:spPr>
          <a:xfrm>
            <a:off x="954675" y="144887"/>
            <a:ext cx="25912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000" b="1" dirty="0" smtClean="0">
                <a:solidFill>
                  <a:schemeClr val="bg1"/>
                </a:solidFill>
                <a:cs typeface="Calibri"/>
              </a:rPr>
              <a:t>CUADRO DE CASOS </a:t>
            </a:r>
            <a:r>
              <a:rPr lang="es-419" sz="2000" b="1" dirty="0">
                <a:solidFill>
                  <a:schemeClr val="bg1"/>
                </a:solidFill>
                <a:cs typeface="Calibri"/>
              </a:rPr>
              <a:t>DE USO EXTENDIDO</a:t>
            </a:r>
            <a:endParaRPr lang="es-ES" sz="20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3363913" y="25781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462213" y="28146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 dirty="0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1020763" y="25781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 dirty="0"/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xmlns="" id="{27C43EAA-0039-4622-8FF7-CCC792FB4E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9607600"/>
              </p:ext>
            </p:extLst>
          </p:nvPr>
        </p:nvGraphicFramePr>
        <p:xfrm>
          <a:off x="218940" y="1370013"/>
          <a:ext cx="3960254" cy="2906312"/>
        </p:xfrm>
        <a:graphic>
          <a:graphicData uri="http://schemas.openxmlformats.org/drawingml/2006/table">
            <a:tbl>
              <a:tblPr firstRow="1" firstCol="1" bandRow="1">
                <a:tableStyleId>{22838BEF-8BB2-4498-84A7-C5851F593DF1}</a:tableStyleId>
              </a:tblPr>
              <a:tblGrid>
                <a:gridCol w="1994418">
                  <a:extLst>
                    <a:ext uri="{9D8B030D-6E8A-4147-A177-3AD203B41FA5}">
                      <a16:colId xmlns:a16="http://schemas.microsoft.com/office/drawing/2014/main" xmlns="" val="1183983897"/>
                    </a:ext>
                  </a:extLst>
                </a:gridCol>
                <a:gridCol w="982918">
                  <a:extLst>
                    <a:ext uri="{9D8B030D-6E8A-4147-A177-3AD203B41FA5}">
                      <a16:colId xmlns:a16="http://schemas.microsoft.com/office/drawing/2014/main" xmlns="" val="1500855505"/>
                    </a:ext>
                  </a:extLst>
                </a:gridCol>
                <a:gridCol w="982918">
                  <a:extLst>
                    <a:ext uri="{9D8B030D-6E8A-4147-A177-3AD203B41FA5}">
                      <a16:colId xmlns:a16="http://schemas.microsoft.com/office/drawing/2014/main" xmlns="" val="1281179573"/>
                    </a:ext>
                  </a:extLst>
                </a:gridCol>
              </a:tblGrid>
              <a:tr h="16820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NOMBRE CASO DE USO </a:t>
                      </a:r>
                      <a:endParaRPr lang="es-CO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95" marR="63295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Registro usuarios</a:t>
                      </a:r>
                      <a:endParaRPr lang="es-CO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95" marR="63295" marT="0" marB="0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8700206"/>
                  </a:ext>
                </a:extLst>
              </a:tr>
              <a:tr h="34421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DESCRIPCION </a:t>
                      </a:r>
                      <a:endParaRPr lang="es-CO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95" marR="63295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SE LE PERMITE AL USUARIO REGISTRARSE EN EL SISTEMA </a:t>
                      </a:r>
                      <a:endParaRPr lang="es-CO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95" marR="63295" marT="0" marB="0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82683790"/>
                  </a:ext>
                </a:extLst>
              </a:tr>
              <a:tr h="16820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DEPENDENCIA </a:t>
                      </a:r>
                      <a:endParaRPr lang="es-CO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95" marR="63295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AUTENTIFICACION DEL USUARIO </a:t>
                      </a:r>
                      <a:endParaRPr lang="es-CO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95" marR="63295" marT="0" marB="0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14622668"/>
                  </a:ext>
                </a:extLst>
              </a:tr>
              <a:tr h="16820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ACTORES</a:t>
                      </a:r>
                      <a:endParaRPr lang="es-CO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95" marR="63295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CLIENTE</a:t>
                      </a:r>
                      <a:endParaRPr lang="es-CO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95" marR="63295" marT="0" marB="0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34761136"/>
                  </a:ext>
                </a:extLst>
              </a:tr>
              <a:tr h="34421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PRECONDICIONES</a:t>
                      </a:r>
                      <a:endParaRPr lang="es-CO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95" marR="63295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EL  SISTEMA  CREA UN USUARIO SEGÚN LOS DATOS INGRESADOS </a:t>
                      </a:r>
                      <a:endParaRPr lang="es-CO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95" marR="63295" marT="0" marB="0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03984160"/>
                  </a:ext>
                </a:extLst>
              </a:tr>
              <a:tr h="5202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POSTCONDICIONES </a:t>
                      </a:r>
                      <a:endParaRPr lang="es-CO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95" marR="63295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El usuario debe activar la cuenta por medio del link que le llega al correo</a:t>
                      </a:r>
                      <a:endParaRPr lang="es-CO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95" marR="63295" marT="0" marB="0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58030607"/>
                  </a:ext>
                </a:extLst>
              </a:tr>
              <a:tr h="16820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 </a:t>
                      </a:r>
                      <a:endParaRPr lang="es-CO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95" marR="6329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USUARIO         </a:t>
                      </a:r>
                      <a:endParaRPr lang="es-CO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95" marR="6329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SISTEMA</a:t>
                      </a:r>
                      <a:endParaRPr lang="es-CO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95" marR="63295" marT="0" marB="0"/>
                </a:tc>
                <a:extLst>
                  <a:ext uri="{0D108BD9-81ED-4DB2-BD59-A6C34878D82A}">
                    <a16:rowId xmlns:a16="http://schemas.microsoft.com/office/drawing/2014/main" xmlns="" val="859942426"/>
                  </a:ext>
                </a:extLst>
              </a:tr>
              <a:tr h="34421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 smtClean="0">
                          <a:effectLst/>
                        </a:rPr>
                        <a:t>ESCENARIO </a:t>
                      </a:r>
                      <a:r>
                        <a:rPr lang="es-ES" sz="1000" dirty="0">
                          <a:effectLst/>
                        </a:rPr>
                        <a:t>PRINCIPAL </a:t>
                      </a:r>
                      <a:endParaRPr lang="es-CO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95" marR="6329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    Ingreso de datos                             </a:t>
                      </a:r>
                      <a:endParaRPr lang="es-CO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95" marR="6329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Validación de datos</a:t>
                      </a:r>
                      <a:endParaRPr lang="es-CO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95" marR="63295" marT="0" marB="0"/>
                </a:tc>
                <a:extLst>
                  <a:ext uri="{0D108BD9-81ED-4DB2-BD59-A6C34878D82A}">
                    <a16:rowId xmlns:a16="http://schemas.microsoft.com/office/drawing/2014/main" xmlns="" val="3502285590"/>
                  </a:ext>
                </a:extLst>
              </a:tr>
              <a:tr h="34421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ALTERNATIVAS </a:t>
                      </a:r>
                      <a:endParaRPr lang="es-CO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95" marR="63295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Recordar usuario - recordar contraseña</a:t>
                      </a:r>
                      <a:endParaRPr lang="es-CO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95" marR="63295" marT="0" marB="0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9487293"/>
                  </a:ext>
                </a:extLst>
              </a:tr>
              <a:tr h="16820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OBSERVACIONES </a:t>
                      </a:r>
                      <a:endParaRPr lang="es-CO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95" marR="63295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 </a:t>
                      </a:r>
                      <a:endParaRPr lang="es-CO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95" marR="63295" marT="0" marB="0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43538179"/>
                  </a:ext>
                </a:extLst>
              </a:tr>
              <a:tr h="16820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REQUISITOS NO FUNCIONALES</a:t>
                      </a:r>
                      <a:endParaRPr lang="es-CO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95" marR="63295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 </a:t>
                      </a:r>
                      <a:endParaRPr lang="es-CO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95" marR="63295" marT="0" marB="0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39507205"/>
                  </a:ext>
                </a:extLst>
              </a:tr>
            </a:tbl>
          </a:graphicData>
        </a:graphic>
      </p:graphicFrame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xmlns="" id="{7FBFD841-F970-4746-A4DA-768D0A152A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9838968"/>
              </p:ext>
            </p:extLst>
          </p:nvPr>
        </p:nvGraphicFramePr>
        <p:xfrm>
          <a:off x="4546913" y="1370014"/>
          <a:ext cx="4101251" cy="2946607"/>
        </p:xfrm>
        <a:graphic>
          <a:graphicData uri="http://schemas.openxmlformats.org/drawingml/2006/table">
            <a:tbl>
              <a:tblPr firstRow="1" firstCol="1" bandRow="1">
                <a:tableStyleId>{BDBED569-4797-4DF1-A0F4-6AAB3CD982D8}</a:tableStyleId>
              </a:tblPr>
              <a:tblGrid>
                <a:gridCol w="2065425">
                  <a:extLst>
                    <a:ext uri="{9D8B030D-6E8A-4147-A177-3AD203B41FA5}">
                      <a16:colId xmlns:a16="http://schemas.microsoft.com/office/drawing/2014/main" xmlns="" val="3310092614"/>
                    </a:ext>
                  </a:extLst>
                </a:gridCol>
                <a:gridCol w="1017913">
                  <a:extLst>
                    <a:ext uri="{9D8B030D-6E8A-4147-A177-3AD203B41FA5}">
                      <a16:colId xmlns:a16="http://schemas.microsoft.com/office/drawing/2014/main" xmlns="" val="2185301902"/>
                    </a:ext>
                  </a:extLst>
                </a:gridCol>
                <a:gridCol w="1017913">
                  <a:extLst>
                    <a:ext uri="{9D8B030D-6E8A-4147-A177-3AD203B41FA5}">
                      <a16:colId xmlns:a16="http://schemas.microsoft.com/office/drawing/2014/main" xmlns="" val="1399564170"/>
                    </a:ext>
                  </a:extLst>
                </a:gridCol>
              </a:tblGrid>
              <a:tr h="20346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NOMBRE CASO DE USO </a:t>
                      </a:r>
                      <a:endParaRPr lang="es-CO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52" marR="60652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900">
                          <a:effectLst/>
                        </a:rPr>
                        <a:t>Facturación </a:t>
                      </a:r>
                      <a:endParaRPr lang="es-CO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52" marR="60652" marT="0" marB="0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80724557"/>
                  </a:ext>
                </a:extLst>
              </a:tr>
              <a:tr h="4161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DESCRIPCION </a:t>
                      </a:r>
                      <a:endParaRPr lang="es-CO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52" marR="60652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Se le  dará una factura al cliente del pedido correspondiente </a:t>
                      </a:r>
                      <a:endParaRPr lang="es-CO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52" marR="60652" marT="0" marB="0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22797634"/>
                  </a:ext>
                </a:extLst>
              </a:tr>
              <a:tr h="15757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DEPENDENCIA </a:t>
                      </a:r>
                      <a:endParaRPr lang="es-CO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52" marR="60652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Registro de datos de usuario </a:t>
                      </a:r>
                      <a:endParaRPr lang="es-CO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52" marR="60652" marT="0" marB="0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08612125"/>
                  </a:ext>
                </a:extLst>
              </a:tr>
              <a:tr h="15757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ACTORES</a:t>
                      </a:r>
                      <a:endParaRPr lang="es-CO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52" marR="60652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CLIENTE</a:t>
                      </a:r>
                      <a:endParaRPr lang="es-CO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52" marR="60652" marT="0" marB="0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36382391"/>
                  </a:ext>
                </a:extLst>
              </a:tr>
              <a:tr h="69627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PRECONDICIONES</a:t>
                      </a:r>
                      <a:endParaRPr lang="es-CO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52" marR="60652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El sistema  buscara el registro de datos del usuario</a:t>
                      </a:r>
                      <a:endParaRPr lang="es-CO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52" marR="60652" marT="0" marB="0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14583271"/>
                  </a:ext>
                </a:extLst>
              </a:tr>
              <a:tr h="32246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POSTCONDICIONES </a:t>
                      </a:r>
                      <a:endParaRPr lang="es-CO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52" marR="60652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El usuario debe confirmar que su factura sea de acorde a su pedido </a:t>
                      </a:r>
                      <a:endParaRPr lang="es-CO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52" marR="60652" marT="0" marB="0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10956387"/>
                  </a:ext>
                </a:extLst>
              </a:tr>
              <a:tr h="15757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 </a:t>
                      </a:r>
                      <a:endParaRPr lang="es-CO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52" marR="6065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USUARIO         </a:t>
                      </a:r>
                      <a:endParaRPr lang="es-CO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52" marR="6065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SISTEMA</a:t>
                      </a:r>
                      <a:endParaRPr lang="es-CO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52" marR="60652" marT="0" marB="0"/>
                </a:tc>
                <a:extLst>
                  <a:ext uri="{0D108BD9-81ED-4DB2-BD59-A6C34878D82A}">
                    <a16:rowId xmlns:a16="http://schemas.microsoft.com/office/drawing/2014/main" xmlns="" val="659459903"/>
                  </a:ext>
                </a:extLst>
              </a:tr>
              <a:tr h="32246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 smtClean="0">
                          <a:effectLst/>
                        </a:rPr>
                        <a:t>ESCENARIO </a:t>
                      </a:r>
                      <a:r>
                        <a:rPr lang="es-ES" sz="1000" dirty="0">
                          <a:effectLst/>
                        </a:rPr>
                        <a:t>PRINCIPAL </a:t>
                      </a:r>
                      <a:endParaRPr lang="es-CO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52" marR="6065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   Saldos y   Cotizaciones  </a:t>
                      </a:r>
                      <a:endParaRPr lang="es-CO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52" marR="6065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Generación de factura </a:t>
                      </a:r>
                      <a:endParaRPr lang="es-CO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52" marR="60652" marT="0" marB="0"/>
                </a:tc>
                <a:extLst>
                  <a:ext uri="{0D108BD9-81ED-4DB2-BD59-A6C34878D82A}">
                    <a16:rowId xmlns:a16="http://schemas.microsoft.com/office/drawing/2014/main" xmlns="" val="3457776194"/>
                  </a:ext>
                </a:extLst>
              </a:tr>
              <a:tr h="15757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ALTERNATIVAS </a:t>
                      </a:r>
                      <a:endParaRPr lang="es-CO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52" marR="60652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 </a:t>
                      </a:r>
                      <a:endParaRPr lang="es-CO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52" marR="60652" marT="0" marB="0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45193595"/>
                  </a:ext>
                </a:extLst>
              </a:tr>
              <a:tr h="15757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OBSERVACIONES </a:t>
                      </a:r>
                      <a:endParaRPr lang="es-CO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52" marR="60652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 </a:t>
                      </a:r>
                      <a:endParaRPr lang="es-CO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52" marR="60652" marT="0" marB="0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23090756"/>
                  </a:ext>
                </a:extLst>
              </a:tr>
              <a:tr h="15757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REQUISITOS NO FUNCIONALES</a:t>
                      </a:r>
                      <a:endParaRPr lang="es-CO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52" marR="60652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 </a:t>
                      </a:r>
                      <a:endParaRPr lang="es-CO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52" marR="60652" marT="0" marB="0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394198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68932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94778" y="510490"/>
            <a:ext cx="217898" cy="36000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236" y="1074895"/>
            <a:ext cx="241300" cy="38100"/>
          </a:xfrm>
          <a:prstGeom prst="rect">
            <a:avLst/>
          </a:prstGeom>
        </p:spPr>
      </p:pic>
      <p:sp>
        <p:nvSpPr>
          <p:cNvPr id="20" name="CuadroTexto 19"/>
          <p:cNvSpPr txBox="1"/>
          <p:nvPr/>
        </p:nvSpPr>
        <p:spPr>
          <a:xfrm>
            <a:off x="954675" y="144887"/>
            <a:ext cx="25912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000" b="1" dirty="0">
                <a:solidFill>
                  <a:schemeClr val="bg1"/>
                </a:solidFill>
                <a:cs typeface="Calibri"/>
              </a:rPr>
              <a:t>CASOS DE CUADRO DE USO EXTENDIDO</a:t>
            </a:r>
            <a:endParaRPr lang="es-ES" sz="20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3363913" y="25781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462213" y="28146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 dirty="0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1020763" y="25781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 dirty="0"/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xmlns="" id="{1B0B2169-C315-4841-819F-00BBAB9BB7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565887"/>
              </p:ext>
            </p:extLst>
          </p:nvPr>
        </p:nvGraphicFramePr>
        <p:xfrm>
          <a:off x="410429" y="1335117"/>
          <a:ext cx="3531895" cy="3513566"/>
        </p:xfrm>
        <a:graphic>
          <a:graphicData uri="http://schemas.openxmlformats.org/drawingml/2006/table">
            <a:tbl>
              <a:tblPr firstRow="1" firstCol="1" bandRow="1">
                <a:tableStyleId>{BDBED569-4797-4DF1-A0F4-6AAB3CD982D8}</a:tableStyleId>
              </a:tblPr>
              <a:tblGrid>
                <a:gridCol w="1778693">
                  <a:extLst>
                    <a:ext uri="{9D8B030D-6E8A-4147-A177-3AD203B41FA5}">
                      <a16:colId xmlns:a16="http://schemas.microsoft.com/office/drawing/2014/main" xmlns="" val="4196844460"/>
                    </a:ext>
                  </a:extLst>
                </a:gridCol>
                <a:gridCol w="876601">
                  <a:extLst>
                    <a:ext uri="{9D8B030D-6E8A-4147-A177-3AD203B41FA5}">
                      <a16:colId xmlns:a16="http://schemas.microsoft.com/office/drawing/2014/main" xmlns="" val="1755931659"/>
                    </a:ext>
                  </a:extLst>
                </a:gridCol>
                <a:gridCol w="876601">
                  <a:extLst>
                    <a:ext uri="{9D8B030D-6E8A-4147-A177-3AD203B41FA5}">
                      <a16:colId xmlns:a16="http://schemas.microsoft.com/office/drawing/2014/main" xmlns="" val="3284901078"/>
                    </a:ext>
                  </a:extLst>
                </a:gridCol>
              </a:tblGrid>
              <a:tr h="1344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NOMBRE CASO DE USO </a:t>
                      </a:r>
                      <a:endParaRPr lang="es-CO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52" marR="60652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900">
                          <a:effectLst/>
                        </a:rPr>
                        <a:t>Control de  inventario </a:t>
                      </a:r>
                      <a:endParaRPr lang="es-CO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52" marR="60652" marT="0" marB="0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56361765"/>
                  </a:ext>
                </a:extLst>
              </a:tr>
              <a:tr h="69739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DESCRIPCION </a:t>
                      </a:r>
                      <a:endParaRPr lang="es-CO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52" marR="60652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Se le permite al usuario administrador eliminar, agregar, editar cualquier campo de la tabla de inventario  </a:t>
                      </a:r>
                      <a:endParaRPr lang="es-CO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52" marR="60652" marT="0" marB="0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6406567"/>
                  </a:ext>
                </a:extLst>
              </a:tr>
              <a:tr h="1344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DEPENDENCIA </a:t>
                      </a:r>
                      <a:endParaRPr lang="es-CO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52" marR="60652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Rol del usuario </a:t>
                      </a:r>
                      <a:endParaRPr lang="es-CO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52" marR="60652" marT="0" marB="0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1735624"/>
                  </a:ext>
                </a:extLst>
              </a:tr>
              <a:tr h="1344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ACTORES</a:t>
                      </a:r>
                      <a:endParaRPr lang="es-CO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52" marR="60652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Administrador </a:t>
                      </a:r>
                      <a:endParaRPr lang="es-CO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52" marR="60652" marT="0" marB="0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91235119"/>
                  </a:ext>
                </a:extLst>
              </a:tr>
              <a:tr h="65742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PRECONDICIONES</a:t>
                      </a:r>
                      <a:endParaRPr lang="es-CO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52" marR="60652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El sistema solo se modificara con el rol de administrador </a:t>
                      </a:r>
                      <a:endParaRPr lang="es-CO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52" marR="60652" marT="0" marB="0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58374045"/>
                  </a:ext>
                </a:extLst>
              </a:tr>
              <a:tr h="27520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POSTCONDICIONES </a:t>
                      </a:r>
                      <a:endParaRPr lang="es-CO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52" marR="60652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El usuario debe ingresar por el usuario Administrador </a:t>
                      </a:r>
                      <a:endParaRPr lang="es-CO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52" marR="60652" marT="0" marB="0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23751723"/>
                  </a:ext>
                </a:extLst>
              </a:tr>
              <a:tr h="1344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 </a:t>
                      </a:r>
                      <a:endParaRPr lang="es-CO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52" marR="6065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USUARIO         </a:t>
                      </a:r>
                      <a:endParaRPr lang="es-CO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52" marR="6065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SISTEMA</a:t>
                      </a:r>
                      <a:endParaRPr lang="es-CO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52" marR="60652" marT="0" marB="0"/>
                </a:tc>
                <a:extLst>
                  <a:ext uri="{0D108BD9-81ED-4DB2-BD59-A6C34878D82A}">
                    <a16:rowId xmlns:a16="http://schemas.microsoft.com/office/drawing/2014/main" xmlns="" val="1126213859"/>
                  </a:ext>
                </a:extLst>
              </a:tr>
              <a:tr h="4159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 smtClean="0">
                          <a:effectLst/>
                        </a:rPr>
                        <a:t>ESCENARIO </a:t>
                      </a:r>
                      <a:r>
                        <a:rPr lang="es-ES" sz="1000" dirty="0">
                          <a:effectLst/>
                        </a:rPr>
                        <a:t>PRINCIPAL </a:t>
                      </a:r>
                      <a:endParaRPr lang="es-CO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52" marR="6065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    Ingreso de administrador                             </a:t>
                      </a:r>
                      <a:endParaRPr lang="es-CO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52" marR="6065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Validación de datos</a:t>
                      </a:r>
                      <a:endParaRPr lang="es-CO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52" marR="60652" marT="0" marB="0"/>
                </a:tc>
                <a:extLst>
                  <a:ext uri="{0D108BD9-81ED-4DB2-BD59-A6C34878D82A}">
                    <a16:rowId xmlns:a16="http://schemas.microsoft.com/office/drawing/2014/main" xmlns="" val="238194055"/>
                  </a:ext>
                </a:extLst>
              </a:tr>
              <a:tr h="27520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ALTERNATIVAS </a:t>
                      </a:r>
                      <a:endParaRPr lang="es-CO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52" marR="60652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Recordar usuario - recordar contraseña</a:t>
                      </a:r>
                      <a:endParaRPr lang="es-CO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52" marR="60652" marT="0" marB="0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63493778"/>
                  </a:ext>
                </a:extLst>
              </a:tr>
              <a:tr h="1344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OBSERVACIONES </a:t>
                      </a:r>
                      <a:endParaRPr lang="es-CO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52" marR="60652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 </a:t>
                      </a:r>
                      <a:endParaRPr lang="es-CO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52" marR="60652" marT="0" marB="0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93191960"/>
                  </a:ext>
                </a:extLst>
              </a:tr>
              <a:tr h="27520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REQUISITOS NO FUNCIONALES</a:t>
                      </a:r>
                      <a:endParaRPr lang="es-CO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52" marR="60652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 </a:t>
                      </a:r>
                      <a:endParaRPr lang="es-CO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52" marR="60652" marT="0" marB="0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51872667"/>
                  </a:ext>
                </a:extLst>
              </a:tr>
            </a:tbl>
          </a:graphicData>
        </a:graphic>
      </p:graphicFrame>
      <p:sp>
        <p:nvSpPr>
          <p:cNvPr id="10" name="Rectangle 2">
            <a:extLst>
              <a:ext uri="{FF2B5EF4-FFF2-40B4-BE49-F238E27FC236}">
                <a16:creationId xmlns:a16="http://schemas.microsoft.com/office/drawing/2014/main" xmlns="" id="{D64F33E7-6719-4D58-8ACF-626C40688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6475" y="1362075"/>
            <a:ext cx="459104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graphicFrame>
        <p:nvGraphicFramePr>
          <p:cNvPr id="11" name="Tabla 10">
            <a:extLst>
              <a:ext uri="{FF2B5EF4-FFF2-40B4-BE49-F238E27FC236}">
                <a16:creationId xmlns:a16="http://schemas.microsoft.com/office/drawing/2014/main" xmlns="" id="{8E4E2253-C057-471C-B88F-E5B4FF8389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600142"/>
              </p:ext>
            </p:extLst>
          </p:nvPr>
        </p:nvGraphicFramePr>
        <p:xfrm>
          <a:off x="4423291" y="1349081"/>
          <a:ext cx="3944599" cy="3499603"/>
        </p:xfrm>
        <a:graphic>
          <a:graphicData uri="http://schemas.openxmlformats.org/drawingml/2006/table">
            <a:tbl>
              <a:tblPr firstRow="1" firstCol="1" bandRow="1">
                <a:tableStyleId>{BDBED569-4797-4DF1-A0F4-6AAB3CD982D8}</a:tableStyleId>
              </a:tblPr>
              <a:tblGrid>
                <a:gridCol w="1986533">
                  <a:extLst>
                    <a:ext uri="{9D8B030D-6E8A-4147-A177-3AD203B41FA5}">
                      <a16:colId xmlns:a16="http://schemas.microsoft.com/office/drawing/2014/main" xmlns="" val="3486086815"/>
                    </a:ext>
                  </a:extLst>
                </a:gridCol>
                <a:gridCol w="979033">
                  <a:extLst>
                    <a:ext uri="{9D8B030D-6E8A-4147-A177-3AD203B41FA5}">
                      <a16:colId xmlns:a16="http://schemas.microsoft.com/office/drawing/2014/main" xmlns="" val="2115859150"/>
                    </a:ext>
                  </a:extLst>
                </a:gridCol>
                <a:gridCol w="979033">
                  <a:extLst>
                    <a:ext uri="{9D8B030D-6E8A-4147-A177-3AD203B41FA5}">
                      <a16:colId xmlns:a16="http://schemas.microsoft.com/office/drawing/2014/main" xmlns="" val="3119193656"/>
                    </a:ext>
                  </a:extLst>
                </a:gridCol>
              </a:tblGrid>
              <a:tr h="17624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NOMBRE CASO DE USO </a:t>
                      </a:r>
                      <a:endParaRPr lang="es-CO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38" marR="60238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Control de pedidos </a:t>
                      </a:r>
                      <a:endParaRPr lang="es-CO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38" marR="60238" marT="0" marB="0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52246438"/>
                  </a:ext>
                </a:extLst>
              </a:tr>
              <a:tr h="51800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DESCRIPCION </a:t>
                      </a:r>
                      <a:endParaRPr lang="es-CO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38" marR="60238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El sistema </a:t>
                      </a:r>
                      <a:r>
                        <a:rPr lang="es-ES_tradnl" sz="900">
                          <a:effectLst/>
                        </a:rPr>
                        <a:t> tendrá una base de datos con todos los pedidos </a:t>
                      </a:r>
                      <a:endParaRPr lang="es-CO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38" marR="60238" marT="0" marB="0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31138532"/>
                  </a:ext>
                </a:extLst>
              </a:tr>
              <a:tr h="17624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DEPENDENCIA </a:t>
                      </a:r>
                      <a:endParaRPr lang="es-CO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38" marR="60238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Ingreso a la base de datos </a:t>
                      </a:r>
                      <a:endParaRPr lang="es-CO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38" marR="60238" marT="0" marB="0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11788369"/>
                  </a:ext>
                </a:extLst>
              </a:tr>
              <a:tr h="17624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ACTORES</a:t>
                      </a:r>
                      <a:endParaRPr lang="es-CO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38" marR="60238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Administrador </a:t>
                      </a:r>
                      <a:endParaRPr lang="es-CO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38" marR="60238" marT="0" marB="0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09134623"/>
                  </a:ext>
                </a:extLst>
              </a:tr>
              <a:tr h="86662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PRECONDICIONES</a:t>
                      </a:r>
                      <a:endParaRPr lang="es-CO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38" marR="60238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Se deberá ingresar por el rol de administrador </a:t>
                      </a:r>
                      <a:endParaRPr lang="es-CO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38" marR="60238" marT="0" marB="0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71202741"/>
                  </a:ext>
                </a:extLst>
              </a:tr>
              <a:tr h="17624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POSTCONDICIONES </a:t>
                      </a:r>
                      <a:endParaRPr lang="es-CO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38" marR="60238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Tener los permisos requeridos </a:t>
                      </a:r>
                      <a:endParaRPr lang="es-CO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38" marR="60238" marT="0" marB="0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35096158"/>
                  </a:ext>
                </a:extLst>
              </a:tr>
              <a:tr h="17624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 </a:t>
                      </a:r>
                      <a:endParaRPr lang="es-CO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38" marR="6023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USUARIO         </a:t>
                      </a:r>
                      <a:endParaRPr lang="es-CO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38" marR="6023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SISTEMA</a:t>
                      </a:r>
                      <a:endParaRPr lang="es-CO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38" marR="60238" marT="0" marB="0"/>
                </a:tc>
                <a:extLst>
                  <a:ext uri="{0D108BD9-81ED-4DB2-BD59-A6C34878D82A}">
                    <a16:rowId xmlns:a16="http://schemas.microsoft.com/office/drawing/2014/main" xmlns="" val="3918620630"/>
                  </a:ext>
                </a:extLst>
              </a:tr>
              <a:tr h="70499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 smtClean="0">
                          <a:effectLst/>
                        </a:rPr>
                        <a:t>ESCENARIO </a:t>
                      </a:r>
                      <a:r>
                        <a:rPr lang="es-ES" sz="1000" dirty="0">
                          <a:effectLst/>
                        </a:rPr>
                        <a:t>PRINCIPAL </a:t>
                      </a:r>
                      <a:endParaRPr lang="es-CO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38" marR="6023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Ingreso y monitoreo de pedidos                             </a:t>
                      </a:r>
                      <a:endParaRPr lang="es-CO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38" marR="6023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Almacenamiento de información de pedidos </a:t>
                      </a:r>
                      <a:endParaRPr lang="es-CO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38" marR="60238" marT="0" marB="0"/>
                </a:tc>
                <a:extLst>
                  <a:ext uri="{0D108BD9-81ED-4DB2-BD59-A6C34878D82A}">
                    <a16:rowId xmlns:a16="http://schemas.microsoft.com/office/drawing/2014/main" xmlns="" val="2930800956"/>
                  </a:ext>
                </a:extLst>
              </a:tr>
              <a:tr h="17624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ALTERNATIVAS </a:t>
                      </a:r>
                      <a:endParaRPr lang="es-CO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38" marR="60238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 </a:t>
                      </a:r>
                      <a:endParaRPr lang="es-CO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38" marR="60238" marT="0" marB="0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89525474"/>
                  </a:ext>
                </a:extLst>
              </a:tr>
              <a:tr h="17624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OBSERVACIONES </a:t>
                      </a:r>
                      <a:endParaRPr lang="es-CO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38" marR="60238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 </a:t>
                      </a:r>
                      <a:endParaRPr lang="es-CO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38" marR="60238" marT="0" marB="0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82364034"/>
                  </a:ext>
                </a:extLst>
              </a:tr>
              <a:tr h="17624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REQUISITOS NO FUNCIONALES</a:t>
                      </a:r>
                      <a:endParaRPr lang="es-CO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38" marR="60238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 </a:t>
                      </a:r>
                      <a:endParaRPr lang="es-CO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38" marR="60238" marT="0" marB="0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777916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5340373"/>
      </p:ext>
    </p:extLst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94778" y="510490"/>
            <a:ext cx="217898" cy="36000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236" y="1074895"/>
            <a:ext cx="241300" cy="38100"/>
          </a:xfrm>
          <a:prstGeom prst="rect">
            <a:avLst/>
          </a:prstGeom>
        </p:spPr>
      </p:pic>
      <p:sp>
        <p:nvSpPr>
          <p:cNvPr id="20" name="CuadroTexto 19"/>
          <p:cNvSpPr txBox="1"/>
          <p:nvPr/>
        </p:nvSpPr>
        <p:spPr>
          <a:xfrm>
            <a:off x="954675" y="144887"/>
            <a:ext cx="25912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000" b="1" dirty="0" err="1">
                <a:solidFill>
                  <a:schemeClr val="bg1"/>
                </a:solidFill>
                <a:cs typeface="Calibri"/>
              </a:rPr>
              <a:t>BPMN</a:t>
            </a:r>
            <a:endParaRPr lang="es-ES" sz="20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3363913" y="25781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462213" y="28146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 dirty="0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1020763" y="25781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xmlns="" id="{86305FC0-9D30-4052-A01F-F4F576C567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966" y="1298745"/>
            <a:ext cx="7095140" cy="423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xmlns="" id="{1456B63D-5463-459C-96E6-772D090E97E2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16" y="1886908"/>
            <a:ext cx="7953720" cy="2769860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xmlns="" id="{A98F6389-6B7B-4C55-9D91-841F99E75BA7}"/>
              </a:ext>
            </a:extLst>
          </p:cNvPr>
          <p:cNvSpPr/>
          <p:nvPr/>
        </p:nvSpPr>
        <p:spPr>
          <a:xfrm>
            <a:off x="556116" y="1271696"/>
            <a:ext cx="1152239" cy="375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Cotización</a:t>
            </a:r>
            <a:endParaRPr lang="es-CO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537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707649" y="1968858"/>
            <a:ext cx="2789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400" b="1" dirty="0">
                <a:solidFill>
                  <a:schemeClr val="bg1"/>
                </a:solidFill>
                <a:cs typeface="Calibri"/>
              </a:rPr>
              <a:t>OBJETIVO</a:t>
            </a:r>
            <a:endParaRPr lang="es-ES" sz="24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148" y="1769688"/>
            <a:ext cx="990600" cy="5080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4235176" y="2435090"/>
            <a:ext cx="43614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Crear y brindar al público un servicio diferente, cómodo, óptimo y profesional para coordinar eventos  como: Matrimonios, bautizos, 15 años etc. </a:t>
            </a:r>
            <a:endParaRPr lang="es-E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6743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94778" y="510490"/>
            <a:ext cx="217898" cy="36000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236" y="1074895"/>
            <a:ext cx="241300" cy="38100"/>
          </a:xfrm>
          <a:prstGeom prst="rect">
            <a:avLst/>
          </a:prstGeom>
        </p:spPr>
      </p:pic>
      <p:sp>
        <p:nvSpPr>
          <p:cNvPr id="20" name="CuadroTexto 19"/>
          <p:cNvSpPr txBox="1"/>
          <p:nvPr/>
        </p:nvSpPr>
        <p:spPr>
          <a:xfrm>
            <a:off x="954675" y="144887"/>
            <a:ext cx="25912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000" b="1" dirty="0" err="1">
                <a:solidFill>
                  <a:schemeClr val="bg1"/>
                </a:solidFill>
                <a:cs typeface="Calibri"/>
              </a:rPr>
              <a:t>BPMN</a:t>
            </a:r>
            <a:endParaRPr lang="es-ES" sz="20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3363913" y="25781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462213" y="28146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 dirty="0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1020763" y="25781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xmlns="" id="{86305FC0-9D30-4052-A01F-F4F576C567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966" y="1298745"/>
            <a:ext cx="7095140" cy="423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xmlns="" id="{A98F6389-6B7B-4C55-9D91-841F99E75BA7}"/>
              </a:ext>
            </a:extLst>
          </p:cNvPr>
          <p:cNvSpPr/>
          <p:nvPr/>
        </p:nvSpPr>
        <p:spPr>
          <a:xfrm>
            <a:off x="556116" y="1271696"/>
            <a:ext cx="922112" cy="375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Compra</a:t>
            </a:r>
            <a:endParaRPr lang="es-CO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xmlns="" id="{F48B41C4-046A-4D7E-9EB9-E1CE6164884C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66" y="2039436"/>
            <a:ext cx="8094926" cy="2464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46767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94778" y="510490"/>
            <a:ext cx="217898" cy="36000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236" y="1074895"/>
            <a:ext cx="241300" cy="38100"/>
          </a:xfrm>
          <a:prstGeom prst="rect">
            <a:avLst/>
          </a:prstGeom>
        </p:spPr>
      </p:pic>
      <p:sp>
        <p:nvSpPr>
          <p:cNvPr id="20" name="CuadroTexto 19"/>
          <p:cNvSpPr txBox="1"/>
          <p:nvPr/>
        </p:nvSpPr>
        <p:spPr>
          <a:xfrm>
            <a:off x="954675" y="144887"/>
            <a:ext cx="25912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000" b="1" dirty="0">
                <a:solidFill>
                  <a:schemeClr val="bg1"/>
                </a:solidFill>
                <a:cs typeface="Calibri"/>
              </a:rPr>
              <a:t>Diagrama entidad relación </a:t>
            </a:r>
            <a:endParaRPr lang="es-ES" sz="20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3363913" y="25781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462213" y="28146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 dirty="0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1020763" y="25781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xmlns="" id="{86305FC0-9D30-4052-A01F-F4F576C567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966" y="1298745"/>
            <a:ext cx="7095140" cy="423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xmlns="" id="{0704A509-80FE-4D81-9DFE-DDFB25C29679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897" y="981424"/>
            <a:ext cx="5606860" cy="4107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017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94778" y="510490"/>
            <a:ext cx="217898" cy="36000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236" y="1074895"/>
            <a:ext cx="241300" cy="38100"/>
          </a:xfrm>
          <a:prstGeom prst="rect">
            <a:avLst/>
          </a:prstGeom>
        </p:spPr>
      </p:pic>
      <p:sp>
        <p:nvSpPr>
          <p:cNvPr id="20" name="CuadroTexto 19"/>
          <p:cNvSpPr txBox="1"/>
          <p:nvPr/>
        </p:nvSpPr>
        <p:spPr>
          <a:xfrm>
            <a:off x="954675" y="144887"/>
            <a:ext cx="25912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000" b="1" dirty="0">
                <a:solidFill>
                  <a:schemeClr val="bg1"/>
                </a:solidFill>
                <a:cs typeface="Calibri"/>
              </a:rPr>
              <a:t>Diccionario de datos</a:t>
            </a:r>
            <a:endParaRPr lang="es-ES" sz="20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3363913" y="25781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462213" y="28146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 dirty="0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1020763" y="25781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xmlns="" id="{86305FC0-9D30-4052-A01F-F4F576C567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966" y="1298745"/>
            <a:ext cx="7095140" cy="423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xmlns="" id="{8F08BF34-D764-4B65-A5AF-B507F7A6D1C7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046" y="1264920"/>
            <a:ext cx="6645910" cy="354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2553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94778" y="510490"/>
            <a:ext cx="217898" cy="36000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236" y="1074895"/>
            <a:ext cx="241300" cy="38100"/>
          </a:xfrm>
          <a:prstGeom prst="rect">
            <a:avLst/>
          </a:prstGeom>
        </p:spPr>
      </p:pic>
      <p:sp>
        <p:nvSpPr>
          <p:cNvPr id="20" name="CuadroTexto 19"/>
          <p:cNvSpPr txBox="1"/>
          <p:nvPr/>
        </p:nvSpPr>
        <p:spPr>
          <a:xfrm>
            <a:off x="954675" y="144887"/>
            <a:ext cx="25912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000" b="1" dirty="0">
                <a:solidFill>
                  <a:schemeClr val="bg1"/>
                </a:solidFill>
                <a:cs typeface="Calibri"/>
              </a:rPr>
              <a:t>Diccionario de datos</a:t>
            </a:r>
            <a:endParaRPr lang="es-ES" sz="20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3363913" y="25781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462213" y="28146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 dirty="0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1020763" y="25781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xmlns="" id="{86305FC0-9D30-4052-A01F-F4F576C567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966" y="1298745"/>
            <a:ext cx="7095140" cy="423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xmlns="" id="{ABAFFF9E-503D-4D57-B8AD-E53AAD74F3C4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236" y="1339558"/>
            <a:ext cx="6645910" cy="3620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611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94778" y="510490"/>
            <a:ext cx="217898" cy="36000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236" y="1074895"/>
            <a:ext cx="241300" cy="38100"/>
          </a:xfrm>
          <a:prstGeom prst="rect">
            <a:avLst/>
          </a:prstGeom>
        </p:spPr>
      </p:pic>
      <p:sp>
        <p:nvSpPr>
          <p:cNvPr id="20" name="CuadroTexto 19"/>
          <p:cNvSpPr txBox="1"/>
          <p:nvPr/>
        </p:nvSpPr>
        <p:spPr>
          <a:xfrm>
            <a:off x="954675" y="144887"/>
            <a:ext cx="25912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000" b="1" dirty="0">
                <a:solidFill>
                  <a:schemeClr val="bg1"/>
                </a:solidFill>
                <a:cs typeface="Calibri"/>
              </a:rPr>
              <a:t>Diccionario de datos</a:t>
            </a:r>
            <a:endParaRPr lang="es-ES" sz="20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3363913" y="25781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462213" y="28146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 dirty="0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1020763" y="25781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xmlns="" id="{86305FC0-9D30-4052-A01F-F4F576C567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966" y="1298745"/>
            <a:ext cx="7095140" cy="423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xmlns="" id="{8D0B52F0-B99F-494A-BFD5-14702A265F79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763" y="1298745"/>
            <a:ext cx="6645910" cy="3557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1196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8062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94778" y="510490"/>
            <a:ext cx="217898" cy="36000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236" y="1074895"/>
            <a:ext cx="241300" cy="38100"/>
          </a:xfrm>
          <a:prstGeom prst="rect">
            <a:avLst/>
          </a:prstGeom>
        </p:spPr>
      </p:pic>
      <p:sp>
        <p:nvSpPr>
          <p:cNvPr id="20" name="CuadroTexto 19"/>
          <p:cNvSpPr txBox="1"/>
          <p:nvPr/>
        </p:nvSpPr>
        <p:spPr>
          <a:xfrm>
            <a:off x="954675" y="144887"/>
            <a:ext cx="25912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000" b="1" dirty="0">
                <a:solidFill>
                  <a:srgbClr val="E8E6E8"/>
                </a:solidFill>
                <a:latin typeface="Calibri"/>
                <a:cs typeface="Calibri"/>
              </a:rPr>
              <a:t>Problemática a solucionar</a:t>
            </a:r>
            <a:endParaRPr lang="es-ES" sz="2000" b="1" dirty="0">
              <a:solidFill>
                <a:srgbClr val="E8E6E8"/>
              </a:solidFill>
              <a:latin typeface="Calibri"/>
              <a:cs typeface="Calibri"/>
            </a:endParaRPr>
          </a:p>
        </p:txBody>
      </p:sp>
      <p:sp>
        <p:nvSpPr>
          <p:cNvPr id="24" name="CuadroTexto 23"/>
          <p:cNvSpPr txBox="1"/>
          <p:nvPr/>
        </p:nvSpPr>
        <p:spPr>
          <a:xfrm>
            <a:off x="876995" y="2493232"/>
            <a:ext cx="59369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400" dirty="0">
                <a:solidFill>
                  <a:srgbClr val="5E5C5D"/>
                </a:solidFill>
                <a:cs typeface="Calibri"/>
              </a:rPr>
              <a:t>Brindar solución a los clientes que buscan servicios que cumpla con sus expectativas, donde puedan elegir y/o solicitar ayuda a profesionales para realizar exitosamente sus eventos.</a:t>
            </a:r>
            <a:endParaRPr lang="es-ES" sz="1400" dirty="0">
              <a:solidFill>
                <a:srgbClr val="5E5C5D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14874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94778" y="510490"/>
            <a:ext cx="217898" cy="36000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236" y="1074895"/>
            <a:ext cx="241300" cy="38100"/>
          </a:xfrm>
          <a:prstGeom prst="rect">
            <a:avLst/>
          </a:prstGeom>
        </p:spPr>
      </p:pic>
      <p:sp>
        <p:nvSpPr>
          <p:cNvPr id="20" name="CuadroTexto 19"/>
          <p:cNvSpPr txBox="1"/>
          <p:nvPr/>
        </p:nvSpPr>
        <p:spPr>
          <a:xfrm>
            <a:off x="954675" y="144887"/>
            <a:ext cx="25912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000" b="1" dirty="0">
                <a:solidFill>
                  <a:schemeClr val="bg1"/>
                </a:solidFill>
                <a:cs typeface="Calibri"/>
              </a:rPr>
              <a:t>El porqué del Proyecto y a quién Beneficia.</a:t>
            </a:r>
            <a:endParaRPr lang="es-ES" sz="20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24" name="CuadroTexto 23"/>
          <p:cNvSpPr txBox="1"/>
          <p:nvPr/>
        </p:nvSpPr>
        <p:spPr>
          <a:xfrm>
            <a:off x="876995" y="1495120"/>
            <a:ext cx="593690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400" dirty="0">
                <a:solidFill>
                  <a:srgbClr val="5E5C5D"/>
                </a:solidFill>
                <a:cs typeface="Calibri"/>
              </a:rPr>
              <a:t>Surge la necesidad de crear un medio web confiable seguro y  de calidad al momento de realizar un evento importante para los clientes</a:t>
            </a:r>
          </a:p>
          <a:p>
            <a:endParaRPr lang="es-419" sz="1400" dirty="0">
              <a:solidFill>
                <a:srgbClr val="5E5C5D"/>
              </a:solidFill>
              <a:cs typeface="Calibri"/>
            </a:endParaRPr>
          </a:p>
          <a:p>
            <a:r>
              <a:rPr lang="es-419" sz="1400" b="1" dirty="0">
                <a:solidFill>
                  <a:srgbClr val="5E5C5D"/>
                </a:solidFill>
                <a:cs typeface="Calibri"/>
              </a:rPr>
              <a:t>Beneficios</a:t>
            </a:r>
            <a:r>
              <a:rPr lang="es-419" sz="1400" dirty="0">
                <a:solidFill>
                  <a:srgbClr val="5E5C5D"/>
                </a:solidFill>
                <a:cs typeface="Calibri"/>
              </a:rPr>
              <a:t> </a:t>
            </a:r>
          </a:p>
          <a:p>
            <a:endParaRPr lang="es-419" sz="1400" dirty="0">
              <a:solidFill>
                <a:srgbClr val="5E5C5D"/>
              </a:solidFill>
              <a:cs typeface="Calibri"/>
            </a:endParaRPr>
          </a:p>
          <a:p>
            <a:r>
              <a:rPr lang="es-419" sz="1400" b="1" dirty="0">
                <a:solidFill>
                  <a:srgbClr val="5E5C5D"/>
                </a:solidFill>
                <a:cs typeface="Calibri"/>
              </a:rPr>
              <a:t>1. </a:t>
            </a:r>
            <a:r>
              <a:rPr lang="es-419" sz="1400" dirty="0">
                <a:solidFill>
                  <a:srgbClr val="5E5C5D"/>
                </a:solidFill>
                <a:cs typeface="Calibri"/>
              </a:rPr>
              <a:t>Comodidad a la hora de brindar asesoría por medio web y presencial con los mejores profesionales del medio.</a:t>
            </a:r>
          </a:p>
          <a:p>
            <a:r>
              <a:rPr lang="es-419" sz="1400" b="1" dirty="0">
                <a:solidFill>
                  <a:srgbClr val="5E5C5D"/>
                </a:solidFill>
                <a:cs typeface="Calibri"/>
              </a:rPr>
              <a:t>2</a:t>
            </a:r>
            <a:r>
              <a:rPr lang="es-419" sz="1400" dirty="0">
                <a:solidFill>
                  <a:srgbClr val="5E5C5D"/>
                </a:solidFill>
                <a:cs typeface="Calibri"/>
              </a:rPr>
              <a:t>. Fácil ingreso y búsqueda de nuestros diferentes planes</a:t>
            </a:r>
          </a:p>
          <a:p>
            <a:r>
              <a:rPr lang="es-419" sz="1400" b="1" dirty="0">
                <a:solidFill>
                  <a:srgbClr val="5E5C5D"/>
                </a:solidFill>
                <a:cs typeface="Calibri"/>
              </a:rPr>
              <a:t>3</a:t>
            </a:r>
            <a:r>
              <a:rPr lang="es-419" sz="1400" dirty="0">
                <a:solidFill>
                  <a:srgbClr val="5E5C5D"/>
                </a:solidFill>
                <a:cs typeface="Calibri"/>
              </a:rPr>
              <a:t>. Sin desplazamientos ni incomodidades</a:t>
            </a:r>
          </a:p>
          <a:p>
            <a:r>
              <a:rPr lang="es-419" sz="1400" b="1" dirty="0">
                <a:solidFill>
                  <a:srgbClr val="5E5C5D"/>
                </a:solidFill>
                <a:cs typeface="Calibri"/>
              </a:rPr>
              <a:t>4. </a:t>
            </a:r>
            <a:r>
              <a:rPr lang="es-419" sz="1400" dirty="0">
                <a:solidFill>
                  <a:srgbClr val="5E5C5D"/>
                </a:solidFill>
                <a:cs typeface="Calibri"/>
              </a:rPr>
              <a:t>Rápida respuesta a tus necesidades</a:t>
            </a:r>
          </a:p>
        </p:txBody>
      </p:sp>
    </p:spTree>
    <p:extLst>
      <p:ext uri="{BB962C8B-B14F-4D97-AF65-F5344CB8AC3E}">
        <p14:creationId xmlns:p14="http://schemas.microsoft.com/office/powerpoint/2010/main" val="36145795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71273" y="1968858"/>
            <a:ext cx="27892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400" b="1" dirty="0">
                <a:solidFill>
                  <a:schemeClr val="bg1"/>
                </a:solidFill>
                <a:cs typeface="Calibri"/>
              </a:rPr>
              <a:t>Alcances y Limitaciones</a:t>
            </a:r>
          </a:p>
          <a:p>
            <a:endParaRPr lang="es-419" sz="2400" b="1" dirty="0">
              <a:solidFill>
                <a:schemeClr val="bg1"/>
              </a:solidFill>
              <a:cs typeface="Calibri"/>
            </a:endParaRPr>
          </a:p>
          <a:p>
            <a:endParaRPr lang="es-ES" sz="24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148" y="1769688"/>
            <a:ext cx="990600" cy="5080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4235176" y="586277"/>
            <a:ext cx="4361427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Alcances:</a:t>
            </a:r>
          </a:p>
          <a:p>
            <a:pPr algn="ctr"/>
            <a:r>
              <a:rPr lang="es-419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r>
              <a:rPr lang="es-419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1.Creación y sistematización de información  </a:t>
            </a:r>
          </a:p>
          <a:p>
            <a:r>
              <a:rPr lang="es-419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2.Seguridad de información en las ventas que se realizarán por medio de la página web.</a:t>
            </a:r>
          </a:p>
          <a:p>
            <a:r>
              <a:rPr lang="es-419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3.Se desarrollara la página web </a:t>
            </a:r>
          </a:p>
          <a:p>
            <a:r>
              <a:rPr lang="es-419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4.Se implementara la base de datos </a:t>
            </a:r>
          </a:p>
          <a:p>
            <a:r>
              <a:rPr lang="es-419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5.Se realizara actualizaciones a la página web</a:t>
            </a:r>
          </a:p>
          <a:p>
            <a:endParaRPr lang="es-419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s-419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Limitaciones:</a:t>
            </a:r>
          </a:p>
          <a:p>
            <a:endParaRPr lang="es-419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s-419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1.Solo será implementado a nivel de Bogotá </a:t>
            </a:r>
          </a:p>
          <a:p>
            <a:r>
              <a:rPr lang="es-419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2.Se desarrollara en lenguaje Español</a:t>
            </a:r>
          </a:p>
        </p:txBody>
      </p:sp>
    </p:spTree>
    <p:extLst>
      <p:ext uri="{BB962C8B-B14F-4D97-AF65-F5344CB8AC3E}">
        <p14:creationId xmlns:p14="http://schemas.microsoft.com/office/powerpoint/2010/main" val="856152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081190" y="1786919"/>
            <a:ext cx="72594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b="1" dirty="0">
                <a:solidFill>
                  <a:schemeClr val="bg1"/>
                </a:solidFill>
                <a:latin typeface="Calibri"/>
                <a:cs typeface="Calibri"/>
              </a:rPr>
              <a:t>Levantamiento de la información</a:t>
            </a:r>
          </a:p>
        </p:txBody>
      </p:sp>
    </p:spTree>
    <p:extLst>
      <p:ext uri="{BB962C8B-B14F-4D97-AF65-F5344CB8AC3E}">
        <p14:creationId xmlns:p14="http://schemas.microsoft.com/office/powerpoint/2010/main" val="16589756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94778" y="510490"/>
            <a:ext cx="217898" cy="36000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236" y="1074895"/>
            <a:ext cx="241300" cy="38100"/>
          </a:xfrm>
          <a:prstGeom prst="rect">
            <a:avLst/>
          </a:prstGeom>
        </p:spPr>
      </p:pic>
      <p:sp>
        <p:nvSpPr>
          <p:cNvPr id="20" name="CuadroTexto 19"/>
          <p:cNvSpPr txBox="1"/>
          <p:nvPr/>
        </p:nvSpPr>
        <p:spPr>
          <a:xfrm>
            <a:off x="954675" y="144887"/>
            <a:ext cx="25912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000" b="1" dirty="0">
                <a:solidFill>
                  <a:schemeClr val="bg1"/>
                </a:solidFill>
                <a:cs typeface="Calibri"/>
              </a:rPr>
              <a:t>Encuesta</a:t>
            </a:r>
            <a:endParaRPr lang="es-ES" sz="20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3363913" y="25781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462213" y="28146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 dirty="0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1020763" y="25781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xmlns="" id="{86305FC0-9D30-4052-A01F-F4F576C567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966" y="1298745"/>
            <a:ext cx="7095140" cy="423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xmlns="" id="{F7042F7C-349B-4741-AECA-C981E6A1BE45}"/>
              </a:ext>
            </a:extLst>
          </p:cNvPr>
          <p:cNvSpPr/>
          <p:nvPr/>
        </p:nvSpPr>
        <p:spPr>
          <a:xfrm>
            <a:off x="1" y="1187324"/>
            <a:ext cx="81762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https://docs.google.com/forms/d/e/1FAIpQLSchfR0qsuwrrsg_tAnfnbQ9Csor5as6rUY0SURBF25rlDWoQ/viewform?vc=0&amp;c=0&amp;w1</a:t>
            </a:r>
            <a:endParaRPr lang="es-CO" sz="1200" dirty="0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xmlns="" id="{B44004F0-E67F-4D94-BD11-EF5C50A29618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236" y="1538652"/>
            <a:ext cx="6645910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24734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94778" y="510490"/>
            <a:ext cx="217898" cy="36000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236" y="1074895"/>
            <a:ext cx="241300" cy="38100"/>
          </a:xfrm>
          <a:prstGeom prst="rect">
            <a:avLst/>
          </a:prstGeom>
        </p:spPr>
      </p:pic>
      <p:sp>
        <p:nvSpPr>
          <p:cNvPr id="20" name="CuadroTexto 19"/>
          <p:cNvSpPr txBox="1"/>
          <p:nvPr/>
        </p:nvSpPr>
        <p:spPr>
          <a:xfrm>
            <a:off x="954675" y="144887"/>
            <a:ext cx="25912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000" b="1" dirty="0">
                <a:solidFill>
                  <a:schemeClr val="bg1"/>
                </a:solidFill>
                <a:cs typeface="Calibri"/>
              </a:rPr>
              <a:t>Encuesta</a:t>
            </a:r>
            <a:endParaRPr lang="es-ES" sz="20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3363913" y="25781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462213" y="28146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 dirty="0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1020763" y="25781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xmlns="" id="{86305FC0-9D30-4052-A01F-F4F576C567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966" y="1298745"/>
            <a:ext cx="7095140" cy="423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xmlns="" id="{496BF7EB-C2EB-4F45-8158-B8724EBCCF79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136" y="1357385"/>
            <a:ext cx="6645910" cy="3176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736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71273" y="1968858"/>
            <a:ext cx="2789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  <a:latin typeface="Calibri"/>
                <a:cs typeface="Calibri"/>
              </a:rPr>
              <a:t>Resultados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148" y="1769688"/>
            <a:ext cx="990600" cy="50800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xmlns="" id="{C3B91C47-74CF-482F-A316-97156CFE7DB9}"/>
              </a:ext>
            </a:extLst>
          </p:cNvPr>
          <p:cNvSpPr/>
          <p:nvPr/>
        </p:nvSpPr>
        <p:spPr>
          <a:xfrm>
            <a:off x="151413" y="2430523"/>
            <a:ext cx="34289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https://docs.google.com/spreadsheets/d/1wpKm0jB7DlhQBg864MT-JPKyQLzGKHhUSo4ue2liDYQ/edit?usp=sharing_eip&amp;ts=5be70cd9</a:t>
            </a:r>
            <a:endParaRPr lang="es-CO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xmlns="" id="{8DFB2CA8-8726-4301-A444-8AE5B367931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153" y="311736"/>
            <a:ext cx="3377520" cy="420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171344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ción SENA-GC-F-004-V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Autofit/>
      </a:bodyPr>
      <a:lstStyle>
        <a:defPPr algn="l">
          <a:defRPr sz="8000" b="1" dirty="0" smtClean="0">
            <a:solidFill>
              <a:srgbClr val="92D050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Presentación SENA-GC-F-004-V1</Template>
  <TotalTime>1285</TotalTime>
  <Words>837</Words>
  <Application>Microsoft Office PowerPoint</Application>
  <PresentationFormat>Presentación en pantalla (16:9)</PresentationFormat>
  <Paragraphs>224</Paragraphs>
  <Slides>25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29" baseType="lpstr">
      <vt:lpstr>Arial</vt:lpstr>
      <vt:lpstr>Calibri</vt:lpstr>
      <vt:lpstr>Times New Roman</vt:lpstr>
      <vt:lpstr>Presentación SENA-GC-F-004-V1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Administrador</dc:creator>
  <cp:lastModifiedBy>SENA</cp:lastModifiedBy>
  <cp:revision>49</cp:revision>
  <dcterms:created xsi:type="dcterms:W3CDTF">2015-08-06T22:24:59Z</dcterms:created>
  <dcterms:modified xsi:type="dcterms:W3CDTF">2018-12-09T12:47:59Z</dcterms:modified>
</cp:coreProperties>
</file>