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6 Redondear rectángulo de esquina diagonal"/>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7 Título"/>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10" name="9 Marcador de fecha"/>
          <p:cNvSpPr>
            <a:spLocks noGrp="1"/>
          </p:cNvSpPr>
          <p:nvPr>
            <p:ph type="dt" sz="half" idx="10"/>
          </p:nvPr>
        </p:nvSpPr>
        <p:spPr>
          <a:xfrm>
            <a:off x="5562600" y="6509004"/>
            <a:ext cx="3002280" cy="274320"/>
          </a:xfrm>
        </p:spPr>
        <p:txBody>
          <a:bodyPr vert="horz" rtlCol="0"/>
          <a:lstStyle>
            <a:extLst/>
          </a:lstStyle>
          <a:p>
            <a:fld id="{4BE3F768-A8F5-4702-85E3-D10609C2780E}" type="datetimeFigureOut">
              <a:rPr lang="es-AR" smtClean="0"/>
              <a:t>23/10/2023</a:t>
            </a:fld>
            <a:endParaRPr lang="es-AR" dirty="0"/>
          </a:p>
        </p:txBody>
      </p:sp>
      <p:sp>
        <p:nvSpPr>
          <p:cNvPr id="11" name="10 Marcador de número de diapositiva"/>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19C10E34-73D1-49EB-B076-E950FB807F6A}" type="slidenum">
              <a:rPr lang="es-AR" smtClean="0"/>
              <a:t>‹Nº›</a:t>
            </a:fld>
            <a:endParaRPr lang="es-AR" dirty="0"/>
          </a:p>
        </p:txBody>
      </p:sp>
      <p:sp>
        <p:nvSpPr>
          <p:cNvPr id="12" name="11 Marcador de pie de página"/>
          <p:cNvSpPr>
            <a:spLocks noGrp="1"/>
          </p:cNvSpPr>
          <p:nvPr>
            <p:ph type="ftr" sz="quarter" idx="12"/>
          </p:nvPr>
        </p:nvSpPr>
        <p:spPr>
          <a:xfrm>
            <a:off x="1600200" y="6509004"/>
            <a:ext cx="3907464" cy="274320"/>
          </a:xfrm>
        </p:spPr>
        <p:txBody>
          <a:bodyPr vert="horz" rtlCol="0"/>
          <a:lstStyle>
            <a:extLst/>
          </a:lstStyle>
          <a:p>
            <a:endParaRPr lang="es-A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BE3F768-A8F5-4702-85E3-D10609C2780E}" type="datetimeFigureOut">
              <a:rPr lang="es-AR" smtClean="0"/>
              <a:t>23/10/2023</a:t>
            </a:fld>
            <a:endParaRPr lang="es-AR" dirty="0"/>
          </a:p>
        </p:txBody>
      </p:sp>
      <p:sp>
        <p:nvSpPr>
          <p:cNvPr id="5" name="4 Marcador de pie de página"/>
          <p:cNvSpPr>
            <a:spLocks noGrp="1"/>
          </p:cNvSpPr>
          <p:nvPr>
            <p:ph type="ftr" sz="quarter" idx="11"/>
          </p:nvPr>
        </p:nvSpPr>
        <p:spPr/>
        <p:txBody>
          <a:bodyPr/>
          <a:lstStyle>
            <a:extLst/>
          </a:lstStyle>
          <a:p>
            <a:endParaRPr lang="es-AR" dirty="0"/>
          </a:p>
        </p:txBody>
      </p:sp>
      <p:sp>
        <p:nvSpPr>
          <p:cNvPr id="6" name="5 Marcador de número de diapositiva"/>
          <p:cNvSpPr>
            <a:spLocks noGrp="1"/>
          </p:cNvSpPr>
          <p:nvPr>
            <p:ph type="sldNum" sz="quarter" idx="12"/>
          </p:nvPr>
        </p:nvSpPr>
        <p:spPr/>
        <p:txBody>
          <a:bodyPr/>
          <a:lstStyle>
            <a:extLst/>
          </a:lstStyle>
          <a:p>
            <a:fld id="{19C10E34-73D1-49EB-B076-E950FB807F6A}" type="slidenum">
              <a:rPr lang="es-AR" smtClean="0"/>
              <a:t>‹Nº›</a:t>
            </a:fld>
            <a:endParaRPr lang="es-A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lvl1pPr algn="l">
              <a:defRPr/>
            </a:lvl1pPr>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BE3F768-A8F5-4702-85E3-D10609C2780E}" type="datetimeFigureOut">
              <a:rPr lang="es-AR" smtClean="0"/>
              <a:t>23/10/2023</a:t>
            </a:fld>
            <a:endParaRPr lang="es-AR" dirty="0"/>
          </a:p>
        </p:txBody>
      </p:sp>
      <p:sp>
        <p:nvSpPr>
          <p:cNvPr id="5" name="4 Marcador de pie de página"/>
          <p:cNvSpPr>
            <a:spLocks noGrp="1"/>
          </p:cNvSpPr>
          <p:nvPr>
            <p:ph type="ftr" sz="quarter" idx="11"/>
          </p:nvPr>
        </p:nvSpPr>
        <p:spPr/>
        <p:txBody>
          <a:bodyPr/>
          <a:lstStyle>
            <a:extLst/>
          </a:lstStyle>
          <a:p>
            <a:endParaRPr lang="es-AR" dirty="0"/>
          </a:p>
        </p:txBody>
      </p:sp>
      <p:sp>
        <p:nvSpPr>
          <p:cNvPr id="6" name="5 Marcador de número de diapositiva"/>
          <p:cNvSpPr>
            <a:spLocks noGrp="1"/>
          </p:cNvSpPr>
          <p:nvPr>
            <p:ph type="sldNum" sz="quarter" idx="12"/>
          </p:nvPr>
        </p:nvSpPr>
        <p:spPr/>
        <p:txBody>
          <a:bodyPr/>
          <a:lstStyle>
            <a:extLst/>
          </a:lstStyle>
          <a:p>
            <a:fld id="{19C10E34-73D1-49EB-B076-E950FB807F6A}" type="slidenum">
              <a:rPr lang="es-AR" smtClean="0"/>
              <a:t>‹Nº›</a:t>
            </a:fld>
            <a:endParaRPr lang="es-A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6 Rectángulo"/>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BE3F768-A8F5-4702-85E3-D10609C2780E}" type="datetimeFigureOut">
              <a:rPr lang="es-AR" smtClean="0"/>
              <a:t>23/10/2023</a:t>
            </a:fld>
            <a:endParaRPr lang="es-AR" dirty="0"/>
          </a:p>
        </p:txBody>
      </p:sp>
      <p:sp>
        <p:nvSpPr>
          <p:cNvPr id="5" name="4 Marcador de pie de página"/>
          <p:cNvSpPr>
            <a:spLocks noGrp="1"/>
          </p:cNvSpPr>
          <p:nvPr>
            <p:ph type="ftr" sz="quarter" idx="11"/>
          </p:nvPr>
        </p:nvSpPr>
        <p:spPr/>
        <p:txBody>
          <a:bodyPr/>
          <a:lstStyle>
            <a:extLst/>
          </a:lstStyle>
          <a:p>
            <a:endParaRPr lang="es-AR" dirty="0"/>
          </a:p>
        </p:txBody>
      </p:sp>
      <p:sp>
        <p:nvSpPr>
          <p:cNvPr id="6" name="5 Marcador de número de diapositiva"/>
          <p:cNvSpPr>
            <a:spLocks noGrp="1"/>
          </p:cNvSpPr>
          <p:nvPr>
            <p:ph type="sldNum" sz="quarter" idx="12"/>
          </p:nvPr>
        </p:nvSpPr>
        <p:spPr/>
        <p:txBody>
          <a:bodyPr/>
          <a:lstStyle>
            <a:extLst/>
          </a:lstStyle>
          <a:p>
            <a:fld id="{19C10E34-73D1-49EB-B076-E950FB807F6A}" type="slidenum">
              <a:rPr lang="es-AR" smtClean="0"/>
              <a:t>‹Nº›</a:t>
            </a:fld>
            <a:endParaRPr lang="es-A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7" name="6 Rectángulo"/>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1 Título"/>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8" name="7 Marcador de fecha"/>
          <p:cNvSpPr>
            <a:spLocks noGrp="1"/>
          </p:cNvSpPr>
          <p:nvPr>
            <p:ph type="dt" sz="half" idx="10"/>
          </p:nvPr>
        </p:nvSpPr>
        <p:spPr>
          <a:xfrm>
            <a:off x="5562600" y="6513670"/>
            <a:ext cx="3002280" cy="274320"/>
          </a:xfrm>
        </p:spPr>
        <p:txBody>
          <a:bodyPr vert="horz" rtlCol="0"/>
          <a:lstStyle>
            <a:extLst/>
          </a:lstStyle>
          <a:p>
            <a:fld id="{4BE3F768-A8F5-4702-85E3-D10609C2780E}" type="datetimeFigureOut">
              <a:rPr lang="es-AR" smtClean="0"/>
              <a:t>23/10/2023</a:t>
            </a:fld>
            <a:endParaRPr lang="es-AR" dirty="0"/>
          </a:p>
        </p:txBody>
      </p:sp>
      <p:sp>
        <p:nvSpPr>
          <p:cNvPr id="9" name="8 Marcador de número de diapositiva"/>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19C10E34-73D1-49EB-B076-E950FB807F6A}" type="slidenum">
              <a:rPr lang="es-AR" smtClean="0"/>
              <a:t>‹Nº›</a:t>
            </a:fld>
            <a:endParaRPr lang="es-AR" dirty="0"/>
          </a:p>
        </p:txBody>
      </p:sp>
      <p:sp>
        <p:nvSpPr>
          <p:cNvPr id="10" name="9 Marcador de pie de página"/>
          <p:cNvSpPr>
            <a:spLocks noGrp="1"/>
          </p:cNvSpPr>
          <p:nvPr>
            <p:ph type="ftr" sz="quarter" idx="12"/>
          </p:nvPr>
        </p:nvSpPr>
        <p:spPr>
          <a:xfrm>
            <a:off x="1600200" y="6513670"/>
            <a:ext cx="3907464" cy="274320"/>
          </a:xfrm>
        </p:spPr>
        <p:txBody>
          <a:bodyPr vert="horz" rtlCol="0"/>
          <a:lstStyle>
            <a:extLst/>
          </a:lstStyle>
          <a:p>
            <a:endParaRPr lang="es-AR"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4BE3F768-A8F5-4702-85E3-D10609C2780E}" type="datetimeFigureOut">
              <a:rPr lang="es-AR" smtClean="0"/>
              <a:t>23/10/2023</a:t>
            </a:fld>
            <a:endParaRPr lang="es-AR" dirty="0"/>
          </a:p>
        </p:txBody>
      </p:sp>
      <p:sp>
        <p:nvSpPr>
          <p:cNvPr id="6" name="5 Marcador de pie de página"/>
          <p:cNvSpPr>
            <a:spLocks noGrp="1"/>
          </p:cNvSpPr>
          <p:nvPr>
            <p:ph type="ftr" sz="quarter" idx="11"/>
          </p:nvPr>
        </p:nvSpPr>
        <p:spPr/>
        <p:txBody>
          <a:bodyPr/>
          <a:lstStyle>
            <a:extLst/>
          </a:lstStyle>
          <a:p>
            <a:endParaRPr lang="es-AR" dirty="0"/>
          </a:p>
        </p:txBody>
      </p:sp>
      <p:sp>
        <p:nvSpPr>
          <p:cNvPr id="7" name="6 Marcador de número de diapositiva"/>
          <p:cNvSpPr>
            <a:spLocks noGrp="1"/>
          </p:cNvSpPr>
          <p:nvPr>
            <p:ph type="sldNum" sz="quarter" idx="12"/>
          </p:nvPr>
        </p:nvSpPr>
        <p:spPr>
          <a:xfrm>
            <a:off x="8641080" y="6514568"/>
            <a:ext cx="464288" cy="274320"/>
          </a:xfrm>
        </p:spPr>
        <p:txBody>
          <a:bodyPr/>
          <a:lstStyle>
            <a:extLst/>
          </a:lstStyle>
          <a:p>
            <a:fld id="{19C10E34-73D1-49EB-B076-E950FB807F6A}" type="slidenum">
              <a:rPr lang="es-AR" smtClean="0"/>
              <a:t>‹Nº›</a:t>
            </a:fld>
            <a:endParaRPr lang="es-AR" dirty="0"/>
          </a:p>
        </p:txBody>
      </p:sp>
      <p:sp>
        <p:nvSpPr>
          <p:cNvPr id="10" name="9 Rectángulo"/>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9 Rectángulo"/>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dirty="0"/>
          </a:p>
        </p:txBody>
      </p:sp>
      <p:sp>
        <p:nvSpPr>
          <p:cNvPr id="11" name="10 Rectángulo"/>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dirty="0"/>
          </a:p>
        </p:txBody>
      </p:sp>
      <p:sp>
        <p:nvSpPr>
          <p:cNvPr id="2" name="1 Título"/>
          <p:cNvSpPr>
            <a:spLocks noGrp="1"/>
          </p:cNvSpPr>
          <p:nvPr>
            <p:ph type="title"/>
          </p:nvPr>
        </p:nvSpPr>
        <p:spPr>
          <a:xfrm>
            <a:off x="457200" y="251948"/>
            <a:ext cx="8229600" cy="1143000"/>
          </a:xfrm>
        </p:spPr>
        <p:txBody>
          <a:bodyPr anchor="b"/>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4BE3F768-A8F5-4702-85E3-D10609C2780E}" type="datetimeFigureOut">
              <a:rPr lang="es-AR" smtClean="0"/>
              <a:t>23/10/2023</a:t>
            </a:fld>
            <a:endParaRPr lang="es-AR" dirty="0"/>
          </a:p>
        </p:txBody>
      </p:sp>
      <p:sp>
        <p:nvSpPr>
          <p:cNvPr id="8" name="7 Marcador de pie de página"/>
          <p:cNvSpPr>
            <a:spLocks noGrp="1"/>
          </p:cNvSpPr>
          <p:nvPr>
            <p:ph type="ftr" sz="quarter" idx="11"/>
          </p:nvPr>
        </p:nvSpPr>
        <p:spPr/>
        <p:txBody>
          <a:bodyPr/>
          <a:lstStyle>
            <a:extLst/>
          </a:lstStyle>
          <a:p>
            <a:endParaRPr lang="es-AR" dirty="0"/>
          </a:p>
        </p:txBody>
      </p:sp>
      <p:sp>
        <p:nvSpPr>
          <p:cNvPr id="9" name="8 Marcador de número de diapositiva"/>
          <p:cNvSpPr>
            <a:spLocks noGrp="1"/>
          </p:cNvSpPr>
          <p:nvPr>
            <p:ph type="sldNum" sz="quarter" idx="12"/>
          </p:nvPr>
        </p:nvSpPr>
        <p:spPr>
          <a:xfrm>
            <a:off x="8641080" y="6514568"/>
            <a:ext cx="464288" cy="274320"/>
          </a:xfrm>
        </p:spPr>
        <p:txBody>
          <a:bodyPr/>
          <a:lstStyle>
            <a:extLst/>
          </a:lstStyle>
          <a:p>
            <a:fld id="{19C10E34-73D1-49EB-B076-E950FB807F6A}" type="slidenum">
              <a:rPr lang="es-AR" smtClean="0"/>
              <a:t>‹Nº›</a:t>
            </a:fld>
            <a:endParaRPr lang="es-A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53218"/>
            <a:ext cx="8229600" cy="1143000"/>
          </a:xfrm>
        </p:spPr>
        <p:txBody>
          <a:bodyP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4BE3F768-A8F5-4702-85E3-D10609C2780E}" type="datetimeFigureOut">
              <a:rPr lang="es-AR" smtClean="0"/>
              <a:t>23/10/2023</a:t>
            </a:fld>
            <a:endParaRPr lang="es-AR" dirty="0"/>
          </a:p>
        </p:txBody>
      </p:sp>
      <p:sp>
        <p:nvSpPr>
          <p:cNvPr id="4" name="3 Marcador de pie de página"/>
          <p:cNvSpPr>
            <a:spLocks noGrp="1"/>
          </p:cNvSpPr>
          <p:nvPr>
            <p:ph type="ftr" sz="quarter" idx="11"/>
          </p:nvPr>
        </p:nvSpPr>
        <p:spPr/>
        <p:txBody>
          <a:bodyPr/>
          <a:lstStyle>
            <a:extLst/>
          </a:lstStyle>
          <a:p>
            <a:endParaRPr lang="es-AR" dirty="0"/>
          </a:p>
        </p:txBody>
      </p:sp>
      <p:sp>
        <p:nvSpPr>
          <p:cNvPr id="5" name="4 Marcador de número de diapositiva"/>
          <p:cNvSpPr>
            <a:spLocks noGrp="1"/>
          </p:cNvSpPr>
          <p:nvPr>
            <p:ph type="sldNum" sz="quarter" idx="12"/>
          </p:nvPr>
        </p:nvSpPr>
        <p:spPr/>
        <p:txBody>
          <a:bodyPr/>
          <a:lstStyle>
            <a:extLst/>
          </a:lstStyle>
          <a:p>
            <a:fld id="{19C10E34-73D1-49EB-B076-E950FB807F6A}" type="slidenum">
              <a:rPr lang="es-AR" smtClean="0"/>
              <a:t>‹Nº›</a:t>
            </a:fld>
            <a:endParaRPr lang="es-AR" dirty="0"/>
          </a:p>
        </p:txBody>
      </p:sp>
      <p:sp>
        <p:nvSpPr>
          <p:cNvPr id="7" name="6 Rectángulo"/>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4BE3F768-A8F5-4702-85E3-D10609C2780E}" type="datetimeFigureOut">
              <a:rPr lang="es-AR" smtClean="0"/>
              <a:t>23/10/2023</a:t>
            </a:fld>
            <a:endParaRPr lang="es-AR" dirty="0"/>
          </a:p>
        </p:txBody>
      </p:sp>
      <p:sp>
        <p:nvSpPr>
          <p:cNvPr id="3" name="2 Marcador de pie de página"/>
          <p:cNvSpPr>
            <a:spLocks noGrp="1"/>
          </p:cNvSpPr>
          <p:nvPr>
            <p:ph type="ftr" sz="quarter" idx="11"/>
          </p:nvPr>
        </p:nvSpPr>
        <p:spPr/>
        <p:txBody>
          <a:bodyPr/>
          <a:lstStyle>
            <a:extLst/>
          </a:lstStyle>
          <a:p>
            <a:endParaRPr lang="es-AR" dirty="0"/>
          </a:p>
        </p:txBody>
      </p:sp>
      <p:sp>
        <p:nvSpPr>
          <p:cNvPr id="4" name="3 Marcador de número de diapositiva"/>
          <p:cNvSpPr>
            <a:spLocks noGrp="1"/>
          </p:cNvSpPr>
          <p:nvPr>
            <p:ph type="sldNum" sz="quarter" idx="12"/>
          </p:nvPr>
        </p:nvSpPr>
        <p:spPr/>
        <p:txBody>
          <a:bodyPr/>
          <a:lstStyle>
            <a:extLst/>
          </a:lstStyle>
          <a:p>
            <a:fld id="{19C10E34-73D1-49EB-B076-E950FB807F6A}" type="slidenum">
              <a:rPr lang="es-AR" smtClean="0"/>
              <a:t>‹Nº›</a:t>
            </a:fld>
            <a:endParaRPr lang="es-A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2"/>
      </p:bgRef>
    </p:bg>
    <p:spTree>
      <p:nvGrpSpPr>
        <p:cNvPr id="1" name=""/>
        <p:cNvGrpSpPr/>
        <p:nvPr/>
      </p:nvGrpSpPr>
      <p:grpSpPr>
        <a:xfrm>
          <a:off x="0" y="0"/>
          <a:ext cx="0" cy="0"/>
          <a:chOff x="0" y="0"/>
          <a:chExt cx="0" cy="0"/>
        </a:xfrm>
      </p:grpSpPr>
      <p:sp>
        <p:nvSpPr>
          <p:cNvPr id="8" name="7 Rectángulo"/>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1 Título"/>
          <p:cNvSpPr>
            <a:spLocks noGrp="1"/>
          </p:cNvSpPr>
          <p:nvPr>
            <p:ph type="title"/>
          </p:nvPr>
        </p:nvSpPr>
        <p:spPr>
          <a:xfrm>
            <a:off x="4963136" y="304800"/>
            <a:ext cx="3931920" cy="762000"/>
          </a:xfrm>
        </p:spPr>
        <p:txBody>
          <a:bodyPr anchor="b"/>
          <a:lstStyle>
            <a:lvl1pPr marL="0" algn="r">
              <a:buNone/>
              <a:defRPr sz="2000" b="1"/>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9" name="8 Marcador de fecha"/>
          <p:cNvSpPr>
            <a:spLocks noGrp="1"/>
          </p:cNvSpPr>
          <p:nvPr>
            <p:ph type="dt" sz="half" idx="10"/>
          </p:nvPr>
        </p:nvSpPr>
        <p:spPr>
          <a:xfrm>
            <a:off x="5562600" y="6513670"/>
            <a:ext cx="3002280" cy="274320"/>
          </a:xfrm>
        </p:spPr>
        <p:txBody>
          <a:bodyPr vert="horz" rtlCol="0"/>
          <a:lstStyle>
            <a:extLst/>
          </a:lstStyle>
          <a:p>
            <a:fld id="{4BE3F768-A8F5-4702-85E3-D10609C2780E}" type="datetimeFigureOut">
              <a:rPr lang="es-AR" smtClean="0"/>
              <a:t>23/10/2023</a:t>
            </a:fld>
            <a:endParaRPr lang="es-AR" dirty="0"/>
          </a:p>
        </p:txBody>
      </p:sp>
      <p:sp>
        <p:nvSpPr>
          <p:cNvPr id="10" name="9 Marcador de número de diapositiva"/>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19C10E34-73D1-49EB-B076-E950FB807F6A}" type="slidenum">
              <a:rPr lang="es-AR" smtClean="0"/>
              <a:t>‹Nº›</a:t>
            </a:fld>
            <a:endParaRPr lang="es-AR" dirty="0"/>
          </a:p>
        </p:txBody>
      </p:sp>
      <p:sp>
        <p:nvSpPr>
          <p:cNvPr id="11" name="10 Marcador de pie de página"/>
          <p:cNvSpPr>
            <a:spLocks noGrp="1"/>
          </p:cNvSpPr>
          <p:nvPr>
            <p:ph type="ftr" sz="quarter" idx="12"/>
          </p:nvPr>
        </p:nvSpPr>
        <p:spPr>
          <a:xfrm>
            <a:off x="1600200" y="6513670"/>
            <a:ext cx="3907464" cy="274320"/>
          </a:xfrm>
        </p:spPr>
        <p:txBody>
          <a:bodyPr vert="horz" rtlCol="0"/>
          <a:lstStyle>
            <a:extLst/>
          </a:lstStyle>
          <a:p>
            <a:endParaRPr lang="es-AR"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040443" y="4724400"/>
            <a:ext cx="5486400" cy="664536"/>
          </a:xfrm>
        </p:spPr>
        <p:txBody>
          <a:bodyPr anchor="b"/>
          <a:lstStyle>
            <a:lvl1pPr marL="0" algn="r">
              <a:buNone/>
              <a:defRPr sz="2000" b="1"/>
            </a:lvl1pPr>
            <a:extLst/>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13" name="12 Marcador de posición de imagen"/>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s-ES" dirty="0" smtClean="0">
                <a:solidFill>
                  <a:schemeClr val="lt1"/>
                </a:solidFill>
                <a:latin typeface="+mn-lt"/>
                <a:ea typeface="+mn-ea"/>
                <a:cs typeface="+mn-cs"/>
              </a:rPr>
              <a:t>Haga clic en el icono para agregar una imagen</a:t>
            </a:r>
            <a:endParaRPr kumimoji="0" lang="en-US" dirty="0">
              <a:solidFill>
                <a:schemeClr val="lt1"/>
              </a:solidFill>
              <a:latin typeface="+mn-lt"/>
              <a:ea typeface="+mn-ea"/>
              <a:cs typeface="+mn-cs"/>
            </a:endParaRPr>
          </a:p>
        </p:txBody>
      </p:sp>
      <p:sp>
        <p:nvSpPr>
          <p:cNvPr id="8" name="7 Marcador de fecha"/>
          <p:cNvSpPr>
            <a:spLocks noGrp="1"/>
          </p:cNvSpPr>
          <p:nvPr>
            <p:ph type="dt" sz="half" idx="10"/>
          </p:nvPr>
        </p:nvSpPr>
        <p:spPr>
          <a:xfrm>
            <a:off x="5562600" y="6509004"/>
            <a:ext cx="3002280" cy="274320"/>
          </a:xfrm>
        </p:spPr>
        <p:txBody>
          <a:bodyPr vert="horz" rtlCol="0"/>
          <a:lstStyle>
            <a:extLst/>
          </a:lstStyle>
          <a:p>
            <a:fld id="{4BE3F768-A8F5-4702-85E3-D10609C2780E}" type="datetimeFigureOut">
              <a:rPr lang="es-AR" smtClean="0"/>
              <a:t>23/10/2023</a:t>
            </a:fld>
            <a:endParaRPr lang="es-AR" dirty="0"/>
          </a:p>
        </p:txBody>
      </p:sp>
      <p:sp>
        <p:nvSpPr>
          <p:cNvPr id="9" name="8 Marcador de número de diapositiva"/>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19C10E34-73D1-49EB-B076-E950FB807F6A}" type="slidenum">
              <a:rPr lang="es-AR" smtClean="0"/>
              <a:t>‹Nº›</a:t>
            </a:fld>
            <a:endParaRPr lang="es-AR" dirty="0"/>
          </a:p>
        </p:txBody>
      </p:sp>
      <p:sp>
        <p:nvSpPr>
          <p:cNvPr id="10" name="9 Marcador de pie de página"/>
          <p:cNvSpPr>
            <a:spLocks noGrp="1"/>
          </p:cNvSpPr>
          <p:nvPr>
            <p:ph type="ftr" sz="quarter" idx="12"/>
          </p:nvPr>
        </p:nvSpPr>
        <p:spPr>
          <a:xfrm>
            <a:off x="1600200" y="6509004"/>
            <a:ext cx="3907464" cy="274320"/>
          </a:xfrm>
        </p:spPr>
        <p:txBody>
          <a:bodyPr vert="horz" rtlCol="0"/>
          <a:lstStyle>
            <a:extLst/>
          </a:lstStyle>
          <a:p>
            <a:endParaRPr lang="es-A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Redondear rectángulo de esquina diagonal"/>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 name="2 Marcador de pie de página"/>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s-AR" dirty="0"/>
          </a:p>
        </p:txBody>
      </p:sp>
      <p:sp>
        <p:nvSpPr>
          <p:cNvPr id="14" name="13 Marcador de fecha"/>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4BE3F768-A8F5-4702-85E3-D10609C2780E}" type="datetimeFigureOut">
              <a:rPr lang="es-AR" smtClean="0"/>
              <a:t>23/10/2023</a:t>
            </a:fld>
            <a:endParaRPr lang="es-AR" dirty="0"/>
          </a:p>
        </p:txBody>
      </p:sp>
      <p:sp>
        <p:nvSpPr>
          <p:cNvPr id="23" name="22 Marcador de número de diapositiva"/>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19C10E34-73D1-49EB-B076-E950FB807F6A}" type="slidenum">
              <a:rPr lang="es-AR" smtClean="0"/>
              <a:t>‹Nº›</a:t>
            </a:fld>
            <a:endParaRPr lang="es-AR" dirty="0"/>
          </a:p>
        </p:txBody>
      </p:sp>
      <p:sp>
        <p:nvSpPr>
          <p:cNvPr id="22" name="21 Marcador de título"/>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 sz="6000" dirty="0" smtClean="0"/>
              <a:t>PROGRAMACIÓN I</a:t>
            </a:r>
            <a:endParaRPr lang="es-AR" sz="6000" dirty="0"/>
          </a:p>
        </p:txBody>
      </p:sp>
      <p:sp>
        <p:nvSpPr>
          <p:cNvPr id="3" name="2 Subtítulo"/>
          <p:cNvSpPr>
            <a:spLocks noGrp="1"/>
          </p:cNvSpPr>
          <p:nvPr>
            <p:ph type="subTitle" idx="1"/>
          </p:nvPr>
        </p:nvSpPr>
        <p:spPr>
          <a:xfrm>
            <a:off x="4067944" y="2819400"/>
            <a:ext cx="4625890" cy="2697832"/>
          </a:xfrm>
        </p:spPr>
        <p:txBody>
          <a:bodyPr>
            <a:normAutofit/>
          </a:bodyPr>
          <a:lstStyle/>
          <a:p>
            <a:r>
              <a:rPr lang="es-ES" sz="4000" dirty="0" smtClean="0"/>
              <a:t>CLASES Y OBJETOS</a:t>
            </a:r>
            <a:endParaRPr lang="es-AR" sz="4000" dirty="0"/>
          </a:p>
        </p:txBody>
      </p:sp>
    </p:spTree>
    <p:extLst>
      <p:ext uri="{BB962C8B-B14F-4D97-AF65-F5344CB8AC3E}">
        <p14:creationId xmlns:p14="http://schemas.microsoft.com/office/powerpoint/2010/main" val="1596038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Métodos</a:t>
            </a:r>
            <a:endParaRPr lang="es-AR" dirty="0"/>
          </a:p>
        </p:txBody>
      </p:sp>
      <p:sp>
        <p:nvSpPr>
          <p:cNvPr id="3" name="2 Marcador de contenido"/>
          <p:cNvSpPr>
            <a:spLocks noGrp="1"/>
          </p:cNvSpPr>
          <p:nvPr>
            <p:ph idx="1"/>
          </p:nvPr>
        </p:nvSpPr>
        <p:spPr/>
        <p:txBody>
          <a:bodyPr>
            <a:normAutofit/>
          </a:bodyPr>
          <a:lstStyle/>
          <a:p>
            <a:pPr marL="0" indent="0">
              <a:buNone/>
            </a:pPr>
            <a:r>
              <a:rPr lang="es-ES" sz="2800" dirty="0" smtClean="0"/>
              <a:t>Los </a:t>
            </a:r>
            <a:r>
              <a:rPr lang="es-ES" sz="2800" dirty="0"/>
              <a:t>métodos son funciones que se definen dentro de una clase y se utilizan para realizar operaciones en los objetos creados a partir de esa clase. Los métodos se definen de la misma manera que las funciones, pero siempre tienen como primer parámetro el objeto al que se aplicará el método, que suele llamarse «</a:t>
            </a:r>
            <a:r>
              <a:rPr lang="es-ES" sz="2800" dirty="0" err="1"/>
              <a:t>self</a:t>
            </a:r>
            <a:r>
              <a:rPr lang="es-ES" sz="2800" dirty="0"/>
              <a:t>» por convención.</a:t>
            </a:r>
            <a:endParaRPr lang="es-AR" sz="2800" dirty="0"/>
          </a:p>
        </p:txBody>
      </p:sp>
    </p:spTree>
    <p:extLst>
      <p:ext uri="{BB962C8B-B14F-4D97-AF65-F5344CB8AC3E}">
        <p14:creationId xmlns:p14="http://schemas.microsoft.com/office/powerpoint/2010/main" val="2313150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El objeto SELF</a:t>
            </a:r>
            <a:endParaRPr lang="es-AR" dirty="0"/>
          </a:p>
        </p:txBody>
      </p:sp>
      <p:sp>
        <p:nvSpPr>
          <p:cNvPr id="3" name="2 Marcador de contenido"/>
          <p:cNvSpPr>
            <a:spLocks noGrp="1"/>
          </p:cNvSpPr>
          <p:nvPr>
            <p:ph idx="1"/>
          </p:nvPr>
        </p:nvSpPr>
        <p:spPr>
          <a:xfrm>
            <a:off x="457200" y="1646236"/>
            <a:ext cx="8229600" cy="4879107"/>
          </a:xfrm>
        </p:spPr>
        <p:txBody>
          <a:bodyPr>
            <a:normAutofit lnSpcReduction="10000"/>
          </a:bodyPr>
          <a:lstStyle/>
          <a:p>
            <a:pPr marL="0" indent="0">
              <a:buNone/>
            </a:pPr>
            <a:r>
              <a:rPr lang="es-ES" sz="2800" dirty="0"/>
              <a:t> «</a:t>
            </a:r>
            <a:r>
              <a:rPr lang="es-ES" sz="2800" dirty="0" err="1"/>
              <a:t>self</a:t>
            </a:r>
            <a:r>
              <a:rPr lang="es-ES" sz="2800" dirty="0"/>
              <a:t>» es una convención que se utiliza como nombre para el primer parámetro de un método en una clase. El objetivo de «</a:t>
            </a:r>
            <a:r>
              <a:rPr lang="es-ES" sz="2800" dirty="0" err="1"/>
              <a:t>self</a:t>
            </a:r>
            <a:r>
              <a:rPr lang="es-ES" sz="2800" dirty="0"/>
              <a:t>» es hacer referencia al objeto que se está manipulando cuando se llama al método</a:t>
            </a:r>
            <a:r>
              <a:rPr lang="es-ES" sz="2800" dirty="0" smtClean="0"/>
              <a:t>.</a:t>
            </a:r>
          </a:p>
          <a:p>
            <a:pPr marL="0" indent="0">
              <a:buNone/>
            </a:pPr>
            <a:r>
              <a:rPr lang="es-ES" sz="2800" dirty="0"/>
              <a:t>Cuando se llama a un método sobre un objeto en Python, el intérprete automáticamente asigna una referencia a ese objeto al parámetro «</a:t>
            </a:r>
            <a:r>
              <a:rPr lang="es-ES" sz="2800" dirty="0" err="1"/>
              <a:t>self</a:t>
            </a:r>
            <a:r>
              <a:rPr lang="es-ES" sz="2800" dirty="0"/>
              <a:t>» del método. De esta forma, dentro del cuerpo del método podemos acceder a los atributos y métodos del objeto utilizando «</a:t>
            </a:r>
            <a:r>
              <a:rPr lang="es-ES" sz="2800" dirty="0" err="1"/>
              <a:t>self</a:t>
            </a:r>
            <a:r>
              <a:rPr lang="es-ES" sz="2800" dirty="0"/>
              <a:t>» como prefijo.</a:t>
            </a:r>
            <a:endParaRPr lang="es-AR" sz="2800" dirty="0"/>
          </a:p>
        </p:txBody>
      </p:sp>
    </p:spTree>
    <p:extLst>
      <p:ext uri="{BB962C8B-B14F-4D97-AF65-F5344CB8AC3E}">
        <p14:creationId xmlns:p14="http://schemas.microsoft.com/office/powerpoint/2010/main" val="1328954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Ejemplo</a:t>
            </a:r>
            <a:endParaRPr lang="es-A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132856"/>
            <a:ext cx="6840760" cy="3782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6113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Clase</a:t>
            </a:r>
            <a:endParaRPr lang="es-AR" dirty="0"/>
          </a:p>
        </p:txBody>
      </p:sp>
      <p:sp>
        <p:nvSpPr>
          <p:cNvPr id="3" name="2 Marcador de contenido"/>
          <p:cNvSpPr>
            <a:spLocks noGrp="1"/>
          </p:cNvSpPr>
          <p:nvPr>
            <p:ph idx="1"/>
          </p:nvPr>
        </p:nvSpPr>
        <p:spPr/>
        <p:txBody>
          <a:bodyPr>
            <a:normAutofit/>
          </a:bodyPr>
          <a:lstStyle/>
          <a:p>
            <a:pPr marL="0" indent="0">
              <a:buNone/>
            </a:pPr>
            <a:r>
              <a:rPr lang="es-ES" sz="2800" dirty="0"/>
              <a:t>Una clase </a:t>
            </a:r>
            <a:r>
              <a:rPr lang="es-ES" sz="2800" dirty="0" smtClean="0"/>
              <a:t>es </a:t>
            </a:r>
            <a:r>
              <a:rPr lang="es-ES" sz="2800" dirty="0"/>
              <a:t>una estructura de programación que permite definir un conjunto de métodos y atributos que describen un objeto o entidad. Las clases son un concepto fundamental en la programación orientada a objetos, que se utilizan para modelar entidades del mundo real o abstracto en un programa de computadora.</a:t>
            </a:r>
            <a:endParaRPr lang="es-AR" sz="2800" dirty="0"/>
          </a:p>
        </p:txBody>
      </p:sp>
    </p:spTree>
    <p:extLst>
      <p:ext uri="{BB962C8B-B14F-4D97-AF65-F5344CB8AC3E}">
        <p14:creationId xmlns:p14="http://schemas.microsoft.com/office/powerpoint/2010/main" val="1219412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Objeto</a:t>
            </a:r>
            <a:endParaRPr lang="es-AR" dirty="0"/>
          </a:p>
        </p:txBody>
      </p:sp>
      <p:sp>
        <p:nvSpPr>
          <p:cNvPr id="3" name="2 Marcador de contenido"/>
          <p:cNvSpPr>
            <a:spLocks noGrp="1"/>
          </p:cNvSpPr>
          <p:nvPr>
            <p:ph idx="1"/>
          </p:nvPr>
        </p:nvSpPr>
        <p:spPr/>
        <p:txBody>
          <a:bodyPr>
            <a:normAutofit/>
          </a:bodyPr>
          <a:lstStyle/>
          <a:p>
            <a:pPr marL="0" indent="0">
              <a:buNone/>
            </a:pPr>
            <a:r>
              <a:rPr lang="es-ES" sz="2800" dirty="0"/>
              <a:t>Una clase define una plantilla o molde para crear objetos, los cuales son instancias de esa clase. Los objetos creados a partir de una clase tienen las mismas propiedades y comportamientos definidos por la clase, pero pueden tener valores diferentes para los atributos que se definen en la clase</a:t>
            </a:r>
            <a:r>
              <a:rPr lang="es-ES" sz="2800" dirty="0" smtClean="0"/>
              <a:t>.</a:t>
            </a:r>
            <a:endParaRPr lang="es-AR" sz="2800" dirty="0"/>
          </a:p>
        </p:txBody>
      </p:sp>
    </p:spTree>
    <p:extLst>
      <p:ext uri="{BB962C8B-B14F-4D97-AF65-F5344CB8AC3E}">
        <p14:creationId xmlns:p14="http://schemas.microsoft.com/office/powerpoint/2010/main" val="539032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Definición de una clase</a:t>
            </a:r>
            <a:endParaRPr lang="es-AR" dirty="0"/>
          </a:p>
        </p:txBody>
      </p:sp>
      <p:sp>
        <p:nvSpPr>
          <p:cNvPr id="3" name="2 Marcador de contenido"/>
          <p:cNvSpPr>
            <a:spLocks noGrp="1"/>
          </p:cNvSpPr>
          <p:nvPr>
            <p:ph idx="1"/>
          </p:nvPr>
        </p:nvSpPr>
        <p:spPr/>
        <p:txBody>
          <a:bodyPr>
            <a:normAutofit lnSpcReduction="10000"/>
          </a:bodyPr>
          <a:lstStyle/>
          <a:p>
            <a:pPr marL="0" indent="0">
              <a:buNone/>
            </a:pPr>
            <a:r>
              <a:rPr lang="es-ES" sz="2800" dirty="0"/>
              <a:t>En Python, una clase se define mediante la palabra clave «</a:t>
            </a:r>
            <a:r>
              <a:rPr lang="es-ES" sz="2800" i="1" dirty="0" err="1"/>
              <a:t>class</a:t>
            </a:r>
            <a:r>
              <a:rPr lang="es-ES" sz="2800" dirty="0"/>
              <a:t>», seguida del nombre de la clase y dos puntos (:) y luego el cuerpo de la clase.</a:t>
            </a:r>
            <a:endParaRPr lang="es-AR" sz="2800" dirty="0"/>
          </a:p>
          <a:p>
            <a:pPr marL="0" indent="0">
              <a:buNone/>
            </a:pPr>
            <a:r>
              <a:rPr lang="es-ES" sz="2800" dirty="0"/>
              <a:t>El nombre de la clase sigue las mismas reglas que los nombres de variables en Python, es decir, sólo pueden comenzar con una letra o un subrayado _, y sólo pueden contener letras, números o guiones bajos. Además, se recomienda que los nombres de las clases estén </a:t>
            </a:r>
            <a:r>
              <a:rPr lang="es-ES" sz="2800" b="1" dirty="0"/>
              <a:t>capitalizadas</a:t>
            </a:r>
            <a:r>
              <a:rPr lang="es-ES" sz="2800" dirty="0"/>
              <a:t>.</a:t>
            </a:r>
            <a:endParaRPr lang="es-AR" sz="2800" dirty="0"/>
          </a:p>
        </p:txBody>
      </p:sp>
    </p:spTree>
    <p:extLst>
      <p:ext uri="{BB962C8B-B14F-4D97-AF65-F5344CB8AC3E}">
        <p14:creationId xmlns:p14="http://schemas.microsoft.com/office/powerpoint/2010/main" val="507619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76672"/>
            <a:ext cx="8229600" cy="5695845"/>
          </a:xfrm>
        </p:spPr>
        <p:txBody>
          <a:bodyPr>
            <a:normAutofit/>
          </a:bodyPr>
          <a:lstStyle/>
          <a:p>
            <a:pPr marL="0" indent="0">
              <a:buNone/>
            </a:pPr>
            <a:r>
              <a:rPr lang="es-ES" sz="2800" dirty="0"/>
              <a:t>El cuerpo de la clase contiene definiciones de métodos y atributos, que pueden ser públicos o privados según su acceso</a:t>
            </a:r>
            <a:r>
              <a:rPr lang="es-ES" sz="2800" dirty="0" smtClean="0"/>
              <a:t>.</a:t>
            </a:r>
          </a:p>
          <a:p>
            <a:pPr marL="0" indent="0">
              <a:buNone/>
            </a:pPr>
            <a:r>
              <a:rPr lang="es-ES" sz="2800" dirty="0"/>
              <a:t>Existe un método especial que se ejecuta cuando creamos una instancia de un objeto. Este método es __</a:t>
            </a:r>
            <a:r>
              <a:rPr lang="es-ES" sz="2800" dirty="0" err="1"/>
              <a:t>init</a:t>
            </a:r>
            <a:r>
              <a:rPr lang="es-ES" sz="2800" dirty="0"/>
              <a:t>__ y nos permite asignar atributos y realizar operaciones con el objeto en el momento de su creación. También es ampliamente conocido como el </a:t>
            </a:r>
            <a:r>
              <a:rPr lang="es-ES" sz="2800" b="1" dirty="0"/>
              <a:t>constructor</a:t>
            </a:r>
            <a:r>
              <a:rPr lang="es-ES" sz="2800" dirty="0" smtClean="0"/>
              <a:t>.</a:t>
            </a:r>
          </a:p>
          <a:p>
            <a:pPr marL="0" indent="0">
              <a:buNone/>
            </a:pPr>
            <a:endParaRPr lang="es-ES" sz="2800" dirty="0"/>
          </a:p>
          <a:p>
            <a:pPr marL="0" indent="0">
              <a:buNone/>
            </a:pPr>
            <a:r>
              <a:rPr lang="es-ES" sz="2800" dirty="0"/>
              <a:t>Python nos permite añadir atributos dinámicamente a un objeto incluso después de su </a:t>
            </a:r>
            <a:r>
              <a:rPr lang="es-ES" sz="2800" dirty="0" smtClean="0"/>
              <a:t>creación</a:t>
            </a:r>
            <a:endParaRPr lang="es-ES" sz="2800" dirty="0"/>
          </a:p>
        </p:txBody>
      </p:sp>
    </p:spTree>
    <p:extLst>
      <p:ext uri="{BB962C8B-B14F-4D97-AF65-F5344CB8AC3E}">
        <p14:creationId xmlns:p14="http://schemas.microsoft.com/office/powerpoint/2010/main" val="84841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Atributos</a:t>
            </a:r>
            <a:endParaRPr lang="es-AR" dirty="0"/>
          </a:p>
        </p:txBody>
      </p:sp>
      <p:sp>
        <p:nvSpPr>
          <p:cNvPr id="3" name="2 Marcador de contenido"/>
          <p:cNvSpPr>
            <a:spLocks noGrp="1"/>
          </p:cNvSpPr>
          <p:nvPr>
            <p:ph idx="1"/>
          </p:nvPr>
        </p:nvSpPr>
        <p:spPr/>
        <p:txBody>
          <a:bodyPr>
            <a:normAutofit/>
          </a:bodyPr>
          <a:lstStyle/>
          <a:p>
            <a:pPr marL="0" indent="0">
              <a:buNone/>
            </a:pPr>
            <a:r>
              <a:rPr lang="es-ES" sz="2800" dirty="0"/>
              <a:t>Un atributo es una variable que se define dentro de una clase, la cual almacena datos que pertenecen a un objeto de esa clase. Los atributos se utilizan para representar características o propiedades de un </a:t>
            </a:r>
            <a:r>
              <a:rPr lang="es-ES" sz="2800" dirty="0" smtClean="0"/>
              <a:t>objeto.</a:t>
            </a:r>
          </a:p>
          <a:p>
            <a:pPr marL="0" indent="0">
              <a:buNone/>
            </a:pPr>
            <a:r>
              <a:rPr lang="es-ES" sz="2800" dirty="0" smtClean="0"/>
              <a:t>Pueden ser de diferentes tipos de datos y tener distintos tipos de visibilidad.</a:t>
            </a:r>
          </a:p>
          <a:p>
            <a:pPr marL="0" indent="0">
              <a:buNone/>
            </a:pPr>
            <a:r>
              <a:rPr lang="es-ES" sz="2800" dirty="0" smtClean="0"/>
              <a:t>Por </a:t>
            </a:r>
            <a:r>
              <a:rPr lang="es-ES" sz="2800" dirty="0"/>
              <a:t>defecto, los atributos son públicos en </a:t>
            </a:r>
            <a:r>
              <a:rPr lang="es-ES" sz="2800" dirty="0" smtClean="0"/>
              <a:t>Python.</a:t>
            </a:r>
          </a:p>
          <a:p>
            <a:pPr marL="0" indent="0">
              <a:buNone/>
            </a:pPr>
            <a:endParaRPr lang="es-AR" sz="2800" dirty="0"/>
          </a:p>
        </p:txBody>
      </p:sp>
    </p:spTree>
    <p:extLst>
      <p:ext uri="{BB962C8B-B14F-4D97-AF65-F5344CB8AC3E}">
        <p14:creationId xmlns:p14="http://schemas.microsoft.com/office/powerpoint/2010/main" val="561028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548680"/>
            <a:ext cx="8229600" cy="5976664"/>
          </a:xfrm>
        </p:spPr>
        <p:txBody>
          <a:bodyPr>
            <a:normAutofit/>
          </a:bodyPr>
          <a:lstStyle/>
          <a:p>
            <a:pPr marL="0" indent="0">
              <a:buNone/>
            </a:pPr>
            <a:r>
              <a:rPr lang="es-ES" sz="2800" dirty="0"/>
              <a:t>En la definición de una clase, los atributos se definen como variables que se inicializan en el método especial __</a:t>
            </a:r>
            <a:r>
              <a:rPr lang="es-ES" sz="2800" dirty="0" err="1"/>
              <a:t>init</a:t>
            </a:r>
            <a:r>
              <a:rPr lang="es-ES" sz="2800" dirty="0"/>
              <a:t>__. </a:t>
            </a:r>
            <a:endParaRPr lang="es-ES" sz="2800" dirty="0" smtClean="0"/>
          </a:p>
          <a:p>
            <a:pPr marL="0" indent="0">
              <a:buNone/>
            </a:pPr>
            <a:r>
              <a:rPr lang="es-ES" sz="2800" dirty="0" smtClean="0"/>
              <a:t>Por ejemplo:</a:t>
            </a:r>
          </a:p>
          <a:p>
            <a:pPr marL="0" indent="0">
              <a:buNone/>
            </a:pPr>
            <a:endParaRPr lang="es-ES" sz="2800" dirty="0"/>
          </a:p>
          <a:p>
            <a:pPr marL="0" indent="0">
              <a:buNone/>
            </a:pPr>
            <a:endParaRPr lang="es-ES" sz="2800" dirty="0" smtClean="0"/>
          </a:p>
          <a:p>
            <a:pPr marL="0" indent="0">
              <a:buNone/>
            </a:pPr>
            <a:endParaRPr lang="es-ES" sz="2800" dirty="0"/>
          </a:p>
          <a:p>
            <a:pPr marL="0" indent="0">
              <a:buNone/>
            </a:pPr>
            <a:endParaRPr lang="es-ES" sz="2800" dirty="0" smtClean="0"/>
          </a:p>
          <a:p>
            <a:pPr marL="0" indent="0">
              <a:buNone/>
            </a:pPr>
            <a:endParaRPr lang="es-ES" sz="2800" dirty="0"/>
          </a:p>
          <a:p>
            <a:pPr marL="0" indent="0">
              <a:buNone/>
            </a:pPr>
            <a:r>
              <a:rPr lang="es-ES" sz="2800" dirty="0"/>
              <a:t>En este caso, «nombre» y «edad» son atributos públicos de la clase Persona, que se inicializan con los valores proporcionados al crear un objeto de la clase.</a:t>
            </a:r>
            <a:endParaRPr lang="es-ES" sz="2800" dirty="0" smtClean="0"/>
          </a:p>
          <a:p>
            <a:pPr marL="0" indent="0">
              <a:buNone/>
            </a:pPr>
            <a:endParaRPr lang="es-E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348880"/>
            <a:ext cx="5106022"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8991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Acceso a los atributos</a:t>
            </a:r>
            <a:endParaRPr lang="es-AR" dirty="0"/>
          </a:p>
        </p:txBody>
      </p:sp>
      <p:sp>
        <p:nvSpPr>
          <p:cNvPr id="3" name="2 Marcador de contenido"/>
          <p:cNvSpPr>
            <a:spLocks noGrp="1"/>
          </p:cNvSpPr>
          <p:nvPr>
            <p:ph idx="1"/>
          </p:nvPr>
        </p:nvSpPr>
        <p:spPr/>
        <p:txBody>
          <a:bodyPr>
            <a:normAutofit/>
          </a:bodyPr>
          <a:lstStyle/>
          <a:p>
            <a:pPr marL="0" indent="0">
              <a:buNone/>
            </a:pPr>
            <a:r>
              <a:rPr lang="es-ES" sz="2800" dirty="0"/>
              <a:t>Los tres tipos principales de atributos son:</a:t>
            </a:r>
            <a:endParaRPr lang="es-AR" sz="2800" dirty="0"/>
          </a:p>
          <a:p>
            <a:r>
              <a:rPr lang="es-ES" sz="2800" dirty="0" smtClean="0"/>
              <a:t>Públicos:  </a:t>
            </a:r>
            <a:r>
              <a:rPr lang="es-ES" sz="2800" dirty="0"/>
              <a:t>se puede acceder a ellos desde cualquier parte del programa, incluso desde fuera de la clase</a:t>
            </a:r>
            <a:r>
              <a:rPr lang="es-ES" sz="2800" dirty="0" smtClean="0"/>
              <a:t>. </a:t>
            </a:r>
            <a:r>
              <a:rPr lang="es-ES" sz="2800" dirty="0"/>
              <a:t>Para acceder a un atributo público, se utiliza la notación de punto (.) seguida del nombre del atributo.</a:t>
            </a:r>
            <a:endParaRPr lang="es-ES" sz="2800" dirty="0" smtClean="0"/>
          </a:p>
          <a:p>
            <a:r>
              <a:rPr lang="es-ES" sz="2800" dirty="0" smtClean="0"/>
              <a:t>Privados: </a:t>
            </a:r>
            <a:r>
              <a:rPr lang="es-ES" sz="2800" dirty="0"/>
              <a:t>los atributos privados se definen mediante el prefijo «__» seguido del nombre del atributo</a:t>
            </a:r>
            <a:r>
              <a:rPr lang="es-ES" sz="2800" dirty="0" smtClean="0"/>
              <a:t>.</a:t>
            </a:r>
          </a:p>
        </p:txBody>
      </p:sp>
    </p:spTree>
    <p:extLst>
      <p:ext uri="{BB962C8B-B14F-4D97-AF65-F5344CB8AC3E}">
        <p14:creationId xmlns:p14="http://schemas.microsoft.com/office/powerpoint/2010/main" val="2618157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548680"/>
            <a:ext cx="8229600" cy="5623837"/>
          </a:xfrm>
        </p:spPr>
        <p:txBody>
          <a:bodyPr>
            <a:normAutofit lnSpcReduction="10000"/>
          </a:bodyPr>
          <a:lstStyle/>
          <a:p>
            <a:r>
              <a:rPr lang="es-ES" sz="2800" dirty="0"/>
              <a:t>Protegidos</a:t>
            </a:r>
            <a:r>
              <a:rPr lang="es-ES" sz="2800" dirty="0" smtClean="0"/>
              <a:t>: solo </a:t>
            </a:r>
            <a:r>
              <a:rPr lang="es-ES" sz="2800" dirty="0"/>
              <a:t>se puede acceder a ellos desde dentro de la clase en la que se definen y desde las clases derivadas (heredadas) de esa clase. En Python, los atributos protegidos se definen mediante el prefijo </a:t>
            </a:r>
            <a:r>
              <a:rPr lang="es-ES" sz="2800" dirty="0" smtClean="0"/>
              <a:t>«_» </a:t>
            </a:r>
            <a:r>
              <a:rPr lang="es-ES" sz="2800" dirty="0"/>
              <a:t>seguido del nombre del atributo. </a:t>
            </a:r>
            <a:endParaRPr lang="es-AR" sz="2800" dirty="0"/>
          </a:p>
          <a:p>
            <a:pPr marL="0" indent="0">
              <a:buNone/>
            </a:pPr>
            <a:r>
              <a:rPr lang="es-ES" sz="2800" dirty="0"/>
              <a:t>Sin embargo, en Python no existe un verdadero modificador de acceso protegido como en otros lenguajes de programación orientados a objetos, por lo que el uso del prefijo </a:t>
            </a:r>
            <a:r>
              <a:rPr lang="es-ES" sz="2800" dirty="0" smtClean="0"/>
              <a:t>«_» </a:t>
            </a:r>
            <a:r>
              <a:rPr lang="es-ES" sz="2800" dirty="0"/>
              <a:t>es una convención para indicar que un atributo está protegido, pero aún es posible acceder a él desde fuera de la clase.</a:t>
            </a:r>
            <a:endParaRPr lang="es-AR" sz="2800" dirty="0"/>
          </a:p>
        </p:txBody>
      </p:sp>
    </p:spTree>
    <p:extLst>
      <p:ext uri="{BB962C8B-B14F-4D97-AF65-F5344CB8AC3E}">
        <p14:creationId xmlns:p14="http://schemas.microsoft.com/office/powerpoint/2010/main" val="4855095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undición">
  <a:themeElements>
    <a:clrScheme name="Fundición">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undición">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undición">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1167</TotalTime>
  <Words>748</Words>
  <Application>Microsoft Office PowerPoint</Application>
  <PresentationFormat>Presentación en pantalla (4:3)</PresentationFormat>
  <Paragraphs>37</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Fundición</vt:lpstr>
      <vt:lpstr>PROGRAMACIÓN I</vt:lpstr>
      <vt:lpstr>Clase</vt:lpstr>
      <vt:lpstr>Objeto</vt:lpstr>
      <vt:lpstr>Definición de una clase</vt:lpstr>
      <vt:lpstr>Presentación de PowerPoint</vt:lpstr>
      <vt:lpstr>Atributos</vt:lpstr>
      <vt:lpstr>Presentación de PowerPoint</vt:lpstr>
      <vt:lpstr>Acceso a los atributos</vt:lpstr>
      <vt:lpstr>Presentación de PowerPoint</vt:lpstr>
      <vt:lpstr>Métodos</vt:lpstr>
      <vt:lpstr>El objeto SELF</vt:lpstr>
      <vt:lpstr>Ejemplo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I</dc:title>
  <dc:creator>Cinthia Rigoni</dc:creator>
  <cp:lastModifiedBy>Cinthia Rigoni</cp:lastModifiedBy>
  <cp:revision>62</cp:revision>
  <dcterms:created xsi:type="dcterms:W3CDTF">2023-08-07T18:44:06Z</dcterms:created>
  <dcterms:modified xsi:type="dcterms:W3CDTF">2023-10-23T21:32:07Z</dcterms:modified>
</cp:coreProperties>
</file>