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-102" y="-4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dondear rectángulo de esquina diagonal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4BE3F768-A8F5-4702-85E3-D10609C2780E}" type="datetimeFigureOut">
              <a:rPr lang="es-AR" smtClean="0"/>
              <a:t>18/9/2023</a:t>
            </a:fld>
            <a:endParaRPr lang="es-AR" dirty="0"/>
          </a:p>
        </p:txBody>
      </p:sp>
      <p:sp>
        <p:nvSpPr>
          <p:cNvPr id="11" name="10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19C10E34-73D1-49EB-B076-E950FB807F6A}" type="slidenum">
              <a:rPr lang="es-AR" smtClean="0"/>
              <a:t>‹Nº›</a:t>
            </a:fld>
            <a:endParaRPr lang="es-AR" dirty="0"/>
          </a:p>
        </p:txBody>
      </p:sp>
      <p:sp>
        <p:nvSpPr>
          <p:cNvPr id="12" name="11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s-A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E3F768-A8F5-4702-85E3-D10609C2780E}" type="datetimeFigureOut">
              <a:rPr lang="es-AR" smtClean="0"/>
              <a:t>18/9/2023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9C10E34-73D1-49EB-B076-E950FB807F6A}" type="slidenum">
              <a:rPr lang="es-AR" smtClean="0"/>
              <a:t>‹Nº›</a:t>
            </a:fld>
            <a:endParaRPr lang="es-A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E3F768-A8F5-4702-85E3-D10609C2780E}" type="datetimeFigureOut">
              <a:rPr lang="es-AR" smtClean="0"/>
              <a:t>18/9/2023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9C10E34-73D1-49EB-B076-E950FB807F6A}" type="slidenum">
              <a:rPr lang="es-AR" smtClean="0"/>
              <a:t>‹Nº›</a:t>
            </a:fld>
            <a:endParaRPr lang="es-A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E3F768-A8F5-4702-85E3-D10609C2780E}" type="datetimeFigureOut">
              <a:rPr lang="es-AR" smtClean="0"/>
              <a:t>18/9/2023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9C10E34-73D1-49EB-B076-E950FB807F6A}" type="slidenum">
              <a:rPr lang="es-AR" smtClean="0"/>
              <a:t>‹Nº›</a:t>
            </a:fld>
            <a:endParaRPr lang="es-A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Marcador de fecha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4BE3F768-A8F5-4702-85E3-D10609C2780E}" type="datetimeFigureOut">
              <a:rPr lang="es-AR" smtClean="0"/>
              <a:t>18/9/2023</a:t>
            </a:fld>
            <a:endParaRPr lang="es-AR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19C10E34-73D1-49EB-B076-E950FB807F6A}" type="slidenum">
              <a:rPr lang="es-AR" smtClean="0"/>
              <a:t>‹Nº›</a:t>
            </a:fld>
            <a:endParaRPr lang="es-AR" dirty="0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s-AR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E3F768-A8F5-4702-85E3-D10609C2780E}" type="datetimeFigureOut">
              <a:rPr lang="es-AR" smtClean="0"/>
              <a:t>18/9/2023</a:t>
            </a:fld>
            <a:endParaRPr lang="es-AR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19C10E34-73D1-49EB-B076-E950FB807F6A}" type="slidenum">
              <a:rPr lang="es-AR" smtClean="0"/>
              <a:t>‹Nº›</a:t>
            </a:fld>
            <a:endParaRPr lang="es-AR" dirty="0"/>
          </a:p>
        </p:txBody>
      </p:sp>
      <p:sp>
        <p:nvSpPr>
          <p:cNvPr id="10" name="9 Rectángulo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Rectángulo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1" name="10 Rectángulo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E3F768-A8F5-4702-85E3-D10609C2780E}" type="datetimeFigureOut">
              <a:rPr lang="es-AR" smtClean="0"/>
              <a:t>18/9/2023</a:t>
            </a:fld>
            <a:endParaRPr lang="es-AR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19C10E34-73D1-49EB-B076-E950FB807F6A}" type="slidenum">
              <a:rPr lang="es-AR" smtClean="0"/>
              <a:t>‹Nº›</a:t>
            </a:fld>
            <a:endParaRPr lang="es-A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E3F768-A8F5-4702-85E3-D10609C2780E}" type="datetimeFigureOut">
              <a:rPr lang="es-AR" smtClean="0"/>
              <a:t>18/9/2023</a:t>
            </a:fld>
            <a:endParaRPr lang="es-AR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9C10E34-73D1-49EB-B076-E950FB807F6A}" type="slidenum">
              <a:rPr lang="es-AR" smtClean="0"/>
              <a:t>‹Nº›</a:t>
            </a:fld>
            <a:endParaRPr lang="es-AR" dirty="0"/>
          </a:p>
        </p:txBody>
      </p:sp>
      <p:sp>
        <p:nvSpPr>
          <p:cNvPr id="7" name="6 Rectángulo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E3F768-A8F5-4702-85E3-D10609C2780E}" type="datetimeFigureOut">
              <a:rPr lang="es-AR" smtClean="0"/>
              <a:t>18/9/2023</a:t>
            </a:fld>
            <a:endParaRPr lang="es-AR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9C10E34-73D1-49EB-B076-E950FB807F6A}" type="slidenum">
              <a:rPr lang="es-AR" smtClean="0"/>
              <a:t>‹Nº›</a:t>
            </a:fld>
            <a:endParaRPr lang="es-A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9" name="8 Marcador de fecha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4BE3F768-A8F5-4702-85E3-D10609C2780E}" type="datetimeFigureOut">
              <a:rPr lang="es-AR" smtClean="0"/>
              <a:t>18/9/2023</a:t>
            </a:fld>
            <a:endParaRPr lang="es-AR" dirty="0"/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19C10E34-73D1-49EB-B076-E950FB807F6A}" type="slidenum">
              <a:rPr lang="es-AR" smtClean="0"/>
              <a:t>‹Nº›</a:t>
            </a:fld>
            <a:endParaRPr lang="es-AR" dirty="0"/>
          </a:p>
        </p:txBody>
      </p:sp>
      <p:sp>
        <p:nvSpPr>
          <p:cNvPr id="11" name="10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s-AR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3" name="12 Marcador de posición de imagen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s-ES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Haga clic en el icono para agregar una imagen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Marcador de fecha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4BE3F768-A8F5-4702-85E3-D10609C2780E}" type="datetimeFigureOut">
              <a:rPr lang="es-AR" smtClean="0"/>
              <a:t>18/9/2023</a:t>
            </a:fld>
            <a:endParaRPr lang="es-AR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19C10E34-73D1-49EB-B076-E950FB807F6A}" type="slidenum">
              <a:rPr lang="es-AR" smtClean="0"/>
              <a:t>‹Nº›</a:t>
            </a:fld>
            <a:endParaRPr lang="es-AR" dirty="0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s-A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dondear rectángulo de esquina diagonal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s-AR" dirty="0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4BE3F768-A8F5-4702-85E3-D10609C2780E}" type="datetimeFigureOut">
              <a:rPr lang="es-AR" smtClean="0"/>
              <a:t>18/9/2023</a:t>
            </a:fld>
            <a:endParaRPr lang="es-AR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19C10E34-73D1-49EB-B076-E950FB807F6A}" type="slidenum">
              <a:rPr lang="es-AR" smtClean="0"/>
              <a:t>‹Nº›</a:t>
            </a:fld>
            <a:endParaRPr lang="es-AR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sz="6000" dirty="0" smtClean="0"/>
              <a:t>PROGRAMACIÓN I</a:t>
            </a:r>
            <a:endParaRPr lang="es-AR" sz="60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ES" sz="4000" dirty="0" smtClean="0"/>
              <a:t>FUNCIONES</a:t>
            </a:r>
            <a:endParaRPr lang="es-AR" sz="4000" dirty="0"/>
          </a:p>
        </p:txBody>
      </p:sp>
    </p:spTree>
    <p:extLst>
      <p:ext uri="{BB962C8B-B14F-4D97-AF65-F5344CB8AC3E}">
        <p14:creationId xmlns:p14="http://schemas.microsoft.com/office/powerpoint/2010/main" val="1596038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95845"/>
          </a:xfrm>
        </p:spPr>
        <p:txBody>
          <a:bodyPr/>
          <a:lstStyle/>
          <a:p>
            <a:r>
              <a:rPr lang="es-ES" u="sng" dirty="0" smtClean="0"/>
              <a:t>Llamar a una función:</a:t>
            </a:r>
            <a:endParaRPr lang="es-ES" dirty="0" smtClean="0"/>
          </a:p>
          <a:p>
            <a:endParaRPr lang="es-ES" u="sng" dirty="0"/>
          </a:p>
          <a:p>
            <a:pPr>
              <a:buFont typeface="Wingdings" pitchFamily="2" charset="2"/>
              <a:buChar char="Ø"/>
            </a:pPr>
            <a:r>
              <a:rPr lang="es-ES" sz="2800" dirty="0" smtClean="0"/>
              <a:t>Desde cualquier parte del código (incluso dentro de otra función)</a:t>
            </a:r>
            <a:r>
              <a:rPr lang="es-AR" sz="2800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s-ES" sz="2800" dirty="0" smtClean="0"/>
              <a:t>Poniendo el nombre y los argumentos.</a:t>
            </a:r>
          </a:p>
          <a:p>
            <a:pPr>
              <a:buFont typeface="Wingdings" pitchFamily="2" charset="2"/>
              <a:buChar char="Ø"/>
            </a:pPr>
            <a:r>
              <a:rPr lang="es-ES" sz="2800" dirty="0" smtClean="0"/>
              <a:t>Puede llamarse varias veces, pasándole distinto argumentos.</a:t>
            </a:r>
          </a:p>
          <a:p>
            <a:pPr>
              <a:buFont typeface="Wingdings" pitchFamily="2" charset="2"/>
              <a:buChar char="Ø"/>
            </a:pPr>
            <a:r>
              <a:rPr lang="es-ES" sz="2800" dirty="0" smtClean="0"/>
              <a:t>La llamada a la función </a:t>
            </a:r>
            <a:r>
              <a:rPr lang="es-ES" sz="2800" i="1" dirty="0" smtClean="0"/>
              <a:t>se reemplaza</a:t>
            </a:r>
            <a:r>
              <a:rPr lang="es-ES" sz="2800" dirty="0" smtClean="0"/>
              <a:t> por su valor de retorno. Se puede asignar este valor a una variable, usarse en una operación, imprimirlo, etc.</a:t>
            </a:r>
          </a:p>
        </p:txBody>
      </p:sp>
    </p:spTree>
    <p:extLst>
      <p:ext uri="{BB962C8B-B14F-4D97-AF65-F5344CB8AC3E}">
        <p14:creationId xmlns:p14="http://schemas.microsoft.com/office/powerpoint/2010/main" val="941554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623837"/>
          </a:xfrm>
        </p:spPr>
        <p:txBody>
          <a:bodyPr/>
          <a:lstStyle/>
          <a:p>
            <a:r>
              <a:rPr lang="es-ES" b="1" dirty="0" smtClean="0"/>
              <a:t>DONDE CREAR UNA FUNCIÓN</a:t>
            </a:r>
            <a:endParaRPr lang="es-ES" dirty="0" smtClean="0"/>
          </a:p>
          <a:p>
            <a:endParaRPr lang="es-ES" b="1" dirty="0"/>
          </a:p>
          <a:p>
            <a:pPr>
              <a:buFont typeface="Wingdings" pitchFamily="2" charset="2"/>
              <a:buChar char="§"/>
            </a:pPr>
            <a:r>
              <a:rPr lang="es-ES" sz="2800" dirty="0" smtClean="0"/>
              <a:t>Dentro del mismo archivo donde está el resto del programa.</a:t>
            </a:r>
          </a:p>
          <a:p>
            <a:pPr>
              <a:buFont typeface="Wingdings" pitchFamily="2" charset="2"/>
              <a:buChar char="§"/>
            </a:pPr>
            <a:r>
              <a:rPr lang="es-ES" sz="2800" dirty="0" smtClean="0"/>
              <a:t>En un archivo diferente y luego importarlo desde el programa: </a:t>
            </a:r>
            <a:r>
              <a:rPr lang="es-ES" sz="2800" i="1" dirty="0" err="1" smtClean="0"/>
              <a:t>from</a:t>
            </a:r>
            <a:r>
              <a:rPr lang="es-ES" sz="2800" i="1" dirty="0" smtClean="0"/>
              <a:t> archivo </a:t>
            </a:r>
            <a:r>
              <a:rPr lang="es-ES" sz="2800" i="1" dirty="0" err="1" smtClean="0"/>
              <a:t>import</a:t>
            </a:r>
            <a:r>
              <a:rPr lang="es-ES" sz="2800" i="1" dirty="0" smtClean="0"/>
              <a:t> *</a:t>
            </a:r>
            <a:r>
              <a:rPr lang="es-ES" sz="2800" dirty="0" smtClean="0"/>
              <a:t> / </a:t>
            </a:r>
            <a:r>
              <a:rPr lang="es-ES" sz="2800" i="1" dirty="0" err="1" smtClean="0"/>
              <a:t>import</a:t>
            </a:r>
            <a:r>
              <a:rPr lang="es-ES" sz="2800" i="1" dirty="0" smtClean="0"/>
              <a:t> archivo</a:t>
            </a:r>
            <a:r>
              <a:rPr lang="es-ES" sz="2800" dirty="0"/>
              <a:t>.</a:t>
            </a: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820909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QUE NO HACER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Usar variables del ámbito global dentro de las funciones.</a:t>
            </a:r>
          </a:p>
          <a:p>
            <a:r>
              <a:rPr lang="es-ES" dirty="0" smtClean="0"/>
              <a:t>Funciones que realicen más de una tarea.</a:t>
            </a:r>
          </a:p>
          <a:p>
            <a:r>
              <a:rPr lang="es-ES" dirty="0" smtClean="0"/>
              <a:t>Llamar a una función sin argumentos (genera un error).</a:t>
            </a:r>
          </a:p>
          <a:p>
            <a:r>
              <a:rPr lang="es-ES" dirty="0" smtClean="0"/>
              <a:t>No usar el valor de retorno.</a:t>
            </a:r>
          </a:p>
          <a:p>
            <a:pPr marL="0" indent="0">
              <a:buNone/>
            </a:pPr>
            <a:r>
              <a:rPr lang="es-ES" u="sng" dirty="0" smtClean="0"/>
              <a:t>No es una buena práctica.</a:t>
            </a:r>
            <a:endParaRPr lang="es-ES" dirty="0" smtClean="0"/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551142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Solicitar números al usuario hasta que ingrese el </a:t>
            </a:r>
            <a:r>
              <a:rPr lang="es-ES" dirty="0" smtClean="0"/>
              <a:t>cero. Por </a:t>
            </a:r>
            <a:r>
              <a:rPr lang="es-ES" dirty="0"/>
              <a:t>cada uno, mostrar la suma de sus dígitos</a:t>
            </a:r>
            <a:r>
              <a:rPr lang="es-ES" dirty="0" smtClean="0"/>
              <a:t>.</a:t>
            </a:r>
          </a:p>
          <a:p>
            <a:endParaRPr lang="es-ES" dirty="0"/>
          </a:p>
          <a:p>
            <a:r>
              <a:rPr lang="es-ES" dirty="0"/>
              <a:t>Al finalizar mostrar la sumatoria de todos los números </a:t>
            </a:r>
            <a:r>
              <a:rPr lang="es-ES" dirty="0" smtClean="0"/>
              <a:t>ingresados y </a:t>
            </a:r>
            <a:r>
              <a:rPr lang="es-ES" dirty="0"/>
              <a:t>la suma de sus dígitos.</a:t>
            </a:r>
          </a:p>
          <a:p>
            <a:pPr marL="0" indent="0">
              <a:buNone/>
            </a:pPr>
            <a:endParaRPr lang="es-ES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3851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¿QUÉ SON?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800" dirty="0" smtClean="0"/>
              <a:t>Una función es un </a:t>
            </a:r>
            <a:r>
              <a:rPr lang="es-ES" sz="2800" u="sng" dirty="0" smtClean="0"/>
              <a:t>módulo</a:t>
            </a:r>
            <a:r>
              <a:rPr lang="es-ES" sz="2800" dirty="0" smtClean="0"/>
              <a:t> de código que realiza una tarea específica.</a:t>
            </a:r>
          </a:p>
          <a:p>
            <a:pPr marL="0" indent="0">
              <a:buNone/>
            </a:pPr>
            <a:r>
              <a:rPr lang="es-ES" sz="2800" dirty="0" smtClean="0"/>
              <a:t>Las funciones «encapsulan» una tarea. Pueden recibir datos, para procesarlos y devolver un resultado o realizar una acción.</a:t>
            </a: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3226506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¿PARA QUÉ SIRVEN?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800" dirty="0" smtClean="0"/>
              <a:t>Reutilizar código en vez de reescribirlo.</a:t>
            </a:r>
          </a:p>
          <a:p>
            <a:r>
              <a:rPr lang="es-ES" sz="2800" dirty="0" smtClean="0"/>
              <a:t>Dividir un problema en partes más pequeñas para quitar complejidad.</a:t>
            </a:r>
          </a:p>
          <a:p>
            <a:r>
              <a:rPr lang="es-ES" sz="2800" dirty="0" smtClean="0"/>
              <a:t>Probar cada parte de nuestro programa de forma individual.</a:t>
            </a: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3097387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PARTES DE LA FUNCIÓN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def</a:t>
            </a:r>
            <a:r>
              <a:rPr lang="es-ES" dirty="0" smtClean="0"/>
              <a:t> (palabra clave que define una función)</a:t>
            </a:r>
          </a:p>
          <a:p>
            <a:r>
              <a:rPr lang="es-ES" dirty="0" smtClean="0"/>
              <a:t>Nombre</a:t>
            </a:r>
          </a:p>
          <a:p>
            <a:r>
              <a:rPr lang="es-ES" dirty="0" smtClean="0"/>
              <a:t>Parámetros (ninguno o más)</a:t>
            </a:r>
          </a:p>
          <a:p>
            <a:r>
              <a:rPr lang="es-ES" dirty="0" smtClean="0"/>
              <a:t>Cuerpo (bloque de código)</a:t>
            </a:r>
          </a:p>
          <a:p>
            <a:r>
              <a:rPr lang="es-ES" dirty="0" smtClean="0"/>
              <a:t>Valor de </a:t>
            </a:r>
            <a:r>
              <a:rPr lang="es-ES" dirty="0" err="1" smtClean="0"/>
              <a:t>rotorno</a:t>
            </a:r>
            <a:r>
              <a:rPr lang="es-ES" dirty="0" smtClean="0"/>
              <a:t> (ninguno o </a:t>
            </a:r>
            <a:r>
              <a:rPr lang="es-ES" b="1" dirty="0" smtClean="0"/>
              <a:t>uno</a:t>
            </a:r>
            <a:r>
              <a:rPr lang="es-ES" dirty="0" smtClean="0"/>
              <a:t>)</a:t>
            </a:r>
          </a:p>
          <a:p>
            <a:endParaRPr lang="es-ES" dirty="0"/>
          </a:p>
          <a:p>
            <a:r>
              <a:rPr lang="es-ES" dirty="0" smtClean="0"/>
              <a:t>Por fuera de la función: «llamada» o «invocación» (ejecuta la función)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544760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67116"/>
            <a:ext cx="8229600" cy="3187243"/>
          </a:xfrm>
        </p:spPr>
      </p:pic>
    </p:spTree>
    <p:extLst>
      <p:ext uri="{BB962C8B-B14F-4D97-AF65-F5344CB8AC3E}">
        <p14:creationId xmlns:p14="http://schemas.microsoft.com/office/powerpoint/2010/main" val="712631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51829"/>
          </a:xfrm>
        </p:spPr>
        <p:txBody>
          <a:bodyPr/>
          <a:lstStyle/>
          <a:p>
            <a:r>
              <a:rPr lang="es-ES" u="sng" dirty="0" smtClean="0"/>
              <a:t>Nombre:</a:t>
            </a:r>
          </a:p>
          <a:p>
            <a:endParaRPr lang="es-ES" dirty="0"/>
          </a:p>
          <a:p>
            <a:pPr marL="0" indent="0">
              <a:buNone/>
            </a:pPr>
            <a:r>
              <a:rPr lang="es-ES" sz="2800" dirty="0" smtClean="0"/>
              <a:t>Se usan las mismas reglas que se usan para identificar las variables.</a:t>
            </a:r>
          </a:p>
          <a:p>
            <a:pPr marL="0" indent="0">
              <a:buNone/>
            </a:pPr>
            <a:endParaRPr lang="es-ES" sz="2800" dirty="0"/>
          </a:p>
          <a:p>
            <a:pPr>
              <a:buFont typeface="Wingdings" pitchFamily="2" charset="2"/>
              <a:buChar char="Ø"/>
            </a:pPr>
            <a:r>
              <a:rPr lang="es-ES" sz="2800" dirty="0" smtClean="0"/>
              <a:t>Solo puede contener letras, dígitos numéricos o guión bajo.</a:t>
            </a:r>
          </a:p>
          <a:p>
            <a:pPr>
              <a:buFont typeface="Wingdings" pitchFamily="2" charset="2"/>
              <a:buChar char="Ø"/>
            </a:pPr>
            <a:r>
              <a:rPr lang="es-ES" sz="2800" dirty="0" smtClean="0"/>
              <a:t>No puede empezar con un número.</a:t>
            </a:r>
          </a:p>
          <a:p>
            <a:pPr>
              <a:buFont typeface="Wingdings" pitchFamily="2" charset="2"/>
              <a:buChar char="Ø"/>
            </a:pPr>
            <a:r>
              <a:rPr lang="es-ES" sz="2800" dirty="0" smtClean="0"/>
              <a:t>No puede ser igual a una palabra reservada del lenguaje.</a:t>
            </a:r>
          </a:p>
          <a:p>
            <a:pPr>
              <a:buFont typeface="Wingdings" pitchFamily="2" charset="2"/>
              <a:buChar char="Ø"/>
            </a:pPr>
            <a:r>
              <a:rPr lang="es-ES" sz="2800" dirty="0" smtClean="0"/>
              <a:t>El nombre debe ser </a:t>
            </a:r>
            <a:r>
              <a:rPr lang="es-ES" sz="2800" b="1" dirty="0" smtClean="0"/>
              <a:t>representativo</a:t>
            </a:r>
            <a:r>
              <a:rPr lang="es-ES" sz="2800" dirty="0" smtClean="0"/>
              <a:t> de lo que hace la función.</a:t>
            </a: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2471595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95845"/>
          </a:xfrm>
        </p:spPr>
        <p:txBody>
          <a:bodyPr/>
          <a:lstStyle/>
          <a:p>
            <a:r>
              <a:rPr lang="es-ES" u="sng" dirty="0" smtClean="0"/>
              <a:t>Parámetros:</a:t>
            </a:r>
            <a:endParaRPr lang="es-ES" dirty="0" smtClean="0"/>
          </a:p>
          <a:p>
            <a:pPr marL="0" indent="0">
              <a:buNone/>
            </a:pPr>
            <a:endParaRPr lang="es-ES" u="sng" dirty="0"/>
          </a:p>
          <a:p>
            <a:pPr marL="0" indent="0">
              <a:buNone/>
            </a:pPr>
            <a:r>
              <a:rPr lang="es-ES" sz="2800" dirty="0" smtClean="0"/>
              <a:t>Datos que se envían a la función.</a:t>
            </a:r>
          </a:p>
          <a:p>
            <a:pPr marL="0" indent="0">
              <a:buNone/>
            </a:pPr>
            <a:endParaRPr lang="es-ES" sz="2800" dirty="0"/>
          </a:p>
          <a:p>
            <a:pPr>
              <a:buFont typeface="Wingdings" pitchFamily="2" charset="2"/>
              <a:buChar char="Ø"/>
            </a:pPr>
            <a:r>
              <a:rPr lang="es-ES" sz="2800" dirty="0" smtClean="0"/>
              <a:t>Pueden ser de cualquier tipo.</a:t>
            </a:r>
          </a:p>
          <a:p>
            <a:pPr>
              <a:buFont typeface="Wingdings" pitchFamily="2" charset="2"/>
              <a:buChar char="Ø"/>
            </a:pPr>
            <a:r>
              <a:rPr lang="es-ES" sz="2800" dirty="0" smtClean="0"/>
              <a:t>Si hay más de uno, se separan con coma (la cantidad de parámetros y argumentos debe ser la misma).</a:t>
            </a:r>
          </a:p>
          <a:p>
            <a:pPr>
              <a:buFont typeface="Wingdings" pitchFamily="2" charset="2"/>
              <a:buChar char="Ø"/>
            </a:pPr>
            <a:r>
              <a:rPr lang="es-ES" sz="2800" dirty="0" smtClean="0"/>
              <a:t>Dentro de la función actúan como variables.</a:t>
            </a:r>
          </a:p>
          <a:p>
            <a:pPr>
              <a:buFont typeface="Wingdings" pitchFamily="2" charset="2"/>
              <a:buChar char="Ø"/>
            </a:pPr>
            <a:r>
              <a:rPr lang="es-ES" sz="2800" dirty="0" smtClean="0"/>
              <a:t>La función puede modificarlos </a:t>
            </a:r>
            <a:r>
              <a:rPr lang="es-ES" sz="2800" b="1" dirty="0" smtClean="0"/>
              <a:t>solo</a:t>
            </a:r>
            <a:r>
              <a:rPr lang="es-ES" sz="2800" dirty="0" smtClean="0"/>
              <a:t> dentro de su ámbito.</a:t>
            </a:r>
          </a:p>
          <a:p>
            <a:pPr>
              <a:buFont typeface="Wingdings" pitchFamily="2" charset="2"/>
              <a:buChar char="Ø"/>
            </a:pPr>
            <a:r>
              <a:rPr lang="es-ES" sz="2800" dirty="0" smtClean="0"/>
              <a:t>Se puede indicar un valor por defecto.</a:t>
            </a:r>
          </a:p>
        </p:txBody>
      </p:sp>
    </p:spTree>
    <p:extLst>
      <p:ext uri="{BB962C8B-B14F-4D97-AF65-F5344CB8AC3E}">
        <p14:creationId xmlns:p14="http://schemas.microsoft.com/office/powerpoint/2010/main" val="1418484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548680"/>
            <a:ext cx="8229600" cy="5551829"/>
          </a:xfrm>
        </p:spPr>
        <p:txBody>
          <a:bodyPr/>
          <a:lstStyle/>
          <a:p>
            <a:r>
              <a:rPr lang="es-ES" u="sng" dirty="0" smtClean="0"/>
              <a:t>Cuerpo de la función:</a:t>
            </a:r>
            <a:endParaRPr lang="es-ES" dirty="0" smtClean="0"/>
          </a:p>
          <a:p>
            <a:endParaRPr lang="es-ES" u="sng" dirty="0"/>
          </a:p>
          <a:p>
            <a:pPr>
              <a:buFont typeface="Wingdings" pitchFamily="2" charset="2"/>
              <a:buChar char="Ø"/>
            </a:pPr>
            <a:r>
              <a:rPr lang="es-ES" sz="2800" dirty="0" smtClean="0"/>
              <a:t>Bloque de código como cualquier otro (se pueden crear variables, incluir bucles, decisiones, </a:t>
            </a:r>
            <a:r>
              <a:rPr lang="es-ES" sz="2800" dirty="0" err="1" smtClean="0"/>
              <a:t>etc</a:t>
            </a:r>
            <a:r>
              <a:rPr lang="es-ES" sz="2800" dirty="0" smtClean="0"/>
              <a:t>)</a:t>
            </a:r>
          </a:p>
          <a:p>
            <a:pPr>
              <a:buFont typeface="Wingdings" pitchFamily="2" charset="2"/>
              <a:buChar char="Ø"/>
            </a:pPr>
            <a:r>
              <a:rPr lang="es-ES" sz="2800" dirty="0" smtClean="0"/>
              <a:t>Si incluye variables locales, su ámbito se restringe a la función.</a:t>
            </a:r>
          </a:p>
          <a:p>
            <a:pPr>
              <a:buFont typeface="Wingdings" pitchFamily="2" charset="2"/>
              <a:buChar char="Ø"/>
            </a:pPr>
            <a:r>
              <a:rPr lang="es-ES" sz="2800" dirty="0" smtClean="0"/>
              <a:t>Los parámetros se pueden utilizar como variables dentro del cuerpo de la función. Si su valor cambia, no se modifica fuera de la función.</a:t>
            </a: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3385221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623837"/>
          </a:xfrm>
        </p:spPr>
        <p:txBody>
          <a:bodyPr/>
          <a:lstStyle/>
          <a:p>
            <a:r>
              <a:rPr lang="es-ES" u="sng" dirty="0" smtClean="0"/>
              <a:t>Valor de retorno:</a:t>
            </a:r>
            <a:endParaRPr lang="es-ES" dirty="0" smtClean="0"/>
          </a:p>
          <a:p>
            <a:endParaRPr lang="es-ES" u="sng" dirty="0"/>
          </a:p>
          <a:p>
            <a:pPr>
              <a:buFont typeface="Wingdings" pitchFamily="2" charset="2"/>
              <a:buChar char="Ø"/>
            </a:pPr>
            <a:r>
              <a:rPr lang="es-ES" sz="2800" dirty="0" smtClean="0"/>
              <a:t>Es el «resultado» de la operación que realiza la función.</a:t>
            </a:r>
          </a:p>
          <a:p>
            <a:pPr>
              <a:buFont typeface="Wingdings" pitchFamily="2" charset="2"/>
              <a:buChar char="Ø"/>
            </a:pPr>
            <a:r>
              <a:rPr lang="es-ES" sz="2800" dirty="0" smtClean="0"/>
              <a:t>Puede ser de cualquier tipo de dato,</a:t>
            </a:r>
          </a:p>
          <a:p>
            <a:pPr>
              <a:buFont typeface="Wingdings" pitchFamily="2" charset="2"/>
              <a:buChar char="Ø"/>
            </a:pPr>
            <a:r>
              <a:rPr lang="es-ES" sz="2800" dirty="0" smtClean="0"/>
              <a:t>Es opcional.</a:t>
            </a:r>
          </a:p>
          <a:p>
            <a:pPr>
              <a:buFont typeface="Wingdings" pitchFamily="2" charset="2"/>
              <a:buChar char="Ø"/>
            </a:pPr>
            <a:r>
              <a:rPr lang="es-ES" sz="2800" dirty="0" smtClean="0"/>
              <a:t>Si la función retorna algo, solo puede retornar una cosa por vez.</a:t>
            </a:r>
          </a:p>
          <a:p>
            <a:pPr>
              <a:buFont typeface="Wingdings" pitchFamily="2" charset="2"/>
              <a:buChar char="Ø"/>
            </a:pPr>
            <a:r>
              <a:rPr lang="es-ES" sz="2800" dirty="0" smtClean="0"/>
              <a:t>Donde aparece la instrucción </a:t>
            </a:r>
            <a:r>
              <a:rPr lang="es-ES" sz="2800" i="1" dirty="0" err="1" smtClean="0"/>
              <a:t>return</a:t>
            </a:r>
            <a:r>
              <a:rPr lang="es-ES" sz="2800" dirty="0" smtClean="0"/>
              <a:t>, la función corta su ejecución.</a:t>
            </a: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2075847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undición">
  <a:themeElements>
    <a:clrScheme name="Fundición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undición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Fundició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604</TotalTime>
  <Words>549</Words>
  <Application>Microsoft Office PowerPoint</Application>
  <PresentationFormat>Presentación en pantalla (4:3)</PresentationFormat>
  <Paragraphs>66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4" baseType="lpstr">
      <vt:lpstr>Fundición</vt:lpstr>
      <vt:lpstr>PROGRAMACIÓN I</vt:lpstr>
      <vt:lpstr>¿QUÉ SON?</vt:lpstr>
      <vt:lpstr>¿PARA QUÉ SIRVEN?</vt:lpstr>
      <vt:lpstr>PARTES DE LA FUNCIÓN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QUE NO HACER</vt:lpstr>
      <vt:lpstr>EJEMPLO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I</dc:title>
  <dc:creator>Cinthia Rigoni</dc:creator>
  <cp:lastModifiedBy>Cinthia Rigoni</cp:lastModifiedBy>
  <cp:revision>35</cp:revision>
  <dcterms:created xsi:type="dcterms:W3CDTF">2023-08-07T18:44:06Z</dcterms:created>
  <dcterms:modified xsi:type="dcterms:W3CDTF">2023-09-18T23:49:45Z</dcterms:modified>
</cp:coreProperties>
</file>