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6" r:id="rId11"/>
    <p:sldId id="264" r:id="rId12"/>
    <p:sldId id="268" r:id="rId13"/>
    <p:sldId id="269" r:id="rId14"/>
    <p:sldId id="267"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70262-41C0-4296-93F9-982EE401D700}" v="173" dt="2023-05-10T22:10:20.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Neira" userId="0358edd436f7f471" providerId="LiveId" clId="{61170262-41C0-4296-93F9-982EE401D700}"/>
    <pc:docChg chg="custSel addSld modSld sldOrd">
      <pc:chgData name="Sergio Neira" userId="0358edd436f7f471" providerId="LiveId" clId="{61170262-41C0-4296-93F9-982EE401D700}" dt="2023-05-11T23:15:23.572" v="676" actId="20577"/>
      <pc:docMkLst>
        <pc:docMk/>
      </pc:docMkLst>
      <pc:sldChg chg="addSp modSp mod">
        <pc:chgData name="Sergio Neira" userId="0358edd436f7f471" providerId="LiveId" clId="{61170262-41C0-4296-93F9-982EE401D700}" dt="2023-05-11T23:15:23.572" v="676" actId="20577"/>
        <pc:sldMkLst>
          <pc:docMk/>
          <pc:sldMk cId="0" sldId="257"/>
        </pc:sldMkLst>
        <pc:spChg chg="add mod">
          <ac:chgData name="Sergio Neira" userId="0358edd436f7f471" providerId="LiveId" clId="{61170262-41C0-4296-93F9-982EE401D700}" dt="2023-05-10T22:10:39.816" v="669" actId="113"/>
          <ac:spMkLst>
            <pc:docMk/>
            <pc:sldMk cId="0" sldId="257"/>
            <ac:spMk id="2" creationId="{C910AF76-C260-441B-6459-EDA013698B83}"/>
          </ac:spMkLst>
        </pc:spChg>
        <pc:spChg chg="mod">
          <ac:chgData name="Sergio Neira" userId="0358edd436f7f471" providerId="LiveId" clId="{61170262-41C0-4296-93F9-982EE401D700}" dt="2023-05-11T23:15:23.572" v="676" actId="20577"/>
          <ac:spMkLst>
            <pc:docMk/>
            <pc:sldMk cId="0" sldId="257"/>
            <ac:spMk id="86" creationId="{00000000-0000-0000-0000-000000000000}"/>
          </ac:spMkLst>
        </pc:spChg>
      </pc:sldChg>
      <pc:sldChg chg="modSp mod">
        <pc:chgData name="Sergio Neira" userId="0358edd436f7f471" providerId="LiveId" clId="{61170262-41C0-4296-93F9-982EE401D700}" dt="2023-05-10T19:44:26.102" v="44" actId="1076"/>
        <pc:sldMkLst>
          <pc:docMk/>
          <pc:sldMk cId="0" sldId="259"/>
        </pc:sldMkLst>
        <pc:spChg chg="mod">
          <ac:chgData name="Sergio Neira" userId="0358edd436f7f471" providerId="LiveId" clId="{61170262-41C0-4296-93F9-982EE401D700}" dt="2023-05-10T19:44:26.102" v="44" actId="1076"/>
          <ac:spMkLst>
            <pc:docMk/>
            <pc:sldMk cId="0" sldId="259"/>
            <ac:spMk id="2" creationId="{FD8ECAF4-8D7E-758D-019D-F50E9C4D3C62}"/>
          </ac:spMkLst>
        </pc:spChg>
        <pc:spChg chg="mod">
          <ac:chgData name="Sergio Neira" userId="0358edd436f7f471" providerId="LiveId" clId="{61170262-41C0-4296-93F9-982EE401D700}" dt="2023-05-10T19:44:16.574" v="43" actId="1076"/>
          <ac:spMkLst>
            <pc:docMk/>
            <pc:sldMk cId="0" sldId="259"/>
            <ac:spMk id="11" creationId="{EB01AC9C-5E39-63E4-5F36-4254C2188F42}"/>
          </ac:spMkLst>
        </pc:spChg>
        <pc:picChg chg="mod">
          <ac:chgData name="Sergio Neira" userId="0358edd436f7f471" providerId="LiveId" clId="{61170262-41C0-4296-93F9-982EE401D700}" dt="2023-05-10T19:44:16.574" v="43" actId="1076"/>
          <ac:picMkLst>
            <pc:docMk/>
            <pc:sldMk cId="0" sldId="259"/>
            <ac:picMk id="6" creationId="{BB964486-4B5E-6C3D-7FD1-5786381D42CB}"/>
          </ac:picMkLst>
        </pc:picChg>
      </pc:sldChg>
      <pc:sldChg chg="addSp delSp modSp mod">
        <pc:chgData name="Sergio Neira" userId="0358edd436f7f471" providerId="LiveId" clId="{61170262-41C0-4296-93F9-982EE401D700}" dt="2023-05-10T19:45:57.646" v="53" actId="13822"/>
        <pc:sldMkLst>
          <pc:docMk/>
          <pc:sldMk cId="0" sldId="261"/>
        </pc:sldMkLst>
        <pc:spChg chg="add mod">
          <ac:chgData name="Sergio Neira" userId="0358edd436f7f471" providerId="LiveId" clId="{61170262-41C0-4296-93F9-982EE401D700}" dt="2023-05-10T19:45:27.323" v="50"/>
          <ac:spMkLst>
            <pc:docMk/>
            <pc:sldMk cId="0" sldId="261"/>
            <ac:spMk id="5" creationId="{89F48A67-0F7E-90E2-2F91-B928CFA50DD8}"/>
          </ac:spMkLst>
        </pc:spChg>
        <pc:spChg chg="add mod">
          <ac:chgData name="Sergio Neira" userId="0358edd436f7f471" providerId="LiveId" clId="{61170262-41C0-4296-93F9-982EE401D700}" dt="2023-05-10T19:45:27.323" v="50"/>
          <ac:spMkLst>
            <pc:docMk/>
            <pc:sldMk cId="0" sldId="261"/>
            <ac:spMk id="6" creationId="{C134F35F-A495-AC86-2ABA-D6A1153FF6A0}"/>
          </ac:spMkLst>
        </pc:spChg>
        <pc:spChg chg="add mod">
          <ac:chgData name="Sergio Neira" userId="0358edd436f7f471" providerId="LiveId" clId="{61170262-41C0-4296-93F9-982EE401D700}" dt="2023-05-10T19:45:57.646" v="53" actId="13822"/>
          <ac:spMkLst>
            <pc:docMk/>
            <pc:sldMk cId="0" sldId="261"/>
            <ac:spMk id="9" creationId="{31004C51-DDA9-C900-A072-6D1607153D0E}"/>
          </ac:spMkLst>
        </pc:spChg>
        <pc:picChg chg="add mod">
          <ac:chgData name="Sergio Neira" userId="0358edd436f7f471" providerId="LiveId" clId="{61170262-41C0-4296-93F9-982EE401D700}" dt="2023-05-10T19:45:27.323" v="50"/>
          <ac:picMkLst>
            <pc:docMk/>
            <pc:sldMk cId="0" sldId="261"/>
            <ac:picMk id="2" creationId="{D018C4B5-C243-0CBF-03E0-DE362C680CE5}"/>
          </ac:picMkLst>
        </pc:picChg>
        <pc:picChg chg="add mod">
          <ac:chgData name="Sergio Neira" userId="0358edd436f7f471" providerId="LiveId" clId="{61170262-41C0-4296-93F9-982EE401D700}" dt="2023-05-10T19:45:27.323" v="50"/>
          <ac:picMkLst>
            <pc:docMk/>
            <pc:sldMk cId="0" sldId="261"/>
            <ac:picMk id="4" creationId="{2DE376CD-8450-4D70-8A48-791C0CBB635F}"/>
          </ac:picMkLst>
        </pc:picChg>
        <pc:picChg chg="del">
          <ac:chgData name="Sergio Neira" userId="0358edd436f7f471" providerId="LiveId" clId="{61170262-41C0-4296-93F9-982EE401D700}" dt="2023-05-10T19:45:26.010" v="49" actId="478"/>
          <ac:picMkLst>
            <pc:docMk/>
            <pc:sldMk cId="0" sldId="261"/>
            <ac:picMk id="8" creationId="{B80C1E4F-E6AA-DB2D-5443-D7D4A5137AA2}"/>
          </ac:picMkLst>
        </pc:picChg>
        <pc:picChg chg="mod">
          <ac:chgData name="Sergio Neira" userId="0358edd436f7f471" providerId="LiveId" clId="{61170262-41C0-4296-93F9-982EE401D700}" dt="2023-05-10T19:45:34.974" v="51" actId="1076"/>
          <ac:picMkLst>
            <pc:docMk/>
            <pc:sldMk cId="0" sldId="261"/>
            <ac:picMk id="12" creationId="{81601C4F-4D54-4BDC-C855-B864F90936EA}"/>
          </ac:picMkLst>
        </pc:picChg>
      </pc:sldChg>
      <pc:sldChg chg="addSp delSp modSp mod">
        <pc:chgData name="Sergio Neira" userId="0358edd436f7f471" providerId="LiveId" clId="{61170262-41C0-4296-93F9-982EE401D700}" dt="2023-05-10T19:46:20.250" v="56" actId="13822"/>
        <pc:sldMkLst>
          <pc:docMk/>
          <pc:sldMk cId="0" sldId="263"/>
        </pc:sldMkLst>
        <pc:spChg chg="add del">
          <ac:chgData name="Sergio Neira" userId="0358edd436f7f471" providerId="LiveId" clId="{61170262-41C0-4296-93F9-982EE401D700}" dt="2023-05-10T19:34:42.357" v="2" actId="478"/>
          <ac:spMkLst>
            <pc:docMk/>
            <pc:sldMk cId="0" sldId="263"/>
            <ac:spMk id="2" creationId="{911B9575-1A46-8F43-C8A7-B15D99CC807D}"/>
          </ac:spMkLst>
        </pc:spChg>
        <pc:spChg chg="add del">
          <ac:chgData name="Sergio Neira" userId="0358edd436f7f471" providerId="LiveId" clId="{61170262-41C0-4296-93F9-982EE401D700}" dt="2023-05-10T19:34:42.357" v="2" actId="478"/>
          <ac:spMkLst>
            <pc:docMk/>
            <pc:sldMk cId="0" sldId="263"/>
            <ac:spMk id="3" creationId="{8B919005-301B-8590-D160-DFFADB9B17C9}"/>
          </ac:spMkLst>
        </pc:spChg>
        <pc:spChg chg="add del">
          <ac:chgData name="Sergio Neira" userId="0358edd436f7f471" providerId="LiveId" clId="{61170262-41C0-4296-93F9-982EE401D700}" dt="2023-05-10T19:34:42.357" v="2" actId="478"/>
          <ac:spMkLst>
            <pc:docMk/>
            <pc:sldMk cId="0" sldId="263"/>
            <ac:spMk id="4" creationId="{BC81A4C4-9D54-0164-0561-51CD1110226D}"/>
          </ac:spMkLst>
        </pc:spChg>
        <pc:spChg chg="add mod">
          <ac:chgData name="Sergio Neira" userId="0358edd436f7f471" providerId="LiveId" clId="{61170262-41C0-4296-93F9-982EE401D700}" dt="2023-05-10T19:34:49.355" v="5" actId="14100"/>
          <ac:spMkLst>
            <pc:docMk/>
            <pc:sldMk cId="0" sldId="263"/>
            <ac:spMk id="5" creationId="{8BC4BF04-0E06-2853-EBCF-E9B7C0BD7458}"/>
          </ac:spMkLst>
        </pc:spChg>
        <pc:spChg chg="add mod">
          <ac:chgData name="Sergio Neira" userId="0358edd436f7f471" providerId="LiveId" clId="{61170262-41C0-4296-93F9-982EE401D700}" dt="2023-05-10T19:35:34.378" v="15" actId="948"/>
          <ac:spMkLst>
            <pc:docMk/>
            <pc:sldMk cId="0" sldId="263"/>
            <ac:spMk id="6" creationId="{7AC2B915-D40B-B993-58D9-915A3DE1D4E7}"/>
          </ac:spMkLst>
        </pc:spChg>
        <pc:spChg chg="add del mod">
          <ac:chgData name="Sergio Neira" userId="0358edd436f7f471" providerId="LiveId" clId="{61170262-41C0-4296-93F9-982EE401D700}" dt="2023-05-10T19:38:36.318" v="28" actId="478"/>
          <ac:spMkLst>
            <pc:docMk/>
            <pc:sldMk cId="0" sldId="263"/>
            <ac:spMk id="8" creationId="{415414E1-BB67-9439-6FA4-857C1B12AFA4}"/>
          </ac:spMkLst>
        </pc:spChg>
        <pc:spChg chg="add mod">
          <ac:chgData name="Sergio Neira" userId="0358edd436f7f471" providerId="LiveId" clId="{61170262-41C0-4296-93F9-982EE401D700}" dt="2023-05-10T19:43:34.519" v="36" actId="1076"/>
          <ac:spMkLst>
            <pc:docMk/>
            <pc:sldMk cId="0" sldId="263"/>
            <ac:spMk id="9" creationId="{5974499A-C00D-418C-F108-8CCD06401B65}"/>
          </ac:spMkLst>
        </pc:spChg>
        <pc:spChg chg="add mod">
          <ac:chgData name="Sergio Neira" userId="0358edd436f7f471" providerId="LiveId" clId="{61170262-41C0-4296-93F9-982EE401D700}" dt="2023-05-10T19:44:46.644" v="46" actId="1076"/>
          <ac:spMkLst>
            <pc:docMk/>
            <pc:sldMk cId="0" sldId="263"/>
            <ac:spMk id="15" creationId="{C9BF767D-D764-6469-4763-4755654C2408}"/>
          </ac:spMkLst>
        </pc:spChg>
        <pc:spChg chg="add mod">
          <ac:chgData name="Sergio Neira" userId="0358edd436f7f471" providerId="LiveId" clId="{61170262-41C0-4296-93F9-982EE401D700}" dt="2023-05-10T19:44:46.644" v="46" actId="1076"/>
          <ac:spMkLst>
            <pc:docMk/>
            <pc:sldMk cId="0" sldId="263"/>
            <ac:spMk id="16" creationId="{966A1C96-1E0F-4B0D-BA73-0E1F07DC1638}"/>
          </ac:spMkLst>
        </pc:spChg>
        <pc:spChg chg="add mod">
          <ac:chgData name="Sergio Neira" userId="0358edd436f7f471" providerId="LiveId" clId="{61170262-41C0-4296-93F9-982EE401D700}" dt="2023-05-10T19:46:20.250" v="56" actId="13822"/>
          <ac:spMkLst>
            <pc:docMk/>
            <pc:sldMk cId="0" sldId="263"/>
            <ac:spMk id="19" creationId="{FD1D12A3-BB7F-D6AF-1F00-485172BF74A3}"/>
          </ac:spMkLst>
        </pc:spChg>
        <pc:picChg chg="add mod">
          <ac:chgData name="Sergio Neira" userId="0358edd436f7f471" providerId="LiveId" clId="{61170262-41C0-4296-93F9-982EE401D700}" dt="2023-05-10T19:43:48.654" v="39" actId="1076"/>
          <ac:picMkLst>
            <pc:docMk/>
            <pc:sldMk cId="0" sldId="263"/>
            <ac:picMk id="11" creationId="{53C2A113-4AAF-48E9-734D-D564315DA32B}"/>
          </ac:picMkLst>
        </pc:picChg>
        <pc:picChg chg="add del mod">
          <ac:chgData name="Sergio Neira" userId="0358edd436f7f471" providerId="LiveId" clId="{61170262-41C0-4296-93F9-982EE401D700}" dt="2023-05-10T19:43:55.375" v="40" actId="478"/>
          <ac:picMkLst>
            <pc:docMk/>
            <pc:sldMk cId="0" sldId="263"/>
            <ac:picMk id="12" creationId="{60BE8D94-517C-11D1-9499-4226612BD129}"/>
          </ac:picMkLst>
        </pc:picChg>
        <pc:picChg chg="add mod">
          <ac:chgData name="Sergio Neira" userId="0358edd436f7f471" providerId="LiveId" clId="{61170262-41C0-4296-93F9-982EE401D700}" dt="2023-05-10T19:44:46.644" v="46" actId="1076"/>
          <ac:picMkLst>
            <pc:docMk/>
            <pc:sldMk cId="0" sldId="263"/>
            <ac:picMk id="13" creationId="{A9D955D9-5239-55FE-597F-25759C655E1B}"/>
          </ac:picMkLst>
        </pc:picChg>
        <pc:picChg chg="add mod">
          <ac:chgData name="Sergio Neira" userId="0358edd436f7f471" providerId="LiveId" clId="{61170262-41C0-4296-93F9-982EE401D700}" dt="2023-05-10T19:44:46.644" v="46" actId="1076"/>
          <ac:picMkLst>
            <pc:docMk/>
            <pc:sldMk cId="0" sldId="263"/>
            <ac:picMk id="14" creationId="{B374ED0A-667E-DAB0-414B-F1CF84E010A7}"/>
          </ac:picMkLst>
        </pc:picChg>
        <pc:picChg chg="add del">
          <ac:chgData name="Sergio Neira" userId="0358edd436f7f471" providerId="LiveId" clId="{61170262-41C0-4296-93F9-982EE401D700}" dt="2023-05-10T19:34:42.357" v="2" actId="478"/>
          <ac:picMkLst>
            <pc:docMk/>
            <pc:sldMk cId="0" sldId="263"/>
            <ac:picMk id="1025" creationId="{0D662D13-A391-BC37-B758-7E184BE0C60F}"/>
          </ac:picMkLst>
        </pc:picChg>
        <pc:picChg chg="add del mod">
          <ac:chgData name="Sergio Neira" userId="0358edd436f7f471" providerId="LiveId" clId="{61170262-41C0-4296-93F9-982EE401D700}" dt="2023-05-10T19:35:04.675" v="8" actId="478"/>
          <ac:picMkLst>
            <pc:docMk/>
            <pc:sldMk cId="0" sldId="263"/>
            <ac:picMk id="1028" creationId="{62816A44-3650-4117-4E65-00D97063981B}"/>
          </ac:picMkLst>
        </pc:picChg>
        <pc:cxnChg chg="add del mod">
          <ac:chgData name="Sergio Neira" userId="0358edd436f7f471" providerId="LiveId" clId="{61170262-41C0-4296-93F9-982EE401D700}" dt="2023-05-10T19:46:06.451" v="54" actId="478"/>
          <ac:cxnSpMkLst>
            <pc:docMk/>
            <pc:sldMk cId="0" sldId="263"/>
            <ac:cxnSpMk id="18" creationId="{98223664-19DD-C040-AA5C-AC17139AACE0}"/>
          </ac:cxnSpMkLst>
        </pc:cxnChg>
      </pc:sldChg>
      <pc:sldChg chg="addSp delSp modSp mod ord">
        <pc:chgData name="Sergio Neira" userId="0358edd436f7f471" providerId="LiveId" clId="{61170262-41C0-4296-93F9-982EE401D700}" dt="2023-05-10T20:19:18.876" v="311" actId="20577"/>
        <pc:sldMkLst>
          <pc:docMk/>
          <pc:sldMk cId="0" sldId="264"/>
        </pc:sldMkLst>
        <pc:spChg chg="add mod">
          <ac:chgData name="Sergio Neira" userId="0358edd436f7f471" providerId="LiveId" clId="{61170262-41C0-4296-93F9-982EE401D700}" dt="2023-05-10T20:06:41.191" v="140" actId="1076"/>
          <ac:spMkLst>
            <pc:docMk/>
            <pc:sldMk cId="0" sldId="264"/>
            <ac:spMk id="3" creationId="{22D0EA7F-B159-B48A-1DF2-F318FCAE343F}"/>
          </ac:spMkLst>
        </pc:spChg>
        <pc:spChg chg="add mod">
          <ac:chgData name="Sergio Neira" userId="0358edd436f7f471" providerId="LiveId" clId="{61170262-41C0-4296-93F9-982EE401D700}" dt="2023-05-10T20:06:15.774" v="132" actId="1076"/>
          <ac:spMkLst>
            <pc:docMk/>
            <pc:sldMk cId="0" sldId="264"/>
            <ac:spMk id="4" creationId="{877172A7-5BE7-B63B-291E-AD2F79811ADF}"/>
          </ac:spMkLst>
        </pc:spChg>
        <pc:spChg chg="add del mod">
          <ac:chgData name="Sergio Neira" userId="0358edd436f7f471" providerId="LiveId" clId="{61170262-41C0-4296-93F9-982EE401D700}" dt="2023-05-10T20:06:01.506" v="130" actId="21"/>
          <ac:spMkLst>
            <pc:docMk/>
            <pc:sldMk cId="0" sldId="264"/>
            <ac:spMk id="5" creationId="{584BA768-157D-7F83-70B1-62433EFBA401}"/>
          </ac:spMkLst>
        </pc:spChg>
        <pc:spChg chg="add mod">
          <ac:chgData name="Sergio Neira" userId="0358edd436f7f471" providerId="LiveId" clId="{61170262-41C0-4296-93F9-982EE401D700}" dt="2023-05-10T20:19:18.876" v="311" actId="20577"/>
          <ac:spMkLst>
            <pc:docMk/>
            <pc:sldMk cId="0" sldId="264"/>
            <ac:spMk id="6" creationId="{828736A9-2B63-D8BF-6D3F-FC6698CACBD9}"/>
          </ac:spMkLst>
        </pc:spChg>
        <pc:spChg chg="add del mod">
          <ac:chgData name="Sergio Neira" userId="0358edd436f7f471" providerId="LiveId" clId="{61170262-41C0-4296-93F9-982EE401D700}" dt="2023-05-10T19:55:24.358" v="86" actId="478"/>
          <ac:spMkLst>
            <pc:docMk/>
            <pc:sldMk cId="0" sldId="264"/>
            <ac:spMk id="7" creationId="{42FAFE3C-5AE3-3F5E-9017-75A37BCAA5E1}"/>
          </ac:spMkLst>
        </pc:spChg>
        <pc:spChg chg="add del mod">
          <ac:chgData name="Sergio Neira" userId="0358edd436f7f471" providerId="LiveId" clId="{61170262-41C0-4296-93F9-982EE401D700}" dt="2023-05-10T20:06:01.506" v="130" actId="21"/>
          <ac:spMkLst>
            <pc:docMk/>
            <pc:sldMk cId="0" sldId="264"/>
            <ac:spMk id="8" creationId="{CC186786-258D-B199-D8BE-F6EA40B962F7}"/>
          </ac:spMkLst>
        </pc:spChg>
        <pc:picChg chg="add mod">
          <ac:chgData name="Sergio Neira" userId="0358edd436f7f471" providerId="LiveId" clId="{61170262-41C0-4296-93F9-982EE401D700}" dt="2023-05-10T20:06:43.289" v="141" actId="1076"/>
          <ac:picMkLst>
            <pc:docMk/>
            <pc:sldMk cId="0" sldId="264"/>
            <ac:picMk id="2050" creationId="{4CCC4965-FF49-7BDF-52CB-954A79DD4207}"/>
          </ac:picMkLst>
        </pc:picChg>
      </pc:sldChg>
      <pc:sldChg chg="addSp delSp modSp mod setBg">
        <pc:chgData name="Sergio Neira" userId="0358edd436f7f471" providerId="LiveId" clId="{61170262-41C0-4296-93F9-982EE401D700}" dt="2023-05-10T20:15:48.781" v="299" actId="1076"/>
        <pc:sldMkLst>
          <pc:docMk/>
          <pc:sldMk cId="0" sldId="265"/>
        </pc:sldMkLst>
        <pc:spChg chg="add mod">
          <ac:chgData name="Sergio Neira" userId="0358edd436f7f471" providerId="LiveId" clId="{61170262-41C0-4296-93F9-982EE401D700}" dt="2023-05-10T20:15:48.781" v="299" actId="1076"/>
          <ac:spMkLst>
            <pc:docMk/>
            <pc:sldMk cId="0" sldId="265"/>
            <ac:spMk id="2" creationId="{A14010DF-86FF-A5D5-DCC2-2B26305F0DD8}"/>
          </ac:spMkLst>
        </pc:spChg>
        <pc:spChg chg="add mod">
          <ac:chgData name="Sergio Neira" userId="0358edd436f7f471" providerId="LiveId" clId="{61170262-41C0-4296-93F9-982EE401D700}" dt="2023-05-10T20:15:44.585" v="298" actId="1076"/>
          <ac:spMkLst>
            <pc:docMk/>
            <pc:sldMk cId="0" sldId="265"/>
            <ac:spMk id="3" creationId="{333D9E60-BF03-0485-F3B8-8F5D9BB5E518}"/>
          </ac:spMkLst>
        </pc:spChg>
        <pc:spChg chg="add del mod">
          <ac:chgData name="Sergio Neira" userId="0358edd436f7f471" providerId="LiveId" clId="{61170262-41C0-4296-93F9-982EE401D700}" dt="2023-05-10T20:13:13.697" v="274" actId="21"/>
          <ac:spMkLst>
            <pc:docMk/>
            <pc:sldMk cId="0" sldId="265"/>
            <ac:spMk id="4" creationId="{01D60B20-5F32-C521-E365-E3C3FD773077}"/>
          </ac:spMkLst>
        </pc:spChg>
        <pc:spChg chg="add del mod">
          <ac:chgData name="Sergio Neira" userId="0358edd436f7f471" providerId="LiveId" clId="{61170262-41C0-4296-93F9-982EE401D700}" dt="2023-05-10T20:13:13.697" v="274" actId="21"/>
          <ac:spMkLst>
            <pc:docMk/>
            <pc:sldMk cId="0" sldId="265"/>
            <ac:spMk id="5" creationId="{6C812C2C-7E69-AFF4-3305-889C1B9DFAAE}"/>
          </ac:spMkLst>
        </pc:spChg>
        <pc:spChg chg="add del mod">
          <ac:chgData name="Sergio Neira" userId="0358edd436f7f471" providerId="LiveId" clId="{61170262-41C0-4296-93F9-982EE401D700}" dt="2023-05-10T20:08:45.482" v="148"/>
          <ac:spMkLst>
            <pc:docMk/>
            <pc:sldMk cId="0" sldId="265"/>
            <ac:spMk id="6" creationId="{66DF9C0D-883F-741E-E390-AA8539072CDC}"/>
          </ac:spMkLst>
        </pc:spChg>
        <pc:spChg chg="add del">
          <ac:chgData name="Sergio Neira" userId="0358edd436f7f471" providerId="LiveId" clId="{61170262-41C0-4296-93F9-982EE401D700}" dt="2023-05-10T20:08:37.978" v="144"/>
          <ac:spMkLst>
            <pc:docMk/>
            <pc:sldMk cId="0" sldId="265"/>
            <ac:spMk id="7" creationId="{0FF88AAD-C20E-6D1C-4046-1A35CDE19CCA}"/>
          </ac:spMkLst>
        </pc:spChg>
        <pc:spChg chg="add del">
          <ac:chgData name="Sergio Neira" userId="0358edd436f7f471" providerId="LiveId" clId="{61170262-41C0-4296-93F9-982EE401D700}" dt="2023-05-10T20:08:44.025" v="146"/>
          <ac:spMkLst>
            <pc:docMk/>
            <pc:sldMk cId="0" sldId="265"/>
            <ac:spMk id="8" creationId="{E9E2AAC2-B9C0-CE27-B465-D94CCF0C418C}"/>
          </ac:spMkLst>
        </pc:spChg>
        <pc:picChg chg="add del">
          <ac:chgData name="Sergio Neira" userId="0358edd436f7f471" providerId="LiveId" clId="{61170262-41C0-4296-93F9-982EE401D700}" dt="2023-05-10T20:08:37.978" v="144"/>
          <ac:picMkLst>
            <pc:docMk/>
            <pc:sldMk cId="0" sldId="265"/>
            <ac:picMk id="4099" creationId="{2DCC1FB3-9D20-7FEB-86C3-16F32D195A69}"/>
          </ac:picMkLst>
        </pc:picChg>
        <pc:picChg chg="add del">
          <ac:chgData name="Sergio Neira" userId="0358edd436f7f471" providerId="LiveId" clId="{61170262-41C0-4296-93F9-982EE401D700}" dt="2023-05-10T20:08:44.025" v="146"/>
          <ac:picMkLst>
            <pc:docMk/>
            <pc:sldMk cId="0" sldId="265"/>
            <ac:picMk id="4101" creationId="{B9541A29-1201-67C5-6328-6CBBF70B3D7E}"/>
          </ac:picMkLst>
        </pc:picChg>
      </pc:sldChg>
      <pc:sldChg chg="addSp modSp mod setBg modAnim">
        <pc:chgData name="Sergio Neira" userId="0358edd436f7f471" providerId="LiveId" clId="{61170262-41C0-4296-93F9-982EE401D700}" dt="2023-05-10T20:15:29.633" v="297" actId="1076"/>
        <pc:sldMkLst>
          <pc:docMk/>
          <pc:sldMk cId="0" sldId="266"/>
        </pc:sldMkLst>
        <pc:spChg chg="add mod">
          <ac:chgData name="Sergio Neira" userId="0358edd436f7f471" providerId="LiveId" clId="{61170262-41C0-4296-93F9-982EE401D700}" dt="2023-05-10T20:14:14.111" v="294" actId="1076"/>
          <ac:spMkLst>
            <pc:docMk/>
            <pc:sldMk cId="0" sldId="266"/>
            <ac:spMk id="2" creationId="{6D0A633C-9517-8C20-7A67-F30181C39A49}"/>
          </ac:spMkLst>
        </pc:spChg>
        <pc:spChg chg="add mod">
          <ac:chgData name="Sergio Neira" userId="0358edd436f7f471" providerId="LiveId" clId="{61170262-41C0-4296-93F9-982EE401D700}" dt="2023-05-10T20:14:16.914" v="295" actId="1076"/>
          <ac:spMkLst>
            <pc:docMk/>
            <pc:sldMk cId="0" sldId="266"/>
            <ac:spMk id="3" creationId="{368A3AE4-F570-13E2-4A4D-7CA499C2CF6D}"/>
          </ac:spMkLst>
        </pc:spChg>
        <pc:picChg chg="add mod">
          <ac:chgData name="Sergio Neira" userId="0358edd436f7f471" providerId="LiveId" clId="{61170262-41C0-4296-93F9-982EE401D700}" dt="2023-05-10T20:15:29.633" v="297" actId="1076"/>
          <ac:picMkLst>
            <pc:docMk/>
            <pc:sldMk cId="0" sldId="266"/>
            <ac:picMk id="5" creationId="{EAEA53B5-687C-8278-1D2B-BBBE6D7703F5}"/>
          </ac:picMkLst>
        </pc:picChg>
        <pc:picChg chg="add mod">
          <ac:chgData name="Sergio Neira" userId="0358edd436f7f471" providerId="LiveId" clId="{61170262-41C0-4296-93F9-982EE401D700}" dt="2023-05-10T20:11:28.860" v="249" actId="1076"/>
          <ac:picMkLst>
            <pc:docMk/>
            <pc:sldMk cId="0" sldId="266"/>
            <ac:picMk id="5123" creationId="{D0C726F3-D598-DEB9-B0A9-E01EF6B6080A}"/>
          </ac:picMkLst>
        </pc:picChg>
      </pc:sldChg>
      <pc:sldChg chg="addSp delSp modSp new mod">
        <pc:chgData name="Sergio Neira" userId="0358edd436f7f471" providerId="LiveId" clId="{61170262-41C0-4296-93F9-982EE401D700}" dt="2023-05-10T21:05:35.167" v="614" actId="21"/>
        <pc:sldMkLst>
          <pc:docMk/>
          <pc:sldMk cId="746897709" sldId="268"/>
        </pc:sldMkLst>
        <pc:spChg chg="del">
          <ac:chgData name="Sergio Neira" userId="0358edd436f7f471" providerId="LiveId" clId="{61170262-41C0-4296-93F9-982EE401D700}" dt="2023-05-10T20:13:22.831" v="276" actId="478"/>
          <ac:spMkLst>
            <pc:docMk/>
            <pc:sldMk cId="746897709" sldId="268"/>
            <ac:spMk id="2" creationId="{D9203B1B-61C5-309D-4B8F-5C9B355BF538}"/>
          </ac:spMkLst>
        </pc:spChg>
        <pc:spChg chg="del">
          <ac:chgData name="Sergio Neira" userId="0358edd436f7f471" providerId="LiveId" clId="{61170262-41C0-4296-93F9-982EE401D700}" dt="2023-05-10T20:13:25.717" v="277" actId="478"/>
          <ac:spMkLst>
            <pc:docMk/>
            <pc:sldMk cId="746897709" sldId="268"/>
            <ac:spMk id="3" creationId="{D4836366-006F-6355-D7B7-B0021E4A3B60}"/>
          </ac:spMkLst>
        </pc:spChg>
        <pc:spChg chg="add mod">
          <ac:chgData name="Sergio Neira" userId="0358edd436f7f471" providerId="LiveId" clId="{61170262-41C0-4296-93F9-982EE401D700}" dt="2023-05-10T20:37:30.153" v="609" actId="1076"/>
          <ac:spMkLst>
            <pc:docMk/>
            <pc:sldMk cId="746897709" sldId="268"/>
            <ac:spMk id="4" creationId="{2560A120-A68A-2B5B-0D11-AD4E232405CC}"/>
          </ac:spMkLst>
        </pc:spChg>
        <pc:spChg chg="add mod">
          <ac:chgData name="Sergio Neira" userId="0358edd436f7f471" providerId="LiveId" clId="{61170262-41C0-4296-93F9-982EE401D700}" dt="2023-05-10T20:36:34.933" v="602" actId="14100"/>
          <ac:spMkLst>
            <pc:docMk/>
            <pc:sldMk cId="746897709" sldId="268"/>
            <ac:spMk id="5" creationId="{A96F4383-1F97-C327-A75F-68166E1BA259}"/>
          </ac:spMkLst>
        </pc:spChg>
        <pc:spChg chg="add mod">
          <ac:chgData name="Sergio Neira" userId="0358edd436f7f471" providerId="LiveId" clId="{61170262-41C0-4296-93F9-982EE401D700}" dt="2023-05-10T20:22:02.712" v="317" actId="20577"/>
          <ac:spMkLst>
            <pc:docMk/>
            <pc:sldMk cId="746897709" sldId="268"/>
            <ac:spMk id="6" creationId="{5F968D25-7DCA-86AA-9EB4-439AAC1ABC6A}"/>
          </ac:spMkLst>
        </pc:spChg>
        <pc:spChg chg="add mod">
          <ac:chgData name="Sergio Neira" userId="0358edd436f7f471" providerId="LiveId" clId="{61170262-41C0-4296-93F9-982EE401D700}" dt="2023-05-10T20:37:21.220" v="607" actId="14100"/>
          <ac:spMkLst>
            <pc:docMk/>
            <pc:sldMk cId="746897709" sldId="268"/>
            <ac:spMk id="7" creationId="{4FF8BFC5-91A1-56A5-876F-80F56007FB43}"/>
          </ac:spMkLst>
        </pc:spChg>
        <pc:spChg chg="add mod">
          <ac:chgData name="Sergio Neira" userId="0358edd436f7f471" providerId="LiveId" clId="{61170262-41C0-4296-93F9-982EE401D700}" dt="2023-05-10T20:36:49.797" v="603" actId="14100"/>
          <ac:spMkLst>
            <pc:docMk/>
            <pc:sldMk cId="746897709" sldId="268"/>
            <ac:spMk id="10" creationId="{034595A0-D3E4-0292-E5A8-9918998FB960}"/>
          </ac:spMkLst>
        </pc:spChg>
        <pc:spChg chg="add mod">
          <ac:chgData name="Sergio Neira" userId="0358edd436f7f471" providerId="LiveId" clId="{61170262-41C0-4296-93F9-982EE401D700}" dt="2023-05-10T20:37:07.612" v="605" actId="1076"/>
          <ac:spMkLst>
            <pc:docMk/>
            <pc:sldMk cId="746897709" sldId="268"/>
            <ac:spMk id="11" creationId="{BAF832A6-2305-3812-A602-575235CA90E2}"/>
          </ac:spMkLst>
        </pc:spChg>
        <pc:spChg chg="add del mod">
          <ac:chgData name="Sergio Neira" userId="0358edd436f7f471" providerId="LiveId" clId="{61170262-41C0-4296-93F9-982EE401D700}" dt="2023-05-10T21:05:35.167" v="614" actId="21"/>
          <ac:spMkLst>
            <pc:docMk/>
            <pc:sldMk cId="746897709" sldId="268"/>
            <ac:spMk id="12" creationId="{C5FBDAE1-90D1-692B-B977-B51DA534089E}"/>
          </ac:spMkLst>
        </pc:spChg>
        <pc:cxnChg chg="add mod">
          <ac:chgData name="Sergio Neira" userId="0358edd436f7f471" providerId="LiveId" clId="{61170262-41C0-4296-93F9-982EE401D700}" dt="2023-05-10T20:35:59.302" v="566" actId="692"/>
          <ac:cxnSpMkLst>
            <pc:docMk/>
            <pc:sldMk cId="746897709" sldId="268"/>
            <ac:cxnSpMk id="9" creationId="{3E9221F6-6F99-4AA7-E6D5-69B0F5BB54AB}"/>
          </ac:cxnSpMkLst>
        </pc:cxnChg>
      </pc:sldChg>
      <pc:sldChg chg="addSp delSp modSp new mod">
        <pc:chgData name="Sergio Neira" userId="0358edd436f7f471" providerId="LiveId" clId="{61170262-41C0-4296-93F9-982EE401D700}" dt="2023-05-10T21:10:34.692" v="661" actId="20577"/>
        <pc:sldMkLst>
          <pc:docMk/>
          <pc:sldMk cId="306951791" sldId="269"/>
        </pc:sldMkLst>
        <pc:spChg chg="mod">
          <ac:chgData name="Sergio Neira" userId="0358edd436f7f471" providerId="LiveId" clId="{61170262-41C0-4296-93F9-982EE401D700}" dt="2023-05-10T21:10:34.692" v="661" actId="20577"/>
          <ac:spMkLst>
            <pc:docMk/>
            <pc:sldMk cId="306951791" sldId="269"/>
            <ac:spMk id="2" creationId="{C1763D13-3F36-7850-F1AC-02D7BB3EC19A}"/>
          </ac:spMkLst>
        </pc:spChg>
        <pc:spChg chg="del">
          <ac:chgData name="Sergio Neira" userId="0358edd436f7f471" providerId="LiveId" clId="{61170262-41C0-4296-93F9-982EE401D700}" dt="2023-05-10T21:05:40.571" v="615"/>
          <ac:spMkLst>
            <pc:docMk/>
            <pc:sldMk cId="306951791" sldId="269"/>
            <ac:spMk id="3" creationId="{4B9CB617-5600-4343-0FC8-34D8772093C7}"/>
          </ac:spMkLst>
        </pc:spChg>
        <pc:spChg chg="add mod">
          <ac:chgData name="Sergio Neira" userId="0358edd436f7f471" providerId="LiveId" clId="{61170262-41C0-4296-93F9-982EE401D700}" dt="2023-05-10T21:06:44.007" v="651" actId="2710"/>
          <ac:spMkLst>
            <pc:docMk/>
            <pc:sldMk cId="306951791" sldId="269"/>
            <ac:spMk id="4" creationId="{A77092D2-D800-10EC-7F12-D05DF7BACBE7}"/>
          </ac:spMkLst>
        </pc:spChg>
        <pc:spChg chg="add mod">
          <ac:chgData name="Sergio Neira" userId="0358edd436f7f471" providerId="LiveId" clId="{61170262-41C0-4296-93F9-982EE401D700}" dt="2023-05-10T21:07:52.065" v="660" actId="2710"/>
          <ac:spMkLst>
            <pc:docMk/>
            <pc:sldMk cId="306951791" sldId="269"/>
            <ac:spMk id="5" creationId="{7EB9C5E2-ABF9-CF40-138A-19C6CE6FE3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7" name="Google Shape;47;p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8" name="Google Shape;4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a:spLocks noGrp="1"/>
          </p:cNvSpPr>
          <p:nvPr>
            <p:ph type="pic" idx="2"/>
          </p:nvPr>
        </p:nvSpPr>
        <p:spPr>
          <a:xfrm>
            <a:off x="5183188" y="987425"/>
            <a:ext cx="6172200" cy="4873625"/>
          </a:xfrm>
          <a:prstGeom prst="rect">
            <a:avLst/>
          </a:prstGeom>
          <a:noFill/>
          <a:ln>
            <a:noFill/>
          </a:ln>
        </p:spPr>
      </p:sp>
      <p:sp>
        <p:nvSpPr>
          <p:cNvPr id="54" name="Google Shape;54;p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Archivo:SQL_Join_-_02_A_Left_Join_B_Where_B.key_%3D_null.sv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es.wikipedia.org/wiki/SQL:200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es.wikipedia.org/wiki/NULL_(SQ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1"/>
          <p:cNvSpPr/>
          <p:nvPr/>
        </p:nvSpPr>
        <p:spPr>
          <a:xfrm>
            <a:off x="0" y="0"/>
            <a:ext cx="4654293"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5" name="Google Shape;75;p11"/>
          <p:cNvSpPr/>
          <p:nvPr/>
        </p:nvSpPr>
        <p:spPr>
          <a:xfrm>
            <a:off x="4654293" y="0"/>
            <a:ext cx="142074" cy="6858000"/>
          </a:xfrm>
          <a:prstGeom prst="rect">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6" name="Google Shape;76;p11"/>
          <p:cNvSpPr txBox="1"/>
          <p:nvPr/>
        </p:nvSpPr>
        <p:spPr>
          <a:xfrm>
            <a:off x="804673" y="1257300"/>
            <a:ext cx="3436023" cy="2626187"/>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000000"/>
              </a:buClr>
              <a:buSzPts val="4000"/>
              <a:buFont typeface="Arial"/>
              <a:buNone/>
            </a:pPr>
            <a:r>
              <a:rPr lang="es-AR" sz="4000" b="0" i="0" u="none" strike="noStrike" cap="none">
                <a:solidFill>
                  <a:srgbClr val="FEFEFE"/>
                </a:solidFill>
                <a:latin typeface="Calibri"/>
                <a:ea typeface="Calibri"/>
                <a:cs typeface="Calibri"/>
                <a:sym typeface="Calibri"/>
              </a:rPr>
              <a:t>Base de Datos Relacionales</a:t>
            </a:r>
            <a:endParaRPr sz="4000" b="0" i="0" u="none" strike="noStrike" cap="none">
              <a:solidFill>
                <a:srgbClr val="FEFEFE"/>
              </a:solidFill>
              <a:latin typeface="Calibri"/>
              <a:ea typeface="Calibri"/>
              <a:cs typeface="Calibri"/>
              <a:sym typeface="Calibri"/>
            </a:endParaRPr>
          </a:p>
        </p:txBody>
      </p:sp>
      <p:sp>
        <p:nvSpPr>
          <p:cNvPr id="78" name="Google Shape;78;p11"/>
          <p:cNvSpPr txBox="1"/>
          <p:nvPr/>
        </p:nvSpPr>
        <p:spPr>
          <a:xfrm>
            <a:off x="1528996" y="4332158"/>
            <a:ext cx="854440" cy="313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dirty="0">
                <a:solidFill>
                  <a:schemeClr val="lt1"/>
                </a:solidFill>
                <a:latin typeface="Arial"/>
                <a:ea typeface="Arial"/>
                <a:cs typeface="Arial"/>
                <a:sym typeface="Arial"/>
              </a:rPr>
              <a:t>Clase 9</a:t>
            </a:r>
            <a:endParaRPr dirty="0"/>
          </a:p>
        </p:txBody>
      </p:sp>
      <p:pic>
        <p:nvPicPr>
          <p:cNvPr id="2" name="Imagen 1">
            <a:extLst>
              <a:ext uri="{FF2B5EF4-FFF2-40B4-BE49-F238E27FC236}">
                <a16:creationId xmlns:a16="http://schemas.microsoft.com/office/drawing/2014/main" id="{77B67A9D-A366-4FBC-4597-610AEA2A0F65}"/>
              </a:ext>
            </a:extLst>
          </p:cNvPr>
          <p:cNvPicPr>
            <a:picLocks noChangeAspect="1"/>
          </p:cNvPicPr>
          <p:nvPr/>
        </p:nvPicPr>
        <p:blipFill>
          <a:blip r:embed="rId3"/>
          <a:stretch>
            <a:fillRect/>
          </a:stretch>
        </p:blipFill>
        <p:spPr>
          <a:xfrm>
            <a:off x="6096000" y="2754019"/>
            <a:ext cx="5126984" cy="13499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55"/>
        <p:cNvGrpSpPr/>
        <p:nvPr/>
      </p:nvGrpSpPr>
      <p:grpSpPr>
        <a:xfrm>
          <a:off x="0" y="0"/>
          <a:ext cx="0" cy="0"/>
          <a:chOff x="0" y="0"/>
          <a:chExt cx="0" cy="0"/>
        </a:xfrm>
      </p:grpSpPr>
      <p:sp>
        <p:nvSpPr>
          <p:cNvPr id="2" name="Rectangle 2">
            <a:extLst>
              <a:ext uri="{FF2B5EF4-FFF2-40B4-BE49-F238E27FC236}">
                <a16:creationId xmlns:a16="http://schemas.microsoft.com/office/drawing/2014/main" id="{6D0A633C-9517-8C20-7A67-F30181C39A49}"/>
              </a:ext>
            </a:extLst>
          </p:cNvPr>
          <p:cNvSpPr>
            <a:spLocks noChangeArrowheads="1"/>
          </p:cNvSpPr>
          <p:nvPr/>
        </p:nvSpPr>
        <p:spPr bwMode="auto">
          <a:xfrm>
            <a:off x="3792418" y="570874"/>
            <a:ext cx="7314183" cy="28581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396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1800" b="1" i="0" u="none" strike="noStrike" cap="none" normalizeH="0" baseline="0" dirty="0">
                <a:ln>
                  <a:noFill/>
                </a:ln>
                <a:solidFill>
                  <a:srgbClr val="000000"/>
                </a:solidFill>
                <a:effectLst/>
                <a:cs typeface="Arial" panose="020B0604020202020204" pitchFamily="34" charset="0"/>
              </a:rPr>
              <a:t>LEFT JOIN excluyendo la intersección </a:t>
            </a:r>
          </a:p>
          <a:p>
            <a:pPr marL="0" marR="0" lvl="0" indent="0" algn="l" defTabSz="914400" rtl="0" eaLnBrk="0" fontAlgn="base" latinLnBrk="0" hangingPunct="0">
              <a:lnSpc>
                <a:spcPct val="150000"/>
              </a:lnSpc>
              <a:spcBef>
                <a:spcPct val="0"/>
              </a:spcBef>
              <a:spcAft>
                <a:spcPct val="0"/>
              </a:spcAft>
              <a:buClrTx/>
              <a:buSzTx/>
              <a:buFontTx/>
              <a:buNone/>
              <a:tabLst/>
            </a:pPr>
            <a:r>
              <a:rPr kumimoji="0" lang="es-AR" altLang="es-AR" sz="1800" b="1" i="0" u="none" strike="noStrike" cap="none" normalizeH="0" baseline="0" dirty="0">
                <a:ln>
                  <a:noFill/>
                </a:ln>
                <a:solidFill>
                  <a:srgbClr val="0070C0"/>
                </a:solidFill>
                <a:effectLst/>
                <a:cs typeface="Arial" panose="020B0604020202020204" pitchFamily="34" charset="0"/>
              </a:rPr>
              <a:t>LEFT OUTER JOIN</a:t>
            </a: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1800" dirty="0">
                <a:solidFill>
                  <a:srgbClr val="000000"/>
                </a:solidFill>
                <a:cs typeface="Arial" panose="020B0604020202020204" pitchFamily="34" charset="0"/>
              </a:rPr>
              <a:t>Diagrama de </a:t>
            </a:r>
            <a:r>
              <a:rPr kumimoji="0" lang="es-AR" altLang="es-AR" sz="1800" b="0" i="0" u="none" strike="noStrike" cap="none" normalizeH="0" baseline="0" dirty="0" err="1">
                <a:ln>
                  <a:noFill/>
                </a:ln>
                <a:solidFill>
                  <a:srgbClr val="202122"/>
                </a:solidFill>
                <a:effectLst/>
                <a:cs typeface="Arial" panose="020B0604020202020204" pitchFamily="34" charset="0"/>
              </a:rPr>
              <a:t>Venn</a:t>
            </a:r>
            <a:r>
              <a:rPr kumimoji="0" lang="es-AR" altLang="es-AR" sz="1800" b="0" i="0" u="none" strike="noStrike" cap="none" normalizeH="0" baseline="0" dirty="0">
                <a:ln>
                  <a:noFill/>
                </a:ln>
                <a:solidFill>
                  <a:srgbClr val="202122"/>
                </a:solidFill>
                <a:effectLst/>
                <a:cs typeface="Arial" panose="020B0604020202020204" pitchFamily="34" charset="0"/>
              </a:rPr>
              <a:t> representando el </a:t>
            </a:r>
            <a:r>
              <a:rPr kumimoji="0" lang="es-AR" altLang="es-AR" sz="1800" b="0" i="0" u="none" strike="noStrike" cap="none" normalizeH="0" baseline="0" dirty="0" err="1">
                <a:ln>
                  <a:noFill/>
                </a:ln>
                <a:solidFill>
                  <a:srgbClr val="202122"/>
                </a:solidFill>
                <a:effectLst/>
                <a:cs typeface="Arial" panose="020B0604020202020204" pitchFamily="34" charset="0"/>
              </a:rPr>
              <a:t>Left</a:t>
            </a:r>
            <a:r>
              <a:rPr kumimoji="0" lang="es-AR" altLang="es-AR" sz="1800" b="0" i="0" u="none" strike="noStrike" cap="none" normalizeH="0" baseline="0" dirty="0">
                <a:ln>
                  <a:noFill/>
                </a:ln>
                <a:solidFill>
                  <a:srgbClr val="202122"/>
                </a:solidFill>
                <a:effectLst/>
                <a:cs typeface="Arial" panose="020B0604020202020204" pitchFamily="34" charset="0"/>
              </a:rPr>
              <a:t> </a:t>
            </a:r>
            <a:r>
              <a:rPr kumimoji="0" lang="es-AR" altLang="es-AR" sz="1800" b="0" i="0" u="none" strike="noStrike" cap="none" normalizeH="0" baseline="0" dirty="0" err="1">
                <a:ln>
                  <a:noFill/>
                </a:ln>
                <a:solidFill>
                  <a:srgbClr val="202122"/>
                </a:solidFill>
                <a:effectLst/>
                <a:cs typeface="Arial" panose="020B0604020202020204" pitchFamily="34" charset="0"/>
              </a:rPr>
              <a:t>Join</a:t>
            </a:r>
            <a:r>
              <a:rPr kumimoji="0" lang="es-AR" altLang="es-AR" sz="1800" b="0" i="0" u="none" strike="noStrike" cap="none" normalizeH="0" baseline="0" dirty="0">
                <a:ln>
                  <a:noFill/>
                </a:ln>
                <a:solidFill>
                  <a:srgbClr val="202122"/>
                </a:solidFill>
                <a:effectLst/>
                <a:cs typeface="Arial" panose="020B0604020202020204" pitchFamily="34" charset="0"/>
              </a:rPr>
              <a:t>, entre las tablas A y B, agregando una condición donde las claves de B son nulas.</a:t>
            </a:r>
            <a:r>
              <a:rPr kumimoji="0" lang="es-AR" altLang="es-AR" sz="1800" b="0" i="0" u="none" strike="noStrike" cap="none" normalizeH="0" dirty="0">
                <a:ln>
                  <a:noFill/>
                </a:ln>
                <a:solidFill>
                  <a:srgbClr val="202122"/>
                </a:solidFill>
                <a:effectLst/>
                <a:cs typeface="Arial" panose="020B0604020202020204" pitchFamily="34" charset="0"/>
              </a:rPr>
              <a:t> </a:t>
            </a:r>
            <a:r>
              <a:rPr kumimoji="0" lang="es-AR" altLang="es-AR" sz="1800" b="0" i="0" u="none" strike="noStrike" cap="none" normalizeH="0" baseline="0" dirty="0">
                <a:ln>
                  <a:noFill/>
                </a:ln>
                <a:solidFill>
                  <a:srgbClr val="202122"/>
                </a:solidFill>
                <a:effectLst/>
                <a:cs typeface="Arial" panose="020B0604020202020204" pitchFamily="34" charset="0"/>
              </a:rPr>
              <a:t>Si se quieren mostrar solo los registros de la primera tabla que no tengan correspondientes en la segunda, se puede agregar la condición adecuada en la cláusula </a:t>
            </a:r>
            <a:r>
              <a:rPr kumimoji="0" lang="es-AR" altLang="es-AR" sz="1800" b="0" i="1" u="none" strike="noStrike" cap="none" normalizeH="0" baseline="0" dirty="0">
                <a:ln>
                  <a:noFill/>
                </a:ln>
                <a:solidFill>
                  <a:srgbClr val="202122"/>
                </a:solidFill>
                <a:effectLst/>
                <a:cs typeface="Arial" panose="020B0604020202020204" pitchFamily="34" charset="0"/>
              </a:rPr>
              <a:t>WHERE</a:t>
            </a:r>
            <a:r>
              <a:rPr kumimoji="0" lang="es-AR" altLang="es-AR" sz="1800" b="0" i="0" u="none" strike="noStrike" cap="none" normalizeH="0" baseline="0" dirty="0">
                <a:ln>
                  <a:noFill/>
                </a:ln>
                <a:solidFill>
                  <a:srgbClr val="202122"/>
                </a:solidFill>
                <a:effectLst/>
                <a:cs typeface="Arial" panose="020B0604020202020204" pitchFamily="34" charset="0"/>
              </a:rPr>
              <a:t>. Esto nos dará los empleados que no estén asignados a ningún departamento, que en el diagrama de la derecha se representan en amarillo.</a:t>
            </a:r>
            <a:endParaRPr kumimoji="0" lang="es-AR" altLang="es-AR" sz="1800" b="0" i="0" u="none" strike="noStrike" cap="none" normalizeH="0" baseline="0" dirty="0">
              <a:ln>
                <a:noFill/>
              </a:ln>
              <a:solidFill>
                <a:schemeClr val="tx1"/>
              </a:solidFill>
              <a:effectLst/>
            </a:endParaRPr>
          </a:p>
        </p:txBody>
      </p:sp>
      <p:pic>
        <p:nvPicPr>
          <p:cNvPr id="5123" name="Picture 3">
            <a:hlinkClick r:id="rId3"/>
            <a:extLst>
              <a:ext uri="{FF2B5EF4-FFF2-40B4-BE49-F238E27FC236}">
                <a16:creationId xmlns:a16="http://schemas.microsoft.com/office/drawing/2014/main" id="{D0C726F3-D598-DEB9-B0A9-E01EF6B608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225" y="1236067"/>
            <a:ext cx="2095500" cy="14192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368A3AE4-F570-13E2-4A4D-7CA499C2CF6D}"/>
              </a:ext>
            </a:extLst>
          </p:cNvPr>
          <p:cNvSpPr txBox="1"/>
          <p:nvPr/>
        </p:nvSpPr>
        <p:spPr>
          <a:xfrm>
            <a:off x="5875034" y="3895094"/>
            <a:ext cx="4601981" cy="1384995"/>
          </a:xfrm>
          <a:prstGeom prst="rect">
            <a:avLst/>
          </a:prstGeom>
          <a:noFill/>
        </p:spPr>
        <p:txBody>
          <a:bodyPr wrap="square" rtlCol="0">
            <a:spAutoFit/>
          </a:bodyPr>
          <a:lstStyle/>
          <a:p>
            <a:r>
              <a:rPr lang="es-AR" dirty="0">
                <a:solidFill>
                  <a:srgbClr val="FF0000"/>
                </a:solidFill>
              </a:rPr>
              <a:t>SELECT</a:t>
            </a:r>
            <a:r>
              <a:rPr lang="es-AR" dirty="0"/>
              <a:t> t1.codcliente, t1.nombre, t1.apellido, t2.nrofact</a:t>
            </a:r>
          </a:p>
          <a:p>
            <a:r>
              <a:rPr lang="es-AR" dirty="0">
                <a:solidFill>
                  <a:srgbClr val="FF0000"/>
                </a:solidFill>
              </a:rPr>
              <a:t>FROM</a:t>
            </a:r>
            <a:r>
              <a:rPr lang="es-AR" dirty="0"/>
              <a:t> clientes AS t1 </a:t>
            </a:r>
          </a:p>
          <a:p>
            <a:r>
              <a:rPr lang="es-AR" dirty="0">
                <a:solidFill>
                  <a:srgbClr val="FF0000"/>
                </a:solidFill>
              </a:rPr>
              <a:t>LEFT OUTER JOIN </a:t>
            </a:r>
            <a:r>
              <a:rPr lang="es-AR" dirty="0"/>
              <a:t>factura AS t2</a:t>
            </a:r>
          </a:p>
          <a:p>
            <a:r>
              <a:rPr lang="es-AR" dirty="0">
                <a:solidFill>
                  <a:srgbClr val="FF0000"/>
                </a:solidFill>
              </a:rPr>
              <a:t>ON</a:t>
            </a:r>
            <a:r>
              <a:rPr lang="es-AR" dirty="0"/>
              <a:t> t1.codcliente = t2.codcliente </a:t>
            </a:r>
          </a:p>
          <a:p>
            <a:r>
              <a:rPr lang="es-AR" dirty="0">
                <a:solidFill>
                  <a:srgbClr val="FF0000"/>
                </a:solidFill>
              </a:rPr>
              <a:t>WHERE</a:t>
            </a:r>
            <a:r>
              <a:rPr lang="es-AR" dirty="0"/>
              <a:t>  t1.codcliente IS NOT NULL</a:t>
            </a:r>
          </a:p>
          <a:p>
            <a:r>
              <a:rPr lang="es-AR" dirty="0">
                <a:solidFill>
                  <a:srgbClr val="FF0000"/>
                </a:solidFill>
              </a:rPr>
              <a:t>ORDER BY </a:t>
            </a:r>
            <a:r>
              <a:rPr lang="es-AR" dirty="0"/>
              <a:t>t1.codcliente;</a:t>
            </a:r>
          </a:p>
        </p:txBody>
      </p:sp>
      <p:pic>
        <p:nvPicPr>
          <p:cNvPr id="5" name="Imagen 4">
            <a:extLst>
              <a:ext uri="{FF2B5EF4-FFF2-40B4-BE49-F238E27FC236}">
                <a16:creationId xmlns:a16="http://schemas.microsoft.com/office/drawing/2014/main" id="{EAEA53B5-687C-8278-1D2B-BBBE6D7703F5}"/>
              </a:ext>
            </a:extLst>
          </p:cNvPr>
          <p:cNvPicPr>
            <a:picLocks noChangeAspect="1"/>
          </p:cNvPicPr>
          <p:nvPr/>
        </p:nvPicPr>
        <p:blipFill>
          <a:blip r:embed="rId5"/>
          <a:stretch>
            <a:fillRect/>
          </a:stretch>
        </p:blipFill>
        <p:spPr>
          <a:xfrm>
            <a:off x="1594767" y="3895094"/>
            <a:ext cx="2886478" cy="25721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2050" name="Picture 2" descr="undefined">
            <a:extLst>
              <a:ext uri="{FF2B5EF4-FFF2-40B4-BE49-F238E27FC236}">
                <a16:creationId xmlns:a16="http://schemas.microsoft.com/office/drawing/2014/main" id="{4CCC4965-FF49-7BDF-52CB-954A79DD4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470" y="765714"/>
            <a:ext cx="1972317" cy="133131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2D0EA7F-B159-B48A-1DF2-F318FCAE343F}"/>
              </a:ext>
            </a:extLst>
          </p:cNvPr>
          <p:cNvSpPr txBox="1"/>
          <p:nvPr/>
        </p:nvSpPr>
        <p:spPr>
          <a:xfrm>
            <a:off x="4051716" y="969706"/>
            <a:ext cx="4088566" cy="923330"/>
          </a:xfrm>
          <a:prstGeom prst="rect">
            <a:avLst/>
          </a:prstGeom>
          <a:noFill/>
        </p:spPr>
        <p:txBody>
          <a:bodyPr wrap="square">
            <a:spAutoFit/>
          </a:bodyPr>
          <a:lstStyle/>
          <a:p>
            <a:r>
              <a:rPr lang="es-AR" sz="1800" b="0" i="0" dirty="0">
                <a:solidFill>
                  <a:srgbClr val="202122"/>
                </a:solidFill>
                <a:effectLst/>
                <a:latin typeface="Arial" panose="020B0604020202020204" pitchFamily="34" charset="0"/>
              </a:rPr>
              <a:t>Diagrama de </a:t>
            </a:r>
            <a:r>
              <a:rPr lang="es-AR" sz="1800" b="0" i="0" dirty="0" err="1">
                <a:solidFill>
                  <a:srgbClr val="202122"/>
                </a:solidFill>
                <a:effectLst/>
                <a:latin typeface="Arial" panose="020B0604020202020204" pitchFamily="34" charset="0"/>
              </a:rPr>
              <a:t>Venn</a:t>
            </a:r>
            <a:r>
              <a:rPr lang="es-AR" sz="1800" b="0" i="0" dirty="0">
                <a:solidFill>
                  <a:srgbClr val="202122"/>
                </a:solidFill>
                <a:effectLst/>
                <a:latin typeface="Arial" panose="020B0604020202020204" pitchFamily="34" charset="0"/>
              </a:rPr>
              <a:t> representando el </a:t>
            </a:r>
            <a:r>
              <a:rPr lang="es-AR" sz="1800" b="1" i="0" dirty="0" err="1">
                <a:solidFill>
                  <a:srgbClr val="202122"/>
                </a:solidFill>
                <a:effectLst/>
                <a:latin typeface="Arial" panose="020B0604020202020204" pitchFamily="34" charset="0"/>
              </a:rPr>
              <a:t>Right</a:t>
            </a:r>
            <a:r>
              <a:rPr lang="es-AR" sz="1800" b="1" i="0" dirty="0">
                <a:solidFill>
                  <a:srgbClr val="202122"/>
                </a:solidFill>
                <a:effectLst/>
                <a:latin typeface="Arial" panose="020B0604020202020204" pitchFamily="34" charset="0"/>
              </a:rPr>
              <a:t> </a:t>
            </a:r>
            <a:r>
              <a:rPr lang="es-AR" sz="1800" b="1" i="0" dirty="0" err="1">
                <a:solidFill>
                  <a:srgbClr val="202122"/>
                </a:solidFill>
                <a:effectLst/>
                <a:latin typeface="Arial" panose="020B0604020202020204" pitchFamily="34" charset="0"/>
              </a:rPr>
              <a:t>Join</a:t>
            </a:r>
            <a:r>
              <a:rPr lang="es-AR" sz="1800" b="0" i="0" dirty="0">
                <a:solidFill>
                  <a:srgbClr val="202122"/>
                </a:solidFill>
                <a:effectLst/>
                <a:latin typeface="Arial" panose="020B0604020202020204" pitchFamily="34" charset="0"/>
              </a:rPr>
              <a:t>, entre las tablas A y B, de una sentencia SQL</a:t>
            </a:r>
            <a:endParaRPr lang="es-AR" sz="1800" dirty="0"/>
          </a:p>
        </p:txBody>
      </p:sp>
      <p:sp>
        <p:nvSpPr>
          <p:cNvPr id="4" name="CuadroTexto 3">
            <a:extLst>
              <a:ext uri="{FF2B5EF4-FFF2-40B4-BE49-F238E27FC236}">
                <a16:creationId xmlns:a16="http://schemas.microsoft.com/office/drawing/2014/main" id="{877172A7-5BE7-B63B-291E-AD2F79811ADF}"/>
              </a:ext>
            </a:extLst>
          </p:cNvPr>
          <p:cNvSpPr txBox="1"/>
          <p:nvPr/>
        </p:nvSpPr>
        <p:spPr>
          <a:xfrm>
            <a:off x="1921239" y="4219732"/>
            <a:ext cx="7689954" cy="1477328"/>
          </a:xfrm>
          <a:prstGeom prst="rect">
            <a:avLst/>
          </a:prstGeom>
          <a:noFill/>
        </p:spPr>
        <p:txBody>
          <a:bodyPr wrap="square" rtlCol="0">
            <a:spAutoFit/>
          </a:bodyPr>
          <a:lstStyle/>
          <a:p>
            <a:pPr algn="just"/>
            <a:r>
              <a:rPr lang="es-AR" sz="1800" b="0" i="0" dirty="0">
                <a:solidFill>
                  <a:srgbClr val="202122"/>
                </a:solidFill>
                <a:effectLst/>
                <a:latin typeface="Arial" panose="020B0604020202020204" pitchFamily="34" charset="0"/>
              </a:rPr>
              <a:t>Esta operación es una imagen refleja de la anterior; el resultado de esta operación siempre contiene </a:t>
            </a:r>
            <a:r>
              <a:rPr lang="es-AR" sz="1800" b="1" i="0" dirty="0">
                <a:solidFill>
                  <a:srgbClr val="202122"/>
                </a:solidFill>
                <a:effectLst/>
                <a:latin typeface="Arial" panose="020B0604020202020204" pitchFamily="34" charset="0"/>
              </a:rPr>
              <a:t>todos los registros de la tabla de la derecha </a:t>
            </a:r>
            <a:r>
              <a:rPr lang="es-AR" sz="1800" b="0" i="1" dirty="0">
                <a:solidFill>
                  <a:srgbClr val="202122"/>
                </a:solidFill>
                <a:effectLst/>
                <a:latin typeface="Arial" panose="020B0604020202020204" pitchFamily="34" charset="0"/>
              </a:rPr>
              <a:t>(la segunda tabla que se menciona en la consulta), </a:t>
            </a:r>
            <a:r>
              <a:rPr lang="es-AR" sz="1800" b="0" i="0" dirty="0">
                <a:solidFill>
                  <a:srgbClr val="202122"/>
                </a:solidFill>
                <a:effectLst/>
                <a:latin typeface="Arial" panose="020B0604020202020204" pitchFamily="34" charset="0"/>
              </a:rPr>
              <a:t>independientemente de si existe o no un registro correspondiente en la tabla de la izquierda.</a:t>
            </a:r>
            <a:endParaRPr lang="es-AR" sz="1800" dirty="0"/>
          </a:p>
        </p:txBody>
      </p:sp>
      <p:sp>
        <p:nvSpPr>
          <p:cNvPr id="6" name="CuadroTexto 5">
            <a:extLst>
              <a:ext uri="{FF2B5EF4-FFF2-40B4-BE49-F238E27FC236}">
                <a16:creationId xmlns:a16="http://schemas.microsoft.com/office/drawing/2014/main" id="{828736A9-2B63-D8BF-6D3F-FC6698CACBD9}"/>
              </a:ext>
            </a:extLst>
          </p:cNvPr>
          <p:cNvSpPr txBox="1"/>
          <p:nvPr/>
        </p:nvSpPr>
        <p:spPr>
          <a:xfrm>
            <a:off x="2469629" y="2377878"/>
            <a:ext cx="7252741" cy="1561005"/>
          </a:xfrm>
          <a:prstGeom prst="rect">
            <a:avLst/>
          </a:prstGeom>
          <a:noFill/>
        </p:spPr>
        <p:txBody>
          <a:bodyPr wrap="square">
            <a:spAutoFit/>
          </a:bodyPr>
          <a:lstStyle/>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SELECT</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t1.codcliente, t1.nombre, t1.apellido, t2.nrofact</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FROM</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clientes </a:t>
            </a: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AS</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t1 </a:t>
            </a: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RIGHT OUTER</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a:t>
            </a: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JOIN</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factura </a:t>
            </a: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AS</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t2</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ON</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t1.codcliente = t2.codcliente </a:t>
            </a: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ORDER</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a:t>
            </a: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BY</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t1.codcliente;</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60A120-A68A-2B5B-0D11-AD4E232405CC}"/>
              </a:ext>
            </a:extLst>
          </p:cNvPr>
          <p:cNvSpPr txBox="1"/>
          <p:nvPr/>
        </p:nvSpPr>
        <p:spPr>
          <a:xfrm>
            <a:off x="1618938" y="3736777"/>
            <a:ext cx="4290226" cy="1200329"/>
          </a:xfrm>
          <a:prstGeom prst="rect">
            <a:avLst/>
          </a:prstGeom>
          <a:noFill/>
        </p:spPr>
        <p:txBody>
          <a:bodyPr wrap="square" rtlCol="0">
            <a:spAutoFit/>
          </a:bodyPr>
          <a:lstStyle/>
          <a:p>
            <a:r>
              <a:rPr lang="es-AR" sz="1800" b="0" i="0" dirty="0">
                <a:solidFill>
                  <a:srgbClr val="202122"/>
                </a:solidFill>
                <a:effectLst/>
                <a:latin typeface="Arial" panose="020B0604020202020204" pitchFamily="34" charset="0"/>
              </a:rPr>
              <a:t>Usamos la sentencia</a:t>
            </a:r>
            <a:r>
              <a:rPr lang="es-AR" sz="1800" b="1" i="0" dirty="0">
                <a:solidFill>
                  <a:srgbClr val="202122"/>
                </a:solidFill>
                <a:effectLst/>
                <a:latin typeface="Arial" panose="020B0604020202020204" pitchFamily="34" charset="0"/>
              </a:rPr>
              <a:t> UNION </a:t>
            </a:r>
            <a:r>
              <a:rPr lang="es-AR" sz="1800" b="0" i="0" dirty="0">
                <a:solidFill>
                  <a:srgbClr val="202122"/>
                </a:solidFill>
                <a:effectLst/>
                <a:latin typeface="Arial" panose="020B0604020202020204" pitchFamily="34" charset="0"/>
              </a:rPr>
              <a:t>retorna todos los valores de la tabla derecha con los valores de la tabla de la izquierda correspondientes.</a:t>
            </a:r>
            <a:endParaRPr lang="es-AR" sz="1800" dirty="0"/>
          </a:p>
        </p:txBody>
      </p:sp>
      <p:sp>
        <p:nvSpPr>
          <p:cNvPr id="5" name="CuadroTexto 4">
            <a:extLst>
              <a:ext uri="{FF2B5EF4-FFF2-40B4-BE49-F238E27FC236}">
                <a16:creationId xmlns:a16="http://schemas.microsoft.com/office/drawing/2014/main" id="{A96F4383-1F97-C327-A75F-68166E1BA259}"/>
              </a:ext>
            </a:extLst>
          </p:cNvPr>
          <p:cNvSpPr txBox="1"/>
          <p:nvPr/>
        </p:nvSpPr>
        <p:spPr>
          <a:xfrm>
            <a:off x="6438816" y="3649342"/>
            <a:ext cx="5103610" cy="1021883"/>
          </a:xfrm>
          <a:prstGeom prst="rect">
            <a:avLst/>
          </a:prstGeom>
          <a:noFill/>
        </p:spPr>
        <p:txBody>
          <a:bodyPr wrap="square" rtlCol="0">
            <a:spAutoFit/>
          </a:bodyPr>
          <a:lstStyle/>
          <a:p>
            <a:pPr>
              <a:lnSpc>
                <a:spcPct val="150000"/>
              </a:lnSpc>
            </a:pPr>
            <a:r>
              <a:rPr lang="es-AR" dirty="0">
                <a:solidFill>
                  <a:schemeClr val="accent1">
                    <a:lumMod val="75000"/>
                  </a:schemeClr>
                </a:solidFill>
              </a:rPr>
              <a:t>SELECT</a:t>
            </a:r>
            <a:r>
              <a:rPr lang="es-AR" dirty="0">
                <a:solidFill>
                  <a:schemeClr val="tx1"/>
                </a:solidFill>
              </a:rPr>
              <a:t> </a:t>
            </a:r>
            <a:r>
              <a:rPr lang="es-AR" dirty="0" err="1">
                <a:solidFill>
                  <a:schemeClr val="tx1"/>
                </a:solidFill>
              </a:rPr>
              <a:t>clientes.codcliente</a:t>
            </a:r>
            <a:r>
              <a:rPr lang="es-AR" dirty="0">
                <a:solidFill>
                  <a:schemeClr val="tx1"/>
                </a:solidFill>
              </a:rPr>
              <a:t>, nombre FROM `clientes`</a:t>
            </a:r>
          </a:p>
          <a:p>
            <a:pPr>
              <a:lnSpc>
                <a:spcPct val="150000"/>
              </a:lnSpc>
            </a:pPr>
            <a:r>
              <a:rPr lang="es-AR" dirty="0">
                <a:solidFill>
                  <a:schemeClr val="tx1"/>
                </a:solidFill>
                <a:highlight>
                  <a:srgbClr val="FFFF00"/>
                </a:highlight>
              </a:rPr>
              <a:t>UNION</a:t>
            </a:r>
          </a:p>
          <a:p>
            <a:pPr>
              <a:lnSpc>
                <a:spcPct val="150000"/>
              </a:lnSpc>
            </a:pPr>
            <a:r>
              <a:rPr lang="es-AR" dirty="0">
                <a:solidFill>
                  <a:schemeClr val="accent1">
                    <a:lumMod val="75000"/>
                  </a:schemeClr>
                </a:solidFill>
              </a:rPr>
              <a:t>SELECT</a:t>
            </a:r>
            <a:r>
              <a:rPr lang="es-AR" dirty="0">
                <a:solidFill>
                  <a:schemeClr val="tx1"/>
                </a:solidFill>
              </a:rPr>
              <a:t> </a:t>
            </a:r>
            <a:r>
              <a:rPr lang="es-AR" dirty="0" err="1">
                <a:solidFill>
                  <a:schemeClr val="tx1"/>
                </a:solidFill>
              </a:rPr>
              <a:t>factura.codcliente</a:t>
            </a:r>
            <a:r>
              <a:rPr lang="es-AR" dirty="0">
                <a:solidFill>
                  <a:schemeClr val="tx1"/>
                </a:solidFill>
              </a:rPr>
              <a:t>, </a:t>
            </a:r>
            <a:r>
              <a:rPr lang="es-AR" dirty="0" err="1">
                <a:solidFill>
                  <a:schemeClr val="tx1"/>
                </a:solidFill>
              </a:rPr>
              <a:t>factura.nrofact</a:t>
            </a:r>
            <a:r>
              <a:rPr lang="es-AR" dirty="0">
                <a:solidFill>
                  <a:schemeClr val="tx1"/>
                </a:solidFill>
              </a:rPr>
              <a:t> FROM `factura`;</a:t>
            </a:r>
          </a:p>
        </p:txBody>
      </p:sp>
      <p:sp>
        <p:nvSpPr>
          <p:cNvPr id="6" name="CuadroTexto 5">
            <a:extLst>
              <a:ext uri="{FF2B5EF4-FFF2-40B4-BE49-F238E27FC236}">
                <a16:creationId xmlns:a16="http://schemas.microsoft.com/office/drawing/2014/main" id="{5F968D25-7DCA-86AA-9EB4-439AAC1ABC6A}"/>
              </a:ext>
            </a:extLst>
          </p:cNvPr>
          <p:cNvSpPr txBox="1"/>
          <p:nvPr/>
        </p:nvSpPr>
        <p:spPr>
          <a:xfrm>
            <a:off x="1618938" y="854439"/>
            <a:ext cx="8214610" cy="2357440"/>
          </a:xfrm>
          <a:prstGeom prst="rect">
            <a:avLst/>
          </a:prstGeom>
          <a:noFill/>
        </p:spPr>
        <p:txBody>
          <a:bodyPr wrap="square" rtlCol="0">
            <a:spAutoFit/>
          </a:bodyPr>
          <a:lstStyle/>
          <a:p>
            <a:pPr algn="just">
              <a:lnSpc>
                <a:spcPct val="107000"/>
              </a:lnSpc>
              <a:spcAft>
                <a:spcPts val="800"/>
              </a:spcAft>
            </a:pPr>
            <a:r>
              <a:rPr lang="es-AR" sz="1800" kern="0" dirty="0">
                <a:solidFill>
                  <a:srgbClr val="00008B"/>
                </a:solidFill>
                <a:effectLst/>
                <a:latin typeface="Times New Roman" panose="02020603050405020304" pitchFamily="18" charset="0"/>
                <a:ea typeface="Times New Roman" panose="02020603050405020304" pitchFamily="18" charset="0"/>
                <a:cs typeface="Times New Roman" panose="02020603050405020304" pitchFamily="18" charset="0"/>
              </a:rPr>
              <a:t>FULL JOIN (o FULL OUTER JOIN)</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sz="1800" kern="0" dirty="0">
                <a:effectLst/>
                <a:latin typeface="Times New Roman" panose="02020603050405020304" pitchFamily="18" charset="0"/>
                <a:ea typeface="Times New Roman" panose="02020603050405020304" pitchFamily="18" charset="0"/>
                <a:cs typeface="Times New Roman" panose="02020603050405020304" pitchFamily="18" charset="0"/>
              </a:rPr>
              <a:t>Devuelve todas las filas de las tablas combinadas, coincidan en una relación - o no. Lo que básicamente realiza FULL JOIN es una combinación de LEFT JOIN y RIGHT JOIN.</a:t>
            </a:r>
          </a:p>
          <a:p>
            <a:pPr algn="just">
              <a:lnSpc>
                <a:spcPct val="107000"/>
              </a:lnSpc>
              <a:spcAft>
                <a:spcPts val="800"/>
              </a:spcAft>
            </a:pPr>
            <a:r>
              <a:rPr lang="es-AR" sz="1800" kern="0" dirty="0">
                <a:effectLst/>
                <a:latin typeface="Times New Roman" panose="02020603050405020304" pitchFamily="18" charset="0"/>
                <a:ea typeface="Times New Roman" panose="02020603050405020304" pitchFamily="18" charset="0"/>
                <a:cs typeface="Times New Roman" panose="02020603050405020304" pitchFamily="18" charset="0"/>
              </a:rPr>
              <a:t>De igual forma a los casos anteriores, donde no se encuentre relación de un registro para con el de la otra tabla, se completarán los campos de la tabla opuesta, definiendo los datos con NULL.</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4FF8BFC5-91A1-56A5-876F-80F56007FB43}"/>
              </a:ext>
            </a:extLst>
          </p:cNvPr>
          <p:cNvSpPr txBox="1"/>
          <p:nvPr/>
        </p:nvSpPr>
        <p:spPr>
          <a:xfrm>
            <a:off x="7035924" y="5261548"/>
            <a:ext cx="3756994" cy="954107"/>
          </a:xfrm>
          <a:prstGeom prst="rect">
            <a:avLst/>
          </a:prstGeom>
          <a:noFill/>
        </p:spPr>
        <p:txBody>
          <a:bodyPr wrap="square" rtlCol="0">
            <a:spAutoFit/>
          </a:bodyPr>
          <a:lstStyle/>
          <a:p>
            <a:r>
              <a:rPr lang="es-AR" b="1" dirty="0"/>
              <a:t>Condición: </a:t>
            </a:r>
            <a:r>
              <a:rPr lang="es-AR" dirty="0"/>
              <a:t>los campos mencionados para hacer la UNION deben ser del mismo tipo.</a:t>
            </a:r>
          </a:p>
          <a:p>
            <a:r>
              <a:rPr lang="es-AR" dirty="0"/>
              <a:t>Y la cantidad de columnas deben ser iguales.</a:t>
            </a:r>
          </a:p>
        </p:txBody>
      </p:sp>
      <p:cxnSp>
        <p:nvCxnSpPr>
          <p:cNvPr id="9" name="Conector recto de flecha 8">
            <a:extLst>
              <a:ext uri="{FF2B5EF4-FFF2-40B4-BE49-F238E27FC236}">
                <a16:creationId xmlns:a16="http://schemas.microsoft.com/office/drawing/2014/main" id="{3E9221F6-6F99-4AA7-E6D5-69B0F5BB54AB}"/>
              </a:ext>
            </a:extLst>
          </p:cNvPr>
          <p:cNvCxnSpPr/>
          <p:nvPr/>
        </p:nvCxnSpPr>
        <p:spPr>
          <a:xfrm>
            <a:off x="7854846" y="4047344"/>
            <a:ext cx="0" cy="27452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034595A0-D3E4-0292-E5A8-9918998FB960}"/>
              </a:ext>
            </a:extLst>
          </p:cNvPr>
          <p:cNvSpPr txBox="1"/>
          <p:nvPr/>
        </p:nvSpPr>
        <p:spPr>
          <a:xfrm>
            <a:off x="7255257" y="3429000"/>
            <a:ext cx="2278488" cy="307777"/>
          </a:xfrm>
          <a:prstGeom prst="rect">
            <a:avLst/>
          </a:prstGeom>
          <a:noFill/>
        </p:spPr>
        <p:txBody>
          <a:bodyPr wrap="square" rtlCol="0">
            <a:spAutoFit/>
          </a:bodyPr>
          <a:lstStyle/>
          <a:p>
            <a:r>
              <a:rPr lang="es-AR" dirty="0"/>
              <a:t>1                                2</a:t>
            </a:r>
          </a:p>
        </p:txBody>
      </p:sp>
      <p:sp>
        <p:nvSpPr>
          <p:cNvPr id="11" name="CuadroTexto 10">
            <a:extLst>
              <a:ext uri="{FF2B5EF4-FFF2-40B4-BE49-F238E27FC236}">
                <a16:creationId xmlns:a16="http://schemas.microsoft.com/office/drawing/2014/main" id="{BAF832A6-2305-3812-A602-575235CA90E2}"/>
              </a:ext>
            </a:extLst>
          </p:cNvPr>
          <p:cNvSpPr txBox="1"/>
          <p:nvPr/>
        </p:nvSpPr>
        <p:spPr>
          <a:xfrm>
            <a:off x="7255257" y="4737678"/>
            <a:ext cx="2278488" cy="307777"/>
          </a:xfrm>
          <a:prstGeom prst="rect">
            <a:avLst/>
          </a:prstGeom>
          <a:noFill/>
        </p:spPr>
        <p:txBody>
          <a:bodyPr wrap="square" rtlCol="0">
            <a:spAutoFit/>
          </a:bodyPr>
          <a:lstStyle/>
          <a:p>
            <a:r>
              <a:rPr lang="es-AR" dirty="0"/>
              <a:t>1                                2</a:t>
            </a:r>
          </a:p>
        </p:txBody>
      </p:sp>
    </p:spTree>
    <p:extLst>
      <p:ext uri="{BB962C8B-B14F-4D97-AF65-F5344CB8AC3E}">
        <p14:creationId xmlns:p14="http://schemas.microsoft.com/office/powerpoint/2010/main" val="746897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63D13-3F36-7850-F1AC-02D7BB3EC19A}"/>
              </a:ext>
            </a:extLst>
          </p:cNvPr>
          <p:cNvSpPr>
            <a:spLocks noGrp="1"/>
          </p:cNvSpPr>
          <p:nvPr>
            <p:ph type="title"/>
          </p:nvPr>
        </p:nvSpPr>
        <p:spPr>
          <a:xfrm>
            <a:off x="831849" y="614597"/>
            <a:ext cx="6243507" cy="1379096"/>
          </a:xfrm>
        </p:spPr>
        <p:txBody>
          <a:bodyPr>
            <a:normAutofit fontScale="90000"/>
          </a:bodyPr>
          <a:lstStyle/>
          <a:p>
            <a:r>
              <a:rPr lang="es-AR" dirty="0"/>
              <a:t>UNION Y UNION ALL</a:t>
            </a:r>
          </a:p>
        </p:txBody>
      </p:sp>
      <p:sp>
        <p:nvSpPr>
          <p:cNvPr id="4" name="Marcador de texto 3">
            <a:extLst>
              <a:ext uri="{FF2B5EF4-FFF2-40B4-BE49-F238E27FC236}">
                <a16:creationId xmlns:a16="http://schemas.microsoft.com/office/drawing/2014/main" id="{A77092D2-D800-10EC-7F12-D05DF7BACBE7}"/>
              </a:ext>
            </a:extLst>
          </p:cNvPr>
          <p:cNvSpPr txBox="1">
            <a:spLocks noGrp="1"/>
          </p:cNvSpPr>
          <p:nvPr>
            <p:ph type="body" idx="1"/>
          </p:nvPr>
        </p:nvSpPr>
        <p:spPr>
          <a:xfrm>
            <a:off x="487077" y="2678906"/>
            <a:ext cx="10515600" cy="2291869"/>
          </a:xfrm>
          <a:prstGeom prst="rect">
            <a:avLst/>
          </a:prstGeom>
          <a:noFill/>
        </p:spPr>
        <p:txBody>
          <a:bodyPr wrap="square" rtlCol="0">
            <a:spAutoFit/>
          </a:bodyPr>
          <a:lstStyle/>
          <a:p>
            <a:pPr>
              <a:lnSpc>
                <a:spcPct val="150000"/>
              </a:lnSpc>
              <a:spcBef>
                <a:spcPts val="600"/>
              </a:spcBef>
            </a:pPr>
            <a:r>
              <a:rPr lang="es-AR" sz="1800" b="0" i="0" dirty="0">
                <a:solidFill>
                  <a:srgbClr val="111111"/>
                </a:solidFill>
                <a:effectLst/>
                <a:latin typeface="Roboto" panose="02000000000000000000" pitchFamily="2" charset="0"/>
              </a:rPr>
              <a:t>La diferencia entre </a:t>
            </a:r>
            <a:r>
              <a:rPr lang="es-AR" sz="1800" b="0" i="0" dirty="0" err="1">
                <a:solidFill>
                  <a:schemeClr val="accent1">
                    <a:lumMod val="75000"/>
                  </a:schemeClr>
                </a:solidFill>
                <a:effectLst/>
                <a:latin typeface="Roboto" panose="02000000000000000000" pitchFamily="2" charset="0"/>
              </a:rPr>
              <a:t>Union</a:t>
            </a:r>
            <a:r>
              <a:rPr lang="es-AR" sz="1800" b="0" i="0" dirty="0">
                <a:solidFill>
                  <a:schemeClr val="accent1">
                    <a:lumMod val="75000"/>
                  </a:schemeClr>
                </a:solidFill>
                <a:effectLst/>
                <a:latin typeface="Roboto" panose="02000000000000000000" pitchFamily="2" charset="0"/>
              </a:rPr>
              <a:t> y </a:t>
            </a:r>
            <a:r>
              <a:rPr lang="es-AR" sz="1800" b="0" i="0" dirty="0" err="1">
                <a:solidFill>
                  <a:schemeClr val="accent1">
                    <a:lumMod val="75000"/>
                  </a:schemeClr>
                </a:solidFill>
                <a:effectLst/>
                <a:latin typeface="Roboto" panose="02000000000000000000" pitchFamily="2" charset="0"/>
              </a:rPr>
              <a:t>Union</a:t>
            </a:r>
            <a:r>
              <a:rPr lang="es-AR" sz="1800" b="0" i="0" dirty="0">
                <a:solidFill>
                  <a:schemeClr val="accent1">
                    <a:lumMod val="75000"/>
                  </a:schemeClr>
                </a:solidFill>
                <a:effectLst/>
                <a:latin typeface="Roboto" panose="02000000000000000000" pitchFamily="2" charset="0"/>
              </a:rPr>
              <a:t> </a:t>
            </a:r>
            <a:r>
              <a:rPr lang="es-AR" sz="1800" b="0" i="0" dirty="0" err="1">
                <a:solidFill>
                  <a:schemeClr val="accent1">
                    <a:lumMod val="75000"/>
                  </a:schemeClr>
                </a:solidFill>
                <a:effectLst/>
                <a:latin typeface="Roboto" panose="02000000000000000000" pitchFamily="2" charset="0"/>
              </a:rPr>
              <a:t>all</a:t>
            </a:r>
            <a:r>
              <a:rPr lang="es-AR" sz="1800" b="0" i="0" dirty="0">
                <a:solidFill>
                  <a:schemeClr val="accent1">
                    <a:lumMod val="75000"/>
                  </a:schemeClr>
                </a:solidFill>
                <a:effectLst/>
                <a:latin typeface="Roboto" panose="02000000000000000000" pitchFamily="2" charset="0"/>
              </a:rPr>
              <a:t> </a:t>
            </a:r>
            <a:r>
              <a:rPr lang="es-AR" sz="1800" b="0" i="0" dirty="0">
                <a:solidFill>
                  <a:srgbClr val="111111"/>
                </a:solidFill>
                <a:effectLst/>
                <a:latin typeface="Roboto" panose="02000000000000000000" pitchFamily="2" charset="0"/>
              </a:rPr>
              <a:t>es que</a:t>
            </a:r>
            <a:r>
              <a:rPr lang="es-AR" sz="1800" b="1" i="0" dirty="0">
                <a:solidFill>
                  <a:srgbClr val="111111"/>
                </a:solidFill>
                <a:effectLst/>
                <a:latin typeface="Roboto" panose="02000000000000000000" pitchFamily="2" charset="0"/>
              </a:rPr>
              <a:t> </a:t>
            </a:r>
            <a:r>
              <a:rPr lang="es-AR" sz="1800" b="1" i="0" dirty="0" err="1">
                <a:solidFill>
                  <a:srgbClr val="111111"/>
                </a:solidFill>
                <a:effectLst/>
                <a:latin typeface="Roboto" panose="02000000000000000000" pitchFamily="2" charset="0"/>
              </a:rPr>
              <a:t>Union</a:t>
            </a:r>
            <a:r>
              <a:rPr lang="es-AR" sz="1800" b="1" i="0" dirty="0">
                <a:solidFill>
                  <a:srgbClr val="111111"/>
                </a:solidFill>
                <a:effectLst/>
                <a:latin typeface="Roboto" panose="02000000000000000000" pitchFamily="2" charset="0"/>
              </a:rPr>
              <a:t> </a:t>
            </a:r>
            <a:r>
              <a:rPr lang="es-AR" sz="1800" b="1" i="0" dirty="0" err="1">
                <a:solidFill>
                  <a:srgbClr val="111111"/>
                </a:solidFill>
                <a:effectLst/>
                <a:latin typeface="Roboto" panose="02000000000000000000" pitchFamily="2" charset="0"/>
              </a:rPr>
              <a:t>all</a:t>
            </a:r>
            <a:r>
              <a:rPr lang="es-AR" sz="1800" b="1" i="0" dirty="0">
                <a:solidFill>
                  <a:srgbClr val="111111"/>
                </a:solidFill>
                <a:effectLst/>
                <a:latin typeface="Roboto" panose="02000000000000000000" pitchFamily="2" charset="0"/>
              </a:rPr>
              <a:t> no eliminará las filas duplicadas</a:t>
            </a:r>
            <a:r>
              <a:rPr lang="es-AR" sz="1800" b="0" i="0" dirty="0">
                <a:solidFill>
                  <a:srgbClr val="111111"/>
                </a:solidFill>
                <a:effectLst/>
                <a:latin typeface="Roboto" panose="02000000000000000000" pitchFamily="2" charset="0"/>
              </a:rPr>
              <a:t>, en su lugar, solo extrae todas las filas de todas las tablas que se ajustan a los detalles de su consulta y las combina en una tabla. Una UNION declaración efectivamente hace un SELECT DISTINCT en el conjunto de resultados.</a:t>
            </a:r>
          </a:p>
          <a:p>
            <a:endParaRPr lang="es-AR" dirty="0"/>
          </a:p>
        </p:txBody>
      </p:sp>
      <p:sp>
        <p:nvSpPr>
          <p:cNvPr id="5" name="CuadroTexto 4">
            <a:extLst>
              <a:ext uri="{FF2B5EF4-FFF2-40B4-BE49-F238E27FC236}">
                <a16:creationId xmlns:a16="http://schemas.microsoft.com/office/drawing/2014/main" id="{7EB9C5E2-ABF9-CF40-138A-19C6CE6FE375}"/>
              </a:ext>
            </a:extLst>
          </p:cNvPr>
          <p:cNvSpPr txBox="1"/>
          <p:nvPr/>
        </p:nvSpPr>
        <p:spPr>
          <a:xfrm>
            <a:off x="2683239" y="4646951"/>
            <a:ext cx="3987384" cy="1021883"/>
          </a:xfrm>
          <a:prstGeom prst="rect">
            <a:avLst/>
          </a:prstGeom>
          <a:noFill/>
        </p:spPr>
        <p:txBody>
          <a:bodyPr wrap="square" rtlCol="0">
            <a:spAutoFit/>
          </a:bodyPr>
          <a:lstStyle/>
          <a:p>
            <a:pPr>
              <a:lnSpc>
                <a:spcPct val="150000"/>
              </a:lnSpc>
            </a:pPr>
            <a:r>
              <a:rPr lang="en-US" dirty="0">
                <a:solidFill>
                  <a:schemeClr val="accent1">
                    <a:lumMod val="75000"/>
                  </a:schemeClr>
                </a:solidFill>
              </a:rPr>
              <a:t>SELECT</a:t>
            </a:r>
            <a:r>
              <a:rPr lang="en-US" dirty="0"/>
              <a:t> </a:t>
            </a:r>
            <a:r>
              <a:rPr lang="en-US" dirty="0" err="1"/>
              <a:t>clientes.codcliente</a:t>
            </a:r>
            <a:r>
              <a:rPr lang="en-US" dirty="0"/>
              <a:t> </a:t>
            </a:r>
            <a:r>
              <a:rPr lang="en-US" dirty="0">
                <a:solidFill>
                  <a:schemeClr val="accent1">
                    <a:lumMod val="75000"/>
                  </a:schemeClr>
                </a:solidFill>
              </a:rPr>
              <a:t>FROM</a:t>
            </a:r>
            <a:r>
              <a:rPr lang="en-US" dirty="0"/>
              <a:t> `</a:t>
            </a:r>
            <a:r>
              <a:rPr lang="en-US" dirty="0" err="1"/>
              <a:t>clientes</a:t>
            </a:r>
            <a:r>
              <a:rPr lang="en-US" dirty="0"/>
              <a:t>`</a:t>
            </a:r>
          </a:p>
          <a:p>
            <a:pPr>
              <a:lnSpc>
                <a:spcPct val="150000"/>
              </a:lnSpc>
            </a:pPr>
            <a:r>
              <a:rPr lang="en-US" dirty="0">
                <a:solidFill>
                  <a:schemeClr val="accent1">
                    <a:lumMod val="75000"/>
                  </a:schemeClr>
                </a:solidFill>
              </a:rPr>
              <a:t>UNION ALL</a:t>
            </a:r>
          </a:p>
          <a:p>
            <a:pPr>
              <a:lnSpc>
                <a:spcPct val="150000"/>
              </a:lnSpc>
            </a:pPr>
            <a:r>
              <a:rPr lang="en-US" dirty="0">
                <a:solidFill>
                  <a:schemeClr val="accent1">
                    <a:lumMod val="75000"/>
                  </a:schemeClr>
                </a:solidFill>
              </a:rPr>
              <a:t>SELECT </a:t>
            </a:r>
            <a:r>
              <a:rPr lang="en-US" dirty="0" err="1"/>
              <a:t>factura.codcliente</a:t>
            </a:r>
            <a:r>
              <a:rPr lang="en-US" dirty="0"/>
              <a:t> </a:t>
            </a:r>
            <a:r>
              <a:rPr lang="en-US" dirty="0">
                <a:solidFill>
                  <a:schemeClr val="accent1">
                    <a:lumMod val="75000"/>
                  </a:schemeClr>
                </a:solidFill>
              </a:rPr>
              <a:t>FROM </a:t>
            </a:r>
            <a:r>
              <a:rPr lang="en-US" dirty="0"/>
              <a:t>`factura`;</a:t>
            </a:r>
            <a:endParaRPr lang="es-AR" dirty="0"/>
          </a:p>
        </p:txBody>
      </p:sp>
    </p:spTree>
    <p:extLst>
      <p:ext uri="{BB962C8B-B14F-4D97-AF65-F5344CB8AC3E}">
        <p14:creationId xmlns:p14="http://schemas.microsoft.com/office/powerpoint/2010/main" val="306951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22"/>
          <p:cNvSpPr/>
          <p:nvPr/>
        </p:nvSpPr>
        <p:spPr>
          <a:xfrm>
            <a:off x="321564" y="320040"/>
            <a:ext cx="11548872"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68" name="Google Shape;168;p22"/>
          <p:cNvCxnSpPr/>
          <p:nvPr/>
        </p:nvCxnSpPr>
        <p:spPr>
          <a:xfrm>
            <a:off x="4055891" y="2057399"/>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69" name="Google Shape;169;p22"/>
          <p:cNvSpPr txBox="1"/>
          <p:nvPr/>
        </p:nvSpPr>
        <p:spPr>
          <a:xfrm>
            <a:off x="4380588" y="965199"/>
            <a:ext cx="6766078" cy="492760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5400"/>
              <a:buFont typeface="Arial"/>
              <a:buNone/>
            </a:pPr>
            <a:r>
              <a:rPr lang="es-AR" sz="5400" b="0" i="0" u="none" strike="noStrike" cap="none">
                <a:solidFill>
                  <a:srgbClr val="262626"/>
                </a:solidFill>
                <a:latin typeface="Calibri"/>
                <a:ea typeface="Calibri"/>
                <a:cs typeface="Calibri"/>
                <a:sym typeface="Calibri"/>
              </a:rPr>
              <a:t>Gracias…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2"/>
          <p:cNvSpPr/>
          <p:nvPr/>
        </p:nvSpPr>
        <p:spPr>
          <a:xfrm>
            <a:off x="321564" y="320040"/>
            <a:ext cx="11548872" cy="6217920"/>
          </a:xfrm>
          <a:prstGeom prst="rect">
            <a:avLst/>
          </a:prstGeom>
          <a:solidFill>
            <a:schemeClr val="dk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84" name="Google Shape;84;p12"/>
          <p:cNvCxnSpPr/>
          <p:nvPr/>
        </p:nvCxnSpPr>
        <p:spPr>
          <a:xfrm>
            <a:off x="4055891" y="2057399"/>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85" name="Google Shape;85;p12"/>
          <p:cNvSpPr txBox="1"/>
          <p:nvPr/>
        </p:nvSpPr>
        <p:spPr>
          <a:xfrm>
            <a:off x="4215696" y="2029101"/>
            <a:ext cx="6766078" cy="203283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62626"/>
              </a:buClr>
              <a:buSzPts val="5400"/>
              <a:buFont typeface="Calibri"/>
              <a:buNone/>
            </a:pPr>
            <a:r>
              <a:rPr lang="es-AR" sz="5400" b="0" i="0" u="none" strike="noStrike" cap="none">
                <a:solidFill>
                  <a:srgbClr val="262626"/>
                </a:solidFill>
                <a:latin typeface="Calibri"/>
                <a:ea typeface="Calibri"/>
                <a:cs typeface="Calibri"/>
                <a:sym typeface="Calibri"/>
              </a:rPr>
              <a:t>Bases de Datos</a:t>
            </a:r>
            <a:endParaRPr sz="1400" b="0" i="0" u="none" strike="noStrike" cap="none" dirty="0">
              <a:solidFill>
                <a:srgbClr val="000000"/>
              </a:solidFill>
              <a:latin typeface="Arial"/>
              <a:ea typeface="Arial"/>
              <a:cs typeface="Arial"/>
              <a:sym typeface="Arial"/>
            </a:endParaRPr>
          </a:p>
        </p:txBody>
      </p:sp>
      <p:sp>
        <p:nvSpPr>
          <p:cNvPr id="86" name="Google Shape;86;p12"/>
          <p:cNvSpPr txBox="1"/>
          <p:nvPr/>
        </p:nvSpPr>
        <p:spPr>
          <a:xfrm>
            <a:off x="4477740" y="4061935"/>
            <a:ext cx="5036696" cy="95406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s-AR" sz="1400" b="0" i="0" u="none" strike="noStrike" cap="none" dirty="0">
                <a:solidFill>
                  <a:srgbClr val="000000"/>
                </a:solidFill>
                <a:latin typeface="Arial"/>
                <a:ea typeface="Arial"/>
                <a:cs typeface="Arial"/>
                <a:sym typeface="Arial"/>
              </a:rPr>
              <a:t>Uso de JOIN</a:t>
            </a:r>
          </a:p>
          <a:p>
            <a:pPr marL="285750" marR="0" lvl="0" indent="-285750" algn="l" rtl="0">
              <a:lnSpc>
                <a:spcPct val="100000"/>
              </a:lnSpc>
              <a:spcBef>
                <a:spcPts val="0"/>
              </a:spcBef>
              <a:spcAft>
                <a:spcPts val="0"/>
              </a:spcAft>
              <a:buClr>
                <a:srgbClr val="000000"/>
              </a:buClr>
              <a:buSzPts val="1400"/>
              <a:buFont typeface="Arial"/>
              <a:buChar char="•"/>
            </a:pPr>
            <a:r>
              <a:rPr lang="es-AR" dirty="0"/>
              <a:t>Tipos de JOIN</a:t>
            </a:r>
            <a:endParaRPr lang="es-A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s-AR" dirty="0"/>
              <a:t>Subconsultas</a:t>
            </a:r>
          </a:p>
          <a:p>
            <a:pPr marL="285750" marR="0" lvl="0" indent="-285750" algn="l" rtl="0">
              <a:lnSpc>
                <a:spcPct val="100000"/>
              </a:lnSpc>
              <a:spcBef>
                <a:spcPts val="0"/>
              </a:spcBef>
              <a:spcAft>
                <a:spcPts val="0"/>
              </a:spcAft>
              <a:buClr>
                <a:srgbClr val="000000"/>
              </a:buClr>
              <a:buSzPts val="1400"/>
              <a:buFont typeface="Arial"/>
              <a:buChar char="•"/>
            </a:pPr>
            <a:r>
              <a:rPr lang="es-AR" sz="1400" b="0" i="0" u="none" strike="noStrike" cap="none" dirty="0">
                <a:solidFill>
                  <a:srgbClr val="000000"/>
                </a:solidFill>
                <a:latin typeface="Arial"/>
                <a:ea typeface="Arial"/>
                <a:cs typeface="Arial"/>
                <a:sym typeface="Arial"/>
              </a:rPr>
              <a:t>VISTAS</a:t>
            </a:r>
            <a:endParaRPr sz="1400" b="0" i="0" u="none" strike="noStrike" cap="none" dirty="0">
              <a:solidFill>
                <a:srgbClr val="000000"/>
              </a:solidFill>
              <a:latin typeface="Arial"/>
              <a:ea typeface="Arial"/>
              <a:cs typeface="Arial"/>
              <a:sym typeface="Arial"/>
            </a:endParaRPr>
          </a:p>
        </p:txBody>
      </p:sp>
      <p:sp>
        <p:nvSpPr>
          <p:cNvPr id="2" name="CuadroTexto 1">
            <a:extLst>
              <a:ext uri="{FF2B5EF4-FFF2-40B4-BE49-F238E27FC236}">
                <a16:creationId xmlns:a16="http://schemas.microsoft.com/office/drawing/2014/main" id="{C910AF76-C260-441B-6459-EDA013698B83}"/>
              </a:ext>
            </a:extLst>
          </p:cNvPr>
          <p:cNvSpPr txBox="1"/>
          <p:nvPr/>
        </p:nvSpPr>
        <p:spPr>
          <a:xfrm>
            <a:off x="2593298" y="554636"/>
            <a:ext cx="7959776" cy="707886"/>
          </a:xfrm>
          <a:prstGeom prst="rect">
            <a:avLst/>
          </a:prstGeom>
          <a:noFill/>
        </p:spPr>
        <p:txBody>
          <a:bodyPr wrap="square" rtlCol="0">
            <a:spAutoFit/>
          </a:bodyPr>
          <a:lstStyle/>
          <a:p>
            <a:r>
              <a:rPr lang="es-AR" sz="2000" b="1" dirty="0">
                <a:solidFill>
                  <a:srgbClr val="FF0000"/>
                </a:solidFill>
              </a:rPr>
              <a:t>Descargar la tabla </a:t>
            </a:r>
            <a:r>
              <a:rPr lang="es-AR" sz="2000" b="1" dirty="0" err="1">
                <a:solidFill>
                  <a:srgbClr val="FF0000"/>
                </a:solidFill>
              </a:rPr>
              <a:t>clientes.sql</a:t>
            </a:r>
            <a:r>
              <a:rPr lang="es-AR" sz="2000" b="1" dirty="0">
                <a:solidFill>
                  <a:srgbClr val="FF0000"/>
                </a:solidFill>
              </a:rPr>
              <a:t> y reemplacen la que tienen en su base de FACTURACION. Para que todos tengamos lo mismo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2" name="Google Shape;92;p13"/>
          <p:cNvSpPr/>
          <p:nvPr/>
        </p:nvSpPr>
        <p:spPr>
          <a:xfrm>
            <a:off x="0" y="0"/>
            <a:ext cx="1983504" cy="6858000"/>
          </a:xfrm>
          <a:custGeom>
            <a:avLst/>
            <a:gdLst/>
            <a:ahLst/>
            <a:cxnLst/>
            <a:rect l="l" t="t" r="r" b="b"/>
            <a:pathLst>
              <a:path w="1983504" h="6858000" extrusionOk="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dk2">
              <a:alpha val="4980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 name="Google Shape;94;p13"/>
          <p:cNvSpPr txBox="1"/>
          <p:nvPr/>
        </p:nvSpPr>
        <p:spPr>
          <a:xfrm>
            <a:off x="2544908" y="390044"/>
            <a:ext cx="39164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1" i="0" u="none" strike="noStrike" cap="none" dirty="0">
                <a:solidFill>
                  <a:srgbClr val="000000"/>
                </a:solidFill>
                <a:latin typeface="Arial"/>
                <a:ea typeface="Arial"/>
                <a:cs typeface="Arial"/>
                <a:sym typeface="Arial"/>
              </a:rPr>
              <a:t>Sentencia JOIN</a:t>
            </a:r>
            <a:endParaRPr dirty="0"/>
          </a:p>
        </p:txBody>
      </p:sp>
      <p:sp>
        <p:nvSpPr>
          <p:cNvPr id="95" name="Google Shape;95;p13"/>
          <p:cNvSpPr/>
          <p:nvPr/>
        </p:nvSpPr>
        <p:spPr>
          <a:xfrm>
            <a:off x="2341557" y="884419"/>
            <a:ext cx="8646233" cy="2863121"/>
          </a:xfrm>
          <a:prstGeom prst="rect">
            <a:avLst/>
          </a:prstGeom>
          <a:solidFill>
            <a:srgbClr val="FFFFFF"/>
          </a:solidFill>
          <a:ln>
            <a:noFill/>
          </a:ln>
        </p:spPr>
        <p:txBody>
          <a:bodyPr spcFirstLastPara="1" wrap="square" lIns="0" tIns="88850" rIns="0" bIns="88850" anchor="ctr" anchorCtr="0">
            <a:noAutofit/>
          </a:bodyPr>
          <a:lstStyle/>
          <a:p>
            <a:pPr algn="just">
              <a:spcAft>
                <a:spcPts val="600"/>
              </a:spcAft>
            </a:pPr>
            <a:r>
              <a:rPr lang="es-AR" sz="1800" b="0" i="0" dirty="0">
                <a:solidFill>
                  <a:srgbClr val="111111"/>
                </a:solidFill>
                <a:effectLst/>
                <a:latin typeface="-apple-system"/>
              </a:rPr>
              <a:t>En </a:t>
            </a:r>
            <a:r>
              <a:rPr lang="es-AR" sz="1800" b="1" i="1" dirty="0">
                <a:solidFill>
                  <a:srgbClr val="111111"/>
                </a:solidFill>
                <a:effectLst/>
                <a:latin typeface="-apple-system"/>
              </a:rPr>
              <a:t>programación de bases de datos</a:t>
            </a:r>
            <a:r>
              <a:rPr lang="es-AR" sz="1800" b="0" i="0" dirty="0">
                <a:solidFill>
                  <a:srgbClr val="111111"/>
                </a:solidFill>
                <a:effectLst/>
                <a:latin typeface="-apple-system"/>
              </a:rPr>
              <a:t>, la diferencia entre </a:t>
            </a:r>
            <a:r>
              <a:rPr lang="es-AR" sz="1800" b="1" i="0" dirty="0">
                <a:solidFill>
                  <a:srgbClr val="111111"/>
                </a:solidFill>
                <a:effectLst/>
                <a:latin typeface="-apple-system"/>
              </a:rPr>
              <a:t>JOIN y WHERE </a:t>
            </a:r>
            <a:r>
              <a:rPr lang="es-AR" sz="1800" b="0" i="0" dirty="0">
                <a:solidFill>
                  <a:srgbClr val="111111"/>
                </a:solidFill>
                <a:effectLst/>
                <a:latin typeface="-apple-system"/>
              </a:rPr>
              <a:t>es que </a:t>
            </a:r>
            <a:r>
              <a:rPr lang="es-AR" sz="1800" b="1" i="0" dirty="0">
                <a:solidFill>
                  <a:srgbClr val="111111"/>
                </a:solidFill>
                <a:effectLst/>
                <a:latin typeface="-apple-system"/>
              </a:rPr>
              <a:t>JOIN</a:t>
            </a:r>
            <a:r>
              <a:rPr lang="es-AR" sz="1800" b="0" i="0" dirty="0">
                <a:solidFill>
                  <a:srgbClr val="111111"/>
                </a:solidFill>
                <a:effectLst/>
                <a:latin typeface="-apple-system"/>
              </a:rPr>
              <a:t> se utiliza para combinar dos o más tablas en una sola tabla virtual basada en las columnas relacionadas entre ellas, mientras que </a:t>
            </a:r>
            <a:r>
              <a:rPr lang="es-AR" sz="1800" b="1" i="0" dirty="0">
                <a:solidFill>
                  <a:srgbClr val="111111"/>
                </a:solidFill>
                <a:effectLst/>
                <a:latin typeface="-apple-system"/>
              </a:rPr>
              <a:t>WHERE</a:t>
            </a:r>
            <a:r>
              <a:rPr lang="es-AR" sz="1800" b="0" i="0" dirty="0">
                <a:solidFill>
                  <a:srgbClr val="111111"/>
                </a:solidFill>
                <a:effectLst/>
                <a:latin typeface="-apple-system"/>
              </a:rPr>
              <a:t> se utiliza para filtrar filas de una tabla según una condición específica. En otras palabras, </a:t>
            </a:r>
            <a:r>
              <a:rPr lang="es-AR" sz="1800" b="1" i="0" dirty="0">
                <a:solidFill>
                  <a:srgbClr val="111111"/>
                </a:solidFill>
                <a:effectLst/>
                <a:latin typeface="-apple-system"/>
              </a:rPr>
              <a:t>JOIN</a:t>
            </a:r>
            <a:r>
              <a:rPr lang="es-AR" sz="1800" b="0" i="0" dirty="0">
                <a:solidFill>
                  <a:srgbClr val="111111"/>
                </a:solidFill>
                <a:effectLst/>
                <a:latin typeface="-apple-system"/>
              </a:rPr>
              <a:t> se utiliza para combinar tablas y WHERE se utiliza para filtrar filas.</a:t>
            </a:r>
          </a:p>
          <a:p>
            <a:pPr algn="just">
              <a:spcAft>
                <a:spcPts val="600"/>
              </a:spcAft>
            </a:pPr>
            <a:r>
              <a:rPr lang="es-AR" sz="1800" b="0" i="0" dirty="0">
                <a:solidFill>
                  <a:srgbClr val="111111"/>
                </a:solidFill>
                <a:effectLst/>
                <a:latin typeface="-apple-system"/>
              </a:rPr>
              <a:t>JOIN es más eficiente que </a:t>
            </a:r>
            <a:r>
              <a:rPr lang="es-AR" sz="1800" b="1" i="0" dirty="0">
                <a:solidFill>
                  <a:srgbClr val="111111"/>
                </a:solidFill>
                <a:effectLst/>
                <a:latin typeface="-apple-system"/>
              </a:rPr>
              <a:t>WHERE</a:t>
            </a:r>
            <a:r>
              <a:rPr lang="es-AR" sz="1800" b="0" i="0" dirty="0">
                <a:solidFill>
                  <a:srgbClr val="111111"/>
                </a:solidFill>
                <a:effectLst/>
                <a:latin typeface="-apple-system"/>
              </a:rPr>
              <a:t> ya que </a:t>
            </a:r>
            <a:r>
              <a:rPr lang="es-AR" sz="1800" b="1" i="0" dirty="0">
                <a:solidFill>
                  <a:srgbClr val="111111"/>
                </a:solidFill>
                <a:effectLst/>
                <a:latin typeface="-apple-system"/>
              </a:rPr>
              <a:t>JOIN</a:t>
            </a:r>
            <a:r>
              <a:rPr lang="es-AR" sz="1800" b="0" i="0" dirty="0">
                <a:solidFill>
                  <a:srgbClr val="111111"/>
                </a:solidFill>
                <a:effectLst/>
                <a:latin typeface="-apple-system"/>
              </a:rPr>
              <a:t> combina las tablas antes de aplicar el filtro, lo que reduce el número de filas que deben ser filtradas. WHERE, por otro lado, aplica el filtro a todas las filas antes de combinar las tablas.</a:t>
            </a:r>
          </a:p>
        </p:txBody>
      </p:sp>
      <p:sp>
        <p:nvSpPr>
          <p:cNvPr id="2" name="CuadroTexto 1">
            <a:extLst>
              <a:ext uri="{FF2B5EF4-FFF2-40B4-BE49-F238E27FC236}">
                <a16:creationId xmlns:a16="http://schemas.microsoft.com/office/drawing/2014/main" id="{935F6E74-DF9A-7288-E586-2BD5C5733F99}"/>
              </a:ext>
            </a:extLst>
          </p:cNvPr>
          <p:cNvSpPr txBox="1"/>
          <p:nvPr/>
        </p:nvSpPr>
        <p:spPr>
          <a:xfrm>
            <a:off x="2622173" y="3842602"/>
            <a:ext cx="7678384" cy="1994777"/>
          </a:xfrm>
          <a:prstGeom prst="rect">
            <a:avLst/>
          </a:prstGeom>
          <a:noFill/>
        </p:spPr>
        <p:txBody>
          <a:bodyPr wrap="square" rtlCol="0">
            <a:spAutoFit/>
          </a:bodyPr>
          <a:lstStyle/>
          <a:p>
            <a:pPr algn="just">
              <a:lnSpc>
                <a:spcPct val="107000"/>
              </a:lnSpc>
              <a:spcAft>
                <a:spcPts val="800"/>
              </a:spcAft>
            </a:pPr>
            <a:r>
              <a:rPr lang="es-AR" sz="1800" kern="0" dirty="0">
                <a:solidFill>
                  <a:srgbClr val="00008B"/>
                </a:solidFill>
                <a:effectLst/>
                <a:latin typeface="Times New Roman" panose="02020603050405020304" pitchFamily="18" charset="0"/>
                <a:ea typeface="Times New Roman" panose="02020603050405020304" pitchFamily="18" charset="0"/>
                <a:cs typeface="Times New Roman" panose="02020603050405020304" pitchFamily="18" charset="0"/>
              </a:rPr>
              <a:t>INNER JOIN</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sz="1800" kern="0" dirty="0">
                <a:effectLst/>
                <a:latin typeface="Times New Roman" panose="02020603050405020304" pitchFamily="18" charset="0"/>
                <a:ea typeface="Times New Roman" panose="02020603050405020304" pitchFamily="18" charset="0"/>
                <a:cs typeface="Times New Roman" panose="02020603050405020304" pitchFamily="18" charset="0"/>
              </a:rPr>
              <a:t>Esta cláusula de combinación devuelve solo aquellas filas que tienen una coincidencia en ambas tablas combinadas. Por ejemplo, puede unir las tablas de empleados y departamentos para crear un conjunto de resultados que muestre el nombre del departamento junto a cada empleado.</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CuadroTexto 1">
            <a:extLst>
              <a:ext uri="{FF2B5EF4-FFF2-40B4-BE49-F238E27FC236}">
                <a16:creationId xmlns:a16="http://schemas.microsoft.com/office/drawing/2014/main" id="{FD8ECAF4-8D7E-758D-019D-F50E9C4D3C62}"/>
              </a:ext>
            </a:extLst>
          </p:cNvPr>
          <p:cNvSpPr txBox="1"/>
          <p:nvPr/>
        </p:nvSpPr>
        <p:spPr>
          <a:xfrm>
            <a:off x="630253" y="674557"/>
            <a:ext cx="5365147" cy="1789592"/>
          </a:xfrm>
          <a:prstGeom prst="rect">
            <a:avLst/>
          </a:prstGeom>
          <a:noFill/>
        </p:spPr>
        <p:txBody>
          <a:bodyPr wrap="square" rtlCol="0">
            <a:spAutoFit/>
          </a:bodyPr>
          <a:lstStyle/>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SELECT</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t1.codcliente, t1.nombre, t1.apellido, t2.nrofact</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FROM</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clientes </a:t>
            </a: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AS</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t1 </a:t>
            </a: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INNER</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a:t>
            </a: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JOIN</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factura </a:t>
            </a: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AS</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t2</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ON</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t1.codcliente = t2.codcliente </a:t>
            </a: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ORDER</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a:t>
            </a:r>
            <a:r>
              <a:rPr lang="es-AR" sz="1800" kern="0" dirty="0">
                <a:solidFill>
                  <a:srgbClr val="0000FF"/>
                </a:solidFill>
                <a:effectLst/>
                <a:latin typeface="var(--bs-font-monospace)"/>
                <a:ea typeface="Times New Roman" panose="02020603050405020304" pitchFamily="18" charset="0"/>
                <a:cs typeface="Courier New" panose="02070309020205020404" pitchFamily="49" charset="0"/>
              </a:rPr>
              <a:t>BY</a:t>
            </a:r>
            <a:r>
              <a:rPr lang="es-AR" sz="1800" kern="0" dirty="0">
                <a:solidFill>
                  <a:srgbClr val="000000"/>
                </a:solidFill>
                <a:effectLst/>
                <a:latin typeface="var(--bs-font-monospace)"/>
                <a:ea typeface="Times New Roman" panose="02020603050405020304" pitchFamily="18" charset="0"/>
                <a:cs typeface="Courier New" panose="02070309020205020404" pitchFamily="49" charset="0"/>
              </a:rPr>
              <a:t> t1.codcliente;</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pic>
        <p:nvPicPr>
          <p:cNvPr id="6" name="Imagen 5">
            <a:extLst>
              <a:ext uri="{FF2B5EF4-FFF2-40B4-BE49-F238E27FC236}">
                <a16:creationId xmlns:a16="http://schemas.microsoft.com/office/drawing/2014/main" id="{BB964486-4B5E-6C3D-7FD1-5786381D42CB}"/>
              </a:ext>
            </a:extLst>
          </p:cNvPr>
          <p:cNvPicPr>
            <a:picLocks noChangeAspect="1"/>
          </p:cNvPicPr>
          <p:nvPr/>
        </p:nvPicPr>
        <p:blipFill>
          <a:blip r:embed="rId3"/>
          <a:stretch>
            <a:fillRect/>
          </a:stretch>
        </p:blipFill>
        <p:spPr>
          <a:xfrm>
            <a:off x="2678828" y="3605781"/>
            <a:ext cx="3526433" cy="2302553"/>
          </a:xfrm>
          <a:prstGeom prst="rect">
            <a:avLst/>
          </a:prstGeom>
        </p:spPr>
      </p:pic>
      <p:pic>
        <p:nvPicPr>
          <p:cNvPr id="10" name="Imagen 9">
            <a:extLst>
              <a:ext uri="{FF2B5EF4-FFF2-40B4-BE49-F238E27FC236}">
                <a16:creationId xmlns:a16="http://schemas.microsoft.com/office/drawing/2014/main" id="{ACF70545-1748-7A2A-AE72-73711172C54F}"/>
              </a:ext>
            </a:extLst>
          </p:cNvPr>
          <p:cNvPicPr>
            <a:picLocks noChangeAspect="1"/>
          </p:cNvPicPr>
          <p:nvPr/>
        </p:nvPicPr>
        <p:blipFill>
          <a:blip r:embed="rId4"/>
          <a:stretch>
            <a:fillRect/>
          </a:stretch>
        </p:blipFill>
        <p:spPr>
          <a:xfrm>
            <a:off x="6428281" y="3038634"/>
            <a:ext cx="3785017" cy="3547713"/>
          </a:xfrm>
          <a:prstGeom prst="rect">
            <a:avLst/>
          </a:prstGeom>
        </p:spPr>
      </p:pic>
      <p:sp>
        <p:nvSpPr>
          <p:cNvPr id="11" name="Rectángulo 10">
            <a:extLst>
              <a:ext uri="{FF2B5EF4-FFF2-40B4-BE49-F238E27FC236}">
                <a16:creationId xmlns:a16="http://schemas.microsoft.com/office/drawing/2014/main" id="{EB01AC9C-5E39-63E4-5F36-4254C2188F42}"/>
              </a:ext>
            </a:extLst>
          </p:cNvPr>
          <p:cNvSpPr/>
          <p:nvPr/>
        </p:nvSpPr>
        <p:spPr>
          <a:xfrm>
            <a:off x="3312827" y="3339706"/>
            <a:ext cx="2488367" cy="2660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clientes</a:t>
            </a:r>
          </a:p>
        </p:txBody>
      </p:sp>
      <p:sp>
        <p:nvSpPr>
          <p:cNvPr id="12" name="Rectángulo 11">
            <a:extLst>
              <a:ext uri="{FF2B5EF4-FFF2-40B4-BE49-F238E27FC236}">
                <a16:creationId xmlns:a16="http://schemas.microsoft.com/office/drawing/2014/main" id="{5BD07F1E-BB4A-D7F7-F24D-9C92D5F4269A}"/>
              </a:ext>
            </a:extLst>
          </p:cNvPr>
          <p:cNvSpPr/>
          <p:nvPr/>
        </p:nvSpPr>
        <p:spPr>
          <a:xfrm>
            <a:off x="6730584" y="2772559"/>
            <a:ext cx="3117954" cy="2795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factura</a:t>
            </a:r>
          </a:p>
        </p:txBody>
      </p:sp>
      <p:sp>
        <p:nvSpPr>
          <p:cNvPr id="13" name="CuadroTexto 12">
            <a:extLst>
              <a:ext uri="{FF2B5EF4-FFF2-40B4-BE49-F238E27FC236}">
                <a16:creationId xmlns:a16="http://schemas.microsoft.com/office/drawing/2014/main" id="{369D73F9-EC98-BFC3-1F32-95CF57D79434}"/>
              </a:ext>
            </a:extLst>
          </p:cNvPr>
          <p:cNvSpPr txBox="1"/>
          <p:nvPr/>
        </p:nvSpPr>
        <p:spPr>
          <a:xfrm>
            <a:off x="6096000" y="674557"/>
            <a:ext cx="5365147" cy="1200329"/>
          </a:xfrm>
          <a:prstGeom prst="rect">
            <a:avLst/>
          </a:prstGeom>
          <a:noFill/>
        </p:spPr>
        <p:txBody>
          <a:bodyPr wrap="square" rtlCol="0">
            <a:spAutoFit/>
          </a:bodyPr>
          <a:lstStyle/>
          <a:p>
            <a:r>
              <a:rPr lang="fr-FR"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SELECT</a:t>
            </a:r>
            <a:r>
              <a:rPr lang="fr-FR" sz="1800" dirty="0">
                <a:latin typeface="Calibri" panose="020F0502020204030204" pitchFamily="34" charset="0"/>
                <a:ea typeface="Calibri" panose="020F0502020204030204" pitchFamily="34" charset="0"/>
                <a:cs typeface="Calibri" panose="020F0502020204030204" pitchFamily="34" charset="0"/>
              </a:rPr>
              <a:t> t1.codcliente, t1.nombre, t1.apellido, t2.nrofact</a:t>
            </a:r>
          </a:p>
          <a:p>
            <a:r>
              <a:rPr lang="fr-FR"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FROM</a:t>
            </a:r>
            <a:r>
              <a:rPr lang="fr-FR" sz="1800" dirty="0">
                <a:latin typeface="Calibri" panose="020F0502020204030204" pitchFamily="34" charset="0"/>
                <a:ea typeface="Calibri" panose="020F0502020204030204" pitchFamily="34" charset="0"/>
                <a:cs typeface="Calibri" panose="020F0502020204030204" pitchFamily="34" charset="0"/>
              </a:rPr>
              <a:t> clientes AS t1, factura AS t2</a:t>
            </a:r>
          </a:p>
          <a:p>
            <a:r>
              <a:rPr lang="fr-FR"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WHERE</a:t>
            </a:r>
            <a:r>
              <a:rPr lang="fr-FR" sz="1800" dirty="0">
                <a:latin typeface="Calibri" panose="020F0502020204030204" pitchFamily="34" charset="0"/>
                <a:ea typeface="Calibri" panose="020F0502020204030204" pitchFamily="34" charset="0"/>
                <a:cs typeface="Calibri" panose="020F0502020204030204" pitchFamily="34" charset="0"/>
              </a:rPr>
              <a:t> t1.codcliente = t2.codcliente </a:t>
            </a:r>
          </a:p>
          <a:p>
            <a:r>
              <a:rPr lang="fr-FR" sz="18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ORDER BY </a:t>
            </a:r>
            <a:r>
              <a:rPr lang="fr-FR" sz="1800" dirty="0">
                <a:latin typeface="Calibri" panose="020F0502020204030204" pitchFamily="34" charset="0"/>
                <a:ea typeface="Calibri" panose="020F0502020204030204" pitchFamily="34" charset="0"/>
                <a:cs typeface="Calibri" panose="020F0502020204030204" pitchFamily="34" charset="0"/>
              </a:rPr>
              <a:t>t1.codcliente;</a:t>
            </a:r>
            <a:endParaRPr lang="es-A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2"/>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2EF42978-205E-DACD-7322-FB78D05CE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571" y="1427267"/>
            <a:ext cx="2216664" cy="149581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387CC79B-712D-CE8A-B85F-510DF7F8E5AF}"/>
              </a:ext>
            </a:extLst>
          </p:cNvPr>
          <p:cNvSpPr txBox="1"/>
          <p:nvPr/>
        </p:nvSpPr>
        <p:spPr>
          <a:xfrm>
            <a:off x="4986728" y="1670931"/>
            <a:ext cx="3962401" cy="923330"/>
          </a:xfrm>
          <a:prstGeom prst="rect">
            <a:avLst/>
          </a:prstGeom>
          <a:noFill/>
        </p:spPr>
        <p:txBody>
          <a:bodyPr wrap="square" rtlCol="0">
            <a:spAutoFit/>
          </a:bodyPr>
          <a:lstStyle/>
          <a:p>
            <a:r>
              <a:rPr lang="es-AR" sz="1800" b="0" i="0" dirty="0">
                <a:solidFill>
                  <a:srgbClr val="202122"/>
                </a:solidFill>
                <a:effectLst/>
                <a:latin typeface="Arial" panose="020B0604020202020204" pitchFamily="34" charset="0"/>
              </a:rPr>
              <a:t>Diagrama de </a:t>
            </a:r>
            <a:r>
              <a:rPr lang="es-AR" sz="1800" b="0" i="0" dirty="0" err="1">
                <a:solidFill>
                  <a:srgbClr val="202122"/>
                </a:solidFill>
                <a:effectLst/>
                <a:latin typeface="Arial" panose="020B0604020202020204" pitchFamily="34" charset="0"/>
              </a:rPr>
              <a:t>Venn</a:t>
            </a:r>
            <a:r>
              <a:rPr lang="es-AR" sz="1800" b="0" i="0" dirty="0">
                <a:solidFill>
                  <a:srgbClr val="202122"/>
                </a:solidFill>
                <a:effectLst/>
                <a:latin typeface="Arial" panose="020B0604020202020204" pitchFamily="34" charset="0"/>
              </a:rPr>
              <a:t> representando el </a:t>
            </a:r>
            <a:r>
              <a:rPr lang="es-AR" sz="1800" b="1" i="0" dirty="0" err="1">
                <a:solidFill>
                  <a:srgbClr val="202122"/>
                </a:solidFill>
                <a:effectLst/>
                <a:latin typeface="Arial" panose="020B0604020202020204" pitchFamily="34" charset="0"/>
              </a:rPr>
              <a:t>Inner</a:t>
            </a:r>
            <a:r>
              <a:rPr lang="es-AR" sz="1800" b="1" i="0" dirty="0">
                <a:solidFill>
                  <a:srgbClr val="202122"/>
                </a:solidFill>
                <a:effectLst/>
                <a:latin typeface="Arial" panose="020B0604020202020204" pitchFamily="34" charset="0"/>
              </a:rPr>
              <a:t> </a:t>
            </a:r>
            <a:r>
              <a:rPr lang="es-AR" sz="1800" b="1" i="0" dirty="0" err="1">
                <a:solidFill>
                  <a:srgbClr val="202122"/>
                </a:solidFill>
                <a:effectLst/>
                <a:latin typeface="Arial" panose="020B0604020202020204" pitchFamily="34" charset="0"/>
              </a:rPr>
              <a:t>Join</a:t>
            </a:r>
            <a:r>
              <a:rPr lang="es-AR" sz="1800" b="0" i="0" dirty="0">
                <a:solidFill>
                  <a:srgbClr val="202122"/>
                </a:solidFill>
                <a:effectLst/>
                <a:latin typeface="Arial" panose="020B0604020202020204" pitchFamily="34" charset="0"/>
              </a:rPr>
              <a:t>, entre las tablas A y B, de una sentencia SQL</a:t>
            </a:r>
            <a:endParaRPr lang="es-AR" sz="1800" dirty="0"/>
          </a:p>
        </p:txBody>
      </p:sp>
      <p:sp>
        <p:nvSpPr>
          <p:cNvPr id="4" name="Rectangle 3">
            <a:extLst>
              <a:ext uri="{FF2B5EF4-FFF2-40B4-BE49-F238E27FC236}">
                <a16:creationId xmlns:a16="http://schemas.microsoft.com/office/drawing/2014/main" id="{E2096F8E-941D-6F75-205C-27BE9B1F22D2}"/>
              </a:ext>
            </a:extLst>
          </p:cNvPr>
          <p:cNvSpPr>
            <a:spLocks noChangeArrowheads="1"/>
          </p:cNvSpPr>
          <p:nvPr/>
        </p:nvSpPr>
        <p:spPr bwMode="auto">
          <a:xfrm rot="10800000" flipV="1">
            <a:off x="2326592" y="3112347"/>
            <a:ext cx="7841736" cy="20723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s-AR" altLang="es-AR" b="0" i="0" u="none" strike="noStrike" cap="none" normalizeH="0" baseline="0" dirty="0">
                <a:ln>
                  <a:noFill/>
                </a:ln>
                <a:solidFill>
                  <a:srgbClr val="3366CC"/>
                </a:solidFill>
                <a:effectLst/>
                <a:latin typeface="+mn-lt"/>
                <a:ea typeface="Calibri" panose="020F0502020204030204" pitchFamily="34" charset="0"/>
                <a:cs typeface="Calibri" panose="020F0502020204030204" pitchFamily="34" charset="0"/>
                <a:hlinkClick r:id="rId4" tooltip="SQL:2003"/>
              </a:rPr>
              <a:t>SQL:2003</a:t>
            </a:r>
            <a:r>
              <a:rPr kumimoji="0" lang="es-AR" altLang="es-AR" b="0" i="0"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 especifica dos formas diferentes para expresar estas combinaciones. La primera, conocida como </a:t>
            </a:r>
            <a:r>
              <a:rPr kumimoji="0" lang="es-AR" altLang="es-AR" b="0" i="1"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explícita</a:t>
            </a:r>
            <a:r>
              <a:rPr kumimoji="0" lang="es-AR" altLang="es-AR" b="0" i="0"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 usa la palabra </a:t>
            </a:r>
            <a:r>
              <a:rPr kumimoji="0" lang="es-AR" altLang="es-AR" b="0" i="0" u="none" strike="noStrike" cap="none" normalizeH="0" baseline="0" dirty="0">
                <a:ln>
                  <a:noFill/>
                </a:ln>
                <a:solidFill>
                  <a:srgbClr val="000000"/>
                </a:solidFill>
                <a:effectLst/>
                <a:latin typeface="+mn-lt"/>
                <a:ea typeface="Calibri" panose="020F0502020204030204" pitchFamily="34" charset="0"/>
                <a:cs typeface="Calibri" panose="020F0502020204030204" pitchFamily="34" charset="0"/>
              </a:rPr>
              <a:t>JOIN</a:t>
            </a:r>
            <a:r>
              <a:rPr kumimoji="0" lang="es-AR" altLang="es-AR" b="0" i="0"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 junto con las condiciones después de la palabra reservada </a:t>
            </a:r>
            <a:r>
              <a:rPr kumimoji="0" lang="es-AR" altLang="es-AR" b="0" i="1"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ON</a:t>
            </a:r>
            <a:r>
              <a:rPr kumimoji="0" lang="es-AR" altLang="es-AR" b="0" i="0"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 La segunda es </a:t>
            </a:r>
            <a:r>
              <a:rPr kumimoji="0" lang="es-AR" altLang="es-AR" b="0" i="1"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implícita</a:t>
            </a:r>
            <a:r>
              <a:rPr kumimoji="0" lang="es-AR" altLang="es-AR" b="0" i="0"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 y usa las comas para separar las tablas a combinar en la sentencia </a:t>
            </a:r>
            <a:r>
              <a:rPr kumimoji="0" lang="es-AR" altLang="es-AR" b="0" i="1"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FROM</a:t>
            </a:r>
            <a:r>
              <a:rPr kumimoji="0" lang="es-AR" altLang="es-AR" b="0" i="0"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 y se usa la sentencia </a:t>
            </a:r>
            <a:r>
              <a:rPr kumimoji="0" lang="es-AR" altLang="es-AR" b="0" i="1"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WHERE</a:t>
            </a:r>
            <a:r>
              <a:rPr kumimoji="0" lang="es-AR" altLang="es-AR" b="0" i="0"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 para establecer las condiciones, la cual entonces es obligatoria para el </a:t>
            </a:r>
            <a:r>
              <a:rPr kumimoji="0" lang="es-AR" altLang="es-AR" b="0" i="1"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INNER JOIN</a:t>
            </a:r>
            <a:r>
              <a:rPr kumimoji="0" lang="es-AR" altLang="es-AR" b="0" i="0"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 pues de lo contrario la sentencia sería un </a:t>
            </a:r>
            <a:r>
              <a:rPr kumimoji="0" lang="es-AR" altLang="es-AR" b="0" i="1"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CROSS JOIN</a:t>
            </a:r>
            <a:r>
              <a:rPr kumimoji="0" lang="es-AR" altLang="es-AR" b="0" i="0" u="none" strike="noStrike" cap="none" normalizeH="0" baseline="0" dirty="0">
                <a:ln>
                  <a:noFill/>
                </a:ln>
                <a:solidFill>
                  <a:srgbClr val="202122"/>
                </a:solidFill>
                <a:effectLst/>
                <a:latin typeface="+mn-lt"/>
                <a:ea typeface="Calibri" panose="020F0502020204030204" pitchFamily="34" charset="0"/>
                <a:cs typeface="Calibri" panose="020F0502020204030204" pitchFamily="34" charset="0"/>
              </a:rPr>
              <a:t> (ver más abajo).</a:t>
            </a:r>
            <a:r>
              <a:rPr kumimoji="0" lang="es-AR" altLang="es-AR" sz="18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endParaRPr kumimoji="0" lang="es-AR" altLang="es-AR" sz="32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3" name="CuadroTexto 2">
            <a:extLst>
              <a:ext uri="{FF2B5EF4-FFF2-40B4-BE49-F238E27FC236}">
                <a16:creationId xmlns:a16="http://schemas.microsoft.com/office/drawing/2014/main" id="{1AFBB985-C77B-7AE6-65A0-A45BB8FDD9D6}"/>
              </a:ext>
            </a:extLst>
          </p:cNvPr>
          <p:cNvSpPr txBox="1"/>
          <p:nvPr/>
        </p:nvSpPr>
        <p:spPr>
          <a:xfrm>
            <a:off x="1166110" y="444079"/>
            <a:ext cx="9155243" cy="1438727"/>
          </a:xfrm>
          <a:prstGeom prst="rect">
            <a:avLst/>
          </a:prstGeom>
          <a:noFill/>
        </p:spPr>
        <p:txBody>
          <a:bodyPr wrap="square">
            <a:spAutoFit/>
          </a:bodyPr>
          <a:lstStyle/>
          <a:p>
            <a:pPr algn="just">
              <a:lnSpc>
                <a:spcPct val="107000"/>
              </a:lnSpc>
              <a:spcAft>
                <a:spcPts val="800"/>
              </a:spcAft>
            </a:pPr>
            <a:r>
              <a:rPr lang="es-AR" sz="1400" b="1" kern="0" dirty="0">
                <a:solidFill>
                  <a:srgbClr val="00008B"/>
                </a:solidFill>
                <a:effectLst/>
                <a:latin typeface="Times New Roman" panose="02020603050405020304" pitchFamily="18" charset="0"/>
                <a:ea typeface="Times New Roman" panose="02020603050405020304" pitchFamily="18" charset="0"/>
                <a:cs typeface="Times New Roman" panose="02020603050405020304" pitchFamily="18" charset="0"/>
              </a:rPr>
              <a:t>LEFT JOIN</a:t>
            </a:r>
            <a:endParaRPr lang="es-AR" sz="12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sz="1400" kern="0" dirty="0">
                <a:effectLst/>
                <a:latin typeface="Times New Roman" panose="02020603050405020304" pitchFamily="18" charset="0"/>
                <a:ea typeface="Times New Roman" panose="02020603050405020304" pitchFamily="18" charset="0"/>
                <a:cs typeface="Times New Roman" panose="02020603050405020304" pitchFamily="18" charset="0"/>
              </a:rPr>
              <a:t>Volvamos a mirar la imagen de las dos tablas (</a:t>
            </a:r>
            <a:r>
              <a:rPr lang="es-AR" dirty="0">
                <a:latin typeface="Times New Roman" panose="02020603050405020304" pitchFamily="18" charset="0"/>
                <a:ea typeface="Times New Roman" panose="02020603050405020304" pitchFamily="18" charset="0"/>
                <a:cs typeface="Times New Roman" panose="02020603050405020304" pitchFamily="18" charset="0"/>
              </a:rPr>
              <a:t>clientes</a:t>
            </a:r>
            <a:r>
              <a:rPr lang="es-AR" sz="1400" kern="0"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s-AR" dirty="0">
                <a:latin typeface="Times New Roman" panose="02020603050405020304" pitchFamily="18" charset="0"/>
                <a:ea typeface="Times New Roman" panose="02020603050405020304" pitchFamily="18" charset="0"/>
                <a:cs typeface="Times New Roman" panose="02020603050405020304" pitchFamily="18" charset="0"/>
              </a:rPr>
              <a:t>factura</a:t>
            </a:r>
            <a:r>
              <a:rPr lang="es-AR" sz="1400" kern="0" dirty="0">
                <a:effectLst/>
                <a:latin typeface="Times New Roman" panose="02020603050405020304" pitchFamily="18" charset="0"/>
                <a:ea typeface="Times New Roman" panose="02020603050405020304" pitchFamily="18" charset="0"/>
                <a:cs typeface="Times New Roman" panose="02020603050405020304" pitchFamily="18" charset="0"/>
              </a:rPr>
              <a:t>). Esto nos permitirá entender cómo debemos interpretar el uso de la consulta </a:t>
            </a:r>
            <a:r>
              <a:rPr lang="es-AR" sz="1400" b="1" kern="0" dirty="0">
                <a:effectLst/>
                <a:latin typeface="Times New Roman" panose="02020603050405020304" pitchFamily="18" charset="0"/>
                <a:ea typeface="Times New Roman" panose="02020603050405020304" pitchFamily="18" charset="0"/>
                <a:cs typeface="Times New Roman" panose="02020603050405020304" pitchFamily="18" charset="0"/>
              </a:rPr>
              <a:t>LEFT JOIN</a:t>
            </a:r>
            <a:r>
              <a:rPr lang="es-AR" sz="1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AR"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sz="1400" kern="0" dirty="0">
                <a:effectLst/>
                <a:latin typeface="Times New Roman" panose="02020603050405020304" pitchFamily="18" charset="0"/>
                <a:ea typeface="Times New Roman" panose="02020603050405020304" pitchFamily="18" charset="0"/>
                <a:cs typeface="Times New Roman" panose="02020603050405020304" pitchFamily="18" charset="0"/>
              </a:rPr>
              <a:t>La cláusula en cuestión nos devuelve todas las filas de la tabla izquierda junto con las filas combinadas </a:t>
            </a:r>
            <a:r>
              <a:rPr lang="es-AR" sz="1400" i="1" kern="0" dirty="0">
                <a:effectLst/>
                <a:latin typeface="Times New Roman" panose="02020603050405020304" pitchFamily="18" charset="0"/>
                <a:ea typeface="Times New Roman" panose="02020603050405020304" pitchFamily="18" charset="0"/>
                <a:cs typeface="Times New Roman" panose="02020603050405020304" pitchFamily="18" charset="0"/>
              </a:rPr>
              <a:t>(aquellas que establecimos como resultante de la relación)</a:t>
            </a:r>
            <a:r>
              <a:rPr lang="es-AR" sz="1400" kern="0" dirty="0">
                <a:effectLst/>
                <a:latin typeface="Times New Roman" panose="02020603050405020304" pitchFamily="18" charset="0"/>
                <a:ea typeface="Times New Roman" panose="02020603050405020304" pitchFamily="18" charset="0"/>
                <a:cs typeface="Times New Roman" panose="02020603050405020304" pitchFamily="18" charset="0"/>
              </a:rPr>
              <a:t> de la tabla derecha, siempre que se cumple la condición de combinación.</a:t>
            </a:r>
            <a:endParaRPr lang="es-AR"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24AB6754-2EB4-9036-22E8-8E558B3A7924}"/>
              </a:ext>
            </a:extLst>
          </p:cNvPr>
          <p:cNvSpPr txBox="1"/>
          <p:nvPr/>
        </p:nvSpPr>
        <p:spPr>
          <a:xfrm>
            <a:off x="1301020" y="2090367"/>
            <a:ext cx="6093500" cy="1234697"/>
          </a:xfrm>
          <a:prstGeom prst="rect">
            <a:avLst/>
          </a:prstGeom>
          <a:noFill/>
        </p:spPr>
        <p:txBody>
          <a:bodyPr wrap="square">
            <a:spAutoFit/>
          </a:bodyPr>
          <a:lstStyle/>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SELECT</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t1.codcliente, t1.nombre, t1.apellido, t2.nrofact</a:t>
            </a:r>
            <a:endParaRPr lang="es-AR"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FROM</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clientes </a:t>
            </a: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AS</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t1 </a:t>
            </a: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dirty="0">
                <a:solidFill>
                  <a:srgbClr val="0000FF"/>
                </a:solidFill>
                <a:latin typeface="var(--bs-font-monospace)"/>
                <a:ea typeface="Times New Roman" panose="02020603050405020304" pitchFamily="18" charset="0"/>
                <a:cs typeface="Courier New" panose="02070309020205020404" pitchFamily="49" charset="0"/>
              </a:rPr>
              <a:t> LEFT</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a:t>
            </a: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JOIN</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factura </a:t>
            </a: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AS</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t2</a:t>
            </a:r>
            <a:endParaRPr lang="es-AR"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ON</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t1.codcliente = t2.codcliente </a:t>
            </a: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ORDER</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a:t>
            </a: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BY</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t1.codcliente;</a:t>
            </a:r>
            <a:endParaRPr lang="es-AR"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n 11">
            <a:extLst>
              <a:ext uri="{FF2B5EF4-FFF2-40B4-BE49-F238E27FC236}">
                <a16:creationId xmlns:a16="http://schemas.microsoft.com/office/drawing/2014/main" id="{81601C4F-4D54-4BDC-C855-B864F90936EA}"/>
              </a:ext>
            </a:extLst>
          </p:cNvPr>
          <p:cNvPicPr>
            <a:picLocks noChangeAspect="1"/>
          </p:cNvPicPr>
          <p:nvPr/>
        </p:nvPicPr>
        <p:blipFill>
          <a:blip r:embed="rId3"/>
          <a:stretch>
            <a:fillRect/>
          </a:stretch>
        </p:blipFill>
        <p:spPr>
          <a:xfrm>
            <a:off x="859549" y="3921673"/>
            <a:ext cx="2857899" cy="2638793"/>
          </a:xfrm>
          <a:prstGeom prst="rect">
            <a:avLst/>
          </a:prstGeom>
        </p:spPr>
      </p:pic>
      <p:pic>
        <p:nvPicPr>
          <p:cNvPr id="2" name="Imagen 1">
            <a:extLst>
              <a:ext uri="{FF2B5EF4-FFF2-40B4-BE49-F238E27FC236}">
                <a16:creationId xmlns:a16="http://schemas.microsoft.com/office/drawing/2014/main" id="{D018C4B5-C243-0CBF-03E0-DE362C680CE5}"/>
              </a:ext>
            </a:extLst>
          </p:cNvPr>
          <p:cNvPicPr>
            <a:picLocks noChangeAspect="1"/>
          </p:cNvPicPr>
          <p:nvPr/>
        </p:nvPicPr>
        <p:blipFill>
          <a:blip r:embed="rId4"/>
          <a:stretch>
            <a:fillRect/>
          </a:stretch>
        </p:blipFill>
        <p:spPr>
          <a:xfrm>
            <a:off x="4290651" y="3260024"/>
            <a:ext cx="3526433" cy="2302553"/>
          </a:xfrm>
          <a:prstGeom prst="rect">
            <a:avLst/>
          </a:prstGeom>
        </p:spPr>
      </p:pic>
      <p:pic>
        <p:nvPicPr>
          <p:cNvPr id="4" name="Imagen 3">
            <a:extLst>
              <a:ext uri="{FF2B5EF4-FFF2-40B4-BE49-F238E27FC236}">
                <a16:creationId xmlns:a16="http://schemas.microsoft.com/office/drawing/2014/main" id="{2DE376CD-8450-4D70-8A48-791C0CBB635F}"/>
              </a:ext>
            </a:extLst>
          </p:cNvPr>
          <p:cNvPicPr>
            <a:picLocks noChangeAspect="1"/>
          </p:cNvPicPr>
          <p:nvPr/>
        </p:nvPicPr>
        <p:blipFill>
          <a:blip r:embed="rId5"/>
          <a:stretch>
            <a:fillRect/>
          </a:stretch>
        </p:blipFill>
        <p:spPr>
          <a:xfrm>
            <a:off x="8040104" y="2692877"/>
            <a:ext cx="3785017" cy="3547713"/>
          </a:xfrm>
          <a:prstGeom prst="rect">
            <a:avLst/>
          </a:prstGeom>
        </p:spPr>
      </p:pic>
      <p:sp>
        <p:nvSpPr>
          <p:cNvPr id="5" name="Rectángulo 4">
            <a:extLst>
              <a:ext uri="{FF2B5EF4-FFF2-40B4-BE49-F238E27FC236}">
                <a16:creationId xmlns:a16="http://schemas.microsoft.com/office/drawing/2014/main" id="{89F48A67-0F7E-90E2-2F91-B928CFA50DD8}"/>
              </a:ext>
            </a:extLst>
          </p:cNvPr>
          <p:cNvSpPr/>
          <p:nvPr/>
        </p:nvSpPr>
        <p:spPr>
          <a:xfrm>
            <a:off x="4924650" y="2993949"/>
            <a:ext cx="2488367" cy="2660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clientes</a:t>
            </a:r>
          </a:p>
        </p:txBody>
      </p:sp>
      <p:sp>
        <p:nvSpPr>
          <p:cNvPr id="6" name="Rectángulo 5">
            <a:extLst>
              <a:ext uri="{FF2B5EF4-FFF2-40B4-BE49-F238E27FC236}">
                <a16:creationId xmlns:a16="http://schemas.microsoft.com/office/drawing/2014/main" id="{C134F35F-A495-AC86-2ABA-D6A1153FF6A0}"/>
              </a:ext>
            </a:extLst>
          </p:cNvPr>
          <p:cNvSpPr/>
          <p:nvPr/>
        </p:nvSpPr>
        <p:spPr>
          <a:xfrm>
            <a:off x="8342407" y="2426802"/>
            <a:ext cx="3117954" cy="2795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factura</a:t>
            </a:r>
          </a:p>
        </p:txBody>
      </p:sp>
      <p:sp>
        <p:nvSpPr>
          <p:cNvPr id="9" name="Flecha: hacia abajo 8">
            <a:extLst>
              <a:ext uri="{FF2B5EF4-FFF2-40B4-BE49-F238E27FC236}">
                <a16:creationId xmlns:a16="http://schemas.microsoft.com/office/drawing/2014/main" id="{31004C51-DDA9-C900-A072-6D1607153D0E}"/>
              </a:ext>
            </a:extLst>
          </p:cNvPr>
          <p:cNvSpPr/>
          <p:nvPr/>
        </p:nvSpPr>
        <p:spPr>
          <a:xfrm>
            <a:off x="1633928" y="3325064"/>
            <a:ext cx="164892" cy="4974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7"/>
        <p:cNvGrpSpPr/>
        <p:nvPr/>
      </p:nvGrpSpPr>
      <p:grpSpPr>
        <a:xfrm>
          <a:off x="0" y="0"/>
          <a:ext cx="0" cy="0"/>
          <a:chOff x="0" y="0"/>
          <a:chExt cx="0" cy="0"/>
        </a:xfrm>
      </p:grpSpPr>
      <p:pic>
        <p:nvPicPr>
          <p:cNvPr id="2050" name="Picture 2" descr="undefined">
            <a:extLst>
              <a:ext uri="{FF2B5EF4-FFF2-40B4-BE49-F238E27FC236}">
                <a16:creationId xmlns:a16="http://schemas.microsoft.com/office/drawing/2014/main" id="{74B31BED-4268-4340-9DDC-22487ACFC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98" y="970673"/>
            <a:ext cx="2483233" cy="167569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B41FC92A-A1C8-4032-1876-2DA36E0163A1}"/>
              </a:ext>
            </a:extLst>
          </p:cNvPr>
          <p:cNvSpPr txBox="1"/>
          <p:nvPr/>
        </p:nvSpPr>
        <p:spPr>
          <a:xfrm>
            <a:off x="5019344" y="1417176"/>
            <a:ext cx="3522688" cy="738664"/>
          </a:xfrm>
          <a:prstGeom prst="rect">
            <a:avLst/>
          </a:prstGeom>
          <a:noFill/>
        </p:spPr>
        <p:txBody>
          <a:bodyPr wrap="square" rtlCol="0">
            <a:spAutoFit/>
          </a:bodyPr>
          <a:lstStyle/>
          <a:p>
            <a:r>
              <a:rPr lang="es-AR" b="0" i="0" dirty="0">
                <a:solidFill>
                  <a:srgbClr val="202122"/>
                </a:solidFill>
                <a:effectLst/>
                <a:latin typeface="Arial" panose="020B0604020202020204" pitchFamily="34" charset="0"/>
              </a:rPr>
              <a:t>Diagrama de </a:t>
            </a:r>
            <a:r>
              <a:rPr lang="es-AR" b="0" i="0" dirty="0" err="1">
                <a:solidFill>
                  <a:srgbClr val="202122"/>
                </a:solidFill>
                <a:effectLst/>
                <a:latin typeface="Arial" panose="020B0604020202020204" pitchFamily="34" charset="0"/>
              </a:rPr>
              <a:t>Venn</a:t>
            </a:r>
            <a:r>
              <a:rPr lang="es-AR" b="0" i="0" dirty="0">
                <a:solidFill>
                  <a:srgbClr val="202122"/>
                </a:solidFill>
                <a:effectLst/>
                <a:latin typeface="Arial" panose="020B0604020202020204" pitchFamily="34" charset="0"/>
              </a:rPr>
              <a:t> representando el </a:t>
            </a:r>
            <a:r>
              <a:rPr lang="es-AR" b="1" i="0" dirty="0" err="1">
                <a:solidFill>
                  <a:srgbClr val="202122"/>
                </a:solidFill>
                <a:effectLst/>
                <a:latin typeface="Arial" panose="020B0604020202020204" pitchFamily="34" charset="0"/>
              </a:rPr>
              <a:t>Left</a:t>
            </a:r>
            <a:r>
              <a:rPr lang="es-AR" b="1" i="0" dirty="0">
                <a:solidFill>
                  <a:srgbClr val="202122"/>
                </a:solidFill>
                <a:effectLst/>
                <a:latin typeface="Arial" panose="020B0604020202020204" pitchFamily="34" charset="0"/>
              </a:rPr>
              <a:t> </a:t>
            </a:r>
            <a:r>
              <a:rPr lang="es-AR" b="1" i="0" dirty="0" err="1">
                <a:solidFill>
                  <a:srgbClr val="202122"/>
                </a:solidFill>
                <a:effectLst/>
                <a:latin typeface="Arial" panose="020B0604020202020204" pitchFamily="34" charset="0"/>
              </a:rPr>
              <a:t>Join</a:t>
            </a:r>
            <a:r>
              <a:rPr lang="es-AR" b="0" i="0" dirty="0">
                <a:solidFill>
                  <a:srgbClr val="202122"/>
                </a:solidFill>
                <a:effectLst/>
                <a:latin typeface="Arial" panose="020B0604020202020204" pitchFamily="34" charset="0"/>
              </a:rPr>
              <a:t>, entre las tablas A y B, de una sentencia SQL</a:t>
            </a:r>
            <a:endParaRPr lang="es-AR" dirty="0"/>
          </a:p>
        </p:txBody>
      </p:sp>
      <p:sp>
        <p:nvSpPr>
          <p:cNvPr id="3" name="Rectangle 3">
            <a:extLst>
              <a:ext uri="{FF2B5EF4-FFF2-40B4-BE49-F238E27FC236}">
                <a16:creationId xmlns:a16="http://schemas.microsoft.com/office/drawing/2014/main" id="{EBD3B369-A728-327C-8DCB-8A2F19FF2AEF}"/>
              </a:ext>
            </a:extLst>
          </p:cNvPr>
          <p:cNvSpPr>
            <a:spLocks noChangeArrowheads="1"/>
          </p:cNvSpPr>
          <p:nvPr/>
        </p:nvSpPr>
        <p:spPr bwMode="auto">
          <a:xfrm>
            <a:off x="1186722" y="3176758"/>
            <a:ext cx="9818556" cy="22640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1" i="0" u="none" strike="noStrike" cap="none" normalizeH="0" baseline="0" dirty="0">
                <a:ln>
                  <a:noFill/>
                </a:ln>
                <a:solidFill>
                  <a:srgbClr val="202122"/>
                </a:solidFill>
                <a:effectLst/>
                <a:cs typeface="Arial" panose="020B0604020202020204" pitchFamily="34" charset="0"/>
              </a:rPr>
              <a:t>LEFT</a:t>
            </a:r>
            <a:r>
              <a:rPr kumimoji="0" lang="es-AR" altLang="es-AR" sz="1800" b="1" i="0" u="none" strike="noStrike" cap="none" normalizeH="0" dirty="0">
                <a:ln>
                  <a:noFill/>
                </a:ln>
                <a:solidFill>
                  <a:srgbClr val="202122"/>
                </a:solidFill>
                <a:effectLst/>
                <a:cs typeface="Arial" panose="020B0604020202020204" pitchFamily="34" charset="0"/>
              </a:rPr>
              <a:t> JOIN</a:t>
            </a:r>
            <a:endParaRPr kumimoji="0" lang="es-AR" altLang="es-AR" sz="1800" b="1" i="0" u="none" strike="noStrike" cap="none" normalizeH="0" baseline="0" dirty="0">
              <a:ln>
                <a:noFill/>
              </a:ln>
              <a:solidFill>
                <a:srgbClr val="2021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0" i="0" u="none" strike="noStrike" cap="none" normalizeH="0" baseline="0" dirty="0">
                <a:ln>
                  <a:noFill/>
                </a:ln>
                <a:solidFill>
                  <a:srgbClr val="202122"/>
                </a:solidFill>
                <a:effectLst/>
                <a:cs typeface="Arial" panose="020B0604020202020204" pitchFamily="34" charset="0"/>
              </a:rPr>
              <a:t>Diagrama de </a:t>
            </a:r>
            <a:r>
              <a:rPr kumimoji="0" lang="es-AR" altLang="es-AR" sz="1800" b="0" i="0" u="none" strike="noStrike" cap="none" normalizeH="0" baseline="0" dirty="0" err="1">
                <a:ln>
                  <a:noFill/>
                </a:ln>
                <a:solidFill>
                  <a:srgbClr val="202122"/>
                </a:solidFill>
                <a:effectLst/>
                <a:cs typeface="Arial" panose="020B0604020202020204" pitchFamily="34" charset="0"/>
              </a:rPr>
              <a:t>Venn</a:t>
            </a:r>
            <a:r>
              <a:rPr kumimoji="0" lang="es-AR" altLang="es-AR" sz="1800" b="0" i="0" u="none" strike="noStrike" cap="none" normalizeH="0" baseline="0" dirty="0">
                <a:ln>
                  <a:noFill/>
                </a:ln>
                <a:solidFill>
                  <a:srgbClr val="202122"/>
                </a:solidFill>
                <a:effectLst/>
                <a:cs typeface="Arial" panose="020B0604020202020204" pitchFamily="34" charset="0"/>
              </a:rPr>
              <a:t> representando el </a:t>
            </a:r>
            <a:r>
              <a:rPr kumimoji="0" lang="es-AR" altLang="es-AR" sz="1800" b="1" i="0" u="none" strike="noStrike" cap="none" normalizeH="0" baseline="0" dirty="0" err="1">
                <a:ln>
                  <a:noFill/>
                </a:ln>
                <a:solidFill>
                  <a:srgbClr val="202122"/>
                </a:solidFill>
                <a:effectLst/>
                <a:cs typeface="Arial" panose="020B0604020202020204" pitchFamily="34" charset="0"/>
              </a:rPr>
              <a:t>Left</a:t>
            </a:r>
            <a:r>
              <a:rPr kumimoji="0" lang="es-AR" altLang="es-AR" sz="1800" b="1" i="0" u="none" strike="noStrike" cap="none" normalizeH="0" baseline="0" dirty="0">
                <a:ln>
                  <a:noFill/>
                </a:ln>
                <a:solidFill>
                  <a:srgbClr val="202122"/>
                </a:solidFill>
                <a:effectLst/>
                <a:cs typeface="Arial" panose="020B0604020202020204" pitchFamily="34" charset="0"/>
              </a:rPr>
              <a:t> </a:t>
            </a:r>
            <a:r>
              <a:rPr kumimoji="0" lang="es-AR" altLang="es-AR" sz="1800" b="1" i="0" u="none" strike="noStrike" cap="none" normalizeH="0" baseline="0" dirty="0" err="1">
                <a:ln>
                  <a:noFill/>
                </a:ln>
                <a:solidFill>
                  <a:srgbClr val="202122"/>
                </a:solidFill>
                <a:effectLst/>
                <a:cs typeface="Arial" panose="020B0604020202020204" pitchFamily="34" charset="0"/>
              </a:rPr>
              <a:t>Join</a:t>
            </a:r>
            <a:r>
              <a:rPr kumimoji="0" lang="es-AR" altLang="es-AR" sz="1800" b="0" i="0" u="none" strike="noStrike" cap="none" normalizeH="0" baseline="0" dirty="0">
                <a:ln>
                  <a:noFill/>
                </a:ln>
                <a:solidFill>
                  <a:srgbClr val="202122"/>
                </a:solidFill>
                <a:effectLst/>
                <a:cs typeface="Arial" panose="020B0604020202020204" pitchFamily="34" charset="0"/>
              </a:rPr>
              <a:t>, entre las tablas A y B, de una sentencia SQL</a:t>
            </a:r>
            <a:endParaRPr kumimoji="0" lang="es-AR" altLang="es-A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0" i="0" u="none" strike="noStrike" cap="none" normalizeH="0" baseline="0" dirty="0">
                <a:ln>
                  <a:noFill/>
                </a:ln>
                <a:solidFill>
                  <a:srgbClr val="202122"/>
                </a:solidFill>
                <a:effectLst/>
                <a:cs typeface="Arial" panose="020B0604020202020204" pitchFamily="34" charset="0"/>
              </a:rPr>
              <a:t>El resultado de esta operación siempre contiene todos los registros de la tabla de la izquierda (la primera tabla que se menciona en la consulta), mas los elementos </a:t>
            </a:r>
            <a:r>
              <a:rPr kumimoji="0" lang="es-AR" altLang="es-AR" sz="1800" b="0" i="0" u="none" strike="noStrike" cap="none" normalizeH="0" baseline="0" dirty="0" err="1">
                <a:ln>
                  <a:noFill/>
                </a:ln>
                <a:solidFill>
                  <a:srgbClr val="202122"/>
                </a:solidFill>
                <a:effectLst/>
                <a:cs typeface="Arial" panose="020B0604020202020204" pitchFamily="34" charset="0"/>
              </a:rPr>
              <a:t>communes</a:t>
            </a:r>
            <a:r>
              <a:rPr kumimoji="0" lang="es-AR" altLang="es-AR" sz="1800" b="0" i="0" u="none" strike="noStrike" cap="none" normalizeH="0" baseline="0" dirty="0">
                <a:ln>
                  <a:noFill/>
                </a:ln>
                <a:solidFill>
                  <a:srgbClr val="202122"/>
                </a:solidFill>
                <a:effectLst/>
                <a:cs typeface="Arial" panose="020B0604020202020204" pitchFamily="34" charset="0"/>
              </a:rPr>
              <a:t> de la tabla de derecha.</a:t>
            </a:r>
            <a:endParaRPr kumimoji="0" lang="es-AR" altLang="es-AR" sz="1800" b="0" i="0" u="none" strike="noStrike" cap="none" normalizeH="0" baseline="0" dirty="0">
              <a:ln>
                <a:noFill/>
              </a:ln>
              <a:solidFill>
                <a:schemeClr val="tx1"/>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s-AR" altLang="es-AR" sz="1800" b="0" i="0" u="none" strike="noStrike" cap="none" normalizeH="0" baseline="0" dirty="0">
                <a:ln>
                  <a:noFill/>
                </a:ln>
                <a:solidFill>
                  <a:srgbClr val="202122"/>
                </a:solidFill>
                <a:effectLst/>
                <a:cs typeface="Arial" panose="020B0604020202020204" pitchFamily="34" charset="0"/>
              </a:rPr>
              <a:t>retorna un valor nulo </a:t>
            </a:r>
            <a:r>
              <a:rPr kumimoji="0" lang="es-AR" altLang="es-AR" sz="1800" b="1" i="0" u="none" strike="noStrike" cap="none" normalizeH="0" baseline="0" dirty="0">
                <a:ln>
                  <a:noFill/>
                </a:ln>
                <a:solidFill>
                  <a:srgbClr val="3366CC"/>
                </a:solidFill>
                <a:effectLst/>
                <a:cs typeface="Arial" panose="020B0604020202020204" pitchFamily="34" charset="0"/>
                <a:hlinkClick r:id="rId4" tooltip="NULL (SQL)"/>
              </a:rPr>
              <a:t>NULL</a:t>
            </a:r>
            <a:r>
              <a:rPr kumimoji="0" lang="es-AR" altLang="es-AR" sz="1800" b="0" i="0" u="none" strike="noStrike" cap="none" normalizeH="0" baseline="0" dirty="0">
                <a:ln>
                  <a:noFill/>
                </a:ln>
                <a:solidFill>
                  <a:srgbClr val="202122"/>
                </a:solidFill>
                <a:effectLst/>
                <a:cs typeface="Arial" panose="020B0604020202020204" pitchFamily="34" charset="0"/>
              </a:rPr>
              <a:t> en los campos de la tabla</a:t>
            </a:r>
            <a:r>
              <a:rPr kumimoji="0" lang="es-AR" altLang="es-AR" sz="1800" b="0" i="0" u="none" strike="noStrike" cap="none" normalizeH="0" dirty="0">
                <a:ln>
                  <a:noFill/>
                </a:ln>
                <a:solidFill>
                  <a:srgbClr val="202122"/>
                </a:solidFill>
                <a:effectLst/>
                <a:cs typeface="Arial" panose="020B0604020202020204" pitchFamily="34" charset="0"/>
              </a:rPr>
              <a:t> </a:t>
            </a:r>
            <a:r>
              <a:rPr kumimoji="0" lang="es-AR" altLang="es-AR" sz="1800" b="0" i="0" u="none" strike="noStrike" cap="none" normalizeH="0" baseline="0" dirty="0">
                <a:ln>
                  <a:noFill/>
                </a:ln>
                <a:solidFill>
                  <a:srgbClr val="202122"/>
                </a:solidFill>
                <a:effectLst/>
                <a:cs typeface="Arial" panose="020B0604020202020204" pitchFamily="34" charset="0"/>
              </a:rPr>
              <a:t>derecha cuando no haya correspondencia.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5" name="Rectangle 5">
            <a:extLst>
              <a:ext uri="{FF2B5EF4-FFF2-40B4-BE49-F238E27FC236}">
                <a16:creationId xmlns:a16="http://schemas.microsoft.com/office/drawing/2014/main" id="{8BC4BF04-0E06-2853-EBCF-E9B7C0BD7458}"/>
              </a:ext>
            </a:extLst>
          </p:cNvPr>
          <p:cNvSpPr>
            <a:spLocks noChangeArrowheads="1"/>
          </p:cNvSpPr>
          <p:nvPr/>
        </p:nvSpPr>
        <p:spPr bwMode="auto">
          <a:xfrm flipH="1">
            <a:off x="13631056" y="752476"/>
            <a:ext cx="112053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6" name="Rectangle 6">
            <a:extLst>
              <a:ext uri="{FF2B5EF4-FFF2-40B4-BE49-F238E27FC236}">
                <a16:creationId xmlns:a16="http://schemas.microsoft.com/office/drawing/2014/main" id="{7AC2B915-D40B-B993-58D9-915A3DE1D4E7}"/>
              </a:ext>
            </a:extLst>
          </p:cNvPr>
          <p:cNvSpPr>
            <a:spLocks noChangeArrowheads="1"/>
          </p:cNvSpPr>
          <p:nvPr/>
        </p:nvSpPr>
        <p:spPr bwMode="auto">
          <a:xfrm flipH="1">
            <a:off x="1622994" y="551187"/>
            <a:ext cx="7474510"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ts val="600"/>
              </a:spcAft>
              <a:buClrTx/>
              <a:buSzTx/>
              <a:buFontTx/>
              <a:buNone/>
              <a:tabLst/>
            </a:pPr>
            <a:r>
              <a:rPr kumimoji="0" lang="es-AR" altLang="es-AR" sz="1600" b="0" i="0" u="none" strike="noStrike" cap="none" normalizeH="0" baseline="0" dirty="0">
                <a:ln>
                  <a:noFill/>
                </a:ln>
                <a:solidFill>
                  <a:srgbClr val="00008B"/>
                </a:solidFill>
                <a:effectLst/>
                <a:latin typeface="+mn-lt"/>
                <a:ea typeface="Times New Roman" panose="02020603050405020304" pitchFamily="18" charset="0"/>
                <a:cs typeface="Times New Roman" panose="02020603050405020304" pitchFamily="18" charset="0"/>
              </a:rPr>
              <a:t>RIGHT JOIN</a:t>
            </a:r>
            <a:endParaRPr kumimoji="0" lang="es-AR" altLang="es-AR"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Y como podemos imaginarnos, RIGHT JOIN es lo opuesto al ejemplo anterior. En este caso, se devolverán todas las filas de la tabla de la derecha junto con las filas de la tabla izquierda para que se cumpla la condición.</a:t>
            </a:r>
            <a:endParaRPr kumimoji="0" lang="es-AR" altLang="es-AR" sz="2400" b="0" i="0" u="none" strike="noStrike" cap="none" normalizeH="0" baseline="0" dirty="0">
              <a:ln>
                <a:noFill/>
              </a:ln>
              <a:solidFill>
                <a:schemeClr val="tx1"/>
              </a:solidFill>
              <a:effectLst/>
              <a:latin typeface="+mn-lt"/>
            </a:endParaRPr>
          </a:p>
        </p:txBody>
      </p:sp>
      <p:sp>
        <p:nvSpPr>
          <p:cNvPr id="9" name="CuadroTexto 8">
            <a:extLst>
              <a:ext uri="{FF2B5EF4-FFF2-40B4-BE49-F238E27FC236}">
                <a16:creationId xmlns:a16="http://schemas.microsoft.com/office/drawing/2014/main" id="{5974499A-C00D-418C-F108-8CCD06401B65}"/>
              </a:ext>
            </a:extLst>
          </p:cNvPr>
          <p:cNvSpPr txBox="1"/>
          <p:nvPr/>
        </p:nvSpPr>
        <p:spPr>
          <a:xfrm>
            <a:off x="1270024" y="1818844"/>
            <a:ext cx="4944797" cy="1234697"/>
          </a:xfrm>
          <a:prstGeom prst="rect">
            <a:avLst/>
          </a:prstGeom>
          <a:noFill/>
        </p:spPr>
        <p:txBody>
          <a:bodyPr wrap="square">
            <a:spAutoFit/>
          </a:bodyPr>
          <a:lstStyle/>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SELECT</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t1.codcliente, t1.nombre, t1.apellido, t2.nrofact</a:t>
            </a:r>
            <a:endParaRPr lang="es-AR"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FROM</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clientes </a:t>
            </a: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AS</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t1 </a:t>
            </a: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RIGHT</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a:t>
            </a: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JOIN</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factura </a:t>
            </a: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AS</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t2</a:t>
            </a:r>
            <a:endParaRPr lang="es-AR"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ON</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t1.codcliente = t2.codcliente </a:t>
            </a:r>
          </a:p>
          <a:p>
            <a:pPr algn="just">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ORDER</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a:t>
            </a:r>
            <a:r>
              <a:rPr lang="es-AR" sz="1400" kern="0" dirty="0">
                <a:solidFill>
                  <a:srgbClr val="0000FF"/>
                </a:solidFill>
                <a:effectLst/>
                <a:latin typeface="var(--bs-font-monospace)"/>
                <a:ea typeface="Times New Roman" panose="02020603050405020304" pitchFamily="18" charset="0"/>
                <a:cs typeface="Courier New" panose="02070309020205020404" pitchFamily="49" charset="0"/>
              </a:rPr>
              <a:t>BY</a:t>
            </a:r>
            <a:r>
              <a:rPr lang="es-AR" sz="1400" kern="0" dirty="0">
                <a:solidFill>
                  <a:srgbClr val="000000"/>
                </a:solidFill>
                <a:effectLst/>
                <a:latin typeface="var(--bs-font-monospace)"/>
                <a:ea typeface="Times New Roman" panose="02020603050405020304" pitchFamily="18" charset="0"/>
                <a:cs typeface="Courier New" panose="02070309020205020404" pitchFamily="49" charset="0"/>
              </a:rPr>
              <a:t> t1.codcliente;</a:t>
            </a:r>
            <a:endParaRPr lang="es-AR"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Imagen 10">
            <a:extLst>
              <a:ext uri="{FF2B5EF4-FFF2-40B4-BE49-F238E27FC236}">
                <a16:creationId xmlns:a16="http://schemas.microsoft.com/office/drawing/2014/main" id="{53C2A113-4AAF-48E9-734D-D564315DA32B}"/>
              </a:ext>
            </a:extLst>
          </p:cNvPr>
          <p:cNvPicPr>
            <a:picLocks noChangeAspect="1"/>
          </p:cNvPicPr>
          <p:nvPr/>
        </p:nvPicPr>
        <p:blipFill>
          <a:blip r:embed="rId3"/>
          <a:stretch>
            <a:fillRect/>
          </a:stretch>
        </p:blipFill>
        <p:spPr>
          <a:xfrm>
            <a:off x="635430" y="3963336"/>
            <a:ext cx="2876951" cy="2343477"/>
          </a:xfrm>
          <a:prstGeom prst="rect">
            <a:avLst/>
          </a:prstGeom>
        </p:spPr>
      </p:pic>
      <p:pic>
        <p:nvPicPr>
          <p:cNvPr id="13" name="Imagen 12">
            <a:extLst>
              <a:ext uri="{FF2B5EF4-FFF2-40B4-BE49-F238E27FC236}">
                <a16:creationId xmlns:a16="http://schemas.microsoft.com/office/drawing/2014/main" id="{A9D955D9-5239-55FE-597F-25759C655E1B}"/>
              </a:ext>
            </a:extLst>
          </p:cNvPr>
          <p:cNvPicPr>
            <a:picLocks noChangeAspect="1"/>
          </p:cNvPicPr>
          <p:nvPr/>
        </p:nvPicPr>
        <p:blipFill>
          <a:blip r:embed="rId4"/>
          <a:stretch>
            <a:fillRect/>
          </a:stretch>
        </p:blipFill>
        <p:spPr>
          <a:xfrm>
            <a:off x="4290651" y="3260024"/>
            <a:ext cx="3526433" cy="2302553"/>
          </a:xfrm>
          <a:prstGeom prst="rect">
            <a:avLst/>
          </a:prstGeom>
        </p:spPr>
      </p:pic>
      <p:pic>
        <p:nvPicPr>
          <p:cNvPr id="14" name="Imagen 13">
            <a:extLst>
              <a:ext uri="{FF2B5EF4-FFF2-40B4-BE49-F238E27FC236}">
                <a16:creationId xmlns:a16="http://schemas.microsoft.com/office/drawing/2014/main" id="{B374ED0A-667E-DAB0-414B-F1CF84E010A7}"/>
              </a:ext>
            </a:extLst>
          </p:cNvPr>
          <p:cNvPicPr>
            <a:picLocks noChangeAspect="1"/>
          </p:cNvPicPr>
          <p:nvPr/>
        </p:nvPicPr>
        <p:blipFill>
          <a:blip r:embed="rId5"/>
          <a:stretch>
            <a:fillRect/>
          </a:stretch>
        </p:blipFill>
        <p:spPr>
          <a:xfrm>
            <a:off x="8040104" y="2692877"/>
            <a:ext cx="3785017" cy="3547713"/>
          </a:xfrm>
          <a:prstGeom prst="rect">
            <a:avLst/>
          </a:prstGeom>
        </p:spPr>
      </p:pic>
      <p:sp>
        <p:nvSpPr>
          <p:cNvPr id="15" name="Rectángulo 14">
            <a:extLst>
              <a:ext uri="{FF2B5EF4-FFF2-40B4-BE49-F238E27FC236}">
                <a16:creationId xmlns:a16="http://schemas.microsoft.com/office/drawing/2014/main" id="{C9BF767D-D764-6469-4763-4755654C2408}"/>
              </a:ext>
            </a:extLst>
          </p:cNvPr>
          <p:cNvSpPr/>
          <p:nvPr/>
        </p:nvSpPr>
        <p:spPr>
          <a:xfrm>
            <a:off x="4924650" y="2993949"/>
            <a:ext cx="2488367" cy="2660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clientes</a:t>
            </a:r>
          </a:p>
        </p:txBody>
      </p:sp>
      <p:sp>
        <p:nvSpPr>
          <p:cNvPr id="16" name="Rectángulo 15">
            <a:extLst>
              <a:ext uri="{FF2B5EF4-FFF2-40B4-BE49-F238E27FC236}">
                <a16:creationId xmlns:a16="http://schemas.microsoft.com/office/drawing/2014/main" id="{966A1C96-1E0F-4B0D-BA73-0E1F07DC1638}"/>
              </a:ext>
            </a:extLst>
          </p:cNvPr>
          <p:cNvSpPr/>
          <p:nvPr/>
        </p:nvSpPr>
        <p:spPr>
          <a:xfrm>
            <a:off x="8342407" y="2426802"/>
            <a:ext cx="3117954" cy="27950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factura</a:t>
            </a:r>
          </a:p>
        </p:txBody>
      </p:sp>
      <p:sp>
        <p:nvSpPr>
          <p:cNvPr id="19" name="Flecha: hacia abajo 18">
            <a:extLst>
              <a:ext uri="{FF2B5EF4-FFF2-40B4-BE49-F238E27FC236}">
                <a16:creationId xmlns:a16="http://schemas.microsoft.com/office/drawing/2014/main" id="{FD1D12A3-BB7F-D6AF-1F00-485172BF74A3}"/>
              </a:ext>
            </a:extLst>
          </p:cNvPr>
          <p:cNvSpPr/>
          <p:nvPr/>
        </p:nvSpPr>
        <p:spPr>
          <a:xfrm>
            <a:off x="1813302" y="3260024"/>
            <a:ext cx="185979" cy="54443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2" name="CuadroTexto 1">
            <a:extLst>
              <a:ext uri="{FF2B5EF4-FFF2-40B4-BE49-F238E27FC236}">
                <a16:creationId xmlns:a16="http://schemas.microsoft.com/office/drawing/2014/main" id="{A14010DF-86FF-A5D5-DCC2-2B26305F0DD8}"/>
              </a:ext>
            </a:extLst>
          </p:cNvPr>
          <p:cNvSpPr txBox="1"/>
          <p:nvPr/>
        </p:nvSpPr>
        <p:spPr>
          <a:xfrm>
            <a:off x="2038661" y="1819651"/>
            <a:ext cx="8334531" cy="1365758"/>
          </a:xfrm>
          <a:prstGeom prst="rect">
            <a:avLst/>
          </a:prstGeom>
          <a:noFill/>
        </p:spPr>
        <p:txBody>
          <a:bodyPr wrap="square" rtlCol="0">
            <a:spAutoFit/>
          </a:bodyPr>
          <a:lstStyle/>
          <a:p>
            <a:pPr algn="just">
              <a:lnSpc>
                <a:spcPct val="107000"/>
              </a:lnSpc>
              <a:spcAft>
                <a:spcPts val="800"/>
              </a:spcAft>
            </a:pPr>
            <a:r>
              <a:rPr lang="es-AR" sz="1800" kern="0" dirty="0">
                <a:solidFill>
                  <a:srgbClr val="00008B"/>
                </a:solidFill>
                <a:effectLst/>
                <a:latin typeface="Times New Roman" panose="02020603050405020304" pitchFamily="18" charset="0"/>
                <a:ea typeface="Times New Roman" panose="02020603050405020304" pitchFamily="18" charset="0"/>
                <a:cs typeface="Times New Roman" panose="02020603050405020304" pitchFamily="18" charset="0"/>
              </a:rPr>
              <a:t>OUTER JOIN</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AR" sz="1800" kern="0" dirty="0">
                <a:effectLst/>
                <a:latin typeface="Times New Roman" panose="02020603050405020304" pitchFamily="18" charset="0"/>
                <a:ea typeface="Times New Roman" panose="02020603050405020304" pitchFamily="18" charset="0"/>
                <a:cs typeface="Times New Roman" panose="02020603050405020304" pitchFamily="18" charset="0"/>
              </a:rPr>
              <a:t>OUTER JOIN, o unión externa, realiza una combinación de las tablas y devuelve las filas de ambas tablas vinculadas, incluso si no hay filas relacionadas entre ambas tablas combinadas.</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333D9E60-BF03-0485-F3B8-8F5D9BB5E518}"/>
              </a:ext>
            </a:extLst>
          </p:cNvPr>
          <p:cNvSpPr txBox="1"/>
          <p:nvPr/>
        </p:nvSpPr>
        <p:spPr>
          <a:xfrm>
            <a:off x="3192904" y="3672591"/>
            <a:ext cx="8229599" cy="1322285"/>
          </a:xfrm>
          <a:prstGeom prst="rect">
            <a:avLst/>
          </a:prstGeom>
          <a:noFill/>
        </p:spPr>
        <p:txBody>
          <a:bodyPr wrap="square" rtlCol="0">
            <a:spAutoFit/>
          </a:bodyPr>
          <a:lstStyle/>
          <a:p>
            <a:pPr algn="just">
              <a:lnSpc>
                <a:spcPct val="107000"/>
              </a:lnSpc>
              <a:spcAft>
                <a:spcPts val="800"/>
              </a:spcAft>
            </a:pPr>
            <a:r>
              <a:rPr lang="es-AR" sz="1800" kern="0" dirty="0">
                <a:effectLst/>
                <a:latin typeface="Times New Roman" panose="02020603050405020304" pitchFamily="18" charset="0"/>
                <a:ea typeface="Times New Roman" panose="02020603050405020304" pitchFamily="18" charset="0"/>
                <a:cs typeface="Times New Roman" panose="02020603050405020304" pitchFamily="18" charset="0"/>
              </a:rPr>
              <a:t>Existen tres tipos de combinaciones externas:</a:t>
            </a:r>
            <a:endParaRPr lang="es-AR" sz="180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AR" sz="1800" kern="0" dirty="0">
                <a:effectLst/>
                <a:latin typeface="Times New Roman" panose="02020603050405020304" pitchFamily="18" charset="0"/>
                <a:ea typeface="Times New Roman" panose="02020603050405020304" pitchFamily="18" charset="0"/>
                <a:cs typeface="Times New Roman" panose="02020603050405020304" pitchFamily="18" charset="0"/>
              </a:rPr>
              <a:t>LEFT OUTER JOIN</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SzPts val="1000"/>
              <a:buFont typeface="Arial" panose="020B0604020202020204" pitchFamily="34" charset="0"/>
              <a:buChar char="•"/>
              <a:tabLst>
                <a:tab pos="457200" algn="l"/>
              </a:tabLst>
            </a:pPr>
            <a:r>
              <a:rPr lang="es-AR" sz="1800" kern="0" dirty="0">
                <a:effectLst/>
                <a:latin typeface="Times New Roman" panose="02020603050405020304" pitchFamily="18" charset="0"/>
                <a:ea typeface="Times New Roman" panose="02020603050405020304" pitchFamily="18" charset="0"/>
                <a:cs typeface="Times New Roman" panose="02020603050405020304" pitchFamily="18" charset="0"/>
              </a:rPr>
              <a:t>RIGHT OUTER JOIN</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SzPts val="1000"/>
              <a:buFont typeface="Arial" panose="020B0604020202020204" pitchFamily="34" charset="0"/>
              <a:buChar char="•"/>
              <a:tabLst>
                <a:tab pos="457200" algn="l"/>
              </a:tabLst>
            </a:pPr>
            <a:r>
              <a:rPr lang="es-AR" sz="1800" kern="0" dirty="0">
                <a:effectLst/>
                <a:latin typeface="Times New Roman" panose="02020603050405020304" pitchFamily="18" charset="0"/>
                <a:ea typeface="Times New Roman" panose="02020603050405020304" pitchFamily="18" charset="0"/>
                <a:cs typeface="Times New Roman" panose="02020603050405020304" pitchFamily="18" charset="0"/>
              </a:rPr>
              <a:t>FULL OUTER JOIN</a:t>
            </a:r>
            <a:endParaRPr lang="es-A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1228</Words>
  <Application>Microsoft Office PowerPoint</Application>
  <PresentationFormat>Panorámica</PresentationFormat>
  <Paragraphs>89</Paragraphs>
  <Slides>14</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var(--bs-font-monospace)</vt:lpstr>
      <vt:lpstr>Times New Roman</vt:lpstr>
      <vt:lpstr>-apple-system</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UNION Y UNION ALL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Sergio Neira</cp:lastModifiedBy>
  <cp:revision>2</cp:revision>
  <dcterms:modified xsi:type="dcterms:W3CDTF">2023-10-10T00:06:08Z</dcterms:modified>
</cp:coreProperties>
</file>