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5" r:id="rId3"/>
    <p:sldId id="267" r:id="rId4"/>
    <p:sldId id="268" r:id="rId5"/>
    <p:sldId id="269" r:id="rId6"/>
    <p:sldId id="270" r:id="rId7"/>
    <p:sldId id="271" r:id="rId8"/>
    <p:sldId id="272" r:id="rId9"/>
    <p:sldId id="273" r:id="rId10"/>
    <p:sldId id="274" r:id="rId11"/>
    <p:sldId id="275" r:id="rId12"/>
    <p:sldId id="276" r:id="rId13"/>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6 Redondear rectángulo de esquina diagonal"/>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8" name="7 Título"/>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 smtClean="0"/>
              <a:t>Haga clic para modificar el estilo de título del patrón</a:t>
            </a:r>
            <a:endParaRPr kumimoji="0" lang="en-US"/>
          </a:p>
        </p:txBody>
      </p:sp>
      <p:sp>
        <p:nvSpPr>
          <p:cNvPr id="9" name="8 Subtítulo"/>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10" name="9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16/8/2023</a:t>
            </a:fld>
            <a:endParaRPr lang="es-AR" dirty="0"/>
          </a:p>
        </p:txBody>
      </p:sp>
      <p:sp>
        <p:nvSpPr>
          <p:cNvPr id="11" name="10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2" name="11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lvl1pPr algn="l">
              <a:defRPr/>
            </a:lvl1pPr>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457200" y="274638"/>
            <a:ext cx="60198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5" name="4 Marcador de pie de página"/>
          <p:cNvSpPr>
            <a:spLocks noGrp="1"/>
          </p:cNvSpPr>
          <p:nvPr>
            <p:ph type="ftr" sz="quarter" idx="11"/>
          </p:nvPr>
        </p:nvSpPr>
        <p:spPr/>
        <p:txBody>
          <a:bodyPr/>
          <a:lstStyle>
            <a:extLst/>
          </a:lstStyle>
          <a:p>
            <a:endParaRPr lang="es-AR" dirty="0"/>
          </a:p>
        </p:txBody>
      </p:sp>
      <p:sp>
        <p:nvSpPr>
          <p:cNvPr id="6" name="5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6 Rectángulo"/>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8" name="7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16/8/2023</a:t>
            </a:fld>
            <a:endParaRPr lang="es-AR" dirty="0"/>
          </a:p>
        </p:txBody>
      </p:sp>
      <p:sp>
        <p:nvSpPr>
          <p:cNvPr id="9" name="8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6" name="5 Marcador de pie de página"/>
          <p:cNvSpPr>
            <a:spLocks noGrp="1"/>
          </p:cNvSpPr>
          <p:nvPr>
            <p:ph type="ftr" sz="quarter" idx="11"/>
          </p:nvPr>
        </p:nvSpPr>
        <p:spPr/>
        <p:txBody>
          <a:bodyPr/>
          <a:lstStyle>
            <a:extLst/>
          </a:lstStyle>
          <a:p>
            <a:endParaRPr lang="es-AR" dirty="0"/>
          </a:p>
        </p:txBody>
      </p:sp>
      <p:sp>
        <p:nvSpPr>
          <p:cNvPr id="7" name="6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
        <p:nvSpPr>
          <p:cNvPr id="10" name="9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9 Rectángulo"/>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11" name="10 Rectángulo"/>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dirty="0"/>
          </a:p>
        </p:txBody>
      </p:sp>
      <p:sp>
        <p:nvSpPr>
          <p:cNvPr id="2" name="1 Título"/>
          <p:cNvSpPr>
            <a:spLocks noGrp="1"/>
          </p:cNvSpPr>
          <p:nvPr>
            <p:ph type="title"/>
          </p:nvPr>
        </p:nvSpPr>
        <p:spPr>
          <a:xfrm>
            <a:off x="457200" y="251948"/>
            <a:ext cx="8229600" cy="1143000"/>
          </a:xfrm>
        </p:spPr>
        <p:txBody>
          <a:bodyPr anchor="b"/>
          <a:lstStyle>
            <a:lvl1pPr>
              <a:defRPr/>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8" name="7 Marcador de pie de página"/>
          <p:cNvSpPr>
            <a:spLocks noGrp="1"/>
          </p:cNvSpPr>
          <p:nvPr>
            <p:ph type="ftr" sz="quarter" idx="11"/>
          </p:nvPr>
        </p:nvSpPr>
        <p:spPr/>
        <p:txBody>
          <a:bodyPr/>
          <a:lstStyle>
            <a:extLst/>
          </a:lstStyle>
          <a:p>
            <a:endParaRPr lang="es-AR" dirty="0"/>
          </a:p>
        </p:txBody>
      </p:sp>
      <p:sp>
        <p:nvSpPr>
          <p:cNvPr id="9" name="8 Marcador de número de diapositiva"/>
          <p:cNvSpPr>
            <a:spLocks noGrp="1"/>
          </p:cNvSpPr>
          <p:nvPr>
            <p:ph type="sldNum" sz="quarter" idx="12"/>
          </p:nvPr>
        </p:nvSpPr>
        <p:spPr>
          <a:xfrm>
            <a:off x="8641080" y="6514568"/>
            <a:ext cx="464288" cy="274320"/>
          </a:xfrm>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53218"/>
            <a:ext cx="8229600" cy="1143000"/>
          </a:xfrm>
        </p:spPr>
        <p:txBody>
          <a:bodyP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4" name="3 Marcador de pie de página"/>
          <p:cNvSpPr>
            <a:spLocks noGrp="1"/>
          </p:cNvSpPr>
          <p:nvPr>
            <p:ph type="ftr" sz="quarter" idx="11"/>
          </p:nvPr>
        </p:nvSpPr>
        <p:spPr/>
        <p:txBody>
          <a:bodyPr/>
          <a:lstStyle>
            <a:extLst/>
          </a:lstStyle>
          <a:p>
            <a:endParaRPr lang="es-AR" dirty="0"/>
          </a:p>
        </p:txBody>
      </p:sp>
      <p:sp>
        <p:nvSpPr>
          <p:cNvPr id="5" name="4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
        <p:nvSpPr>
          <p:cNvPr id="7" name="6 Rectángulo"/>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extLst/>
          </a:lstStyle>
          <a:p>
            <a:fld id="{4BE3F768-A8F5-4702-85E3-D10609C2780E}" type="datetimeFigureOut">
              <a:rPr lang="es-AR" smtClean="0"/>
              <a:t>16/8/2023</a:t>
            </a:fld>
            <a:endParaRPr lang="es-AR" dirty="0"/>
          </a:p>
        </p:txBody>
      </p:sp>
      <p:sp>
        <p:nvSpPr>
          <p:cNvPr id="3" name="2 Marcador de pie de página"/>
          <p:cNvSpPr>
            <a:spLocks noGrp="1"/>
          </p:cNvSpPr>
          <p:nvPr>
            <p:ph type="ftr" sz="quarter" idx="11"/>
          </p:nvPr>
        </p:nvSpPr>
        <p:spPr/>
        <p:txBody>
          <a:bodyPr/>
          <a:lstStyle>
            <a:extLst/>
          </a:lstStyle>
          <a:p>
            <a:endParaRPr lang="es-AR" dirty="0"/>
          </a:p>
        </p:txBody>
      </p:sp>
      <p:sp>
        <p:nvSpPr>
          <p:cNvPr id="4" name="3 Marcador de número de diapositiva"/>
          <p:cNvSpPr>
            <a:spLocks noGrp="1"/>
          </p:cNvSpPr>
          <p:nvPr>
            <p:ph type="sldNum" sz="quarter" idx="12"/>
          </p:nvPr>
        </p:nvSpPr>
        <p:spPr/>
        <p:txBody>
          <a:bodyPr/>
          <a:lstStyle>
            <a:extLst/>
          </a:lstStyle>
          <a:p>
            <a:fld id="{19C10E34-73D1-49EB-B076-E950FB807F6A}" type="slidenum">
              <a:rPr lang="es-AR" smtClean="0"/>
              <a:t>‹Nº›</a:t>
            </a:fld>
            <a:endParaRPr lang="es-A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7 Rectángulo"/>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2" name="1 Título"/>
          <p:cNvSpPr>
            <a:spLocks noGrp="1"/>
          </p:cNvSpPr>
          <p:nvPr>
            <p:ph type="title"/>
          </p:nvPr>
        </p:nvSpPr>
        <p:spPr>
          <a:xfrm>
            <a:off x="4963136" y="304800"/>
            <a:ext cx="3931920" cy="762000"/>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9" name="8 Marcador de fecha"/>
          <p:cNvSpPr>
            <a:spLocks noGrp="1"/>
          </p:cNvSpPr>
          <p:nvPr>
            <p:ph type="dt" sz="half" idx="10"/>
          </p:nvPr>
        </p:nvSpPr>
        <p:spPr>
          <a:xfrm>
            <a:off x="5562600" y="6513670"/>
            <a:ext cx="3002280" cy="274320"/>
          </a:xfrm>
        </p:spPr>
        <p:txBody>
          <a:bodyPr vert="horz" rtlCol="0"/>
          <a:lstStyle>
            <a:extLst/>
          </a:lstStyle>
          <a:p>
            <a:fld id="{4BE3F768-A8F5-4702-85E3-D10609C2780E}" type="datetimeFigureOut">
              <a:rPr lang="es-AR" smtClean="0"/>
              <a:t>16/8/2023</a:t>
            </a:fld>
            <a:endParaRPr lang="es-AR" dirty="0"/>
          </a:p>
        </p:txBody>
      </p:sp>
      <p:sp>
        <p:nvSpPr>
          <p:cNvPr id="10" name="9 Marcador de número de diapositiva"/>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1" name="10 Marcador de pie de página"/>
          <p:cNvSpPr>
            <a:spLocks noGrp="1"/>
          </p:cNvSpPr>
          <p:nvPr>
            <p:ph type="ftr" sz="quarter" idx="12"/>
          </p:nvPr>
        </p:nvSpPr>
        <p:spPr>
          <a:xfrm>
            <a:off x="1600200" y="6513670"/>
            <a:ext cx="3907464" cy="274320"/>
          </a:xfrm>
        </p:spPr>
        <p:txBody>
          <a:bodyPr vert="horz" rtlCol="0"/>
          <a:lstStyle>
            <a:extLst/>
          </a:lstStyle>
          <a:p>
            <a:endParaRPr lang="es-AR" dirty="0"/>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3040443" y="4724400"/>
            <a:ext cx="5486400" cy="664536"/>
          </a:xfrm>
        </p:spPr>
        <p:txBody>
          <a:bodyPr anchor="b"/>
          <a:lstStyle>
            <a:lvl1pPr marL="0" algn="r">
              <a:buNone/>
              <a:defRPr sz="2000" b="1"/>
            </a:lvl1pPr>
            <a:extLst/>
          </a:lstStyle>
          <a:p>
            <a:r>
              <a:rPr kumimoji="0" lang="es-ES" smtClean="0"/>
              <a:t>Haga clic para modificar el estilo de título del patrón</a:t>
            </a:r>
            <a:endParaRPr kumimoji="0" lang="en-US"/>
          </a:p>
        </p:txBody>
      </p:sp>
      <p:sp>
        <p:nvSpPr>
          <p:cNvPr id="4" name="3 Marcador de texto"/>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
        <p:nvSpPr>
          <p:cNvPr id="13" name="12 Marcador de posición de imagen"/>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 dirty="0" smtClean="0">
                <a:solidFill>
                  <a:schemeClr val="lt1"/>
                </a:solidFill>
                <a:latin typeface="+mn-lt"/>
                <a:ea typeface="+mn-ea"/>
                <a:cs typeface="+mn-cs"/>
              </a:rPr>
              <a:t>Haga clic en el icono para agregar una imagen</a:t>
            </a:r>
            <a:endParaRPr kumimoji="0" lang="en-US" dirty="0">
              <a:solidFill>
                <a:schemeClr val="lt1"/>
              </a:solidFill>
              <a:latin typeface="+mn-lt"/>
              <a:ea typeface="+mn-ea"/>
              <a:cs typeface="+mn-cs"/>
            </a:endParaRPr>
          </a:p>
        </p:txBody>
      </p:sp>
      <p:sp>
        <p:nvSpPr>
          <p:cNvPr id="8" name="7 Marcador de fecha"/>
          <p:cNvSpPr>
            <a:spLocks noGrp="1"/>
          </p:cNvSpPr>
          <p:nvPr>
            <p:ph type="dt" sz="half" idx="10"/>
          </p:nvPr>
        </p:nvSpPr>
        <p:spPr>
          <a:xfrm>
            <a:off x="5562600" y="6509004"/>
            <a:ext cx="3002280" cy="274320"/>
          </a:xfrm>
        </p:spPr>
        <p:txBody>
          <a:bodyPr vert="horz" rtlCol="0"/>
          <a:lstStyle>
            <a:extLst/>
          </a:lstStyle>
          <a:p>
            <a:fld id="{4BE3F768-A8F5-4702-85E3-D10609C2780E}" type="datetimeFigureOut">
              <a:rPr lang="es-AR" smtClean="0"/>
              <a:t>16/8/2023</a:t>
            </a:fld>
            <a:endParaRPr lang="es-AR" dirty="0"/>
          </a:p>
        </p:txBody>
      </p:sp>
      <p:sp>
        <p:nvSpPr>
          <p:cNvPr id="9" name="8 Marcador de número de diapositiva"/>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19C10E34-73D1-49EB-B076-E950FB807F6A}" type="slidenum">
              <a:rPr lang="es-AR" smtClean="0"/>
              <a:t>‹Nº›</a:t>
            </a:fld>
            <a:endParaRPr lang="es-AR" dirty="0"/>
          </a:p>
        </p:txBody>
      </p:sp>
      <p:sp>
        <p:nvSpPr>
          <p:cNvPr id="10" name="9 Marcador de pie de página"/>
          <p:cNvSpPr>
            <a:spLocks noGrp="1"/>
          </p:cNvSpPr>
          <p:nvPr>
            <p:ph type="ftr" sz="quarter" idx="12"/>
          </p:nvPr>
        </p:nvSpPr>
        <p:spPr>
          <a:xfrm>
            <a:off x="1600200" y="6509004"/>
            <a:ext cx="3907464" cy="274320"/>
          </a:xfrm>
        </p:spPr>
        <p:txBody>
          <a:bodyPr vert="horz" rtlCol="0"/>
          <a:lstStyle>
            <a:extLst/>
          </a:lstStyle>
          <a:p>
            <a:endParaRPr lang="es-A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Redondear rectángulo de esquina diagonal"/>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3" name="2 Marcador de pie de página"/>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s-AR" dirty="0"/>
          </a:p>
        </p:txBody>
      </p:sp>
      <p:sp>
        <p:nvSpPr>
          <p:cNvPr id="14" name="13 Marcador de fecha"/>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BE3F768-A8F5-4702-85E3-D10609C2780E}" type="datetimeFigureOut">
              <a:rPr lang="es-AR" smtClean="0"/>
              <a:t>16/8/2023</a:t>
            </a:fld>
            <a:endParaRPr lang="es-AR" dirty="0"/>
          </a:p>
        </p:txBody>
      </p:sp>
      <p:sp>
        <p:nvSpPr>
          <p:cNvPr id="23" name="22 Marcador de número de diapositiva"/>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19C10E34-73D1-49EB-B076-E950FB807F6A}" type="slidenum">
              <a:rPr lang="es-AR" smtClean="0"/>
              <a:t>‹Nº›</a:t>
            </a:fld>
            <a:endParaRPr lang="es-AR" dirty="0"/>
          </a:p>
        </p:txBody>
      </p:sp>
      <p:sp>
        <p:nvSpPr>
          <p:cNvPr id="22" name="21 Marcador de título"/>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 smtClean="0"/>
              <a:t>Haga clic para modificar el estilo de título del patrón</a:t>
            </a:r>
            <a:endParaRPr kumimoji="0" lang="en-US"/>
          </a:p>
        </p:txBody>
      </p:sp>
      <p:sp>
        <p:nvSpPr>
          <p:cNvPr id="13" name="12 Marcador de texto"/>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rmAutofit/>
          </a:bodyPr>
          <a:lstStyle/>
          <a:p>
            <a:r>
              <a:rPr lang="es-ES" sz="6000" dirty="0" smtClean="0"/>
              <a:t>PROGRAMACIÓN I</a:t>
            </a:r>
            <a:endParaRPr lang="es-AR" sz="6000" dirty="0"/>
          </a:p>
        </p:txBody>
      </p:sp>
      <p:sp>
        <p:nvSpPr>
          <p:cNvPr id="3" name="2 Subtítulo"/>
          <p:cNvSpPr>
            <a:spLocks noGrp="1"/>
          </p:cNvSpPr>
          <p:nvPr>
            <p:ph type="subTitle" idx="1"/>
          </p:nvPr>
        </p:nvSpPr>
        <p:spPr/>
        <p:txBody>
          <a:bodyPr>
            <a:normAutofit/>
          </a:bodyPr>
          <a:lstStyle/>
          <a:p>
            <a:r>
              <a:rPr lang="es-ES" sz="4000" dirty="0" smtClean="0"/>
              <a:t>PRUEBAS DE ESCRITORIO</a:t>
            </a:r>
            <a:endParaRPr lang="es-AR" sz="4000" dirty="0"/>
          </a:p>
        </p:txBody>
      </p:sp>
    </p:spTree>
    <p:extLst>
      <p:ext uri="{BB962C8B-B14F-4D97-AF65-F5344CB8AC3E}">
        <p14:creationId xmlns:p14="http://schemas.microsoft.com/office/powerpoint/2010/main" val="1596038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548680"/>
            <a:ext cx="8229600" cy="864096"/>
          </a:xfrm>
        </p:spPr>
        <p:txBody>
          <a:bodyPr>
            <a:normAutofit fontScale="92500"/>
          </a:bodyPr>
          <a:lstStyle/>
          <a:p>
            <a:pPr marL="0" indent="0">
              <a:buNone/>
            </a:pPr>
            <a:r>
              <a:rPr lang="es-ES" dirty="0" smtClean="0"/>
              <a:t>Usamos este cuadro para realizar la prueba.</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752600"/>
            <a:ext cx="6141094" cy="4570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59999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76672"/>
            <a:ext cx="8291264" cy="1494731"/>
          </a:xfrm>
        </p:spPr>
        <p:txBody>
          <a:bodyPr/>
          <a:lstStyle/>
          <a:p>
            <a:pPr marL="0" indent="0">
              <a:buNone/>
            </a:pPr>
            <a:r>
              <a:rPr lang="es-ES" dirty="0" smtClean="0"/>
              <a:t>Copiamos el pseudocódigo en </a:t>
            </a:r>
            <a:r>
              <a:rPr lang="es-ES" dirty="0" err="1" smtClean="0"/>
              <a:t>Pseint</a:t>
            </a:r>
            <a:r>
              <a:rPr lang="es-ES" dirty="0" smtClean="0"/>
              <a:t> y ejecutamos:</a:t>
            </a:r>
            <a:endParaRPr lang="es-A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412776"/>
            <a:ext cx="4534619" cy="4774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467543" y="5393991"/>
            <a:ext cx="2008563" cy="954107"/>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s-ES" sz="2800" dirty="0" smtClean="0"/>
              <a:t>SALIDA DE</a:t>
            </a:r>
          </a:p>
          <a:p>
            <a:r>
              <a:rPr lang="es-ES" sz="2800" dirty="0" smtClean="0"/>
              <a:t>PSEINT</a:t>
            </a:r>
            <a:endParaRPr lang="es-AR" sz="2800" dirty="0"/>
          </a:p>
        </p:txBody>
      </p:sp>
      <p:cxnSp>
        <p:nvCxnSpPr>
          <p:cNvPr id="6" name="5 Conector angular"/>
          <p:cNvCxnSpPr>
            <a:stCxn id="4" idx="0"/>
            <a:endCxn id="3074" idx="1"/>
          </p:cNvCxnSpPr>
          <p:nvPr/>
        </p:nvCxnSpPr>
        <p:spPr>
          <a:xfrm rot="5400000" flipH="1" flipV="1">
            <a:off x="1612953" y="3659081"/>
            <a:ext cx="1593783" cy="1876039"/>
          </a:xfrm>
          <a:prstGeom prst="bentConnector2">
            <a:avLst/>
          </a:prstGeom>
          <a:ln w="571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924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67544" y="476672"/>
            <a:ext cx="8229600" cy="2142803"/>
          </a:xfrm>
        </p:spPr>
        <p:txBody>
          <a:bodyPr>
            <a:normAutofit/>
          </a:bodyPr>
          <a:lstStyle/>
          <a:p>
            <a:pPr marL="0" indent="0">
              <a:buNone/>
            </a:pPr>
            <a:r>
              <a:rPr lang="es-ES" sz="2400" dirty="0"/>
              <a:t>Los valores de las variables que se imprimieron las pondremos en la tabla. Debajo de la columna </a:t>
            </a:r>
            <a:r>
              <a:rPr lang="es-ES" sz="2400" b="1" dirty="0"/>
              <a:t>paso</a:t>
            </a:r>
            <a:r>
              <a:rPr lang="es-ES" sz="2400" dirty="0"/>
              <a:t> pondremos el paso del </a:t>
            </a:r>
            <a:r>
              <a:rPr lang="es-ES" sz="2400" dirty="0" smtClean="0"/>
              <a:t>algoritmo</a:t>
            </a:r>
            <a:r>
              <a:rPr lang="es-ES" sz="2400" dirty="0"/>
              <a:t>: 1, 2, 3, 4, </a:t>
            </a:r>
            <a:r>
              <a:rPr lang="es-ES" sz="2400" dirty="0" smtClean="0"/>
              <a:t>etc</a:t>
            </a:r>
            <a:r>
              <a:rPr lang="es-ES" sz="2400" dirty="0"/>
              <a:t>.</a:t>
            </a:r>
            <a:r>
              <a:rPr lang="es-ES" sz="2400" dirty="0" smtClean="0"/>
              <a:t> el </a:t>
            </a:r>
            <a:r>
              <a:rPr lang="es-ES" sz="2400" dirty="0"/>
              <a:t>cual dependerá de la cantidad de veces que se ejecute el algoritmo. Para este ejemplo tenemos 4 filas.</a:t>
            </a:r>
            <a:endParaRPr lang="es-AR" sz="2400"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2018006" y="2492896"/>
            <a:ext cx="5753848" cy="217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CuadroTexto"/>
          <p:cNvSpPr txBox="1"/>
          <p:nvPr/>
        </p:nvSpPr>
        <p:spPr>
          <a:xfrm>
            <a:off x="2051033" y="4865916"/>
            <a:ext cx="5735032" cy="1569660"/>
          </a:xfrm>
          <a:prstGeom prst="rect">
            <a:avLst/>
          </a:prstGeom>
          <a:noFill/>
        </p:spPr>
        <p:txBody>
          <a:bodyPr wrap="none" rtlCol="0">
            <a:spAutoFit/>
          </a:bodyPr>
          <a:lstStyle/>
          <a:p>
            <a:r>
              <a:rPr lang="es-ES" sz="2400" dirty="0"/>
              <a:t>Los valores finales de las variables son:</a:t>
            </a:r>
          </a:p>
          <a:p>
            <a:pPr marL="342900" indent="-342900">
              <a:buFont typeface="Arial" pitchFamily="34" charset="0"/>
              <a:buChar char="•"/>
            </a:pPr>
            <a:r>
              <a:rPr lang="es-ES" sz="2400" dirty="0" smtClean="0"/>
              <a:t>x = 13</a:t>
            </a:r>
            <a:endParaRPr lang="es-ES" sz="2400" dirty="0"/>
          </a:p>
          <a:p>
            <a:pPr marL="342900" indent="-342900">
              <a:buFont typeface="Arial" pitchFamily="34" charset="0"/>
              <a:buChar char="•"/>
            </a:pPr>
            <a:r>
              <a:rPr lang="es-ES" sz="2400" dirty="0" smtClean="0"/>
              <a:t>y = 1</a:t>
            </a:r>
            <a:endParaRPr lang="es-ES" sz="2400" dirty="0"/>
          </a:p>
          <a:p>
            <a:pPr marL="342900" indent="-342900">
              <a:buFont typeface="Arial" pitchFamily="34" charset="0"/>
              <a:buChar char="•"/>
            </a:pPr>
            <a:r>
              <a:rPr lang="es-ES" sz="2400" dirty="0" smtClean="0"/>
              <a:t>suma = 33</a:t>
            </a:r>
            <a:endParaRPr lang="es-ES" sz="2400" dirty="0"/>
          </a:p>
        </p:txBody>
      </p:sp>
    </p:spTree>
    <p:extLst>
      <p:ext uri="{BB962C8B-B14F-4D97-AF65-F5344CB8AC3E}">
        <p14:creationId xmlns:p14="http://schemas.microsoft.com/office/powerpoint/2010/main" val="2347435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¿QUÉ ES?</a:t>
            </a:r>
            <a:endParaRPr lang="es-AR" dirty="0"/>
          </a:p>
        </p:txBody>
      </p:sp>
      <p:sp>
        <p:nvSpPr>
          <p:cNvPr id="3" name="2 Marcador de contenido"/>
          <p:cNvSpPr>
            <a:spLocks noGrp="1"/>
          </p:cNvSpPr>
          <p:nvPr>
            <p:ph idx="1"/>
          </p:nvPr>
        </p:nvSpPr>
        <p:spPr/>
        <p:txBody>
          <a:bodyPr>
            <a:normAutofit/>
          </a:bodyPr>
          <a:lstStyle/>
          <a:p>
            <a:pPr marL="0" indent="0">
              <a:buNone/>
            </a:pPr>
            <a:r>
              <a:rPr lang="es-ES" sz="2800" dirty="0" smtClean="0"/>
              <a:t>Es un proceso manual a través del cual se busca verificar la programación y la lógica de un algoritmo antes de iniciar un programa.</a:t>
            </a:r>
          </a:p>
          <a:p>
            <a:pPr marL="0" indent="0">
              <a:buNone/>
            </a:pPr>
            <a:r>
              <a:rPr lang="es-ES" sz="2800" dirty="0" smtClean="0"/>
              <a:t>Estas pruebas permiten a los programadores identificar posibles fallas y errores, que puedan hacer que esto no funcione de manera adecuada; para ello se hace un seguimiento de cada una de las líneas dentro de un pseudocódigo con lo que puedan garantizar su funcionamiento.</a:t>
            </a:r>
            <a:endParaRPr lang="es-AR" sz="2800" dirty="0"/>
          </a:p>
        </p:txBody>
      </p:sp>
    </p:spTree>
    <p:extLst>
      <p:ext uri="{BB962C8B-B14F-4D97-AF65-F5344CB8AC3E}">
        <p14:creationId xmlns:p14="http://schemas.microsoft.com/office/powerpoint/2010/main" val="1908673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OBJETIVO</a:t>
            </a:r>
            <a:endParaRPr lang="es-AR" dirty="0"/>
          </a:p>
        </p:txBody>
      </p:sp>
      <p:sp>
        <p:nvSpPr>
          <p:cNvPr id="3" name="2 Marcador de contenido"/>
          <p:cNvSpPr>
            <a:spLocks noGrp="1"/>
          </p:cNvSpPr>
          <p:nvPr>
            <p:ph idx="1"/>
          </p:nvPr>
        </p:nvSpPr>
        <p:spPr/>
        <p:txBody>
          <a:bodyPr/>
          <a:lstStyle/>
          <a:p>
            <a:pPr marL="0" indent="0">
              <a:buNone/>
            </a:pPr>
            <a:r>
              <a:rPr lang="es-ES" dirty="0"/>
              <a:t>El objetivo de estas pruebas es examinar la funcionalidad, seguridad, facilidad de uso y estabilidad de la aplicación antes de su </a:t>
            </a:r>
            <a:r>
              <a:rPr lang="es-ES" dirty="0" smtClean="0"/>
              <a:t>implementación, </a:t>
            </a:r>
            <a:r>
              <a:rPr lang="es-ES" dirty="0"/>
              <a:t>o luego de haber realizado alguna modificación o corrección.</a:t>
            </a:r>
            <a:endParaRPr lang="es-AR" dirty="0"/>
          </a:p>
          <a:p>
            <a:pPr marL="0" indent="0">
              <a:buNone/>
            </a:pPr>
            <a:endParaRPr lang="es-AR" dirty="0"/>
          </a:p>
        </p:txBody>
      </p:sp>
    </p:spTree>
    <p:extLst>
      <p:ext uri="{BB962C8B-B14F-4D97-AF65-F5344CB8AC3E}">
        <p14:creationId xmlns:p14="http://schemas.microsoft.com/office/powerpoint/2010/main" val="1848235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TIPOS DE PRUEBAS</a:t>
            </a:r>
            <a:endParaRPr lang="es-AR" dirty="0"/>
          </a:p>
        </p:txBody>
      </p:sp>
      <p:sp>
        <p:nvSpPr>
          <p:cNvPr id="4" name="3 CuadroTexto"/>
          <p:cNvSpPr txBox="1"/>
          <p:nvPr/>
        </p:nvSpPr>
        <p:spPr>
          <a:xfrm>
            <a:off x="745223" y="3229819"/>
            <a:ext cx="2306401" cy="1384995"/>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s-ES" sz="2800" dirty="0" smtClean="0"/>
              <a:t>PRUEBAS</a:t>
            </a:r>
          </a:p>
          <a:p>
            <a:pPr algn="ctr"/>
            <a:r>
              <a:rPr lang="es-ES" sz="2800" dirty="0" smtClean="0"/>
              <a:t>DE</a:t>
            </a:r>
          </a:p>
          <a:p>
            <a:pPr algn="ctr"/>
            <a:r>
              <a:rPr lang="es-ES" sz="2800" dirty="0" smtClean="0"/>
              <a:t>ESCRITORIO</a:t>
            </a:r>
            <a:endParaRPr lang="es-AR" sz="2800" dirty="0"/>
          </a:p>
        </p:txBody>
      </p:sp>
      <p:sp>
        <p:nvSpPr>
          <p:cNvPr id="5" name="4 CuadroTexto"/>
          <p:cNvSpPr txBox="1"/>
          <p:nvPr/>
        </p:nvSpPr>
        <p:spPr>
          <a:xfrm>
            <a:off x="745223" y="1844824"/>
            <a:ext cx="2308774"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ES" sz="2400" dirty="0" smtClean="0"/>
              <a:t>FUNCIONALES</a:t>
            </a:r>
            <a:endParaRPr lang="es-AR" sz="2400" dirty="0"/>
          </a:p>
        </p:txBody>
      </p:sp>
      <p:sp>
        <p:nvSpPr>
          <p:cNvPr id="6" name="5 CuadroTexto"/>
          <p:cNvSpPr txBox="1"/>
          <p:nvPr/>
        </p:nvSpPr>
        <p:spPr>
          <a:xfrm>
            <a:off x="471526" y="5445224"/>
            <a:ext cx="2853795"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ES" sz="2400" dirty="0" smtClean="0"/>
              <a:t>NO FUNCIONALES</a:t>
            </a:r>
            <a:endParaRPr lang="es-AR" sz="2400" dirty="0"/>
          </a:p>
        </p:txBody>
      </p:sp>
      <p:cxnSp>
        <p:nvCxnSpPr>
          <p:cNvPr id="8" name="7 Conector recto de flecha"/>
          <p:cNvCxnSpPr>
            <a:stCxn id="4" idx="0"/>
            <a:endCxn id="5" idx="2"/>
          </p:cNvCxnSpPr>
          <p:nvPr/>
        </p:nvCxnSpPr>
        <p:spPr>
          <a:xfrm flipV="1">
            <a:off x="1898424" y="2306489"/>
            <a:ext cx="1186" cy="92333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a:stCxn id="4" idx="2"/>
            <a:endCxn id="6" idx="0"/>
          </p:cNvCxnSpPr>
          <p:nvPr/>
        </p:nvCxnSpPr>
        <p:spPr>
          <a:xfrm>
            <a:off x="1898424" y="4614814"/>
            <a:ext cx="0" cy="83041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8" name="17 CuadroTexto"/>
          <p:cNvSpPr txBox="1"/>
          <p:nvPr/>
        </p:nvSpPr>
        <p:spPr>
          <a:xfrm>
            <a:off x="4287893" y="2075656"/>
            <a:ext cx="432048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smtClean="0"/>
              <a:t>Se emplean para certificar que un sitio web o un sistema funcione tal y como debe hacerlo.</a:t>
            </a:r>
            <a:endParaRPr lang="es-AR" dirty="0"/>
          </a:p>
        </p:txBody>
      </p:sp>
      <p:cxnSp>
        <p:nvCxnSpPr>
          <p:cNvPr id="20" name="19 Conector recto de flecha"/>
          <p:cNvCxnSpPr>
            <a:stCxn id="5" idx="3"/>
            <a:endCxn id="18" idx="1"/>
          </p:cNvCxnSpPr>
          <p:nvPr/>
        </p:nvCxnSpPr>
        <p:spPr>
          <a:xfrm>
            <a:off x="3053997" y="2075657"/>
            <a:ext cx="1233896" cy="46166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2" name="21 CuadroTexto"/>
          <p:cNvSpPr txBox="1"/>
          <p:nvPr/>
        </p:nvSpPr>
        <p:spPr>
          <a:xfrm>
            <a:off x="4457716" y="4293096"/>
            <a:ext cx="3980835"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dirty="0" smtClean="0"/>
              <a:t>Con estas se puede verificar la preparación de un sistema en relación a sus parámetros no funcionales (rendimiento, accesibilidad, UX), los cuales no se abordan en las pruebas funcionales.</a:t>
            </a:r>
            <a:endParaRPr lang="es-AR" dirty="0"/>
          </a:p>
        </p:txBody>
      </p:sp>
      <p:cxnSp>
        <p:nvCxnSpPr>
          <p:cNvPr id="24" name="23 Conector recto de flecha"/>
          <p:cNvCxnSpPr>
            <a:stCxn id="6" idx="3"/>
            <a:endCxn id="22" idx="1"/>
          </p:cNvCxnSpPr>
          <p:nvPr/>
        </p:nvCxnSpPr>
        <p:spPr>
          <a:xfrm flipV="1">
            <a:off x="3325321" y="5308759"/>
            <a:ext cx="1132395" cy="36729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623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0"/>
            <a:ext cx="8229600" cy="5623837"/>
          </a:xfrm>
        </p:spPr>
        <p:txBody>
          <a:bodyPr/>
          <a:lstStyle/>
          <a:p>
            <a:pPr marL="0" indent="0">
              <a:buNone/>
            </a:pPr>
            <a:r>
              <a:rPr lang="es-ES" dirty="0" smtClean="0"/>
              <a:t>Las </a:t>
            </a:r>
            <a:r>
              <a:rPr lang="es-ES" b="1" dirty="0" smtClean="0"/>
              <a:t>pruebas de escritorio,</a:t>
            </a:r>
            <a:r>
              <a:rPr lang="es-ES" dirty="0" smtClean="0"/>
              <a:t> buscan revisar de forma integral, todo el funcionamiento del sistema, desde su proceso de entrada hasta la salida.</a:t>
            </a:r>
          </a:p>
          <a:p>
            <a:pPr marL="0" indent="0">
              <a:buNone/>
            </a:pPr>
            <a:endParaRPr lang="es-ES" dirty="0"/>
          </a:p>
          <a:p>
            <a:pPr marL="0" indent="0">
              <a:buNone/>
            </a:pPr>
            <a:r>
              <a:rPr lang="es-ES" dirty="0" smtClean="0"/>
              <a:t>Mientras, que las </a:t>
            </a:r>
            <a:r>
              <a:rPr lang="es-ES" b="1" dirty="0" smtClean="0"/>
              <a:t>pruebas de software </a:t>
            </a:r>
            <a:r>
              <a:rPr lang="es-ES" dirty="0" smtClean="0"/>
              <a:t>se centran en verificar el funcionamiento de un programa en específico dentro del sistema.</a:t>
            </a:r>
            <a:endParaRPr lang="es-AR" dirty="0"/>
          </a:p>
        </p:txBody>
      </p:sp>
    </p:spTree>
    <p:extLst>
      <p:ext uri="{BB962C8B-B14F-4D97-AF65-F5344CB8AC3E}">
        <p14:creationId xmlns:p14="http://schemas.microsoft.com/office/powerpoint/2010/main" val="2549696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VENTAJAS</a:t>
            </a:r>
            <a:endParaRPr lang="es-AR" dirty="0"/>
          </a:p>
        </p:txBody>
      </p:sp>
      <p:sp>
        <p:nvSpPr>
          <p:cNvPr id="3" name="2 Marcador de contenido"/>
          <p:cNvSpPr>
            <a:spLocks noGrp="1"/>
          </p:cNvSpPr>
          <p:nvPr>
            <p:ph idx="1"/>
          </p:nvPr>
        </p:nvSpPr>
        <p:spPr>
          <a:xfrm>
            <a:off x="457200" y="1412776"/>
            <a:ext cx="8229600" cy="5040560"/>
          </a:xfrm>
        </p:spPr>
        <p:txBody>
          <a:bodyPr>
            <a:normAutofit fontScale="92500" lnSpcReduction="20000"/>
          </a:bodyPr>
          <a:lstStyle/>
          <a:p>
            <a:r>
              <a:rPr lang="es-ES" dirty="0" smtClean="0"/>
              <a:t>Permiten identificar con mayor facilidad los errores o problemas en un algoritmo antes de llegar a la codificación definitiva.</a:t>
            </a:r>
          </a:p>
          <a:p>
            <a:r>
              <a:rPr lang="es-ES" dirty="0" smtClean="0"/>
              <a:t>Permiten minimizar el tiempo de evaluación de la lógica al implementar un algoritmo para programar.</a:t>
            </a:r>
          </a:p>
          <a:p>
            <a:r>
              <a:rPr lang="es-ES" dirty="0" smtClean="0"/>
              <a:t>Son rentables, ya que es un procedimiento manual.</a:t>
            </a:r>
          </a:p>
          <a:p>
            <a:r>
              <a:rPr lang="es-ES" dirty="0" smtClean="0"/>
              <a:t>Permiten buscar deficiencias de manera eficiente.</a:t>
            </a:r>
          </a:p>
          <a:p>
            <a:r>
              <a:rPr lang="es-ES" dirty="0" smtClean="0"/>
              <a:t>Permiten aumentar la seguridad, integridad y confiabilidad de los sistemas, blindando cualquier posible fuga de información.</a:t>
            </a:r>
            <a:endParaRPr lang="es-AR" dirty="0"/>
          </a:p>
        </p:txBody>
      </p:sp>
    </p:spTree>
    <p:extLst>
      <p:ext uri="{BB962C8B-B14F-4D97-AF65-F5344CB8AC3E}">
        <p14:creationId xmlns:p14="http://schemas.microsoft.com/office/powerpoint/2010/main" val="3650477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DESVENTAJAS</a:t>
            </a:r>
            <a:endParaRPr lang="es-AR" dirty="0"/>
          </a:p>
        </p:txBody>
      </p:sp>
      <p:sp>
        <p:nvSpPr>
          <p:cNvPr id="3" name="2 Marcador de contenido"/>
          <p:cNvSpPr>
            <a:spLocks noGrp="1"/>
          </p:cNvSpPr>
          <p:nvPr>
            <p:ph idx="1"/>
          </p:nvPr>
        </p:nvSpPr>
        <p:spPr/>
        <p:txBody>
          <a:bodyPr/>
          <a:lstStyle/>
          <a:p>
            <a:r>
              <a:rPr lang="es-ES" dirty="0" smtClean="0"/>
              <a:t>Como cualquier proceso manual, toma mayor tiempo que un proceso automatizado.</a:t>
            </a:r>
          </a:p>
          <a:p>
            <a:r>
              <a:rPr lang="es-ES" dirty="0" smtClean="0"/>
              <a:t>Puede acarrear errores de cálculo en el proceso de verificación, que puedas llevar al re trabajo.</a:t>
            </a:r>
            <a:endParaRPr lang="es-AR" dirty="0"/>
          </a:p>
        </p:txBody>
      </p:sp>
    </p:spTree>
    <p:extLst>
      <p:ext uri="{BB962C8B-B14F-4D97-AF65-F5344CB8AC3E}">
        <p14:creationId xmlns:p14="http://schemas.microsoft.com/office/powerpoint/2010/main" val="388072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AR" dirty="0"/>
          </a:p>
        </p:txBody>
      </p:sp>
      <p:sp>
        <p:nvSpPr>
          <p:cNvPr id="3" name="2 Marcador de contenido"/>
          <p:cNvSpPr>
            <a:spLocks noGrp="1"/>
          </p:cNvSpPr>
          <p:nvPr>
            <p:ph idx="1"/>
          </p:nvPr>
        </p:nvSpPr>
        <p:spPr>
          <a:xfrm>
            <a:off x="457200" y="1646236"/>
            <a:ext cx="8229600" cy="4879107"/>
          </a:xfrm>
        </p:spPr>
        <p:txBody>
          <a:bodyPr>
            <a:normAutofit fontScale="85000" lnSpcReduction="20000"/>
          </a:bodyPr>
          <a:lstStyle/>
          <a:p>
            <a:pPr marL="0" indent="0">
              <a:buNone/>
            </a:pPr>
            <a:r>
              <a:rPr lang="es-ES" dirty="0"/>
              <a:t>Las pruebas de escritorio, a pesar de ser una de las metodologías más antiguas dentro de los lenguajes de programación, permiten acceder a resultados más certeros y confiables antes de poner en marcha un sistema</a:t>
            </a:r>
            <a:r>
              <a:rPr lang="es-ES" dirty="0" smtClean="0"/>
              <a:t>. Los </a:t>
            </a:r>
            <a:r>
              <a:rPr lang="es-ES" dirty="0"/>
              <a:t>sistemas automatizados, pueden tomar menos tiempo que este tipo de metodologías, pero generalmente no tienen la agudeza necesaria para identificar ciertas debilidades que pueden presentarse a la hora de desarrollar un algoritmo; esta es precisamente la razón, por la cual, después de décadas de desarrollos tecnológicos, esta sigue siendo una de las herramientas más usadas para garantizar el control de calidad de los sistemas.</a:t>
            </a:r>
            <a:endParaRPr lang="es-AR" dirty="0"/>
          </a:p>
        </p:txBody>
      </p:sp>
    </p:spTree>
    <p:extLst>
      <p:ext uri="{BB962C8B-B14F-4D97-AF65-F5344CB8AC3E}">
        <p14:creationId xmlns:p14="http://schemas.microsoft.com/office/powerpoint/2010/main" val="3314069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smtClean="0"/>
              <a:t>EJEMPLO</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412775"/>
            <a:ext cx="6408712" cy="518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083412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undición">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undición">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undición">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545</TotalTime>
  <Words>494</Words>
  <Application>Microsoft Office PowerPoint</Application>
  <PresentationFormat>Presentación en pantalla (4:3)</PresentationFormat>
  <Paragraphs>39</Paragraphs>
  <Slides>12</Slides>
  <Notes>0</Notes>
  <HiddenSlides>0</HiddenSlides>
  <MMClips>0</MMClips>
  <ScaleCrop>false</ScaleCrop>
  <HeadingPairs>
    <vt:vector size="4" baseType="variant">
      <vt:variant>
        <vt:lpstr>Tema</vt:lpstr>
      </vt:variant>
      <vt:variant>
        <vt:i4>1</vt:i4>
      </vt:variant>
      <vt:variant>
        <vt:lpstr>Títulos de diapositiva</vt:lpstr>
      </vt:variant>
      <vt:variant>
        <vt:i4>12</vt:i4>
      </vt:variant>
    </vt:vector>
  </HeadingPairs>
  <TitlesOfParts>
    <vt:vector size="13" baseType="lpstr">
      <vt:lpstr>Fundición</vt:lpstr>
      <vt:lpstr>PROGRAMACIÓN I</vt:lpstr>
      <vt:lpstr>¿QUÉ ES?</vt:lpstr>
      <vt:lpstr>OBJETIVO</vt:lpstr>
      <vt:lpstr>TIPOS DE PRUEBAS</vt:lpstr>
      <vt:lpstr>Presentación de PowerPoint</vt:lpstr>
      <vt:lpstr>VENTAJAS</vt:lpstr>
      <vt:lpstr>DESVENTAJAS</vt:lpstr>
      <vt:lpstr>CONCLUSIONES</vt:lpstr>
      <vt:lpstr>EJEMPLO</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I</dc:title>
  <dc:creator>Cinthia Rigoni</dc:creator>
  <cp:lastModifiedBy>Cinthia Rigoni</cp:lastModifiedBy>
  <cp:revision>29</cp:revision>
  <dcterms:created xsi:type="dcterms:W3CDTF">2023-08-07T18:44:06Z</dcterms:created>
  <dcterms:modified xsi:type="dcterms:W3CDTF">2023-08-16T23:43:32Z</dcterms:modified>
</cp:coreProperties>
</file>