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2/10/2023</a:t>
            </a:fld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7944" y="2819400"/>
            <a:ext cx="4625890" cy="269783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VARIABLES DIMENSIONADAS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Elementos sin orden.</a:t>
            </a:r>
          </a:p>
          <a:p>
            <a:r>
              <a:rPr lang="es-ES" sz="2800" dirty="0" smtClean="0"/>
              <a:t>Los elementos no pueden repetirse.</a:t>
            </a:r>
          </a:p>
          <a:p>
            <a:r>
              <a:rPr lang="es-ES" sz="2800" dirty="0" smtClean="0"/>
              <a:t>Elementos de cualquier tipo, pero solo inmutables.</a:t>
            </a:r>
          </a:p>
          <a:p>
            <a:r>
              <a:rPr lang="es-ES" sz="2800" dirty="0" smtClean="0"/>
              <a:t>No admiten rebanadas.</a:t>
            </a:r>
          </a:p>
          <a:p>
            <a:r>
              <a:rPr lang="es-ES" sz="2800" dirty="0" smtClean="0"/>
              <a:t>Pueden agregarse y eliminarse elementos.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3136"/>
            <a:ext cx="652028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9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 conjunto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25373" cy="213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592854"/>
            <a:ext cx="8825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Como no tenemos índice, solo podemos iterar de la siguiente forma:</a:t>
            </a:r>
            <a:endParaRPr lang="es-AR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05" y="4866492"/>
            <a:ext cx="515839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68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Algunas operaciones con conjuntos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 smtClean="0"/>
              <a:t>Crear un conjunto a partir de otro contenedor: </a:t>
            </a:r>
            <a:r>
              <a:rPr lang="es-ES" sz="2800" i="1" dirty="0" smtClean="0"/>
              <a:t>set(contenedor)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Longitud: </a:t>
            </a:r>
            <a:r>
              <a:rPr lang="es-ES" sz="2800" i="1" dirty="0" err="1" smtClean="0"/>
              <a:t>len</a:t>
            </a:r>
            <a:r>
              <a:rPr lang="es-ES" sz="2800" i="1" dirty="0" smtClean="0"/>
              <a:t>(conjunto)</a:t>
            </a:r>
          </a:p>
          <a:p>
            <a:r>
              <a:rPr lang="es-ES" sz="2800" dirty="0" smtClean="0"/>
              <a:t>Pertenencia: </a:t>
            </a:r>
            <a:r>
              <a:rPr lang="es-ES" sz="2800" i="1" dirty="0" smtClean="0"/>
              <a:t>elemento </a:t>
            </a:r>
            <a:r>
              <a:rPr lang="es-ES" sz="2800" b="1" i="1" dirty="0" smtClean="0"/>
              <a:t>in </a:t>
            </a:r>
            <a:r>
              <a:rPr lang="es-ES" sz="2800" i="1" dirty="0" smtClean="0"/>
              <a:t>conjunto</a:t>
            </a:r>
          </a:p>
          <a:p>
            <a:r>
              <a:rPr lang="es-ES" sz="2800" dirty="0" smtClean="0"/>
              <a:t>Agregar elemento: </a:t>
            </a:r>
            <a:r>
              <a:rPr lang="es-ES" sz="2800" i="1" dirty="0" err="1" smtClean="0"/>
              <a:t>conjunto.add</a:t>
            </a:r>
            <a:r>
              <a:rPr lang="es-ES" sz="2800" i="1" dirty="0" smtClean="0"/>
              <a:t>(elemento) – </a:t>
            </a:r>
            <a:r>
              <a:rPr lang="es-ES" sz="2800" i="1" dirty="0" err="1" smtClean="0"/>
              <a:t>conjunto.update</a:t>
            </a:r>
            <a:r>
              <a:rPr lang="es-ES" sz="2800" i="1" dirty="0" smtClean="0"/>
              <a:t>(contenedor)</a:t>
            </a:r>
            <a:endParaRPr lang="es-ES" sz="2800" dirty="0" smtClean="0"/>
          </a:p>
          <a:p>
            <a:r>
              <a:rPr lang="es-ES" sz="2800" dirty="0" smtClean="0"/>
              <a:t>Eliminar un elemento: </a:t>
            </a:r>
            <a:r>
              <a:rPr lang="es-ES" sz="2800" i="1" dirty="0" err="1" smtClean="0"/>
              <a:t>conjunto.remove</a:t>
            </a:r>
            <a:r>
              <a:rPr lang="es-ES" sz="2800" i="1" dirty="0" smtClean="0"/>
              <a:t>(elemento) – </a:t>
            </a:r>
            <a:r>
              <a:rPr lang="es-ES" sz="2800" i="1" dirty="0" err="1" smtClean="0"/>
              <a:t>conjunto.discard</a:t>
            </a:r>
            <a:r>
              <a:rPr lang="es-ES" sz="2800" i="1" dirty="0" smtClean="0"/>
              <a:t>(elemento)</a:t>
            </a:r>
            <a:endParaRPr lang="es-ES" sz="2800" dirty="0" smtClean="0"/>
          </a:p>
          <a:p>
            <a:r>
              <a:rPr lang="es-ES" sz="2800" dirty="0" smtClean="0"/>
              <a:t>Vaciar conjunto: </a:t>
            </a:r>
            <a:r>
              <a:rPr lang="es-ES" sz="2800" i="1" dirty="0" err="1" smtClean="0"/>
              <a:t>conjunto.clear</a:t>
            </a:r>
            <a:r>
              <a:rPr lang="es-ES" sz="2800" i="1" dirty="0" smtClean="0"/>
              <a:t>()</a:t>
            </a:r>
            <a:endParaRPr lang="es-ES" sz="2800" dirty="0" smtClean="0"/>
          </a:p>
          <a:p>
            <a:r>
              <a:rPr lang="es-ES" sz="2800" dirty="0" smtClean="0"/>
              <a:t>Igualdad: </a:t>
            </a:r>
            <a:r>
              <a:rPr lang="es-ES" sz="2800" i="1" dirty="0" smtClean="0"/>
              <a:t>conjunto1 == conjunto2</a:t>
            </a:r>
          </a:p>
          <a:p>
            <a:r>
              <a:rPr lang="es-ES" sz="2800" dirty="0" smtClean="0"/>
              <a:t>Unión de conjuntos: </a:t>
            </a:r>
            <a:r>
              <a:rPr lang="es-ES" sz="2800" i="1" dirty="0" smtClean="0"/>
              <a:t>conjunto1 | conjunto2</a:t>
            </a:r>
          </a:p>
          <a:p>
            <a:r>
              <a:rPr lang="es-ES" sz="2800" dirty="0" smtClean="0"/>
              <a:t>Intersección de conjuntos: </a:t>
            </a:r>
            <a:r>
              <a:rPr lang="es-ES" sz="2800" i="1" dirty="0" smtClean="0"/>
              <a:t>conjunto1 &amp; conjunto2</a:t>
            </a:r>
            <a:endParaRPr lang="es-ES" sz="2800" dirty="0" smtClean="0"/>
          </a:p>
          <a:p>
            <a:r>
              <a:rPr lang="es-ES" sz="2800" dirty="0" smtClean="0"/>
              <a:t>Inclusión:  </a:t>
            </a:r>
            <a:r>
              <a:rPr lang="es-ES" sz="2800" i="1" dirty="0" smtClean="0"/>
              <a:t>conjunto1&lt;conjunto2 – conjunto1&gt;conjunto2</a:t>
            </a:r>
          </a:p>
          <a:p>
            <a:r>
              <a:rPr lang="es-ES" sz="2800" dirty="0" smtClean="0"/>
              <a:t>Diferencia: </a:t>
            </a:r>
            <a:r>
              <a:rPr lang="es-ES" sz="2800" i="1" dirty="0" smtClean="0"/>
              <a:t>conjunto1-conjunto2</a:t>
            </a:r>
          </a:p>
          <a:p>
            <a:r>
              <a:rPr lang="es-ES" sz="2800" dirty="0" smtClean="0"/>
              <a:t>Diferencia simétrica: </a:t>
            </a:r>
            <a:r>
              <a:rPr lang="es-ES" sz="2800" i="1" dirty="0" smtClean="0"/>
              <a:t>conjunto1^conjunto2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3143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Diccionarios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/>
              <a:t>Los elementos son «pares», formados por clave y valor.</a:t>
            </a:r>
          </a:p>
          <a:p>
            <a:r>
              <a:rPr lang="es-ES" sz="2800" dirty="0" smtClean="0"/>
              <a:t>Sin orden.</a:t>
            </a:r>
          </a:p>
          <a:p>
            <a:r>
              <a:rPr lang="es-ES" sz="2800" dirty="0" smtClean="0"/>
              <a:t>Las claves no pueden repetirse, los valores sí.</a:t>
            </a:r>
          </a:p>
          <a:p>
            <a:r>
              <a:rPr lang="es-ES" sz="2800" dirty="0" smtClean="0"/>
              <a:t>Claves de cualquier tipo inmutable.</a:t>
            </a:r>
          </a:p>
          <a:p>
            <a:r>
              <a:rPr lang="es-ES" sz="2800" dirty="0" smtClean="0"/>
              <a:t>No admiten rebanadas.</a:t>
            </a:r>
          </a:p>
          <a:p>
            <a:r>
              <a:rPr lang="es-ES" sz="2800" dirty="0" smtClean="0"/>
              <a:t>Son mutables, pueden agregarse y eliminarse elementos.</a:t>
            </a:r>
          </a:p>
          <a:p>
            <a:r>
              <a:rPr lang="es-ES" sz="2800" dirty="0" smtClean="0"/>
              <a:t>Las claves hacen las veces de «índice», permitiendo acceder a los valores mediante corchetes.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8448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▷ Diccionarios en Python - [Tutorial desde Cero - Ejercicios 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0716"/>
            <a:ext cx="8781481" cy="28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0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 diccionario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18221"/>
            <a:ext cx="8784976" cy="133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64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Iterar por pares de un diccionario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71568"/>
            <a:ext cx="5343521" cy="558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2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Algunas operaciones con diccionarios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1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Longitud: </a:t>
            </a:r>
            <a:r>
              <a:rPr lang="es-ES" sz="2800" i="1" dirty="0" err="1" smtClean="0"/>
              <a:t>len</a:t>
            </a:r>
            <a:r>
              <a:rPr lang="es-ES" sz="2800" i="1" dirty="0" smtClean="0"/>
              <a:t>(diccionario)</a:t>
            </a:r>
            <a:endParaRPr lang="es-ES" sz="2800" dirty="0" smtClean="0"/>
          </a:p>
          <a:p>
            <a:r>
              <a:rPr lang="es-ES" sz="2800" dirty="0" smtClean="0"/>
              <a:t>Inclusión de clave (resultado </a:t>
            </a:r>
            <a:r>
              <a:rPr lang="es-ES" sz="2800" dirty="0" err="1" smtClean="0"/>
              <a:t>boolenano</a:t>
            </a:r>
            <a:r>
              <a:rPr lang="es-ES" sz="2800" dirty="0" smtClean="0"/>
              <a:t>): </a:t>
            </a:r>
            <a:r>
              <a:rPr lang="es-ES" sz="2800" i="1" dirty="0" smtClean="0"/>
              <a:t>clave </a:t>
            </a:r>
            <a:r>
              <a:rPr lang="es-ES" sz="2800" b="1" i="1" dirty="0" smtClean="0"/>
              <a:t>in</a:t>
            </a:r>
            <a:r>
              <a:rPr lang="es-ES" sz="2800" i="1" dirty="0" smtClean="0"/>
              <a:t> diccionario</a:t>
            </a:r>
            <a:r>
              <a:rPr lang="es-ES" sz="2800" dirty="0" smtClean="0"/>
              <a:t> (.</a:t>
            </a:r>
            <a:r>
              <a:rPr lang="es-ES" sz="2800" dirty="0" err="1" smtClean="0"/>
              <a:t>keys</a:t>
            </a:r>
            <a:r>
              <a:rPr lang="es-ES" sz="2800" dirty="0" smtClean="0"/>
              <a:t>() opcional)</a:t>
            </a:r>
          </a:p>
          <a:p>
            <a:r>
              <a:rPr lang="es-ES" sz="2800" dirty="0" smtClean="0"/>
              <a:t>Inclusión de valor</a:t>
            </a:r>
            <a:r>
              <a:rPr lang="es-ES" sz="2800" dirty="0"/>
              <a:t> (resultado </a:t>
            </a:r>
            <a:r>
              <a:rPr lang="es-ES" sz="2800" dirty="0" err="1"/>
              <a:t>boolenano</a:t>
            </a:r>
            <a:r>
              <a:rPr lang="es-ES" sz="2800" dirty="0"/>
              <a:t>): </a:t>
            </a:r>
            <a:r>
              <a:rPr lang="es-ES" sz="2800" i="1" dirty="0" smtClean="0"/>
              <a:t>valor </a:t>
            </a:r>
            <a:r>
              <a:rPr lang="es-ES" sz="2800" b="1" i="1" dirty="0" smtClean="0"/>
              <a:t>in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diccionario.values</a:t>
            </a:r>
            <a:r>
              <a:rPr lang="es-ES" sz="2800" i="1" dirty="0" smtClean="0"/>
              <a:t>()</a:t>
            </a:r>
          </a:p>
          <a:p>
            <a:r>
              <a:rPr lang="es-ES" sz="2800" dirty="0" smtClean="0"/>
              <a:t>Obtener valor: </a:t>
            </a:r>
            <a:r>
              <a:rPr lang="es-ES" sz="2800" i="1" dirty="0" smtClean="0"/>
              <a:t>diccionario[clave] – </a:t>
            </a:r>
            <a:r>
              <a:rPr lang="es-ES" sz="2800" i="1" dirty="0" err="1" smtClean="0"/>
              <a:t>diccionario.get</a:t>
            </a:r>
            <a:r>
              <a:rPr lang="es-ES" sz="2800" i="1" dirty="0" smtClean="0"/>
              <a:t>(clave[,valor]</a:t>
            </a:r>
            <a:endParaRPr lang="es-ES" sz="2800" dirty="0" smtClean="0"/>
          </a:p>
          <a:p>
            <a:r>
              <a:rPr lang="es-ES" sz="2800" dirty="0" smtClean="0"/>
              <a:t>Modificar valor: </a:t>
            </a:r>
            <a:r>
              <a:rPr lang="es-ES" sz="2800" i="1" dirty="0" smtClean="0"/>
              <a:t>diccionario[clave]=</a:t>
            </a:r>
            <a:r>
              <a:rPr lang="es-ES" sz="2800" i="1" dirty="0" err="1" smtClean="0"/>
              <a:t>nuevo_valor</a:t>
            </a:r>
            <a:endParaRPr lang="es-ES" sz="2800" dirty="0" smtClean="0"/>
          </a:p>
          <a:p>
            <a:r>
              <a:rPr lang="es-ES" sz="2800" dirty="0" smtClean="0"/>
              <a:t>Agregar elemento: </a:t>
            </a:r>
            <a:r>
              <a:rPr lang="es-ES" sz="2800" i="1" dirty="0" smtClean="0"/>
              <a:t>diccionario[clave] = valor</a:t>
            </a:r>
          </a:p>
          <a:p>
            <a:r>
              <a:rPr lang="es-ES" sz="2800" dirty="0" smtClean="0"/>
              <a:t>Agregar elementos: </a:t>
            </a:r>
            <a:r>
              <a:rPr lang="es-ES" sz="2800" i="1" dirty="0" err="1" smtClean="0"/>
              <a:t>diccionario.update</a:t>
            </a:r>
            <a:r>
              <a:rPr lang="es-ES" sz="2800" i="1" dirty="0" smtClean="0"/>
              <a:t>({c1:v1, c2:v2})</a:t>
            </a:r>
            <a:endParaRPr lang="es-ES" sz="2800" dirty="0" smtClean="0"/>
          </a:p>
          <a:p>
            <a:r>
              <a:rPr lang="es-ES" sz="2800" dirty="0" smtClean="0"/>
              <a:t>Eliminar elemento: </a:t>
            </a:r>
            <a:r>
              <a:rPr lang="es-ES" sz="2800" i="1" dirty="0" smtClean="0"/>
              <a:t>del diccionario[clave]</a:t>
            </a:r>
            <a:endParaRPr lang="es-ES" sz="2800" dirty="0" smtClean="0"/>
          </a:p>
          <a:p>
            <a:r>
              <a:rPr lang="es-ES" sz="2800" dirty="0" smtClean="0"/>
              <a:t>Vaciar diccionario: </a:t>
            </a:r>
            <a:r>
              <a:rPr lang="es-ES" sz="2800" i="1" dirty="0" err="1" smtClean="0"/>
              <a:t>diccionario.clear</a:t>
            </a:r>
            <a:r>
              <a:rPr lang="es-ES" sz="2800" i="1" dirty="0" smtClean="0"/>
              <a:t>()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96284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Errores comunes con estructuras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1"/>
          </a:xfrm>
        </p:spPr>
        <p:txBody>
          <a:bodyPr>
            <a:noAutofit/>
          </a:bodyPr>
          <a:lstStyle/>
          <a:p>
            <a:r>
              <a:rPr lang="es-ES" sz="2400" dirty="0" smtClean="0"/>
              <a:t>Concatenar una lista con un dato de otro tipo.</a:t>
            </a:r>
          </a:p>
          <a:p>
            <a:r>
              <a:rPr lang="es-ES" sz="2400" dirty="0" smtClean="0"/>
              <a:t>Imprimir una estructura directamente, sin iterar (solo mala práctica, no genera error).</a:t>
            </a:r>
          </a:p>
          <a:p>
            <a:r>
              <a:rPr lang="es-ES" sz="2400" dirty="0" smtClean="0"/>
              <a:t>No considerar los extremos de una lista o los casos «especiales» (como el de lista vacía).</a:t>
            </a:r>
          </a:p>
          <a:p>
            <a:r>
              <a:rPr lang="es-ES" sz="2400" dirty="0" smtClean="0"/>
              <a:t>Buscar en una estructura a un determinado elemento que sólo puede estar en una estructura anidada.</a:t>
            </a:r>
          </a:p>
          <a:p>
            <a:r>
              <a:rPr lang="es-ES" sz="2400" dirty="0" smtClean="0"/>
              <a:t>Iterar por un diccionario buscando una clave.</a:t>
            </a:r>
          </a:p>
          <a:p>
            <a:r>
              <a:rPr lang="es-ES" sz="2400" dirty="0" smtClean="0"/>
              <a:t>Cargar todos los datos en una misma lista cuando deberían ser diferentes.</a:t>
            </a:r>
          </a:p>
          <a:p>
            <a:r>
              <a:rPr lang="es-ES" sz="2400" dirty="0" smtClean="0"/>
              <a:t>Modificar la cantidad de elementos de la estructura que se está iterando.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457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s-ES" dirty="0" smtClean="0"/>
              <a:t>Son tipos de datos.</a:t>
            </a:r>
          </a:p>
          <a:p>
            <a:pPr>
              <a:buFont typeface="Wingdings" pitchFamily="2" charset="2"/>
              <a:buChar char="ü"/>
            </a:pPr>
            <a:r>
              <a:rPr lang="es-ES" dirty="0" err="1" smtClean="0"/>
              <a:t>Strings</a:t>
            </a:r>
            <a:r>
              <a:rPr lang="es-ES" dirty="0" smtClean="0"/>
              <a:t>, listas, </a:t>
            </a:r>
            <a:r>
              <a:rPr lang="es-ES" dirty="0" err="1" smtClean="0"/>
              <a:t>tuplas</a:t>
            </a:r>
            <a:r>
              <a:rPr lang="es-ES" dirty="0" smtClean="0"/>
              <a:t>, conjuntos, diccionarios.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Agrupan elementos.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Wingdings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Elementos ordenados por índice correlativo.</a:t>
            </a:r>
          </a:p>
          <a:p>
            <a:r>
              <a:rPr lang="es-ES" sz="2800" dirty="0" smtClean="0"/>
              <a:t>Puede contener elementos repetidos.</a:t>
            </a:r>
          </a:p>
          <a:p>
            <a:r>
              <a:rPr lang="es-ES" sz="2800" dirty="0" smtClean="0"/>
              <a:t>Elementos de cualquier tipo.</a:t>
            </a:r>
          </a:p>
          <a:p>
            <a:r>
              <a:rPr lang="es-ES" sz="2800" dirty="0" smtClean="0"/>
              <a:t>Admiten «rebanadas».</a:t>
            </a:r>
          </a:p>
          <a:p>
            <a:r>
              <a:rPr lang="es-ES" sz="2800" dirty="0" smtClean="0"/>
              <a:t>Son mutables.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endParaRPr lang="es-AR" sz="2800" dirty="0"/>
          </a:p>
        </p:txBody>
      </p:sp>
      <p:pic>
        <p:nvPicPr>
          <p:cNvPr id="1028" name="Picture 4" descr="▷ Listas y Tuplas en Python desde Cero [Curso Completo Gratis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400600" cy="259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9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una lista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3"/>
            <a:ext cx="8784976" cy="213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48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Iterando una lista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Iteración por índice (ciclo </a:t>
            </a:r>
            <a:r>
              <a:rPr lang="es-ES" sz="2800" dirty="0" err="1" smtClean="0"/>
              <a:t>for</a:t>
            </a:r>
            <a:r>
              <a:rPr lang="es-ES" sz="2800" dirty="0" smtClean="0"/>
              <a:t>):</a:t>
            </a:r>
          </a:p>
          <a:p>
            <a:endParaRPr lang="es-ES" sz="2800" dirty="0"/>
          </a:p>
          <a:p>
            <a:endParaRPr lang="es-ES" sz="2800" dirty="0" smtClean="0"/>
          </a:p>
          <a:p>
            <a:endParaRPr lang="es-ES" sz="2800" dirty="0"/>
          </a:p>
          <a:p>
            <a:r>
              <a:rPr lang="es-ES" sz="2800" dirty="0" smtClean="0"/>
              <a:t>Iteración por índice (ciclo </a:t>
            </a:r>
            <a:r>
              <a:rPr lang="es-ES" sz="2800" dirty="0" err="1" smtClean="0"/>
              <a:t>while</a:t>
            </a:r>
            <a:r>
              <a:rPr lang="es-ES" sz="2800" dirty="0" smtClean="0"/>
              <a:t>):</a:t>
            </a:r>
          </a:p>
          <a:p>
            <a:endParaRPr lang="es-ES" sz="2800" dirty="0"/>
          </a:p>
          <a:p>
            <a:endParaRPr lang="es-ES" sz="2800" dirty="0" smtClean="0"/>
          </a:p>
          <a:p>
            <a:endParaRPr lang="es-ES" sz="2800" dirty="0"/>
          </a:p>
          <a:p>
            <a:r>
              <a:rPr lang="es-ES" sz="2800" dirty="0" smtClean="0"/>
              <a:t>Iteración por elementos:</a:t>
            </a:r>
          </a:p>
          <a:p>
            <a:pPr marL="0" indent="0">
              <a:buNone/>
            </a:pPr>
            <a:endParaRPr lang="es-E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276872"/>
            <a:ext cx="446449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3865403"/>
            <a:ext cx="2376264" cy="124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89" y="5661248"/>
            <a:ext cx="347602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2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Algunas </a:t>
            </a:r>
            <a:r>
              <a:rPr lang="es-ES" dirty="0"/>
              <a:t>o</a:t>
            </a:r>
            <a:r>
              <a:rPr lang="es-ES" dirty="0" smtClean="0"/>
              <a:t>peraciones con listas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3"/>
          </a:xfrm>
        </p:spPr>
        <p:txBody>
          <a:bodyPr>
            <a:normAutofit lnSpcReduction="10000"/>
          </a:bodyPr>
          <a:lstStyle/>
          <a:p>
            <a:r>
              <a:rPr lang="es-ES" sz="2400" dirty="0" smtClean="0"/>
              <a:t>Crear lista a partir de otro contenedor: </a:t>
            </a:r>
            <a:r>
              <a:rPr lang="es-ES" sz="2400" i="1" dirty="0" err="1" smtClean="0"/>
              <a:t>list</a:t>
            </a:r>
            <a:r>
              <a:rPr lang="es-ES" sz="2400" i="1" dirty="0" smtClean="0"/>
              <a:t>(contenedor)</a:t>
            </a:r>
            <a:endParaRPr lang="es-ES" sz="2400" dirty="0" smtClean="0"/>
          </a:p>
          <a:p>
            <a:r>
              <a:rPr lang="es-ES" sz="2400" dirty="0" smtClean="0"/>
              <a:t>Concatenación: </a:t>
            </a:r>
            <a:r>
              <a:rPr lang="es-ES" sz="2400" i="1" dirty="0" smtClean="0"/>
              <a:t>lista1 + lista2</a:t>
            </a:r>
            <a:endParaRPr lang="es-AR" sz="2400" dirty="0" smtClean="0"/>
          </a:p>
          <a:p>
            <a:r>
              <a:rPr lang="es-ES" sz="2400" dirty="0" smtClean="0"/>
              <a:t>Longitud: </a:t>
            </a:r>
            <a:r>
              <a:rPr lang="es-ES" sz="2400" i="1" dirty="0" err="1" smtClean="0"/>
              <a:t>len</a:t>
            </a:r>
            <a:r>
              <a:rPr lang="es-ES" sz="2400" i="1" dirty="0" smtClean="0"/>
              <a:t>(lista)</a:t>
            </a:r>
          </a:p>
          <a:p>
            <a:r>
              <a:rPr lang="es-ES" sz="2400" dirty="0" smtClean="0"/>
              <a:t>Elemento: </a:t>
            </a:r>
            <a:r>
              <a:rPr lang="es-ES" sz="2400" i="1" dirty="0" smtClean="0"/>
              <a:t>lista[0]</a:t>
            </a:r>
            <a:r>
              <a:rPr lang="es-ES" sz="2400" dirty="0"/>
              <a:t> </a:t>
            </a:r>
            <a:r>
              <a:rPr lang="es-ES" sz="2400" dirty="0" smtClean="0"/>
              <a:t>– rebanada: </a:t>
            </a:r>
            <a:r>
              <a:rPr lang="es-ES" sz="2400" i="1" dirty="0" smtClean="0"/>
              <a:t>lista[0:3]</a:t>
            </a:r>
            <a:r>
              <a:rPr lang="es-ES" sz="2400" dirty="0" smtClean="0"/>
              <a:t> – con paso: </a:t>
            </a:r>
            <a:r>
              <a:rPr lang="es-ES" sz="2400" i="1" dirty="0" smtClean="0"/>
              <a:t>lista[0:7:2]</a:t>
            </a:r>
          </a:p>
          <a:p>
            <a:r>
              <a:rPr lang="es-ES" sz="2400" dirty="0" smtClean="0"/>
              <a:t>Modificar elemento: </a:t>
            </a:r>
            <a:r>
              <a:rPr lang="es-ES" sz="2400" i="1" dirty="0" smtClean="0"/>
              <a:t>lista[posición] = </a:t>
            </a:r>
            <a:r>
              <a:rPr lang="es-ES" sz="2400" i="1" dirty="0" err="1" smtClean="0"/>
              <a:t>nuevo_valor</a:t>
            </a:r>
            <a:endParaRPr lang="es-ES" sz="2400" dirty="0" smtClean="0"/>
          </a:p>
          <a:p>
            <a:r>
              <a:rPr lang="es-ES" sz="2400" dirty="0" smtClean="0"/>
              <a:t>Índice de un elemento: </a:t>
            </a:r>
            <a:r>
              <a:rPr lang="es-ES" sz="2400" i="1" dirty="0" err="1" smtClean="0"/>
              <a:t>lista.index</a:t>
            </a:r>
            <a:r>
              <a:rPr lang="es-ES" sz="2400" i="1" dirty="0" smtClean="0"/>
              <a:t>(elemento)</a:t>
            </a:r>
            <a:endParaRPr lang="es-ES" sz="2400" dirty="0" smtClean="0"/>
          </a:p>
          <a:p>
            <a:r>
              <a:rPr lang="es-ES" sz="2400" dirty="0" smtClean="0"/>
              <a:t>Inclusión (devuelve un </a:t>
            </a:r>
            <a:r>
              <a:rPr lang="es-ES" sz="2400" dirty="0" err="1" smtClean="0"/>
              <a:t>boolenano</a:t>
            </a:r>
            <a:r>
              <a:rPr lang="es-ES" sz="2400" dirty="0" smtClean="0"/>
              <a:t>): </a:t>
            </a:r>
            <a:r>
              <a:rPr lang="es-ES" sz="2400" i="1" dirty="0" smtClean="0"/>
              <a:t>elemento </a:t>
            </a:r>
            <a:r>
              <a:rPr lang="es-ES" sz="2400" b="1" i="1" dirty="0" smtClean="0"/>
              <a:t>in</a:t>
            </a:r>
            <a:r>
              <a:rPr lang="es-ES" sz="2400" i="1" dirty="0" smtClean="0"/>
              <a:t> lista</a:t>
            </a:r>
            <a:endParaRPr lang="es-ES" sz="2400" dirty="0" smtClean="0"/>
          </a:p>
          <a:p>
            <a:r>
              <a:rPr lang="es-ES" sz="2400" dirty="0" smtClean="0"/>
              <a:t>Contar ocurrencias de elemento: </a:t>
            </a:r>
            <a:r>
              <a:rPr lang="es-ES" sz="2400" i="1" dirty="0" err="1" smtClean="0"/>
              <a:t>lista.count</a:t>
            </a:r>
            <a:r>
              <a:rPr lang="es-ES" sz="2400" i="1" dirty="0" smtClean="0"/>
              <a:t>(elemento)</a:t>
            </a:r>
            <a:endParaRPr lang="es-ES" sz="2400" dirty="0" smtClean="0"/>
          </a:p>
          <a:p>
            <a:r>
              <a:rPr lang="es-ES" sz="2400" dirty="0" smtClean="0"/>
              <a:t>Agregar elemento al final: </a:t>
            </a:r>
            <a:r>
              <a:rPr lang="es-ES" sz="2400" i="1" dirty="0" err="1" smtClean="0"/>
              <a:t>lista.append</a:t>
            </a:r>
            <a:r>
              <a:rPr lang="es-ES" sz="2400" i="1" dirty="0" smtClean="0"/>
              <a:t>(elemento)</a:t>
            </a:r>
            <a:endParaRPr lang="es-ES" sz="2400" dirty="0" smtClean="0"/>
          </a:p>
          <a:p>
            <a:r>
              <a:rPr lang="es-ES" sz="2400" dirty="0" smtClean="0"/>
              <a:t>Agregar elemento en posición determinada: </a:t>
            </a:r>
            <a:r>
              <a:rPr lang="es-ES" sz="2400" i="1" dirty="0" err="1" smtClean="0"/>
              <a:t>lista.insert</a:t>
            </a:r>
            <a:r>
              <a:rPr lang="es-ES" sz="2400" i="1" dirty="0" smtClean="0"/>
              <a:t>(posición, elemento)</a:t>
            </a:r>
            <a:endParaRPr lang="es-ES" sz="2400" dirty="0" smtClean="0"/>
          </a:p>
          <a:p>
            <a:r>
              <a:rPr lang="es-ES" sz="2400" dirty="0" smtClean="0"/>
              <a:t>Eliminar elemento: </a:t>
            </a:r>
            <a:r>
              <a:rPr lang="es-ES" sz="2400" i="1" dirty="0" smtClean="0"/>
              <a:t>del lista[posición] </a:t>
            </a:r>
            <a:r>
              <a:rPr lang="es-ES" sz="2400" dirty="0" smtClean="0"/>
              <a:t>– </a:t>
            </a:r>
            <a:r>
              <a:rPr lang="es-ES" sz="2400" i="1" dirty="0" err="1" smtClean="0"/>
              <a:t>lista.remove</a:t>
            </a:r>
            <a:r>
              <a:rPr lang="es-ES" sz="2400" i="1" dirty="0" smtClean="0"/>
              <a:t>(elemento).</a:t>
            </a:r>
          </a:p>
          <a:p>
            <a:r>
              <a:rPr lang="es-ES" sz="2400" dirty="0" smtClean="0"/>
              <a:t>Vaciar lista: </a:t>
            </a:r>
            <a:r>
              <a:rPr lang="es-ES" sz="2400" i="1" dirty="0" err="1" smtClean="0"/>
              <a:t>lista.clear</a:t>
            </a:r>
            <a:r>
              <a:rPr lang="es-ES" sz="2400" i="1" dirty="0" smtClean="0"/>
              <a:t>()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09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Tuplas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Son similares a las listas.</a:t>
            </a:r>
          </a:p>
          <a:p>
            <a:r>
              <a:rPr lang="es-ES" sz="2800" dirty="0" smtClean="0"/>
              <a:t>Elementos ordenados.</a:t>
            </a:r>
          </a:p>
          <a:p>
            <a:r>
              <a:rPr lang="es-ES" sz="2800" dirty="0" smtClean="0"/>
              <a:t>Puede tener elementos repetidos.</a:t>
            </a:r>
          </a:p>
          <a:p>
            <a:r>
              <a:rPr lang="es-ES" sz="2800" dirty="0" smtClean="0"/>
              <a:t>Elementos de cualquier tipo.</a:t>
            </a:r>
          </a:p>
          <a:p>
            <a:r>
              <a:rPr lang="es-ES" sz="2800" dirty="0" smtClean="0"/>
              <a:t>Admiten rebanadas.</a:t>
            </a:r>
          </a:p>
          <a:p>
            <a:r>
              <a:rPr lang="es-ES" sz="2800" dirty="0" smtClean="0"/>
              <a:t>Se iteran igual.</a:t>
            </a:r>
          </a:p>
          <a:p>
            <a:r>
              <a:rPr lang="es-ES" sz="2800" dirty="0" smtClean="0"/>
              <a:t>Casi las mismas operaciones que pueden hacerse con las listas.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DIFERENCIA: Las </a:t>
            </a:r>
            <a:r>
              <a:rPr lang="es-ES" sz="2800" dirty="0" err="1" smtClean="0"/>
              <a:t>tuplas</a:t>
            </a:r>
            <a:r>
              <a:rPr lang="es-ES" sz="2800" dirty="0" smtClean="0"/>
              <a:t> son </a:t>
            </a:r>
            <a:r>
              <a:rPr lang="es-ES" sz="2800" b="1" dirty="0" smtClean="0"/>
              <a:t>inmutables</a:t>
            </a:r>
            <a:r>
              <a:rPr lang="es-ES" sz="2800" dirty="0" smtClean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2165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Listas y Tuplas en Python desde Cero [Curso Completo Gratis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45306" cy="39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una </a:t>
            </a:r>
            <a:r>
              <a:rPr lang="es-ES" dirty="0" err="1" smtClean="0"/>
              <a:t>tupla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784976" cy="238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439652" y="5157191"/>
            <a:ext cx="626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Los paréntesis son opcionales.</a:t>
            </a:r>
          </a:p>
          <a:p>
            <a:pPr algn="ctr"/>
            <a:r>
              <a:rPr lang="es-ES" sz="2800" dirty="0" smtClean="0"/>
              <a:t>Siempre que separemos elementos con coma, se creará una </a:t>
            </a:r>
            <a:r>
              <a:rPr lang="es-ES" sz="2800" dirty="0" err="1" smtClean="0"/>
              <a:t>tupla</a:t>
            </a:r>
            <a:r>
              <a:rPr lang="es-ES" sz="2800" dirty="0" smtClean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8990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995</TotalTime>
  <Words>613</Words>
  <Application>Microsoft Office PowerPoint</Application>
  <PresentationFormat>Presentación en pantalla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Fundición</vt:lpstr>
      <vt:lpstr>PROGRAMACIÓN I</vt:lpstr>
      <vt:lpstr>Contenedores</vt:lpstr>
      <vt:lpstr>Listas</vt:lpstr>
      <vt:lpstr>Creación de una lista</vt:lpstr>
      <vt:lpstr>Iterando una lista</vt:lpstr>
      <vt:lpstr>Algunas operaciones con listas</vt:lpstr>
      <vt:lpstr>Tuplas</vt:lpstr>
      <vt:lpstr>Presentación de PowerPoint</vt:lpstr>
      <vt:lpstr>Creación de una tupla</vt:lpstr>
      <vt:lpstr>Conjuntos</vt:lpstr>
      <vt:lpstr>Creación de un conjunto</vt:lpstr>
      <vt:lpstr>Algunas operaciones con conjuntos</vt:lpstr>
      <vt:lpstr>Diccionarios</vt:lpstr>
      <vt:lpstr>Presentación de PowerPoint</vt:lpstr>
      <vt:lpstr>Creación de un diccionario</vt:lpstr>
      <vt:lpstr>Iterar por pares de un diccionario</vt:lpstr>
      <vt:lpstr>Algunas operaciones con diccionarios</vt:lpstr>
      <vt:lpstr>Errores comunes con estructuras de datos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Cinthia Rigoni</cp:lastModifiedBy>
  <cp:revision>48</cp:revision>
  <dcterms:created xsi:type="dcterms:W3CDTF">2023-08-07T18:44:06Z</dcterms:created>
  <dcterms:modified xsi:type="dcterms:W3CDTF">2023-10-03T01:04:36Z</dcterms:modified>
</cp:coreProperties>
</file>