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2" r:id="rId11"/>
    <p:sldId id="270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8/8/2023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¿Qué es programar?</a:t>
            </a:r>
          </a:p>
          <a:p>
            <a:r>
              <a:rPr lang="es-ES" sz="4000" dirty="0" smtClean="0"/>
              <a:t>¿Para que programamos?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u="sng" dirty="0" smtClean="0"/>
              <a:t>STRING</a:t>
            </a:r>
            <a:r>
              <a:rPr lang="es-ES" sz="2800" dirty="0" smtClean="0"/>
              <a:t>: Son </a:t>
            </a:r>
            <a:r>
              <a:rPr lang="es-ES" sz="2800" dirty="0"/>
              <a:t>un tipo de dato que utilizamos para almacenar cadenas de caracteres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La </a:t>
            </a:r>
            <a:r>
              <a:rPr lang="es-ES" sz="2800" i="1" dirty="0"/>
              <a:t>función </a:t>
            </a:r>
            <a:r>
              <a:rPr lang="es-ES" sz="2800" i="1" dirty="0" err="1"/>
              <a:t>len</a:t>
            </a:r>
            <a:r>
              <a:rPr lang="es-ES" sz="2800" dirty="0" smtClean="0"/>
              <a:t>() va </a:t>
            </a:r>
            <a:r>
              <a:rPr lang="es-ES" sz="2800" dirty="0"/>
              <a:t>a devolver el número de caracteres que tiene un </a:t>
            </a:r>
            <a:r>
              <a:rPr lang="es-ES" sz="2800" dirty="0" err="1"/>
              <a:t>string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La ventaja de los </a:t>
            </a:r>
            <a:r>
              <a:rPr lang="es-ES" sz="2800" dirty="0" err="1"/>
              <a:t>strings</a:t>
            </a:r>
            <a:r>
              <a:rPr lang="es-ES" sz="2800" dirty="0"/>
              <a:t>, es que Python </a:t>
            </a:r>
            <a:r>
              <a:rPr lang="es-ES" sz="2800" dirty="0" smtClean="0"/>
              <a:t>los </a:t>
            </a:r>
            <a:r>
              <a:rPr lang="es-ES" sz="2800" dirty="0"/>
              <a:t>dividen en caracteres. Estas divisiones, permiten acceder a cada uno de los caracteres de forma individual mediante un número de posición.</a:t>
            </a:r>
            <a:endParaRPr lang="es-E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151483"/>
            <a:ext cx="266429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OTRAS OPERACIONES CON STRINGS</a:t>
            </a:r>
          </a:p>
          <a:p>
            <a:pPr marL="0" indent="0">
              <a:buNone/>
            </a:pPr>
            <a:endParaRPr lang="es-ES" sz="2800" dirty="0"/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Concatenación: cadena1 + cadena2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Donde empieza una </a:t>
            </a:r>
            <a:r>
              <a:rPr lang="es-ES" sz="2800" dirty="0" err="1" smtClean="0"/>
              <a:t>subcadena</a:t>
            </a:r>
            <a:r>
              <a:rPr lang="es-ES" sz="2800" dirty="0" smtClean="0"/>
              <a:t>: </a:t>
            </a:r>
            <a:r>
              <a:rPr lang="es-ES" sz="2800" dirty="0" err="1" smtClean="0"/>
              <a:t>cadena.find</a:t>
            </a:r>
            <a:r>
              <a:rPr lang="es-ES" sz="2800" dirty="0" smtClean="0"/>
              <a:t>(</a:t>
            </a:r>
            <a:r>
              <a:rPr lang="es-ES" sz="2800" dirty="0" err="1" smtClean="0"/>
              <a:t>subcadena</a:t>
            </a:r>
            <a:r>
              <a:rPr lang="es-ES" sz="2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Inclusión (booleano): cadena1 in cadena2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Conversión a mayúsculas: </a:t>
            </a:r>
            <a:r>
              <a:rPr lang="es-ES" sz="2800" dirty="0" err="1" smtClean="0"/>
              <a:t>upper</a:t>
            </a:r>
            <a:r>
              <a:rPr lang="es-ES" sz="2800" dirty="0" smtClean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Conversión a minúsculas: </a:t>
            </a:r>
            <a:r>
              <a:rPr lang="es-ES" sz="2800" dirty="0" err="1" smtClean="0"/>
              <a:t>lower</a:t>
            </a:r>
            <a:r>
              <a:rPr lang="es-ES" sz="2800" dirty="0" smtClean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Eliminar espacios al principio y final: </a:t>
            </a:r>
            <a:r>
              <a:rPr lang="es-ES" sz="2800" dirty="0" err="1" smtClean="0"/>
              <a:t>cadena.strip</a:t>
            </a:r>
            <a:r>
              <a:rPr lang="es-ES" sz="2800" dirty="0" smtClean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Contar ocurrencias de </a:t>
            </a:r>
            <a:r>
              <a:rPr lang="es-ES" sz="2800" dirty="0" err="1" smtClean="0"/>
              <a:t>subcadena</a:t>
            </a:r>
            <a:r>
              <a:rPr lang="es-ES" sz="2800" dirty="0" smtClean="0"/>
              <a:t>: </a:t>
            </a:r>
            <a:r>
              <a:rPr lang="es-ES" sz="2800" dirty="0" err="1" smtClean="0"/>
              <a:t>cadena.count</a:t>
            </a:r>
            <a:r>
              <a:rPr lang="es-ES" sz="2800" dirty="0" smtClean="0"/>
              <a:t>(</a:t>
            </a:r>
            <a:r>
              <a:rPr lang="es-ES" sz="2800" dirty="0" err="1" smtClean="0"/>
              <a:t>subcadena</a:t>
            </a:r>
            <a:r>
              <a:rPr lang="es-ES" sz="2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Reemplazar </a:t>
            </a:r>
            <a:r>
              <a:rPr lang="es-ES" sz="2800" dirty="0" err="1" smtClean="0"/>
              <a:t>subcadena</a:t>
            </a:r>
            <a:r>
              <a:rPr lang="es-ES" sz="2800" dirty="0" smtClean="0"/>
              <a:t>: cadena. </a:t>
            </a:r>
            <a:r>
              <a:rPr lang="es-ES" sz="2800" dirty="0" err="1" smtClean="0"/>
              <a:t>Replace</a:t>
            </a:r>
            <a:r>
              <a:rPr lang="es-ES" sz="2800" dirty="0" smtClean="0"/>
              <a:t>(</a:t>
            </a:r>
            <a:r>
              <a:rPr lang="es-ES" sz="2800" dirty="0" err="1" smtClean="0"/>
              <a:t>subcadena_ant</a:t>
            </a:r>
            <a:r>
              <a:rPr lang="es-ES" sz="2800" dirty="0" smtClean="0"/>
              <a:t>, </a:t>
            </a:r>
            <a:r>
              <a:rPr lang="es-ES" sz="2800" dirty="0" err="1" smtClean="0"/>
              <a:t>subcadena_nueva</a:t>
            </a:r>
            <a:r>
              <a:rPr lang="es-ES" sz="2800" dirty="0" smtClean="0"/>
              <a:t>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5430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4797152"/>
            <a:ext cx="80648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u="sng" dirty="0" smtClean="0"/>
              <a:t>INTEGERS</a:t>
            </a:r>
            <a:r>
              <a:rPr lang="es-ES" sz="2800" dirty="0" smtClean="0"/>
              <a:t>: Son </a:t>
            </a:r>
            <a:r>
              <a:rPr lang="es-ES" sz="2800" dirty="0"/>
              <a:t>el tipo de dato que representa los valores numéricos enteros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/>
              <a:t>FLOAT</a:t>
            </a:r>
            <a:r>
              <a:rPr lang="es-ES" sz="2800" dirty="0"/>
              <a:t>: </a:t>
            </a:r>
            <a:r>
              <a:rPr lang="es-ES" sz="2800" dirty="0" smtClean="0"/>
              <a:t>Sirven </a:t>
            </a:r>
            <a:r>
              <a:rPr lang="es-ES" sz="2800" dirty="0"/>
              <a:t>para representar los valores con números decimales</a:t>
            </a:r>
            <a:r>
              <a:rPr lang="es-ES" sz="2800" dirty="0" smtClean="0"/>
              <a:t>. S</a:t>
            </a:r>
            <a:r>
              <a:rPr lang="es-AR" sz="2800" dirty="0"/>
              <a:t>e escriben con un punto</a:t>
            </a:r>
            <a:r>
              <a:rPr lang="es-AR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 smtClean="0"/>
              <a:t>BOOLEAN</a:t>
            </a:r>
            <a:r>
              <a:rPr lang="es-ES" sz="2800" dirty="0"/>
              <a:t>: </a:t>
            </a:r>
            <a:r>
              <a:rPr lang="es-ES" sz="2800" dirty="0" smtClean="0"/>
              <a:t>Es </a:t>
            </a:r>
            <a:r>
              <a:rPr lang="es-ES" sz="2800" dirty="0"/>
              <a:t>un tipo de dato que solo puede recibir dos valores. O bien es verdadero </a:t>
            </a:r>
            <a:r>
              <a:rPr lang="es-ES" sz="2800" dirty="0" smtClean="0"/>
              <a:t>(True</a:t>
            </a:r>
            <a:r>
              <a:rPr lang="es-ES" sz="2800" dirty="0"/>
              <a:t>) o bien es falso </a:t>
            </a:r>
            <a:r>
              <a:rPr lang="es-ES" sz="2800" dirty="0" smtClean="0"/>
              <a:t>(False).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s-ES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</a:t>
            </a:r>
            <a:r>
              <a:rPr lang="es-ES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nos </a:t>
            </a:r>
            <a:r>
              <a:rPr lang="es-E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 a servir para devolver el tipo de dato que tiene una variable.</a:t>
            </a:r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1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 smtClean="0"/>
              <a:t>CONVERSIÓN DE DATOS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str</a:t>
            </a:r>
            <a:r>
              <a:rPr lang="es-ES" sz="2800" b="1" dirty="0"/>
              <a:t>(): </a:t>
            </a:r>
            <a:r>
              <a:rPr lang="es-ES" sz="2800" dirty="0"/>
              <a:t>Devuelve la representación en cadena de caracteres del objeto que se pasa como parámetro.</a:t>
            </a:r>
          </a:p>
          <a:p>
            <a:r>
              <a:rPr lang="es-ES" sz="2800" b="1" dirty="0" err="1"/>
              <a:t>int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int</a:t>
            </a:r>
            <a:r>
              <a:rPr lang="es-ES" sz="2800" dirty="0"/>
              <a:t> a partir de un número o secuencia de caracteres.</a:t>
            </a:r>
          </a:p>
          <a:p>
            <a:r>
              <a:rPr lang="es-ES" sz="2800" b="1" dirty="0" err="1"/>
              <a:t>float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float</a:t>
            </a:r>
            <a:r>
              <a:rPr lang="es-ES" sz="2800" dirty="0"/>
              <a:t> a partir de un número o secuencia de caracteres.</a:t>
            </a:r>
          </a:p>
          <a:p>
            <a:r>
              <a:rPr lang="es-ES" sz="2800" b="1" dirty="0" err="1"/>
              <a:t>complex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complex</a:t>
            </a:r>
            <a:r>
              <a:rPr lang="es-ES" sz="2800" dirty="0"/>
              <a:t> a partir de un número o secuencia de caracteres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75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AR" dirty="0"/>
          </a:p>
        </p:txBody>
      </p:sp>
      <p:pic>
        <p:nvPicPr>
          <p:cNvPr id="3075" name="Picture 3" descr="C:\Users\Cinthia\Downloads\python-aprendiendo-desde-cero-vi-operadores-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39774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9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inthia\Downloads\python-aprendiendo-desde-cero-vi-operadores-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7006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inthia\Downloads\python-aprendiendo-desde-cero-vi-operadore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332656"/>
            <a:ext cx="6426175" cy="43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3528392" cy="161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HERRAMIENTAS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GitHub</a:t>
            </a:r>
          </a:p>
          <a:p>
            <a:r>
              <a:rPr lang="es-ES" sz="4000" dirty="0" smtClean="0"/>
              <a:t>Jira</a:t>
            </a:r>
          </a:p>
          <a:p>
            <a:r>
              <a:rPr lang="es-ES" sz="4000" dirty="0" smtClean="0"/>
              <a:t>Visual Studio </a:t>
            </a:r>
            <a:r>
              <a:rPr lang="es-ES" sz="4000" dirty="0" err="1" smtClean="0"/>
              <a:t>Code</a:t>
            </a:r>
            <a:endParaRPr lang="es-ES" sz="4000" dirty="0" smtClean="0"/>
          </a:p>
          <a:p>
            <a:r>
              <a:rPr lang="es-ES" sz="4000" dirty="0" smtClean="0"/>
              <a:t>Python 3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1756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GITHUB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149079"/>
            <a:ext cx="8219256" cy="202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Algunos aspectos destacados:</a:t>
            </a:r>
          </a:p>
          <a:p>
            <a:pPr>
              <a:buFontTx/>
              <a:buChar char="-"/>
            </a:pPr>
            <a:r>
              <a:rPr lang="es-ES" dirty="0" smtClean="0"/>
              <a:t>Repositorios</a:t>
            </a:r>
          </a:p>
          <a:p>
            <a:pPr>
              <a:buFontTx/>
              <a:buChar char="-"/>
            </a:pPr>
            <a:r>
              <a:rPr lang="es-ES" dirty="0" smtClean="0"/>
              <a:t>Control de versiones</a:t>
            </a:r>
          </a:p>
          <a:p>
            <a:pPr>
              <a:buFontTx/>
              <a:buChar char="-"/>
            </a:pPr>
            <a:r>
              <a:rPr lang="es-ES" dirty="0" smtClean="0"/>
              <a:t>Colaboración</a:t>
            </a:r>
            <a:endParaRPr lang="es-AR" dirty="0"/>
          </a:p>
        </p:txBody>
      </p:sp>
      <p:pic>
        <p:nvPicPr>
          <p:cNvPr id="4" name="Google Shape;3639;g25af1bbb0a1_2_1816"/>
          <p:cNvPicPr preferRelativeResize="0"/>
          <p:nvPr/>
        </p:nvPicPr>
        <p:blipFill rotWithShape="1">
          <a:blip r:embed="rId2">
            <a:alphaModFix/>
          </a:blip>
          <a:srcRect t="24941"/>
          <a:stretch/>
        </p:blipFill>
        <p:spPr>
          <a:xfrm>
            <a:off x="2339752" y="1658679"/>
            <a:ext cx="4570525" cy="226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8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JIRA</a:t>
            </a:r>
            <a:endParaRPr lang="es-AR" dirty="0"/>
          </a:p>
        </p:txBody>
      </p:sp>
      <p:pic>
        <p:nvPicPr>
          <p:cNvPr id="4" name="Google Shape;3651;g25af1bbb0a1_2_18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b="25892"/>
          <a:stretch/>
        </p:blipFill>
        <p:spPr>
          <a:xfrm>
            <a:off x="467544" y="1844824"/>
            <a:ext cx="8229600" cy="3353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95536" y="5445224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Es una herramienta que facilita la gestión de proyectos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2937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Creado en 1991 por Guido Van </a:t>
            </a:r>
            <a:r>
              <a:rPr lang="es-ES" sz="2800" dirty="0" err="1" smtClean="0"/>
              <a:t>Rossum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 smtClean="0"/>
              <a:t>Características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endParaRPr lang="es-ES" sz="2800" dirty="0" smtClean="0"/>
          </a:p>
          <a:p>
            <a:pPr>
              <a:buFont typeface="Wingdings" pitchFamily="2" charset="2"/>
              <a:buChar char="ü"/>
            </a:pPr>
            <a:r>
              <a:rPr lang="es-ES" sz="2800" dirty="0" smtClean="0"/>
              <a:t>Lenguaje interpretado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/>
              <a:t>Fácil de utilizar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err="1" smtClean="0"/>
              <a:t>Tipado</a:t>
            </a:r>
            <a:r>
              <a:rPr lang="es-ES" sz="2800" dirty="0" smtClean="0"/>
              <a:t> dinámicamente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/>
              <a:t>Lenguaje de alto nivel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/>
              <a:t>Orientado a objetos</a:t>
            </a:r>
            <a:endParaRPr lang="es-AR" sz="2800" dirty="0"/>
          </a:p>
        </p:txBody>
      </p:sp>
      <p:pic>
        <p:nvPicPr>
          <p:cNvPr id="4" name="Google Shape;3610;g25af1bbb0a1_2_18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4088" y="2708920"/>
            <a:ext cx="2786037" cy="293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7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¿Qué es una variable?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Una variable es un contenedor capaz de almacenar información como texto, números, valores lógicos, etc.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5224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variables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Python, para declarar (crear) una variable. Le daremos un nombre. Este no debería contener acentos ni ñ, ni ç. Tampoco debe empezar por un número o un símbolo, excepto un guión bajo (_). La convención de nombres para variables en Python, dice que se haga en </a:t>
            </a:r>
            <a:r>
              <a:rPr lang="es-ES" sz="2800" dirty="0" err="1"/>
              <a:t>snake_case</a:t>
            </a:r>
            <a:r>
              <a:rPr lang="es-ES" sz="2800" dirty="0"/>
              <a:t>, todo en minúsculas y con una barra baja de separador de palabras.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5520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3"/>
            <a:ext cx="4176464" cy="158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conclusión, los siguientes nombres de variables, son </a:t>
            </a:r>
            <a:r>
              <a:rPr lang="es-ES" sz="2800" dirty="0" smtClean="0"/>
              <a:t>correctos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6672"/>
            <a:ext cx="2200263" cy="132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932040" y="113998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5" y="2348880"/>
            <a:ext cx="2246395" cy="140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23927" y="2348880"/>
            <a:ext cx="4504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Los siguientes nombres de variables, son </a:t>
            </a:r>
            <a:r>
              <a:rPr lang="es-ES" sz="2800" dirty="0" smtClean="0"/>
              <a:t>incorrectos</a:t>
            </a:r>
            <a:endParaRPr lang="es-AR" sz="28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059832" y="304137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59532" y="4509120"/>
            <a:ext cx="4284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Estos nombres no te darán errores, pero no son </a:t>
            </a:r>
            <a:r>
              <a:rPr lang="es-ES" sz="2800" dirty="0" smtClean="0"/>
              <a:t>recomendables</a:t>
            </a:r>
            <a:endParaRPr lang="es-AR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86" y="4347897"/>
            <a:ext cx="1440160" cy="155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 de flecha"/>
          <p:cNvCxnSpPr/>
          <p:nvPr/>
        </p:nvCxnSpPr>
        <p:spPr>
          <a:xfrm>
            <a:off x="4644008" y="5201617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5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Python hay algunas palabras reservadas en que no pueden ser utilizadas como identificadores </a:t>
            </a:r>
            <a:r>
              <a:rPr lang="es-ES" sz="2800" dirty="0" smtClean="0"/>
              <a:t>válidos: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8" y="2780928"/>
            <a:ext cx="8541485" cy="267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5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276</TotalTime>
  <Words>485</Words>
  <Application>Microsoft Office PowerPoint</Application>
  <PresentationFormat>Presentación en pantalla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Fundición</vt:lpstr>
      <vt:lpstr>PROGRAMACIÓN I</vt:lpstr>
      <vt:lpstr>HERRAMIENTAS</vt:lpstr>
      <vt:lpstr>GITHUB</vt:lpstr>
      <vt:lpstr>JIRA</vt:lpstr>
      <vt:lpstr>SOBRE PYTHON</vt:lpstr>
      <vt:lpstr>VARIABLES</vt:lpstr>
      <vt:lpstr>Creación de variables</vt:lpstr>
      <vt:lpstr>Presentación de PowerPoint</vt:lpstr>
      <vt:lpstr>Presentación de PowerPoint</vt:lpstr>
      <vt:lpstr>TIPOS DE DATOS</vt:lpstr>
      <vt:lpstr>Presentación de PowerPoint</vt:lpstr>
      <vt:lpstr>Presentación de PowerPoint</vt:lpstr>
      <vt:lpstr>Presentación de PowerPoint</vt:lpstr>
      <vt:lpstr>OPERADORES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9</cp:revision>
  <dcterms:created xsi:type="dcterms:W3CDTF">2023-08-07T18:44:06Z</dcterms:created>
  <dcterms:modified xsi:type="dcterms:W3CDTF">2023-08-08T23:08:07Z</dcterms:modified>
</cp:coreProperties>
</file>