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7" r:id="rId5"/>
    <p:sldId id="260" r:id="rId6"/>
    <p:sldId id="261" r:id="rId7"/>
    <p:sldId id="262" r:id="rId8"/>
    <p:sldId id="263" r:id="rId9"/>
    <p:sldId id="264" r:id="rId10"/>
    <p:sldId id="265" r:id="rId11"/>
    <p:sldId id="266" r:id="rId12"/>
    <p:sldId id="268" r:id="rId13"/>
    <p:sldId id="269" r:id="rId14"/>
    <p:sldId id="270" r:id="rId15"/>
    <p:sldId id="271" r:id="rId16"/>
    <p:sldId id="274" r:id="rId17"/>
    <p:sldId id="275" r:id="rId18"/>
    <p:sldId id="276" r:id="rId19"/>
    <p:sldId id="272" r:id="rId20"/>
    <p:sldId id="273" r:id="rId21"/>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Redondear rectángulo de esquina diagonal"/>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Título"/>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10" name="9 Marcador de fecha"/>
          <p:cNvSpPr>
            <a:spLocks noGrp="1"/>
          </p:cNvSpPr>
          <p:nvPr>
            <p:ph type="dt" sz="half" idx="10"/>
          </p:nvPr>
        </p:nvSpPr>
        <p:spPr>
          <a:xfrm>
            <a:off x="5562600" y="6509004"/>
            <a:ext cx="3002280" cy="274320"/>
          </a:xfrm>
        </p:spPr>
        <p:txBody>
          <a:bodyPr vert="horz" rtlCol="0"/>
          <a:lstStyle>
            <a:extLst/>
          </a:lstStyle>
          <a:p>
            <a:fld id="{4BE3F768-A8F5-4702-85E3-D10609C2780E}" type="datetimeFigureOut">
              <a:rPr lang="es-AR" smtClean="0"/>
              <a:t>14/8/2023</a:t>
            </a:fld>
            <a:endParaRPr lang="es-AR"/>
          </a:p>
        </p:txBody>
      </p:sp>
      <p:sp>
        <p:nvSpPr>
          <p:cNvPr id="11" name="10 Marcador de número de diapositiva"/>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9C10E34-73D1-49EB-B076-E950FB807F6A}" type="slidenum">
              <a:rPr lang="es-AR" smtClean="0"/>
              <a:t>‹Nº›</a:t>
            </a:fld>
            <a:endParaRPr lang="es-AR"/>
          </a:p>
        </p:txBody>
      </p:sp>
      <p:sp>
        <p:nvSpPr>
          <p:cNvPr id="12" name="11 Marcador de pie de página"/>
          <p:cNvSpPr>
            <a:spLocks noGrp="1"/>
          </p:cNvSpPr>
          <p:nvPr>
            <p:ph type="ftr" sz="quarter" idx="12"/>
          </p:nvPr>
        </p:nvSpPr>
        <p:spPr>
          <a:xfrm>
            <a:off x="1600200" y="6509004"/>
            <a:ext cx="3907464" cy="274320"/>
          </a:xfrm>
        </p:spPr>
        <p:txBody>
          <a:bodyPr vert="horz" rtlCol="0"/>
          <a:lstStyle>
            <a:extLst/>
          </a:lstStyle>
          <a:p>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BE3F768-A8F5-4702-85E3-D10609C2780E}" type="datetimeFigureOut">
              <a:rPr lang="es-AR" smtClean="0"/>
              <a:t>14/8/2023</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19C10E34-73D1-49EB-B076-E950FB807F6A}" type="slidenum">
              <a:rPr lang="es-AR" smtClean="0"/>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lvl1pPr algn="l">
              <a:defRPr/>
            </a:lvl1pPr>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BE3F768-A8F5-4702-85E3-D10609C2780E}" type="datetimeFigureOut">
              <a:rPr lang="es-AR" smtClean="0"/>
              <a:t>14/8/2023</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19C10E34-73D1-49EB-B076-E950FB807F6A}" type="slidenum">
              <a:rPr lang="es-AR" smtClean="0"/>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6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BE3F768-A8F5-4702-85E3-D10609C2780E}" type="datetimeFigureOut">
              <a:rPr lang="es-AR" smtClean="0"/>
              <a:t>14/8/2023</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19C10E34-73D1-49EB-B076-E950FB807F6A}" type="slidenum">
              <a:rPr lang="es-AR" smtClean="0"/>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7" name="6 Rectángulo"/>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a:xfrm>
            <a:off x="5562600" y="6513670"/>
            <a:ext cx="3002280" cy="274320"/>
          </a:xfrm>
        </p:spPr>
        <p:txBody>
          <a:bodyPr vert="horz" rtlCol="0"/>
          <a:lstStyle>
            <a:extLst/>
          </a:lstStyle>
          <a:p>
            <a:fld id="{4BE3F768-A8F5-4702-85E3-D10609C2780E}" type="datetimeFigureOut">
              <a:rPr lang="es-AR" smtClean="0"/>
              <a:t>14/8/2023</a:t>
            </a:fld>
            <a:endParaRPr lang="es-AR"/>
          </a:p>
        </p:txBody>
      </p:sp>
      <p:sp>
        <p:nvSpPr>
          <p:cNvPr id="9" name="8 Marcador de número de diapositiva"/>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9C10E34-73D1-49EB-B076-E950FB807F6A}" type="slidenum">
              <a:rPr lang="es-AR" smtClean="0"/>
              <a:t>‹Nº›</a:t>
            </a:fld>
            <a:endParaRPr lang="es-AR"/>
          </a:p>
        </p:txBody>
      </p:sp>
      <p:sp>
        <p:nvSpPr>
          <p:cNvPr id="10" name="9 Marcador de pie de página"/>
          <p:cNvSpPr>
            <a:spLocks noGrp="1"/>
          </p:cNvSpPr>
          <p:nvPr>
            <p:ph type="ftr" sz="quarter" idx="12"/>
          </p:nvPr>
        </p:nvSpPr>
        <p:spPr>
          <a:xfrm>
            <a:off x="1600200" y="6513670"/>
            <a:ext cx="3907464" cy="274320"/>
          </a:xfrm>
        </p:spPr>
        <p:txBody>
          <a:bodyPr vert="horz" rtlCol="0"/>
          <a:lstStyle>
            <a:extLst/>
          </a:lstStyle>
          <a:p>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4BE3F768-A8F5-4702-85E3-D10609C2780E}" type="datetimeFigureOut">
              <a:rPr lang="es-AR" smtClean="0"/>
              <a:t>14/8/2023</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a:xfrm>
            <a:off x="8641080" y="6514568"/>
            <a:ext cx="464288" cy="274320"/>
          </a:xfrm>
        </p:spPr>
        <p:txBody>
          <a:bodyPr/>
          <a:lstStyle>
            <a:extLst/>
          </a:lstStyle>
          <a:p>
            <a:fld id="{19C10E34-73D1-49EB-B076-E950FB807F6A}" type="slidenum">
              <a:rPr lang="es-AR" smtClean="0"/>
              <a:t>‹Nº›</a:t>
            </a:fld>
            <a:endParaRPr lang="es-AR"/>
          </a:p>
        </p:txBody>
      </p:sp>
      <p:sp>
        <p:nvSpPr>
          <p:cNvPr id="10" name="9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9 Rectángulo"/>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10 Rectángulo"/>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1 Título"/>
          <p:cNvSpPr>
            <a:spLocks noGrp="1"/>
          </p:cNvSpPr>
          <p:nvPr>
            <p:ph type="title"/>
          </p:nvPr>
        </p:nvSpPr>
        <p:spPr>
          <a:xfrm>
            <a:off x="457200" y="251948"/>
            <a:ext cx="8229600" cy="1143000"/>
          </a:xfrm>
        </p:spPr>
        <p:txBody>
          <a:bodyPr anchor="b"/>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4BE3F768-A8F5-4702-85E3-D10609C2780E}" type="datetimeFigureOut">
              <a:rPr lang="es-AR" smtClean="0"/>
              <a:t>14/8/2023</a:t>
            </a:fld>
            <a:endParaRPr lang="es-AR"/>
          </a:p>
        </p:txBody>
      </p:sp>
      <p:sp>
        <p:nvSpPr>
          <p:cNvPr id="8" name="7 Marcador de pie de página"/>
          <p:cNvSpPr>
            <a:spLocks noGrp="1"/>
          </p:cNvSpPr>
          <p:nvPr>
            <p:ph type="ftr" sz="quarter" idx="11"/>
          </p:nvPr>
        </p:nvSpPr>
        <p:spPr/>
        <p:txBody>
          <a:bodyPr/>
          <a:lstStyle>
            <a:extLst/>
          </a:lstStyle>
          <a:p>
            <a:endParaRPr lang="es-AR"/>
          </a:p>
        </p:txBody>
      </p:sp>
      <p:sp>
        <p:nvSpPr>
          <p:cNvPr id="9" name="8 Marcador de número de diapositiva"/>
          <p:cNvSpPr>
            <a:spLocks noGrp="1"/>
          </p:cNvSpPr>
          <p:nvPr>
            <p:ph type="sldNum" sz="quarter" idx="12"/>
          </p:nvPr>
        </p:nvSpPr>
        <p:spPr>
          <a:xfrm>
            <a:off x="8641080" y="6514568"/>
            <a:ext cx="464288" cy="274320"/>
          </a:xfrm>
        </p:spPr>
        <p:txBody>
          <a:bodyPr/>
          <a:lstStyle>
            <a:extLst/>
          </a:lstStyle>
          <a:p>
            <a:fld id="{19C10E34-73D1-49EB-B076-E950FB807F6A}" type="slidenum">
              <a:rPr lang="es-AR" smtClean="0"/>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53218"/>
            <a:ext cx="8229600" cy="1143000"/>
          </a:xfrm>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4BE3F768-A8F5-4702-85E3-D10609C2780E}" type="datetimeFigureOut">
              <a:rPr lang="es-AR" smtClean="0"/>
              <a:t>14/8/2023</a:t>
            </a:fld>
            <a:endParaRPr lang="es-AR"/>
          </a:p>
        </p:txBody>
      </p:sp>
      <p:sp>
        <p:nvSpPr>
          <p:cNvPr id="4" name="3 Marcador de pie de página"/>
          <p:cNvSpPr>
            <a:spLocks noGrp="1"/>
          </p:cNvSpPr>
          <p:nvPr>
            <p:ph type="ftr" sz="quarter" idx="11"/>
          </p:nvPr>
        </p:nvSpPr>
        <p:spPr/>
        <p:txBody>
          <a:bodyPr/>
          <a:lstStyle>
            <a:extLst/>
          </a:lstStyle>
          <a:p>
            <a:endParaRPr lang="es-AR"/>
          </a:p>
        </p:txBody>
      </p:sp>
      <p:sp>
        <p:nvSpPr>
          <p:cNvPr id="5" name="4 Marcador de número de diapositiva"/>
          <p:cNvSpPr>
            <a:spLocks noGrp="1"/>
          </p:cNvSpPr>
          <p:nvPr>
            <p:ph type="sldNum" sz="quarter" idx="12"/>
          </p:nvPr>
        </p:nvSpPr>
        <p:spPr/>
        <p:txBody>
          <a:bodyPr/>
          <a:lstStyle>
            <a:extLst/>
          </a:lstStyle>
          <a:p>
            <a:fld id="{19C10E34-73D1-49EB-B076-E950FB807F6A}" type="slidenum">
              <a:rPr lang="es-AR" smtClean="0"/>
              <a:t>‹Nº›</a:t>
            </a:fld>
            <a:endParaRPr lang="es-AR"/>
          </a:p>
        </p:txBody>
      </p:sp>
      <p:sp>
        <p:nvSpPr>
          <p:cNvPr id="7" name="6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4BE3F768-A8F5-4702-85E3-D10609C2780E}" type="datetimeFigureOut">
              <a:rPr lang="es-AR" smtClean="0"/>
              <a:t>14/8/2023</a:t>
            </a:fld>
            <a:endParaRPr lang="es-AR"/>
          </a:p>
        </p:txBody>
      </p:sp>
      <p:sp>
        <p:nvSpPr>
          <p:cNvPr id="3" name="2 Marcador de pie de página"/>
          <p:cNvSpPr>
            <a:spLocks noGrp="1"/>
          </p:cNvSpPr>
          <p:nvPr>
            <p:ph type="ftr" sz="quarter" idx="11"/>
          </p:nvPr>
        </p:nvSpPr>
        <p:spPr/>
        <p:txBody>
          <a:bodyPr/>
          <a:lstStyle>
            <a:extLst/>
          </a:lstStyle>
          <a:p>
            <a:endParaRPr lang="es-AR"/>
          </a:p>
        </p:txBody>
      </p:sp>
      <p:sp>
        <p:nvSpPr>
          <p:cNvPr id="4" name="3 Marcador de número de diapositiva"/>
          <p:cNvSpPr>
            <a:spLocks noGrp="1"/>
          </p:cNvSpPr>
          <p:nvPr>
            <p:ph type="sldNum" sz="quarter" idx="12"/>
          </p:nvPr>
        </p:nvSpPr>
        <p:spPr/>
        <p:txBody>
          <a:bodyPr/>
          <a:lstStyle>
            <a:extLst/>
          </a:lstStyle>
          <a:p>
            <a:fld id="{19C10E34-73D1-49EB-B076-E950FB807F6A}" type="slidenum">
              <a:rPr lang="es-AR" smtClean="0"/>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2"/>
      </p:bgRef>
    </p:bg>
    <p:spTree>
      <p:nvGrpSpPr>
        <p:cNvPr id="1" name=""/>
        <p:cNvGrpSpPr/>
        <p:nvPr/>
      </p:nvGrpSpPr>
      <p:grpSpPr>
        <a:xfrm>
          <a:off x="0" y="0"/>
          <a:ext cx="0" cy="0"/>
          <a:chOff x="0" y="0"/>
          <a:chExt cx="0" cy="0"/>
        </a:xfrm>
      </p:grpSpPr>
      <p:sp>
        <p:nvSpPr>
          <p:cNvPr id="8" name="7 Rectángulo"/>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963136" y="304800"/>
            <a:ext cx="3931920" cy="762000"/>
          </a:xfrm>
        </p:spPr>
        <p:txBody>
          <a:bodyPr anchor="b"/>
          <a:lstStyle>
            <a:lvl1pPr marL="0" algn="r">
              <a:buNone/>
              <a:defRPr sz="2000" b="1"/>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9" name="8 Marcador de fecha"/>
          <p:cNvSpPr>
            <a:spLocks noGrp="1"/>
          </p:cNvSpPr>
          <p:nvPr>
            <p:ph type="dt" sz="half" idx="10"/>
          </p:nvPr>
        </p:nvSpPr>
        <p:spPr>
          <a:xfrm>
            <a:off x="5562600" y="6513670"/>
            <a:ext cx="3002280" cy="274320"/>
          </a:xfrm>
        </p:spPr>
        <p:txBody>
          <a:bodyPr vert="horz" rtlCol="0"/>
          <a:lstStyle>
            <a:extLst/>
          </a:lstStyle>
          <a:p>
            <a:fld id="{4BE3F768-A8F5-4702-85E3-D10609C2780E}" type="datetimeFigureOut">
              <a:rPr lang="es-AR" smtClean="0"/>
              <a:t>14/8/2023</a:t>
            </a:fld>
            <a:endParaRPr lang="es-AR"/>
          </a:p>
        </p:txBody>
      </p:sp>
      <p:sp>
        <p:nvSpPr>
          <p:cNvPr id="10" name="9 Marcador de número de diapositiva"/>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9C10E34-73D1-49EB-B076-E950FB807F6A}" type="slidenum">
              <a:rPr lang="es-AR" smtClean="0"/>
              <a:t>‹Nº›</a:t>
            </a:fld>
            <a:endParaRPr lang="es-AR"/>
          </a:p>
        </p:txBody>
      </p:sp>
      <p:sp>
        <p:nvSpPr>
          <p:cNvPr id="11" name="10 Marcador de pie de página"/>
          <p:cNvSpPr>
            <a:spLocks noGrp="1"/>
          </p:cNvSpPr>
          <p:nvPr>
            <p:ph type="ftr" sz="quarter" idx="12"/>
          </p:nvPr>
        </p:nvSpPr>
        <p:spPr>
          <a:xfrm>
            <a:off x="1600200" y="6513670"/>
            <a:ext cx="3907464" cy="274320"/>
          </a:xfrm>
        </p:spPr>
        <p:txBody>
          <a:bodyPr vert="horz" rtlCol="0"/>
          <a:lstStyle>
            <a:extLst/>
          </a:lstStyle>
          <a:p>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040443" y="4724400"/>
            <a:ext cx="5486400" cy="664536"/>
          </a:xfrm>
        </p:spPr>
        <p:txBody>
          <a:bodyPr anchor="b"/>
          <a:lstStyle>
            <a:lvl1pPr marL="0" algn="r">
              <a:buNone/>
              <a:defRPr sz="2000" b="1"/>
            </a:lvl1pPr>
            <a:extLst/>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13" name="12 Marcador de posición de imagen"/>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s-ES" smtClean="0">
                <a:solidFill>
                  <a:schemeClr val="lt1"/>
                </a:solidFill>
                <a:latin typeface="+mn-lt"/>
                <a:ea typeface="+mn-ea"/>
                <a:cs typeface="+mn-cs"/>
              </a:rPr>
              <a:t>Haga clic en el icono para agregar una imagen</a:t>
            </a:r>
            <a:endParaRPr kumimoji="0" lang="en-US" dirty="0">
              <a:solidFill>
                <a:schemeClr val="lt1"/>
              </a:solidFill>
              <a:latin typeface="+mn-lt"/>
              <a:ea typeface="+mn-ea"/>
              <a:cs typeface="+mn-cs"/>
            </a:endParaRPr>
          </a:p>
        </p:txBody>
      </p:sp>
      <p:sp>
        <p:nvSpPr>
          <p:cNvPr id="8" name="7 Marcador de fecha"/>
          <p:cNvSpPr>
            <a:spLocks noGrp="1"/>
          </p:cNvSpPr>
          <p:nvPr>
            <p:ph type="dt" sz="half" idx="10"/>
          </p:nvPr>
        </p:nvSpPr>
        <p:spPr>
          <a:xfrm>
            <a:off x="5562600" y="6509004"/>
            <a:ext cx="3002280" cy="274320"/>
          </a:xfrm>
        </p:spPr>
        <p:txBody>
          <a:bodyPr vert="horz" rtlCol="0"/>
          <a:lstStyle>
            <a:extLst/>
          </a:lstStyle>
          <a:p>
            <a:fld id="{4BE3F768-A8F5-4702-85E3-D10609C2780E}" type="datetimeFigureOut">
              <a:rPr lang="es-AR" smtClean="0"/>
              <a:t>14/8/2023</a:t>
            </a:fld>
            <a:endParaRPr lang="es-AR"/>
          </a:p>
        </p:txBody>
      </p:sp>
      <p:sp>
        <p:nvSpPr>
          <p:cNvPr id="9" name="8 Marcador de número de diapositiva"/>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9C10E34-73D1-49EB-B076-E950FB807F6A}" type="slidenum">
              <a:rPr lang="es-AR" smtClean="0"/>
              <a:t>‹Nº›</a:t>
            </a:fld>
            <a:endParaRPr lang="es-AR"/>
          </a:p>
        </p:txBody>
      </p:sp>
      <p:sp>
        <p:nvSpPr>
          <p:cNvPr id="10" name="9 Marcador de pie de página"/>
          <p:cNvSpPr>
            <a:spLocks noGrp="1"/>
          </p:cNvSpPr>
          <p:nvPr>
            <p:ph type="ftr" sz="quarter" idx="12"/>
          </p:nvPr>
        </p:nvSpPr>
        <p:spPr>
          <a:xfrm>
            <a:off x="1600200" y="6509004"/>
            <a:ext cx="3907464" cy="274320"/>
          </a:xfrm>
        </p:spPr>
        <p:txBody>
          <a:bodyPr vert="horz" rtlCol="0"/>
          <a:lstStyle>
            <a:extLst/>
          </a:lstStyle>
          <a:p>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Redondear rectángulo de esquina diagonal"/>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2 Marcador de pie de página"/>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s-AR"/>
          </a:p>
        </p:txBody>
      </p:sp>
      <p:sp>
        <p:nvSpPr>
          <p:cNvPr id="14" name="13 Marcador de fecha"/>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4BE3F768-A8F5-4702-85E3-D10609C2780E}" type="datetimeFigureOut">
              <a:rPr lang="es-AR" smtClean="0"/>
              <a:t>14/8/2023</a:t>
            </a:fld>
            <a:endParaRPr lang="es-AR"/>
          </a:p>
        </p:txBody>
      </p:sp>
      <p:sp>
        <p:nvSpPr>
          <p:cNvPr id="23" name="22 Marcador de número de diapositiva"/>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19C10E34-73D1-49EB-B076-E950FB807F6A}" type="slidenum">
              <a:rPr lang="es-AR" smtClean="0"/>
              <a:t>‹Nº›</a:t>
            </a:fld>
            <a:endParaRPr lang="es-AR"/>
          </a:p>
        </p:txBody>
      </p:sp>
      <p:sp>
        <p:nvSpPr>
          <p:cNvPr id="22" name="21 Marcador de título"/>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sz="6000" dirty="0" smtClean="0"/>
              <a:t>PROGRAMACIÓN I</a:t>
            </a:r>
            <a:endParaRPr lang="es-AR" sz="6000" dirty="0"/>
          </a:p>
        </p:txBody>
      </p:sp>
      <p:sp>
        <p:nvSpPr>
          <p:cNvPr id="3" name="2 Subtítulo"/>
          <p:cNvSpPr>
            <a:spLocks noGrp="1"/>
          </p:cNvSpPr>
          <p:nvPr>
            <p:ph type="subTitle" idx="1"/>
          </p:nvPr>
        </p:nvSpPr>
        <p:spPr/>
        <p:txBody>
          <a:bodyPr>
            <a:normAutofit/>
          </a:bodyPr>
          <a:lstStyle/>
          <a:p>
            <a:r>
              <a:rPr lang="es-ES" sz="4000" dirty="0" smtClean="0"/>
              <a:t>Otros tipos de datos</a:t>
            </a:r>
            <a:endParaRPr lang="es-AR" sz="4000" dirty="0"/>
          </a:p>
        </p:txBody>
      </p:sp>
    </p:spTree>
    <p:extLst>
      <p:ext uri="{BB962C8B-B14F-4D97-AF65-F5344CB8AC3E}">
        <p14:creationId xmlns:p14="http://schemas.microsoft.com/office/powerpoint/2010/main" val="1596038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76672"/>
            <a:ext cx="8229600" cy="5695845"/>
          </a:xfrm>
        </p:spPr>
        <p:txBody>
          <a:bodyPr>
            <a:normAutofit/>
          </a:bodyPr>
          <a:lstStyle/>
          <a:p>
            <a:pPr marL="0" indent="0">
              <a:buNone/>
            </a:pPr>
            <a:r>
              <a:rPr lang="es-ES" sz="2800" u="sng" dirty="0" smtClean="0"/>
              <a:t>¿Como accedemos a un valor?</a:t>
            </a:r>
          </a:p>
          <a:p>
            <a:pPr marL="0" indent="0">
              <a:buNone/>
            </a:pPr>
            <a:r>
              <a:rPr lang="es-ES" sz="2800" dirty="0" smtClean="0"/>
              <a:t>Lo hacemos mediante </a:t>
            </a:r>
            <a:r>
              <a:rPr lang="es-ES" sz="2800" dirty="0"/>
              <a:t>su clave. </a:t>
            </a:r>
            <a:r>
              <a:rPr lang="es-ES" sz="2800" dirty="0" smtClean="0"/>
              <a:t>Simplemente se </a:t>
            </a:r>
            <a:r>
              <a:rPr lang="es-ES" sz="2800" dirty="0"/>
              <a:t>encierra entre corchetes la clave del elemento d[clave]. En caso de que la clave no exista, se lanzará la </a:t>
            </a:r>
            <a:r>
              <a:rPr lang="es-ES" sz="2800" dirty="0" smtClean="0"/>
              <a:t>excepción </a:t>
            </a:r>
            <a:r>
              <a:rPr lang="es-ES" sz="2800" i="1" dirty="0" err="1"/>
              <a:t>KeyError</a:t>
            </a:r>
            <a:r>
              <a:rPr lang="es-ES" sz="2800" dirty="0" smtClean="0"/>
              <a:t>.</a:t>
            </a:r>
          </a:p>
          <a:p>
            <a:pPr marL="0" indent="0">
              <a:buNone/>
            </a:pPr>
            <a:endParaRPr lang="es-ES" sz="2800" dirty="0" smtClean="0"/>
          </a:p>
          <a:p>
            <a:pPr>
              <a:buFont typeface="Wingdings" pitchFamily="2" charset="2"/>
              <a:buChar char="q"/>
            </a:pPr>
            <a:r>
              <a:rPr lang="es-ES" sz="2800" dirty="0"/>
              <a:t>Para añadir un nuevo elemento a un diccionario existente, se usa el operador de asignación =. A la izquierda del operador aparece el objeto diccionario con la nueva clave entre corchetes [] y a la derecha el valor que se asocia a dicha clave</a:t>
            </a:r>
            <a:r>
              <a:rPr lang="es-ES" sz="2800" dirty="0" smtClean="0"/>
              <a:t>.</a:t>
            </a:r>
          </a:p>
        </p:txBody>
      </p:sp>
    </p:spTree>
    <p:extLst>
      <p:ext uri="{BB962C8B-B14F-4D97-AF65-F5344CB8AC3E}">
        <p14:creationId xmlns:p14="http://schemas.microsoft.com/office/powerpoint/2010/main" val="712096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76672"/>
            <a:ext cx="8229600" cy="5695845"/>
          </a:xfrm>
        </p:spPr>
        <p:txBody>
          <a:bodyPr>
            <a:normAutofit fontScale="85000" lnSpcReduction="10000"/>
          </a:bodyPr>
          <a:lstStyle/>
          <a:p>
            <a:pPr marL="0" indent="0">
              <a:buNone/>
            </a:pPr>
            <a:r>
              <a:rPr lang="es-ES" dirty="0"/>
              <a:t>En Python existen diversos modos de eliminar un elemento de un diccionario</a:t>
            </a:r>
            <a:r>
              <a:rPr lang="es-ES" dirty="0" smtClean="0"/>
              <a:t>.</a:t>
            </a:r>
          </a:p>
          <a:p>
            <a:pPr marL="0" indent="0">
              <a:buNone/>
            </a:pPr>
            <a:endParaRPr lang="es-ES" dirty="0" smtClean="0"/>
          </a:p>
          <a:p>
            <a:pPr>
              <a:buFont typeface="Wingdings" pitchFamily="2" charset="2"/>
              <a:buChar char="q"/>
            </a:pPr>
            <a:r>
              <a:rPr lang="es-ES" dirty="0"/>
              <a:t> pop(clave [, valor por defecto]): Si la clave está en el diccionario, elimina el elemento y devuelve su valor; si no, devuelve el valor por </a:t>
            </a:r>
            <a:r>
              <a:rPr lang="es-ES" dirty="0" smtClean="0"/>
              <a:t>defecto.</a:t>
            </a:r>
          </a:p>
          <a:p>
            <a:pPr>
              <a:buFont typeface="Wingdings" pitchFamily="2" charset="2"/>
              <a:buChar char="q"/>
            </a:pPr>
            <a:r>
              <a:rPr lang="es-ES" dirty="0" err="1" smtClean="0"/>
              <a:t>popitem</a:t>
            </a:r>
            <a:r>
              <a:rPr lang="es-ES" dirty="0"/>
              <a:t>(): Elimina el último par clave: valor del diccionario y lo devuelve. Si el diccionario está vacío se lanza la excepción </a:t>
            </a:r>
            <a:r>
              <a:rPr lang="es-ES" dirty="0" err="1"/>
              <a:t>KeyError</a:t>
            </a:r>
            <a:r>
              <a:rPr lang="es-ES" dirty="0"/>
              <a:t>. </a:t>
            </a:r>
            <a:endParaRPr lang="es-ES" dirty="0" smtClean="0"/>
          </a:p>
          <a:p>
            <a:pPr>
              <a:buFont typeface="Wingdings" pitchFamily="2" charset="2"/>
              <a:buChar char="q"/>
            </a:pPr>
            <a:r>
              <a:rPr lang="es-ES" dirty="0" smtClean="0"/>
              <a:t>del </a:t>
            </a:r>
            <a:r>
              <a:rPr lang="es-ES" dirty="0"/>
              <a:t>d[clave]: Elimina el par clave: valor. Si no existe la clave, se lanza la excepción </a:t>
            </a:r>
            <a:r>
              <a:rPr lang="es-ES" dirty="0" err="1"/>
              <a:t>KeyError</a:t>
            </a:r>
            <a:r>
              <a:rPr lang="es-ES" dirty="0"/>
              <a:t>.</a:t>
            </a:r>
          </a:p>
          <a:p>
            <a:pPr>
              <a:buFont typeface="Wingdings" pitchFamily="2" charset="2"/>
              <a:buChar char="q"/>
            </a:pPr>
            <a:r>
              <a:rPr lang="es-ES" dirty="0"/>
              <a:t> </a:t>
            </a:r>
            <a:r>
              <a:rPr lang="es-ES" dirty="0" err="1" smtClean="0"/>
              <a:t>clear</a:t>
            </a:r>
            <a:r>
              <a:rPr lang="es-ES" dirty="0"/>
              <a:t>(): Borra todos los pares clave: valor del diccionario.</a:t>
            </a:r>
            <a:endParaRPr lang="es-AR" dirty="0"/>
          </a:p>
        </p:txBody>
      </p:sp>
    </p:spTree>
    <p:extLst>
      <p:ext uri="{BB962C8B-B14F-4D97-AF65-F5344CB8AC3E}">
        <p14:creationId xmlns:p14="http://schemas.microsoft.com/office/powerpoint/2010/main" val="275515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SET</a:t>
            </a:r>
            <a:endParaRPr lang="es-AR" dirty="0"/>
          </a:p>
        </p:txBody>
      </p:sp>
      <p:sp>
        <p:nvSpPr>
          <p:cNvPr id="3" name="2 Marcador de contenido"/>
          <p:cNvSpPr>
            <a:spLocks noGrp="1"/>
          </p:cNvSpPr>
          <p:nvPr>
            <p:ph idx="1"/>
          </p:nvPr>
        </p:nvSpPr>
        <p:spPr/>
        <p:txBody>
          <a:bodyPr>
            <a:normAutofit/>
          </a:bodyPr>
          <a:lstStyle/>
          <a:p>
            <a:pPr marL="0" indent="0">
              <a:buNone/>
            </a:pPr>
            <a:r>
              <a:rPr lang="es-ES" sz="2800" dirty="0"/>
              <a:t>S</a:t>
            </a:r>
            <a:r>
              <a:rPr lang="es-ES" sz="2800" dirty="0" smtClean="0"/>
              <a:t>on </a:t>
            </a:r>
            <a:r>
              <a:rPr lang="es-ES" sz="2800" dirty="0"/>
              <a:t>una colección de elementos únicos e inmutables; es decir, no debe haber duplicados en un conjunto y no se pueden cambiar después de ser creados. </a:t>
            </a:r>
            <a:endParaRPr lang="es-ES" sz="2800" dirty="0" smtClean="0"/>
          </a:p>
          <a:p>
            <a:pPr marL="0" indent="0">
              <a:buNone/>
            </a:pPr>
            <a:r>
              <a:rPr lang="es-ES" sz="2800" dirty="0" smtClean="0"/>
              <a:t>Se crean </a:t>
            </a:r>
            <a:r>
              <a:rPr lang="es-ES" sz="2800" dirty="0"/>
              <a:t>utilizando llaves «{ }» o la función set() y los elementos se separan por comas.</a:t>
            </a:r>
            <a:endParaRPr lang="es-AR" sz="2800" dirty="0"/>
          </a:p>
        </p:txBody>
      </p:sp>
    </p:spTree>
    <p:extLst>
      <p:ext uri="{BB962C8B-B14F-4D97-AF65-F5344CB8AC3E}">
        <p14:creationId xmlns:p14="http://schemas.microsoft.com/office/powerpoint/2010/main" val="1608904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620688"/>
            <a:ext cx="8229600" cy="5551829"/>
          </a:xfrm>
        </p:spPr>
        <p:txBody>
          <a:bodyPr>
            <a:normAutofit/>
          </a:bodyPr>
          <a:lstStyle/>
          <a:p>
            <a:pPr marL="0" indent="0">
              <a:buNone/>
            </a:pPr>
            <a:r>
              <a:rPr lang="es-ES" sz="2800" dirty="0" smtClean="0"/>
              <a:t>Son </a:t>
            </a:r>
            <a:r>
              <a:rPr lang="es-ES" sz="2800" dirty="0"/>
              <a:t>útiles para realizar operaciones de conjuntos como la unión, la intersección, la diferencia y la comprobación de pertenencia. También se pueden usar para eliminar duplicados de una lista o para encontrar elementos únicos en una secuencia.</a:t>
            </a:r>
            <a:endParaRPr lang="es-AR" sz="2800" dirty="0"/>
          </a:p>
        </p:txBody>
      </p:sp>
    </p:spTree>
    <p:extLst>
      <p:ext uri="{BB962C8B-B14F-4D97-AF65-F5344CB8AC3E}">
        <p14:creationId xmlns:p14="http://schemas.microsoft.com/office/powerpoint/2010/main" val="4282164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BYTE Y BYTEARRAY</a:t>
            </a:r>
            <a:endParaRPr lang="es-AR" dirty="0"/>
          </a:p>
        </p:txBody>
      </p:sp>
      <p:sp>
        <p:nvSpPr>
          <p:cNvPr id="3" name="2 Marcador de contenido"/>
          <p:cNvSpPr>
            <a:spLocks noGrp="1"/>
          </p:cNvSpPr>
          <p:nvPr>
            <p:ph idx="1"/>
          </p:nvPr>
        </p:nvSpPr>
        <p:spPr/>
        <p:txBody>
          <a:bodyPr/>
          <a:lstStyle/>
          <a:p>
            <a:r>
              <a:rPr lang="es-ES" dirty="0" smtClean="0"/>
              <a:t>Investiguen qué son los tipos </a:t>
            </a:r>
            <a:r>
              <a:rPr lang="es-ES" u="sng" dirty="0" smtClean="0"/>
              <a:t>byte</a:t>
            </a:r>
            <a:r>
              <a:rPr lang="es-ES" dirty="0" smtClean="0"/>
              <a:t> y </a:t>
            </a:r>
            <a:r>
              <a:rPr lang="es-ES" u="sng" dirty="0" err="1" smtClean="0"/>
              <a:t>bytearray</a:t>
            </a:r>
            <a:r>
              <a:rPr lang="es-ES" dirty="0" smtClean="0"/>
              <a:t> y qué usos se les dan.</a:t>
            </a:r>
            <a:endParaRPr lang="es-AR" dirty="0"/>
          </a:p>
        </p:txBody>
      </p:sp>
    </p:spTree>
    <p:extLst>
      <p:ext uri="{BB962C8B-B14F-4D97-AF65-F5344CB8AC3E}">
        <p14:creationId xmlns:p14="http://schemas.microsoft.com/office/powerpoint/2010/main" val="3804591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OPERADORES TERNARIOS</a:t>
            </a:r>
            <a:endParaRPr lang="es-AR" dirty="0"/>
          </a:p>
        </p:txBody>
      </p:sp>
      <p:sp>
        <p:nvSpPr>
          <p:cNvPr id="3" name="2 Marcador de contenido"/>
          <p:cNvSpPr>
            <a:spLocks noGrp="1"/>
          </p:cNvSpPr>
          <p:nvPr>
            <p:ph idx="1"/>
          </p:nvPr>
        </p:nvSpPr>
        <p:spPr/>
        <p:txBody>
          <a:bodyPr>
            <a:normAutofit fontScale="92500"/>
          </a:bodyPr>
          <a:lstStyle/>
          <a:p>
            <a:pPr marL="0" indent="0">
              <a:buNone/>
            </a:pPr>
            <a:r>
              <a:rPr lang="es-ES" sz="2800" dirty="0"/>
              <a:t>El operador ternario o expresión condicional en Python nos permite acceder a una de dos opciones a partir de una condición. Su sintaxis es: opcion_1 if condición else opcion_2, en donde se evalúa la condición y se toma opcion_1 si es cierta (True) o se toma opcion_2 si es falsa (False</a:t>
            </a:r>
            <a:r>
              <a:rPr lang="es-ES" sz="2800" dirty="0" smtClean="0"/>
              <a:t>).</a:t>
            </a:r>
          </a:p>
          <a:p>
            <a:pPr marL="0" indent="0">
              <a:buNone/>
            </a:pPr>
            <a:endParaRPr lang="es-ES" sz="2800" dirty="0" smtClean="0"/>
          </a:p>
          <a:p>
            <a:pPr marL="0" indent="0">
              <a:buNone/>
            </a:pPr>
            <a:r>
              <a:rPr lang="es-ES" sz="2800" i="1" dirty="0"/>
              <a:t>La diferencia con un if estándar es que el operador ternario no es una estructura de control que permite dirigir el flujo del programa, sino que actúa como un operador que define una expresión.</a:t>
            </a:r>
            <a:endParaRPr lang="es-AR" sz="2800" i="1" dirty="0"/>
          </a:p>
        </p:txBody>
      </p:sp>
    </p:spTree>
    <p:extLst>
      <p:ext uri="{BB962C8B-B14F-4D97-AF65-F5344CB8AC3E}">
        <p14:creationId xmlns:p14="http://schemas.microsoft.com/office/powerpoint/2010/main" val="490985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SALIDA DE DATOS</a:t>
            </a:r>
            <a:br>
              <a:rPr lang="es-ES" dirty="0" smtClean="0"/>
            </a:br>
            <a:r>
              <a:rPr lang="es-ES" dirty="0" err="1" smtClean="0"/>
              <a:t>print</a:t>
            </a:r>
            <a:r>
              <a:rPr lang="es-ES" dirty="0" smtClean="0"/>
              <a:t>() – </a:t>
            </a:r>
            <a:r>
              <a:rPr lang="es-ES" dirty="0" err="1" smtClean="0"/>
              <a:t>print</a:t>
            </a:r>
            <a:r>
              <a:rPr lang="es-ES" dirty="0" smtClean="0"/>
              <a:t>(f)</a:t>
            </a:r>
            <a:endParaRPr lang="es-AR" dirty="0"/>
          </a:p>
        </p:txBody>
      </p:sp>
      <p:sp>
        <p:nvSpPr>
          <p:cNvPr id="3" name="2 Marcador de contenido"/>
          <p:cNvSpPr>
            <a:spLocks noGrp="1"/>
          </p:cNvSpPr>
          <p:nvPr>
            <p:ph idx="1"/>
          </p:nvPr>
        </p:nvSpPr>
        <p:spPr/>
        <p:txBody>
          <a:bodyPr>
            <a:normAutofit/>
          </a:bodyPr>
          <a:lstStyle/>
          <a:p>
            <a:pPr marL="0" indent="0">
              <a:buNone/>
            </a:pPr>
            <a:r>
              <a:rPr lang="es-ES" sz="2800" dirty="0"/>
              <a:t>Una de las acciones básicas e imprescindibles que tiene que realizar un programa es la de mostrar información por </a:t>
            </a:r>
            <a:r>
              <a:rPr lang="es-ES" sz="2800" dirty="0" smtClean="0"/>
              <a:t>pantalla.</a:t>
            </a:r>
            <a:endParaRPr lang="es-ES" sz="2800" dirty="0"/>
          </a:p>
          <a:p>
            <a:pPr marL="0" indent="0">
              <a:buNone/>
            </a:pPr>
            <a:r>
              <a:rPr lang="es-ES" sz="2800" dirty="0"/>
              <a:t>Para mostrar texto en Python </a:t>
            </a:r>
            <a:r>
              <a:rPr lang="es-ES" sz="2800" dirty="0" smtClean="0"/>
              <a:t>utilizamos </a:t>
            </a:r>
            <a:r>
              <a:rPr lang="es-ES" sz="2800" dirty="0"/>
              <a:t>la función </a:t>
            </a:r>
            <a:r>
              <a:rPr lang="es-ES" sz="2800" dirty="0" err="1"/>
              <a:t>print</a:t>
            </a:r>
            <a:r>
              <a:rPr lang="es-ES" sz="2800" dirty="0"/>
              <a:t>(), cuya sintaxis </a:t>
            </a:r>
            <a:r>
              <a:rPr lang="es-ES" sz="2800" dirty="0" smtClean="0"/>
              <a:t>es:</a:t>
            </a:r>
          </a:p>
          <a:p>
            <a:pPr marL="0" indent="0">
              <a:buNone/>
            </a:pPr>
            <a:endParaRPr lang="es-AR"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933056"/>
            <a:ext cx="4314185" cy="2338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597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0"/>
            <a:ext cx="8229600" cy="5623837"/>
          </a:xfrm>
        </p:spPr>
        <p:txBody>
          <a:bodyPr>
            <a:normAutofit/>
          </a:bodyPr>
          <a:lstStyle/>
          <a:p>
            <a:r>
              <a:rPr lang="es-ES" sz="2800" dirty="0"/>
              <a:t>Cuando quieres mostrar números u operaciones, el interior del paréntesis va sin </a:t>
            </a:r>
            <a:r>
              <a:rPr lang="es-ES" sz="2800" dirty="0" smtClean="0"/>
              <a:t>comillas.</a:t>
            </a:r>
          </a:p>
          <a:p>
            <a:r>
              <a:rPr lang="es-ES" sz="2800" dirty="0"/>
              <a:t>La función </a:t>
            </a:r>
            <a:r>
              <a:rPr lang="es-ES" sz="2800" dirty="0" err="1"/>
              <a:t>print</a:t>
            </a:r>
            <a:r>
              <a:rPr lang="es-ES" sz="2800" dirty="0"/>
              <a:t>() permite incluir variables o expresiones como argumento, lo que te permite combinar texto y </a:t>
            </a:r>
            <a:r>
              <a:rPr lang="es-ES" sz="2800" dirty="0" smtClean="0"/>
              <a:t>variables.</a:t>
            </a:r>
          </a:p>
          <a:p>
            <a:pPr marL="0" indent="0">
              <a:buNone/>
            </a:pPr>
            <a:r>
              <a:rPr lang="es-ES" sz="2400" i="1" dirty="0"/>
              <a:t>El texto lleva comillas, los números y variables no.</a:t>
            </a:r>
            <a:endParaRPr lang="es-ES" sz="2400" i="1" dirty="0" smtClean="0"/>
          </a:p>
          <a:p>
            <a:pPr marL="0" indent="0">
              <a:buNone/>
            </a:pPr>
            <a:endParaRPr lang="es-ES" sz="2800" dirty="0" smtClean="0"/>
          </a:p>
          <a:p>
            <a:pPr marL="0" indent="0">
              <a:buNone/>
            </a:pPr>
            <a:endParaRPr lang="es-ES" sz="2800" dirty="0"/>
          </a:p>
          <a:p>
            <a:pPr marL="0" indent="0">
              <a:buNone/>
            </a:pPr>
            <a:endParaRPr lang="es-ES" sz="2800" dirty="0" smtClean="0"/>
          </a:p>
          <a:p>
            <a:pPr marL="0" indent="0">
              <a:buNone/>
            </a:pPr>
            <a:endParaRPr lang="es-ES"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221088"/>
            <a:ext cx="6024038"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5144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Cadenas f</a:t>
            </a:r>
            <a:endParaRPr lang="es-AR" dirty="0"/>
          </a:p>
        </p:txBody>
      </p:sp>
      <p:sp>
        <p:nvSpPr>
          <p:cNvPr id="3" name="2 Marcador de contenido"/>
          <p:cNvSpPr>
            <a:spLocks noGrp="1"/>
          </p:cNvSpPr>
          <p:nvPr>
            <p:ph idx="1"/>
          </p:nvPr>
        </p:nvSpPr>
        <p:spPr/>
        <p:txBody>
          <a:bodyPr>
            <a:normAutofit/>
          </a:bodyPr>
          <a:lstStyle/>
          <a:p>
            <a:pPr marL="0" indent="0">
              <a:buNone/>
            </a:pPr>
            <a:r>
              <a:rPr lang="es-ES" sz="2800" dirty="0"/>
              <a:t>Una cadena "f" contiene variables y expresiones entre llaves "{}" que se sustituyen directamente por su valor. Las cadenas "f" se reconocen porque comienzan por una letra f antes de las comillas de apertura</a:t>
            </a:r>
            <a:r>
              <a:rPr lang="es-ES" sz="2800" dirty="0" smtClean="0"/>
              <a:t>.</a:t>
            </a:r>
          </a:p>
          <a:p>
            <a:pPr marL="0" indent="0">
              <a:buNone/>
            </a:pPr>
            <a:endParaRPr lang="es-AR" sz="2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221088"/>
            <a:ext cx="7025645"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2350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ENTRADA DE DATOS (input())</a:t>
            </a:r>
            <a:endParaRPr lang="es-AR" dirty="0"/>
          </a:p>
        </p:txBody>
      </p:sp>
      <p:sp>
        <p:nvSpPr>
          <p:cNvPr id="3" name="2 Marcador de contenido"/>
          <p:cNvSpPr>
            <a:spLocks noGrp="1"/>
          </p:cNvSpPr>
          <p:nvPr>
            <p:ph idx="1"/>
          </p:nvPr>
        </p:nvSpPr>
        <p:spPr/>
        <p:txBody>
          <a:bodyPr>
            <a:normAutofit/>
          </a:bodyPr>
          <a:lstStyle/>
          <a:p>
            <a:pPr marL="0" indent="0">
              <a:buNone/>
            </a:pPr>
            <a:r>
              <a:rPr lang="es-ES" sz="2800" dirty="0"/>
              <a:t>La entrada de datos en Python </a:t>
            </a:r>
            <a:r>
              <a:rPr lang="es-ES" sz="2800" dirty="0" smtClean="0"/>
              <a:t>es bastante </a:t>
            </a:r>
            <a:r>
              <a:rPr lang="es-ES" sz="2800" dirty="0"/>
              <a:t>simple por medio de la función input</a:t>
            </a:r>
            <a:r>
              <a:rPr lang="es-ES" sz="2800" dirty="0" smtClean="0"/>
              <a:t>().</a:t>
            </a:r>
          </a:p>
          <a:p>
            <a:pPr marL="0" indent="0">
              <a:buNone/>
            </a:pPr>
            <a:r>
              <a:rPr lang="es-ES" sz="2800" dirty="0"/>
              <a:t>Esta función generará una interrupción en el programa, esperando por una entrada. Dicha entrada, se entiende completada una vez el usuario presiona "</a:t>
            </a:r>
            <a:r>
              <a:rPr lang="es-ES" sz="2800" dirty="0" err="1"/>
              <a:t>enter</a:t>
            </a:r>
            <a:r>
              <a:rPr lang="es-ES" sz="2800" dirty="0"/>
              <a:t>" para confirmar los datos ingresados</a:t>
            </a:r>
            <a:r>
              <a:rPr lang="es-ES" sz="2800" dirty="0" smtClean="0"/>
              <a:t>.</a:t>
            </a:r>
          </a:p>
          <a:p>
            <a:pPr marL="0" indent="0">
              <a:buNone/>
            </a:pPr>
            <a:r>
              <a:rPr lang="es-ES" sz="2800" dirty="0" smtClean="0"/>
              <a:t>la </a:t>
            </a:r>
            <a:r>
              <a:rPr lang="es-ES" sz="2800" dirty="0"/>
              <a:t>función </a:t>
            </a:r>
            <a:r>
              <a:rPr lang="es-ES" sz="2800" i="1" dirty="0"/>
              <a:t>input()</a:t>
            </a:r>
            <a:r>
              <a:rPr lang="es-ES" sz="2800" dirty="0"/>
              <a:t> recibe de modo opcional el mensaje que quieras </a:t>
            </a:r>
            <a:r>
              <a:rPr lang="es-ES" sz="2800" dirty="0" smtClean="0"/>
              <a:t>mostrar:</a:t>
            </a:r>
          </a:p>
          <a:p>
            <a:pPr marL="0" indent="0" algn="ctr">
              <a:buNone/>
            </a:pPr>
            <a:endParaRPr lang="es-AR"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50" y="5805264"/>
            <a:ext cx="491490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7496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Listas</a:t>
            </a:r>
            <a:endParaRPr lang="es-AR" dirty="0"/>
          </a:p>
        </p:txBody>
      </p:sp>
      <p:sp>
        <p:nvSpPr>
          <p:cNvPr id="3" name="2 Marcador de contenido"/>
          <p:cNvSpPr>
            <a:spLocks noGrp="1"/>
          </p:cNvSpPr>
          <p:nvPr>
            <p:ph idx="1"/>
          </p:nvPr>
        </p:nvSpPr>
        <p:spPr/>
        <p:txBody>
          <a:bodyPr>
            <a:normAutofit/>
          </a:bodyPr>
          <a:lstStyle/>
          <a:p>
            <a:pPr marL="0" indent="0">
              <a:buNone/>
            </a:pPr>
            <a:r>
              <a:rPr lang="es-ES" sz="2800" dirty="0"/>
              <a:t>Las listas son una estructura de datos que permite almacenar múltiples valores en un solo objeto y acceder a ellos por su posición en la lista.</a:t>
            </a:r>
          </a:p>
          <a:p>
            <a:pPr marL="0" indent="0">
              <a:buNone/>
            </a:pPr>
            <a:r>
              <a:rPr lang="es-ES" sz="2800" dirty="0"/>
              <a:t>Se representan mediante corchetes «[ ]» que contienen los elementos de la lista separados por comas. Los elementos pueden ser de cualquier tipo de datos, incluyendo otros objetos, como otras listas</a:t>
            </a:r>
            <a:r>
              <a:rPr lang="es-ES" sz="2800" dirty="0" smtClean="0"/>
              <a:t>.</a:t>
            </a:r>
          </a:p>
          <a:p>
            <a:pPr marL="0" indent="0">
              <a:buNone/>
            </a:pPr>
            <a:r>
              <a:rPr lang="es-ES" sz="2800" dirty="0" smtClean="0"/>
              <a:t>Las variables tipo lista son </a:t>
            </a:r>
            <a:r>
              <a:rPr lang="es-ES" sz="2800" b="1" dirty="0" smtClean="0"/>
              <a:t>mutables</a:t>
            </a:r>
            <a:r>
              <a:rPr lang="es-ES" sz="2800" dirty="0" smtClean="0"/>
              <a:t>.</a:t>
            </a:r>
            <a:endParaRPr lang="es-ES" sz="2800" dirty="0"/>
          </a:p>
          <a:p>
            <a:pPr marL="0" indent="0">
              <a:buNone/>
            </a:pPr>
            <a:endParaRPr lang="es-AR" sz="2800" dirty="0"/>
          </a:p>
        </p:txBody>
      </p:sp>
    </p:spTree>
    <p:extLst>
      <p:ext uri="{BB962C8B-B14F-4D97-AF65-F5344CB8AC3E}">
        <p14:creationId xmlns:p14="http://schemas.microsoft.com/office/powerpoint/2010/main" val="4050842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0"/>
            <a:ext cx="8229600" cy="5623837"/>
          </a:xfrm>
        </p:spPr>
        <p:txBody>
          <a:bodyPr>
            <a:normAutofit/>
          </a:bodyPr>
          <a:lstStyle/>
          <a:p>
            <a:pPr marL="0" indent="0">
              <a:buNone/>
            </a:pPr>
            <a:r>
              <a:rPr lang="es-ES" sz="2800" dirty="0" smtClean="0"/>
              <a:t>La </a:t>
            </a:r>
            <a:r>
              <a:rPr lang="es-ES" sz="2800" dirty="0"/>
              <a:t>función </a:t>
            </a:r>
            <a:r>
              <a:rPr lang="es-ES" sz="2800" i="1" dirty="0"/>
              <a:t>input()</a:t>
            </a:r>
            <a:r>
              <a:rPr lang="es-ES" sz="2800" dirty="0"/>
              <a:t> siempre que lee algún dato, lo retorna como un </a:t>
            </a:r>
            <a:r>
              <a:rPr lang="es-ES" sz="2800" u="sng" dirty="0" err="1"/>
              <a:t>string</a:t>
            </a:r>
            <a:r>
              <a:rPr lang="es-ES" sz="2800" dirty="0"/>
              <a:t>, incluso aunque sea un número válido, así que debes convertirlo a número (</a:t>
            </a:r>
            <a:r>
              <a:rPr lang="es-ES" sz="2800" u="sng" dirty="0" err="1"/>
              <a:t>float</a:t>
            </a:r>
            <a:r>
              <a:rPr lang="es-ES" sz="2800" dirty="0"/>
              <a:t> o </a:t>
            </a:r>
            <a:r>
              <a:rPr lang="es-ES" sz="2800" u="sng" dirty="0" err="1"/>
              <a:t>int</a:t>
            </a:r>
            <a:r>
              <a:rPr lang="es-ES" sz="2800" dirty="0"/>
              <a:t>) según lo requieras para tu programa.</a:t>
            </a:r>
            <a:endParaRPr lang="es-AR" sz="2800" dirty="0"/>
          </a:p>
        </p:txBody>
      </p:sp>
    </p:spTree>
    <p:extLst>
      <p:ext uri="{BB962C8B-B14F-4D97-AF65-F5344CB8AC3E}">
        <p14:creationId xmlns:p14="http://schemas.microsoft.com/office/powerpoint/2010/main" val="537344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57200"/>
            <a:ext cx="8229600" cy="6068143"/>
          </a:xfrm>
        </p:spPr>
        <p:txBody>
          <a:bodyPr>
            <a:normAutofit/>
          </a:bodyPr>
          <a:lstStyle/>
          <a:p>
            <a:pPr marL="0" indent="0">
              <a:buNone/>
            </a:pPr>
            <a:r>
              <a:rPr lang="es-ES" sz="2800" dirty="0" smtClean="0"/>
              <a:t>Algunos métodos:</a:t>
            </a:r>
          </a:p>
          <a:p>
            <a:pPr>
              <a:buFontTx/>
              <a:buChar char="-"/>
            </a:pPr>
            <a:r>
              <a:rPr lang="es-ES" sz="2800" dirty="0" err="1" smtClean="0"/>
              <a:t>len</a:t>
            </a:r>
            <a:r>
              <a:rPr lang="es-ES" sz="2800" dirty="0" smtClean="0"/>
              <a:t>(): Devuelve la longitud de la lista.</a:t>
            </a:r>
          </a:p>
          <a:p>
            <a:pPr>
              <a:buFontTx/>
              <a:buChar char="-"/>
            </a:pPr>
            <a:r>
              <a:rPr lang="es-ES" sz="2800" dirty="0" err="1"/>
              <a:t>a</a:t>
            </a:r>
            <a:r>
              <a:rPr lang="es-ES" sz="2800" dirty="0" err="1" smtClean="0"/>
              <a:t>ppend</a:t>
            </a:r>
            <a:r>
              <a:rPr lang="es-ES" sz="2800" dirty="0"/>
              <a:t>(): </a:t>
            </a:r>
            <a:r>
              <a:rPr lang="es-ES" sz="2800" dirty="0" smtClean="0"/>
              <a:t>Permite </a:t>
            </a:r>
            <a:r>
              <a:rPr lang="es-ES" sz="2800" dirty="0"/>
              <a:t>agregar un elemento al final de la lista. No retorna ningún elemento ni valor, además, acepta cualquier tipo de valor como elemento a </a:t>
            </a:r>
            <a:r>
              <a:rPr lang="es-ES" sz="2800" dirty="0" smtClean="0"/>
              <a:t>agregar</a:t>
            </a:r>
          </a:p>
          <a:p>
            <a:pPr>
              <a:buFontTx/>
              <a:buChar char="-"/>
            </a:pPr>
            <a:r>
              <a:rPr lang="es-ES" sz="2800" dirty="0" err="1"/>
              <a:t>e</a:t>
            </a:r>
            <a:r>
              <a:rPr lang="es-ES" sz="2800" dirty="0" err="1" smtClean="0"/>
              <a:t>xtend</a:t>
            </a:r>
            <a:r>
              <a:rPr lang="es-ES" sz="2800" dirty="0"/>
              <a:t>(): </a:t>
            </a:r>
            <a:r>
              <a:rPr lang="es-ES" sz="2800" dirty="0" smtClean="0"/>
              <a:t>Permite </a:t>
            </a:r>
            <a:r>
              <a:rPr lang="es-ES" sz="2800" dirty="0"/>
              <a:t>agregar todos los elementos de un iterable(lista, </a:t>
            </a:r>
            <a:r>
              <a:rPr lang="es-ES" sz="2800" dirty="0" err="1"/>
              <a:t>tupla</a:t>
            </a:r>
            <a:r>
              <a:rPr lang="es-ES" sz="2800" dirty="0"/>
              <a:t>, cadena, </a:t>
            </a:r>
            <a:r>
              <a:rPr lang="es-ES" sz="2800" dirty="0" err="1"/>
              <a:t>etc</a:t>
            </a:r>
            <a:r>
              <a:rPr lang="es-ES" sz="2800" dirty="0"/>
              <a:t>) al final de una lista, lo que permite unir 2 listas</a:t>
            </a:r>
            <a:r>
              <a:rPr lang="es-ES" sz="2800" dirty="0" smtClean="0"/>
              <a:t>.</a:t>
            </a:r>
          </a:p>
          <a:p>
            <a:pPr marL="0" indent="0">
              <a:buNone/>
            </a:pPr>
            <a:endParaRPr lang="es-ES" sz="2800" dirty="0"/>
          </a:p>
        </p:txBody>
      </p:sp>
    </p:spTree>
    <p:extLst>
      <p:ext uri="{BB962C8B-B14F-4D97-AF65-F5344CB8AC3E}">
        <p14:creationId xmlns:p14="http://schemas.microsoft.com/office/powerpoint/2010/main" val="855520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0"/>
            <a:ext cx="8229600" cy="5623837"/>
          </a:xfrm>
        </p:spPr>
        <p:txBody>
          <a:bodyPr>
            <a:normAutofit lnSpcReduction="10000"/>
          </a:bodyPr>
          <a:lstStyle/>
          <a:p>
            <a:pPr marL="0" indent="0">
              <a:buNone/>
            </a:pPr>
            <a:r>
              <a:rPr lang="es-ES" sz="2800" dirty="0" smtClean="0"/>
              <a:t>Para eliminar elementos de un objeto lista:</a:t>
            </a:r>
          </a:p>
          <a:p>
            <a:pPr marL="0" indent="0">
              <a:buNone/>
            </a:pPr>
            <a:endParaRPr lang="es-ES" sz="2800" dirty="0" smtClean="0"/>
          </a:p>
          <a:p>
            <a:pPr>
              <a:buFontTx/>
              <a:buChar char="-"/>
            </a:pPr>
            <a:r>
              <a:rPr lang="es-ES" sz="2800" dirty="0" smtClean="0"/>
              <a:t>Podemos </a:t>
            </a:r>
            <a:r>
              <a:rPr lang="es-ES" sz="2800" dirty="0"/>
              <a:t>usar la sentencia </a:t>
            </a:r>
            <a:r>
              <a:rPr lang="es-ES" sz="2800" b="1" u="sng" dirty="0"/>
              <a:t>del</a:t>
            </a:r>
            <a:r>
              <a:rPr lang="es-ES" sz="2800" dirty="0"/>
              <a:t> se puede eliminar un elemento a partir de su </a:t>
            </a:r>
            <a:r>
              <a:rPr lang="es-ES" sz="2800" dirty="0" smtClean="0"/>
              <a:t>índice,</a:t>
            </a:r>
          </a:p>
          <a:p>
            <a:pPr marL="0" indent="0" algn="ctr">
              <a:buNone/>
            </a:pPr>
            <a:r>
              <a:rPr lang="es-ES" sz="2800" i="1" dirty="0" smtClean="0"/>
              <a:t>del lista[i]</a:t>
            </a:r>
            <a:endParaRPr lang="es-AR" sz="2800" i="1" dirty="0" smtClean="0"/>
          </a:p>
          <a:p>
            <a:pPr>
              <a:buFontTx/>
              <a:buChar char="-"/>
            </a:pPr>
            <a:r>
              <a:rPr lang="es-ES" sz="2800" dirty="0" err="1" smtClean="0"/>
              <a:t>remove</a:t>
            </a:r>
            <a:r>
              <a:rPr lang="es-ES" sz="2800" dirty="0"/>
              <a:t>() elimina la primera ocurrencia que se encuentre del elemento en una lista</a:t>
            </a:r>
            <a:r>
              <a:rPr lang="es-ES" sz="2800" dirty="0" smtClean="0"/>
              <a:t>.</a:t>
            </a:r>
          </a:p>
          <a:p>
            <a:pPr marL="0" indent="0" algn="ctr">
              <a:buNone/>
            </a:pPr>
            <a:r>
              <a:rPr lang="es-ES" sz="2800" i="1" dirty="0" err="1" smtClean="0"/>
              <a:t>lista.remove</a:t>
            </a:r>
            <a:r>
              <a:rPr lang="es-ES" sz="2800" i="1" dirty="0" smtClean="0"/>
              <a:t>(elemento)</a:t>
            </a:r>
          </a:p>
          <a:p>
            <a:pPr>
              <a:buFontTx/>
              <a:buChar char="-"/>
            </a:pPr>
            <a:r>
              <a:rPr lang="es-ES" sz="2800" dirty="0" smtClean="0"/>
              <a:t>pop</a:t>
            </a:r>
            <a:r>
              <a:rPr lang="es-ES" sz="2800" dirty="0"/>
              <a:t>([i]) obtiene el elemento cuyo índice sea igual a i y lo elimina de la lista. Si no se especifica ningún índice, recupera y elimina el último elemento</a:t>
            </a:r>
            <a:r>
              <a:rPr lang="es-ES" sz="2800" dirty="0" smtClean="0"/>
              <a:t>.</a:t>
            </a:r>
          </a:p>
          <a:p>
            <a:pPr marL="0" indent="0" algn="ctr">
              <a:buNone/>
            </a:pPr>
            <a:r>
              <a:rPr lang="es-ES" sz="2800" i="1" dirty="0" err="1" smtClean="0"/>
              <a:t>lista.pop</a:t>
            </a:r>
            <a:r>
              <a:rPr lang="es-ES" sz="2800" i="1" dirty="0" smtClean="0"/>
              <a:t>()</a:t>
            </a:r>
          </a:p>
          <a:p>
            <a:pPr>
              <a:buFontTx/>
              <a:buChar char="-"/>
            </a:pPr>
            <a:r>
              <a:rPr lang="es-ES" sz="2800" dirty="0" err="1" smtClean="0"/>
              <a:t>clear</a:t>
            </a:r>
            <a:r>
              <a:rPr lang="es-ES" sz="2800" dirty="0" smtClean="0"/>
              <a:t>() elimina todos los elementos de la lista.</a:t>
            </a:r>
          </a:p>
        </p:txBody>
      </p:sp>
    </p:spTree>
    <p:extLst>
      <p:ext uri="{BB962C8B-B14F-4D97-AF65-F5344CB8AC3E}">
        <p14:creationId xmlns:p14="http://schemas.microsoft.com/office/powerpoint/2010/main" val="2002114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Tuplas</a:t>
            </a:r>
            <a:endParaRPr lang="es-AR" dirty="0"/>
          </a:p>
        </p:txBody>
      </p:sp>
      <p:sp>
        <p:nvSpPr>
          <p:cNvPr id="3" name="2 Marcador de contenido"/>
          <p:cNvSpPr>
            <a:spLocks noGrp="1"/>
          </p:cNvSpPr>
          <p:nvPr>
            <p:ph idx="1"/>
          </p:nvPr>
        </p:nvSpPr>
        <p:spPr/>
        <p:txBody>
          <a:bodyPr>
            <a:normAutofit fontScale="92500" lnSpcReduction="10000"/>
          </a:bodyPr>
          <a:lstStyle/>
          <a:p>
            <a:pPr marL="0" indent="0">
              <a:buNone/>
            </a:pPr>
            <a:r>
              <a:rPr lang="es-ES" sz="2800" dirty="0" smtClean="0"/>
              <a:t>Son </a:t>
            </a:r>
            <a:r>
              <a:rPr lang="es-ES" sz="2800" dirty="0"/>
              <a:t>similares a las listas, pero a diferencia de las listas, son inmutables</a:t>
            </a:r>
            <a:r>
              <a:rPr lang="es-ES" sz="2800" dirty="0" smtClean="0"/>
              <a:t>.</a:t>
            </a:r>
          </a:p>
          <a:p>
            <a:pPr marL="0" indent="0">
              <a:buNone/>
            </a:pPr>
            <a:r>
              <a:rPr lang="es-ES" sz="2800" b="1" dirty="0" smtClean="0"/>
              <a:t>Son </a:t>
            </a:r>
            <a:r>
              <a:rPr lang="es-ES" sz="2800" b="1" dirty="0"/>
              <a:t>una estructura de datos que permite almacenar múltiples valores en un solo objeto</a:t>
            </a:r>
            <a:r>
              <a:rPr lang="es-ES" sz="2800" dirty="0"/>
              <a:t> y acceder a ellos por su posición en la </a:t>
            </a:r>
            <a:r>
              <a:rPr lang="es-ES" sz="2800" dirty="0" err="1"/>
              <a:t>tupla</a:t>
            </a:r>
            <a:r>
              <a:rPr lang="es-ES" sz="2800" dirty="0"/>
              <a:t>, pero una vez creada la </a:t>
            </a:r>
            <a:r>
              <a:rPr lang="es-ES" sz="2800" dirty="0" err="1"/>
              <a:t>tupla</a:t>
            </a:r>
            <a:r>
              <a:rPr lang="es-ES" sz="2800" dirty="0"/>
              <a:t>, los elementos no pueden modificarse</a:t>
            </a:r>
            <a:r>
              <a:rPr lang="es-ES" sz="2800" dirty="0" smtClean="0"/>
              <a:t>.</a:t>
            </a:r>
          </a:p>
          <a:p>
            <a:pPr marL="0" indent="0">
              <a:buNone/>
            </a:pPr>
            <a:r>
              <a:rPr lang="es-ES" sz="2800" dirty="0"/>
              <a:t>Los datos tipo </a:t>
            </a:r>
            <a:r>
              <a:rPr lang="es-ES" sz="2800" dirty="0" err="1"/>
              <a:t>tupla</a:t>
            </a:r>
            <a:r>
              <a:rPr lang="es-ES" sz="2800" dirty="0"/>
              <a:t> se representan mediante paréntesis «( )» que contienen los elementos de la </a:t>
            </a:r>
            <a:r>
              <a:rPr lang="es-ES" sz="2800" dirty="0" err="1"/>
              <a:t>tupla</a:t>
            </a:r>
            <a:r>
              <a:rPr lang="es-ES" sz="2800" dirty="0"/>
              <a:t> separados por comas. Los elementos pueden ser de cualquier tipo de datos, incluyendo otros objetos, como otras </a:t>
            </a:r>
            <a:r>
              <a:rPr lang="es-ES" sz="2800" dirty="0" err="1"/>
              <a:t>tuplas</a:t>
            </a:r>
            <a:r>
              <a:rPr lang="es-ES" sz="2800" dirty="0"/>
              <a:t>.</a:t>
            </a:r>
            <a:endParaRPr lang="es-AR" sz="2800" dirty="0"/>
          </a:p>
        </p:txBody>
      </p:sp>
    </p:spTree>
    <p:extLst>
      <p:ext uri="{BB962C8B-B14F-4D97-AF65-F5344CB8AC3E}">
        <p14:creationId xmlns:p14="http://schemas.microsoft.com/office/powerpoint/2010/main" val="885802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620688"/>
            <a:ext cx="8229600" cy="5551829"/>
          </a:xfrm>
        </p:spPr>
        <p:txBody>
          <a:bodyPr>
            <a:normAutofit/>
          </a:bodyPr>
          <a:lstStyle/>
          <a:p>
            <a:pPr marL="0" indent="0">
              <a:buNone/>
            </a:pPr>
            <a:r>
              <a:rPr lang="es-ES" sz="2800" dirty="0" smtClean="0"/>
              <a:t>Algunos métodos:</a:t>
            </a:r>
          </a:p>
          <a:p>
            <a:pPr>
              <a:buFontTx/>
              <a:buChar char="-"/>
            </a:pPr>
            <a:r>
              <a:rPr lang="es-ES" sz="2800" dirty="0" err="1" smtClean="0"/>
              <a:t>len</a:t>
            </a:r>
            <a:r>
              <a:rPr lang="es-ES" sz="2800" dirty="0" smtClean="0"/>
              <a:t>(): </a:t>
            </a:r>
            <a:r>
              <a:rPr lang="es-ES" sz="2800" dirty="0"/>
              <a:t>Devuelve la longitud de la lista</a:t>
            </a:r>
            <a:r>
              <a:rPr lang="es-ES" sz="2800" dirty="0" smtClean="0"/>
              <a:t>.</a:t>
            </a:r>
          </a:p>
          <a:p>
            <a:pPr>
              <a:buFontTx/>
              <a:buChar char="-"/>
            </a:pPr>
            <a:r>
              <a:rPr lang="es-ES" sz="2800" dirty="0" err="1" smtClean="0"/>
              <a:t>tuple</a:t>
            </a:r>
            <a:r>
              <a:rPr lang="es-ES" sz="2800" dirty="0"/>
              <a:t>(): </a:t>
            </a:r>
            <a:r>
              <a:rPr lang="es-ES" sz="2800" dirty="0" smtClean="0"/>
              <a:t>Crea </a:t>
            </a:r>
            <a:r>
              <a:rPr lang="es-ES" sz="2800" dirty="0"/>
              <a:t>una </a:t>
            </a:r>
            <a:r>
              <a:rPr lang="es-ES" sz="2800" dirty="0" err="1"/>
              <a:t>tupla</a:t>
            </a:r>
            <a:r>
              <a:rPr lang="es-ES" sz="2800" dirty="0"/>
              <a:t> a partir de una lista u otro iterable</a:t>
            </a:r>
            <a:r>
              <a:rPr lang="es-ES" sz="2800" dirty="0" smtClean="0"/>
              <a:t>.</a:t>
            </a:r>
          </a:p>
          <a:p>
            <a:pPr>
              <a:buFontTx/>
              <a:buChar char="-"/>
            </a:pPr>
            <a:endParaRPr lang="es-ES" sz="2800" dirty="0" smtClean="0"/>
          </a:p>
          <a:p>
            <a:pPr marL="0" indent="0">
              <a:buNone/>
            </a:pPr>
            <a:r>
              <a:rPr lang="es-ES" sz="2800" dirty="0" smtClean="0"/>
              <a:t> </a:t>
            </a:r>
            <a:endParaRPr lang="es-AR" sz="2800" dirty="0"/>
          </a:p>
        </p:txBody>
      </p:sp>
    </p:spTree>
    <p:extLst>
      <p:ext uri="{BB962C8B-B14F-4D97-AF65-F5344CB8AC3E}">
        <p14:creationId xmlns:p14="http://schemas.microsoft.com/office/powerpoint/2010/main" val="821613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Range</a:t>
            </a:r>
            <a:endParaRPr lang="es-AR" dirty="0"/>
          </a:p>
        </p:txBody>
      </p:sp>
      <p:sp>
        <p:nvSpPr>
          <p:cNvPr id="3" name="2 Marcador de contenido"/>
          <p:cNvSpPr>
            <a:spLocks noGrp="1"/>
          </p:cNvSpPr>
          <p:nvPr>
            <p:ph idx="1"/>
          </p:nvPr>
        </p:nvSpPr>
        <p:spPr/>
        <p:txBody>
          <a:bodyPr>
            <a:normAutofit/>
          </a:bodyPr>
          <a:lstStyle/>
          <a:p>
            <a:pPr marL="0" indent="0">
              <a:buNone/>
            </a:pPr>
            <a:r>
              <a:rPr lang="es-ES" sz="2800" dirty="0" smtClean="0"/>
              <a:t>Representan </a:t>
            </a:r>
            <a:r>
              <a:rPr lang="es-ES" sz="2800" dirty="0"/>
              <a:t>una secuencia inmutable de números enteros. Un objeto de tipo </a:t>
            </a:r>
            <a:r>
              <a:rPr lang="es-ES" sz="2800" dirty="0" err="1"/>
              <a:t>range</a:t>
            </a:r>
            <a:r>
              <a:rPr lang="es-ES" sz="2800" dirty="0"/>
              <a:t> se utiliza comúnmente para generar una secuencia de números enteros para su uso en un bucle </a:t>
            </a:r>
            <a:r>
              <a:rPr lang="es-ES" sz="2800" dirty="0" err="1"/>
              <a:t>for</a:t>
            </a:r>
            <a:r>
              <a:rPr lang="es-ES" sz="2800" dirty="0" smtClean="0"/>
              <a:t>.</a:t>
            </a:r>
            <a:endParaRPr lang="es-ES" sz="2800" dirty="0"/>
          </a:p>
          <a:p>
            <a:pPr marL="0" indent="0">
              <a:buNone/>
            </a:pPr>
            <a:r>
              <a:rPr lang="es-ES" sz="2800" dirty="0"/>
              <a:t>La función </a:t>
            </a:r>
            <a:r>
              <a:rPr lang="es-ES" sz="2800" dirty="0" err="1"/>
              <a:t>range</a:t>
            </a:r>
            <a:r>
              <a:rPr lang="es-ES" sz="2800" dirty="0"/>
              <a:t>() devuelve un objeto de tipo </a:t>
            </a:r>
            <a:r>
              <a:rPr lang="es-ES" sz="2800" dirty="0" err="1"/>
              <a:t>range</a:t>
            </a:r>
            <a:r>
              <a:rPr lang="es-ES" sz="2800" dirty="0"/>
              <a:t>. El objeto </a:t>
            </a:r>
            <a:r>
              <a:rPr lang="es-ES" sz="2800" dirty="0" err="1"/>
              <a:t>range</a:t>
            </a:r>
            <a:r>
              <a:rPr lang="es-ES" sz="2800" dirty="0"/>
              <a:t> toma tres argumentos: el valor inicial, el valor final (no incluido en la secuencia) y el tamaño del paso. Por defecto, el valor inicial es 0 y el tamaño del paso es 1.</a:t>
            </a:r>
            <a:endParaRPr lang="es-AR" sz="2800" dirty="0"/>
          </a:p>
        </p:txBody>
      </p:sp>
    </p:spTree>
    <p:extLst>
      <p:ext uri="{BB962C8B-B14F-4D97-AF65-F5344CB8AC3E}">
        <p14:creationId xmlns:p14="http://schemas.microsoft.com/office/powerpoint/2010/main" val="993593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76672"/>
            <a:ext cx="8229600" cy="5695845"/>
          </a:xfrm>
        </p:spPr>
        <p:txBody>
          <a:bodyPr>
            <a:noAutofit/>
          </a:bodyPr>
          <a:lstStyle/>
          <a:p>
            <a:pPr marL="0" indent="0">
              <a:buNone/>
            </a:pPr>
            <a:r>
              <a:rPr lang="es-ES" sz="2400" dirty="0" smtClean="0"/>
              <a:t>EJEMPLOS:</a:t>
            </a:r>
          </a:p>
          <a:p>
            <a:pPr marL="0" indent="0">
              <a:buNone/>
            </a:pPr>
            <a:endParaRPr lang="es-ES" sz="2400" dirty="0"/>
          </a:p>
          <a:p>
            <a:pPr>
              <a:buFont typeface="Arial" pitchFamily="34" charset="0"/>
              <a:buChar char="•"/>
            </a:pPr>
            <a:r>
              <a:rPr lang="es-ES" sz="2400" dirty="0" err="1"/>
              <a:t>range</a:t>
            </a:r>
            <a:r>
              <a:rPr lang="es-ES" sz="2400" dirty="0"/>
              <a:t>(0, 10, </a:t>
            </a:r>
            <a:r>
              <a:rPr lang="es-ES" sz="2400" dirty="0" smtClean="0"/>
              <a:t>1)</a:t>
            </a:r>
          </a:p>
          <a:p>
            <a:pPr>
              <a:buFont typeface="Arial" pitchFamily="34" charset="0"/>
              <a:buChar char="•"/>
            </a:pPr>
            <a:r>
              <a:rPr lang="es-ES" sz="2400" dirty="0" err="1" smtClean="0"/>
              <a:t>range</a:t>
            </a:r>
            <a:r>
              <a:rPr lang="es-ES" sz="2400" dirty="0" smtClean="0"/>
              <a:t>(0</a:t>
            </a:r>
            <a:r>
              <a:rPr lang="es-ES" sz="2400" dirty="0"/>
              <a:t>, </a:t>
            </a:r>
            <a:r>
              <a:rPr lang="es-ES" sz="2400" dirty="0" smtClean="0"/>
              <a:t>10)</a:t>
            </a:r>
          </a:p>
          <a:p>
            <a:pPr>
              <a:buFont typeface="Arial" pitchFamily="34" charset="0"/>
              <a:buChar char="•"/>
            </a:pPr>
            <a:r>
              <a:rPr lang="es-ES" sz="2400" dirty="0" err="1" smtClean="0"/>
              <a:t>range</a:t>
            </a:r>
            <a:r>
              <a:rPr lang="es-ES" sz="2400" dirty="0" smtClean="0"/>
              <a:t>(1</a:t>
            </a:r>
            <a:r>
              <a:rPr lang="es-ES" sz="2400" dirty="0"/>
              <a:t>, 11, 2</a:t>
            </a:r>
            <a:r>
              <a:rPr lang="es-ES" sz="2400" dirty="0" smtClean="0"/>
              <a:t>)</a:t>
            </a:r>
          </a:p>
          <a:p>
            <a:pPr marL="0" indent="0">
              <a:buNone/>
            </a:pPr>
            <a:endParaRPr lang="es-ES" sz="2400" dirty="0"/>
          </a:p>
          <a:p>
            <a:pPr>
              <a:buFont typeface="Courier New" pitchFamily="49" charset="0"/>
              <a:buChar char="o"/>
            </a:pPr>
            <a:r>
              <a:rPr lang="es-ES" sz="2400" dirty="0"/>
              <a:t>El primer ejemplo crea un objeto </a:t>
            </a:r>
            <a:r>
              <a:rPr lang="es-ES" sz="2400" dirty="0" err="1"/>
              <a:t>range</a:t>
            </a:r>
            <a:r>
              <a:rPr lang="es-ES" sz="2400" dirty="0"/>
              <a:t> que representa la secuencia de números enteros del 0 al 9 (</a:t>
            </a:r>
            <a:r>
              <a:rPr lang="es-ES" sz="2400" dirty="0" smtClean="0"/>
              <a:t>inclusive) </a:t>
            </a:r>
            <a:r>
              <a:rPr lang="es-ES" sz="2400" dirty="0"/>
              <a:t>con un tamaño de paso de </a:t>
            </a:r>
            <a:r>
              <a:rPr lang="es-ES" sz="2400" dirty="0" smtClean="0"/>
              <a:t>1.</a:t>
            </a:r>
          </a:p>
          <a:p>
            <a:pPr>
              <a:buFont typeface="Courier New" pitchFamily="49" charset="0"/>
              <a:buChar char="o"/>
            </a:pPr>
            <a:r>
              <a:rPr lang="es-ES" sz="2400" dirty="0" smtClean="0"/>
              <a:t>El </a:t>
            </a:r>
            <a:r>
              <a:rPr lang="es-ES" sz="2400" dirty="0"/>
              <a:t>segundo ejemplo es equivalente al primer ejemplo, ya que el valor inicial y el tamaño del paso se asumen como 0 y 1, respectivamente, por </a:t>
            </a:r>
            <a:r>
              <a:rPr lang="es-ES" sz="2400" dirty="0" smtClean="0"/>
              <a:t>defecto.</a:t>
            </a:r>
          </a:p>
          <a:p>
            <a:pPr>
              <a:buFont typeface="Courier New" pitchFamily="49" charset="0"/>
              <a:buChar char="o"/>
            </a:pPr>
            <a:r>
              <a:rPr lang="es-ES" sz="2400" dirty="0" smtClean="0"/>
              <a:t>El </a:t>
            </a:r>
            <a:r>
              <a:rPr lang="es-ES" sz="2400" dirty="0"/>
              <a:t>tercer ejemplo crea un objeto </a:t>
            </a:r>
            <a:r>
              <a:rPr lang="es-ES" sz="2400" dirty="0" err="1"/>
              <a:t>range</a:t>
            </a:r>
            <a:r>
              <a:rPr lang="es-ES" sz="2400" dirty="0"/>
              <a:t> que representa la secuencia de números enteros del 1 al 9 (</a:t>
            </a:r>
            <a:r>
              <a:rPr lang="es-ES" sz="2400" dirty="0" smtClean="0"/>
              <a:t>inclusive) </a:t>
            </a:r>
            <a:r>
              <a:rPr lang="es-ES" sz="2400" dirty="0"/>
              <a:t>con un tamaño de paso de 2.</a:t>
            </a:r>
          </a:p>
          <a:p>
            <a:pPr marL="0" indent="0">
              <a:buNone/>
            </a:pPr>
            <a:endParaRPr lang="es-AR" sz="2400" dirty="0"/>
          </a:p>
        </p:txBody>
      </p:sp>
    </p:spTree>
    <p:extLst>
      <p:ext uri="{BB962C8B-B14F-4D97-AF65-F5344CB8AC3E}">
        <p14:creationId xmlns:p14="http://schemas.microsoft.com/office/powerpoint/2010/main" val="1534865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DICCIONARIO</a:t>
            </a:r>
            <a:endParaRPr lang="es-AR" dirty="0"/>
          </a:p>
        </p:txBody>
      </p:sp>
      <p:sp>
        <p:nvSpPr>
          <p:cNvPr id="3" name="2 Marcador de contenido"/>
          <p:cNvSpPr>
            <a:spLocks noGrp="1"/>
          </p:cNvSpPr>
          <p:nvPr>
            <p:ph idx="1"/>
          </p:nvPr>
        </p:nvSpPr>
        <p:spPr/>
        <p:txBody>
          <a:bodyPr>
            <a:normAutofit fontScale="92500"/>
          </a:bodyPr>
          <a:lstStyle/>
          <a:p>
            <a:pPr marL="0" indent="0">
              <a:buNone/>
            </a:pPr>
            <a:r>
              <a:rPr lang="es-ES" sz="2800" dirty="0" smtClean="0"/>
              <a:t>Son </a:t>
            </a:r>
            <a:r>
              <a:rPr lang="es-ES" sz="2800" dirty="0"/>
              <a:t>una estructura de datos que permite almacenar un conjunto de datos como pares clave-valor, donde cada valor es accesible a través de una clave única</a:t>
            </a:r>
            <a:r>
              <a:rPr lang="es-ES" sz="2800" dirty="0" smtClean="0"/>
              <a:t>.</a:t>
            </a:r>
          </a:p>
          <a:p>
            <a:pPr marL="0" indent="0">
              <a:buNone/>
            </a:pPr>
            <a:r>
              <a:rPr lang="es-ES" sz="2800" dirty="0"/>
              <a:t>S</a:t>
            </a:r>
            <a:r>
              <a:rPr lang="es-ES" sz="2800" dirty="0" smtClean="0"/>
              <a:t>e </a:t>
            </a:r>
            <a:r>
              <a:rPr lang="es-ES" sz="2800" dirty="0"/>
              <a:t>representan mediante llaves «{ }» que contienen una serie de pares clave-valor separados por comas y cada par se separa por dos puntos «:». Las claves en un diccionario son únicas y pueden ser de cualquier tipo inmutable, como una cadena, un número entero o una </a:t>
            </a:r>
            <a:r>
              <a:rPr lang="es-ES" sz="2800" dirty="0" err="1"/>
              <a:t>tupla</a:t>
            </a:r>
            <a:r>
              <a:rPr lang="es-ES" sz="2800" dirty="0"/>
              <a:t>. Los valores también pueden ser de cualquier tipo de datos.</a:t>
            </a:r>
            <a:endParaRPr lang="es-AR" sz="2800" dirty="0"/>
          </a:p>
        </p:txBody>
      </p:sp>
    </p:spTree>
    <p:extLst>
      <p:ext uri="{BB962C8B-B14F-4D97-AF65-F5344CB8AC3E}">
        <p14:creationId xmlns:p14="http://schemas.microsoft.com/office/powerpoint/2010/main" val="3112690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undición">
  <a:themeElements>
    <a:clrScheme name="Fundición">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undición">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undición">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416</TotalTime>
  <Words>1276</Words>
  <Application>Microsoft Office PowerPoint</Application>
  <PresentationFormat>Presentación en pantalla (4:3)</PresentationFormat>
  <Paragraphs>78</Paragraphs>
  <Slides>20</Slides>
  <Notes>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Fundición</vt:lpstr>
      <vt:lpstr>PROGRAMACIÓN I</vt:lpstr>
      <vt:lpstr>Listas</vt:lpstr>
      <vt:lpstr>Presentación de PowerPoint</vt:lpstr>
      <vt:lpstr>Presentación de PowerPoint</vt:lpstr>
      <vt:lpstr>Tuplas</vt:lpstr>
      <vt:lpstr>Presentación de PowerPoint</vt:lpstr>
      <vt:lpstr>Range</vt:lpstr>
      <vt:lpstr>Presentación de PowerPoint</vt:lpstr>
      <vt:lpstr>DICCIONARIO</vt:lpstr>
      <vt:lpstr>Presentación de PowerPoint</vt:lpstr>
      <vt:lpstr>Presentación de PowerPoint</vt:lpstr>
      <vt:lpstr>SET</vt:lpstr>
      <vt:lpstr>Presentación de PowerPoint</vt:lpstr>
      <vt:lpstr>BYTE Y BYTEARRAY</vt:lpstr>
      <vt:lpstr>OPERADORES TERNARIOS</vt:lpstr>
      <vt:lpstr>SALIDA DE DATOS print() – print(f)</vt:lpstr>
      <vt:lpstr>Presentación de PowerPoint</vt:lpstr>
      <vt:lpstr>Cadenas f</vt:lpstr>
      <vt:lpstr>ENTRADA DE DATOS (input())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I</dc:title>
  <dc:creator>Cinthia Rigoni</dc:creator>
  <cp:lastModifiedBy>Cinthia Rigoni</cp:lastModifiedBy>
  <cp:revision>18</cp:revision>
  <dcterms:created xsi:type="dcterms:W3CDTF">2023-08-07T18:44:06Z</dcterms:created>
  <dcterms:modified xsi:type="dcterms:W3CDTF">2023-08-14T19:45:33Z</dcterms:modified>
</cp:coreProperties>
</file>