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E863C017-C5FE-478A-99BA-BCC66642242F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  <p14:section name="Lenguajes de Programación" id="{5EDECF86-C28C-4C76-AA54-2DF2E9A0671F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1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8099C0-82E0-D075-1915-845AC3649E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9086C2-7880-A0D2-61D7-EC29EB73E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46E4CF-34CE-53C9-4E41-ABBB33207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E032-6AFE-4BB1-B5D6-37F0F7652E29}" type="datetimeFigureOut">
              <a:rPr lang="es-AR" smtClean="0"/>
              <a:t>13/8/2023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EAFFE4-1E3B-86A9-F2E8-84CAC99AD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5CF543-4F01-EC51-095E-33DFE7AA4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2D0C-23A8-4C90-BF78-F71A6DA643B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88444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01A28E-1A84-6452-533E-03CDBD742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F31304B-8D13-9CB9-7055-D20B002AF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5F8133-AB50-07EE-E42F-A626AFE9A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E032-6AFE-4BB1-B5D6-37F0F7652E29}" type="datetimeFigureOut">
              <a:rPr lang="es-AR" smtClean="0"/>
              <a:t>13/8/2023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6D1E3D-C513-2B1B-C38A-42D3BA739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AB2788-F565-6B2C-6EFB-44ED2DE46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2D0C-23A8-4C90-BF78-F71A6DA643B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10523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15C19DE-D1BF-27CC-20AB-68B8998B61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A04251B-177C-AF86-6CE5-F10C60CD3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206F83-060D-0F09-846F-7847061B9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E032-6AFE-4BB1-B5D6-37F0F7652E29}" type="datetimeFigureOut">
              <a:rPr lang="es-AR" smtClean="0"/>
              <a:t>13/8/2023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850D67-B88D-7689-3C07-89E2F680F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CD6A2B-85BB-9970-015B-FE1DFA0AA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2D0C-23A8-4C90-BF78-F71A6DA643B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8323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5786DD-E843-AB97-7A01-B040ABDEC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99C6E9-1AA3-BB4D-4209-8B7DDD870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493036-897A-4C42-3442-41BB0C5C7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E032-6AFE-4BB1-B5D6-37F0F7652E29}" type="datetimeFigureOut">
              <a:rPr lang="es-AR" smtClean="0"/>
              <a:t>13/8/2023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526FEA-7833-2EBE-A092-57439C9C9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209C30-9062-ABD8-2939-8AFA37F9B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2D0C-23A8-4C90-BF78-F71A6DA643B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0361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0EDBC9-8862-0BFE-B29E-C898F8F35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88910AD-54CF-88CD-507C-F0F620C35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A6FDE4-5251-E4F2-D587-4E81258A2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E032-6AFE-4BB1-B5D6-37F0F7652E29}" type="datetimeFigureOut">
              <a:rPr lang="es-AR" smtClean="0"/>
              <a:t>13/8/2023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30A113-1972-2BDF-D36A-85305CF72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B101D7-9247-739A-8805-D7312B348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2D0C-23A8-4C90-BF78-F71A6DA643B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61534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8510DF-3D9F-56BB-17AB-2E978BE79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54EC58-F5DA-4071-55BE-1C9005923B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82D6A77-3230-42A8-BC3D-99ABEBE02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20D20E-855D-66BB-EF01-FB2B4D731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E032-6AFE-4BB1-B5D6-37F0F7652E29}" type="datetimeFigureOut">
              <a:rPr lang="es-AR" smtClean="0"/>
              <a:t>13/8/2023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07ED13-C1FF-6704-7734-AEFED3C66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B6111AC-5309-4248-0723-68095CBAF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2D0C-23A8-4C90-BF78-F71A6DA643B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4218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6E1E01-5D82-D13B-F9E2-D024452C1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7B26CD-F3E8-BFF0-3AD4-2E6299EAA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4CD721B-C34A-DFC4-187A-EF47AFE24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7F192AB-3D7E-8CB7-FA25-A1F92DE2CC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BC73813-9C60-4106-6B6B-BF4BC4A167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006B1EF-DA38-7D2C-CF5D-E1A413080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E032-6AFE-4BB1-B5D6-37F0F7652E29}" type="datetimeFigureOut">
              <a:rPr lang="es-AR" smtClean="0"/>
              <a:t>13/8/2023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760116F-9E57-B789-928E-D8A95FB45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173AF10-4ABA-E8D3-630E-EA3363DC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2D0C-23A8-4C90-BF78-F71A6DA643B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52638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5A3F2C-07B6-B0D2-4D01-30246E584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E25EF12-D51B-7533-BD15-C8A91E43B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E032-6AFE-4BB1-B5D6-37F0F7652E29}" type="datetimeFigureOut">
              <a:rPr lang="es-AR" smtClean="0"/>
              <a:t>13/8/2023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BEFD45D-BDE8-91C1-408E-9FED1DAB4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5FB766-EE23-A7F9-0BFF-A5ACB13E4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2D0C-23A8-4C90-BF78-F71A6DA643B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86328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D3C3363-B26B-8189-B91C-C71572AC0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E032-6AFE-4BB1-B5D6-37F0F7652E29}" type="datetimeFigureOut">
              <a:rPr lang="es-AR" smtClean="0"/>
              <a:t>13/8/2023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26FDFD7-C585-DA09-07FF-690F93678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F0F341-CDA3-739C-870D-B0E46591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2D0C-23A8-4C90-BF78-F71A6DA643B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996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4792FD-3BAF-1165-660B-B200B87F9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663377-9B9B-A5F9-6826-53025FD2A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857E7BC-4927-9D90-F202-BBDB7A977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C6EC0F0-DB64-331E-BBA8-91B259702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E032-6AFE-4BB1-B5D6-37F0F7652E29}" type="datetimeFigureOut">
              <a:rPr lang="es-AR" smtClean="0"/>
              <a:t>13/8/2023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3A87729-FE0D-BB97-9006-BD7926D3A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3E0C1C9-7901-FDFE-1C7C-B98978F27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2D0C-23A8-4C90-BF78-F71A6DA643B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77530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F1418B-2295-80B3-852C-7A0F88F97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05F9483-338C-EE99-DDEE-4308B28352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1E3457E-E961-638B-063F-F71306F6E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C8931E3-A726-BE57-3A96-63E66E580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E032-6AFE-4BB1-B5D6-37F0F7652E29}" type="datetimeFigureOut">
              <a:rPr lang="es-AR" smtClean="0"/>
              <a:t>13/8/2023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A76C5BB-92C4-2EEE-30C1-73653E8C1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3622FC-98F0-68AC-2520-E78E53CC1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2D0C-23A8-4C90-BF78-F71A6DA643B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71431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E078B05-549D-4FED-45EF-A90A66097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DF58A9-CCB7-E767-37FC-9DF2E7DAE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C5BB5D-1DF0-FEBF-6436-60AB40CCDC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1E032-6AFE-4BB1-B5D6-37F0F7652E29}" type="datetimeFigureOut">
              <a:rPr lang="es-AR" smtClean="0"/>
              <a:t>13/8/2023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671D00-E615-92A1-957A-FE9CEB10F4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FD1145-45B6-08B4-E60A-C0767DD03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F2D0C-23A8-4C90-BF78-F71A6DA643B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9295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stackscale.com/es/blog/distribuciones-linux-populares/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950B98-9071-4E85-7256-BF6D6516DF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El software del Computador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34F511-01EE-D896-FD19-4C7A5AF105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Clase 3</a:t>
            </a:r>
          </a:p>
        </p:txBody>
      </p:sp>
    </p:spTree>
    <p:extLst>
      <p:ext uri="{BB962C8B-B14F-4D97-AF65-F5344CB8AC3E}">
        <p14:creationId xmlns:p14="http://schemas.microsoft.com/office/powerpoint/2010/main" val="1490875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77D79EC-D97D-3B7A-213C-57E85E95ACB9}"/>
              </a:ext>
            </a:extLst>
          </p:cNvPr>
          <p:cNvSpPr txBox="1"/>
          <p:nvPr/>
        </p:nvSpPr>
        <p:spPr>
          <a:xfrm>
            <a:off x="638882" y="639193"/>
            <a:ext cx="3571810" cy="3573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Diferencias</a:t>
            </a:r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entre Java y JavaScript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6DD46849-7028-E78F-58F4-BFA2FC4541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731236"/>
              </p:ext>
            </p:extLst>
          </p:nvPr>
        </p:nvGraphicFramePr>
        <p:xfrm>
          <a:off x="4654296" y="1866950"/>
          <a:ext cx="7214617" cy="3096668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</a:tblPr>
              <a:tblGrid>
                <a:gridCol w="3387375">
                  <a:extLst>
                    <a:ext uri="{9D8B030D-6E8A-4147-A177-3AD203B41FA5}">
                      <a16:colId xmlns:a16="http://schemas.microsoft.com/office/drawing/2014/main" val="1364814198"/>
                    </a:ext>
                  </a:extLst>
                </a:gridCol>
                <a:gridCol w="3827242">
                  <a:extLst>
                    <a:ext uri="{9D8B030D-6E8A-4147-A177-3AD203B41FA5}">
                      <a16:colId xmlns:a16="http://schemas.microsoft.com/office/drawing/2014/main" val="1477907716"/>
                    </a:ext>
                  </a:extLst>
                </a:gridCol>
              </a:tblGrid>
              <a:tr h="689227">
                <a:tc>
                  <a:txBody>
                    <a:bodyPr/>
                    <a:lstStyle/>
                    <a:p>
                      <a:r>
                        <a:rPr lang="es-AR" sz="2200" b="1" cap="none" spc="0">
                          <a:solidFill>
                            <a:schemeClr val="tx1"/>
                          </a:solidFill>
                          <a:effectLst/>
                        </a:rPr>
                        <a:t>JavaScript</a:t>
                      </a:r>
                      <a:endParaRPr lang="es-AR" sz="22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89295" marR="265123" marT="145611" marB="14561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2200" b="1" cap="none" spc="0">
                          <a:solidFill>
                            <a:schemeClr val="tx1"/>
                          </a:solidFill>
                          <a:effectLst/>
                        </a:rPr>
                        <a:t>Java</a:t>
                      </a:r>
                      <a:endParaRPr lang="es-AR" sz="22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89295" marR="265123" marT="145611" marB="14561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6151362"/>
                  </a:ext>
                </a:extLst>
              </a:tr>
              <a:tr h="689227">
                <a:tc>
                  <a:txBody>
                    <a:bodyPr/>
                    <a:lstStyle/>
                    <a:p>
                      <a:r>
                        <a:rPr lang="es-AR" sz="2200" cap="none" spc="0">
                          <a:solidFill>
                            <a:schemeClr val="tx1"/>
                          </a:solidFill>
                          <a:effectLst/>
                        </a:rPr>
                        <a:t>Tipado dinámico.</a:t>
                      </a:r>
                    </a:p>
                  </a:txBody>
                  <a:tcPr marL="189295" marR="265123" marT="145611" marB="14561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2200" cap="none" spc="0">
                          <a:solidFill>
                            <a:schemeClr val="tx1"/>
                          </a:solidFill>
                          <a:effectLst/>
                        </a:rPr>
                        <a:t>Tipado estático.</a:t>
                      </a:r>
                    </a:p>
                  </a:txBody>
                  <a:tcPr marL="189295" marR="265123" marT="145611" marB="14561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596169"/>
                  </a:ext>
                </a:extLst>
              </a:tr>
              <a:tr h="689227">
                <a:tc>
                  <a:txBody>
                    <a:bodyPr/>
                    <a:lstStyle/>
                    <a:p>
                      <a:r>
                        <a:rPr lang="es-AR" sz="2200" cap="none" spc="0">
                          <a:solidFill>
                            <a:schemeClr val="tx1"/>
                          </a:solidFill>
                          <a:effectLst/>
                        </a:rPr>
                        <a:t>Basado en prototipos.</a:t>
                      </a:r>
                    </a:p>
                  </a:txBody>
                  <a:tcPr marL="189295" marR="265123" marT="145611" marB="14561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2200" cap="none" spc="0">
                          <a:solidFill>
                            <a:schemeClr val="tx1"/>
                          </a:solidFill>
                          <a:effectLst/>
                        </a:rPr>
                        <a:t>Basado en clases.</a:t>
                      </a:r>
                    </a:p>
                  </a:txBody>
                  <a:tcPr marL="189295" marR="265123" marT="145611" marB="14561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168322"/>
                  </a:ext>
                </a:extLst>
              </a:tr>
              <a:tr h="1028987">
                <a:tc>
                  <a:txBody>
                    <a:bodyPr/>
                    <a:lstStyle/>
                    <a:p>
                      <a:r>
                        <a:rPr lang="es-AR" sz="2200" cap="none" spc="0">
                          <a:solidFill>
                            <a:schemeClr val="tx1"/>
                          </a:solidFill>
                          <a:effectLst/>
                        </a:rPr>
                        <a:t>Se ejecuta en el navegador web.</a:t>
                      </a:r>
                    </a:p>
                  </a:txBody>
                  <a:tcPr marL="189295" marR="265123" marT="145611" marB="14561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2200" cap="none" spc="0">
                          <a:solidFill>
                            <a:schemeClr val="tx1"/>
                          </a:solidFill>
                          <a:effectLst/>
                        </a:rPr>
                        <a:t>Se ejecuta en la máquina virtual Java (JVM).</a:t>
                      </a:r>
                    </a:p>
                  </a:txBody>
                  <a:tcPr marL="189295" marR="265123" marT="145611" marB="14561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68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0046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AAFB0FE-AC82-61C9-7F31-DDC3B73F3B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92" r="19416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CD37CFC-C21A-CF4C-3FA4-1507B4842835}"/>
              </a:ext>
            </a:extLst>
          </p:cNvPr>
          <p:cNvSpPr txBox="1"/>
          <p:nvPr/>
        </p:nvSpPr>
        <p:spPr>
          <a:xfrm>
            <a:off x="4654296" y="2706624"/>
            <a:ext cx="6894576" cy="3483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i="0" dirty="0">
                <a:effectLst/>
              </a:rPr>
              <a:t>HTML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i="0" dirty="0">
                <a:effectLst/>
              </a:rPr>
              <a:t>El </a:t>
            </a:r>
            <a:r>
              <a:rPr lang="en-US" sz="1700" i="0" dirty="0" err="1">
                <a:effectLst/>
              </a:rPr>
              <a:t>lenguaje</a:t>
            </a:r>
            <a:r>
              <a:rPr lang="en-US" sz="1700" i="0" dirty="0">
                <a:effectLst/>
              </a:rPr>
              <a:t> de </a:t>
            </a:r>
            <a:r>
              <a:rPr lang="en-US" sz="1700" i="0" dirty="0" err="1">
                <a:effectLst/>
              </a:rPr>
              <a:t>marcado</a:t>
            </a:r>
            <a:r>
              <a:rPr lang="en-US" sz="1700" i="0" dirty="0">
                <a:effectLst/>
              </a:rPr>
              <a:t> HTML, </a:t>
            </a:r>
            <a:r>
              <a:rPr lang="en-US" sz="1700" i="0" dirty="0" err="1">
                <a:effectLst/>
              </a:rPr>
              <a:t>abreviatura</a:t>
            </a:r>
            <a:r>
              <a:rPr lang="en-US" sz="1700" i="0" dirty="0">
                <a:effectLst/>
              </a:rPr>
              <a:t> de </a:t>
            </a:r>
            <a:r>
              <a:rPr lang="en-US" sz="1700" i="1" dirty="0" err="1">
                <a:effectLst/>
              </a:rPr>
              <a:t>HyperText</a:t>
            </a:r>
            <a:r>
              <a:rPr lang="en-US" sz="1700" i="1" dirty="0">
                <a:effectLst/>
              </a:rPr>
              <a:t> Markup Language</a:t>
            </a:r>
            <a:r>
              <a:rPr lang="en-US" sz="1700" i="0" dirty="0">
                <a:effectLst/>
              </a:rPr>
              <a:t> o «</a:t>
            </a:r>
            <a:r>
              <a:rPr lang="en-US" sz="1700" i="0" dirty="0" err="1">
                <a:effectLst/>
              </a:rPr>
              <a:t>lenguaje</a:t>
            </a:r>
            <a:r>
              <a:rPr lang="en-US" sz="1700" i="0" dirty="0">
                <a:effectLst/>
              </a:rPr>
              <a:t> de </a:t>
            </a:r>
            <a:r>
              <a:rPr lang="en-US" sz="1700" i="0" dirty="0" err="1">
                <a:effectLst/>
              </a:rPr>
              <a:t>marcado</a:t>
            </a:r>
            <a:r>
              <a:rPr lang="en-US" sz="1700" i="0" dirty="0">
                <a:effectLst/>
              </a:rPr>
              <a:t> de </a:t>
            </a:r>
            <a:r>
              <a:rPr lang="en-US" sz="1700" i="0" dirty="0" err="1">
                <a:effectLst/>
              </a:rPr>
              <a:t>hipertexto</a:t>
            </a:r>
            <a:r>
              <a:rPr lang="en-US" sz="1700" i="0" dirty="0">
                <a:effectLst/>
              </a:rPr>
              <a:t>», </a:t>
            </a:r>
            <a:r>
              <a:rPr lang="en-US" sz="1700" i="0" dirty="0" err="1">
                <a:effectLst/>
              </a:rPr>
              <a:t>fue</a:t>
            </a:r>
            <a:r>
              <a:rPr lang="en-US" sz="1700" i="0" dirty="0">
                <a:effectLst/>
              </a:rPr>
              <a:t> </a:t>
            </a:r>
            <a:r>
              <a:rPr lang="en-US" sz="1700" i="0" dirty="0" err="1">
                <a:effectLst/>
              </a:rPr>
              <a:t>diseñado</a:t>
            </a:r>
            <a:r>
              <a:rPr lang="en-US" sz="1700" i="0" dirty="0">
                <a:effectLst/>
              </a:rPr>
              <a:t> </a:t>
            </a:r>
            <a:r>
              <a:rPr lang="en-US" sz="1700" i="0" dirty="0" err="1">
                <a:effectLst/>
              </a:rPr>
              <a:t>inicialmente</a:t>
            </a:r>
            <a:r>
              <a:rPr lang="en-US" sz="1700" i="0" dirty="0">
                <a:effectLst/>
              </a:rPr>
              <a:t> </a:t>
            </a:r>
            <a:r>
              <a:rPr lang="en-US" sz="1700" i="0" dirty="0" err="1">
                <a:effectLst/>
              </a:rPr>
              <a:t>por</a:t>
            </a:r>
            <a:r>
              <a:rPr lang="en-US" sz="1700" i="0" dirty="0">
                <a:effectLst/>
              </a:rPr>
              <a:t> </a:t>
            </a:r>
            <a:r>
              <a:rPr lang="en-US" sz="1700" i="0" dirty="0" err="1">
                <a:effectLst/>
              </a:rPr>
              <a:t>el</a:t>
            </a:r>
            <a:r>
              <a:rPr lang="en-US" sz="1700" i="0" dirty="0">
                <a:effectLst/>
              </a:rPr>
              <a:t> </a:t>
            </a:r>
            <a:r>
              <a:rPr lang="en-US" sz="1700" i="0" dirty="0" err="1">
                <a:effectLst/>
              </a:rPr>
              <a:t>científico</a:t>
            </a:r>
            <a:r>
              <a:rPr lang="en-US" sz="1700" i="0" dirty="0">
                <a:effectLst/>
              </a:rPr>
              <a:t> de la </a:t>
            </a:r>
            <a:r>
              <a:rPr lang="en-US" sz="1700" i="0" dirty="0" err="1">
                <a:effectLst/>
              </a:rPr>
              <a:t>computación</a:t>
            </a:r>
            <a:r>
              <a:rPr lang="en-US" sz="1700" i="0" dirty="0">
                <a:effectLst/>
              </a:rPr>
              <a:t> </a:t>
            </a:r>
            <a:r>
              <a:rPr lang="en-US" sz="1700" i="0" dirty="0" err="1">
                <a:effectLst/>
              </a:rPr>
              <a:t>británico</a:t>
            </a:r>
            <a:r>
              <a:rPr lang="en-US" sz="1700" i="0" dirty="0">
                <a:effectLst/>
              </a:rPr>
              <a:t> Tim Berners-Lee </a:t>
            </a:r>
            <a:r>
              <a:rPr lang="en-US" sz="1700" i="0" dirty="0" err="1">
                <a:effectLst/>
              </a:rPr>
              <a:t>en</a:t>
            </a:r>
            <a:r>
              <a:rPr lang="en-US" sz="1700" i="0" dirty="0">
                <a:effectLst/>
              </a:rPr>
              <a:t> 1993. En combinación con CSS y JavaScript, </a:t>
            </a:r>
            <a:r>
              <a:rPr lang="en-US" sz="1700" i="0" dirty="0" err="1">
                <a:effectLst/>
              </a:rPr>
              <a:t>los</a:t>
            </a:r>
            <a:r>
              <a:rPr lang="en-US" sz="1700" i="0" dirty="0">
                <a:effectLst/>
              </a:rPr>
              <a:t> </a:t>
            </a:r>
            <a:r>
              <a:rPr lang="en-US" sz="1700" i="0" dirty="0" err="1">
                <a:effectLst/>
              </a:rPr>
              <a:t>navegadores</a:t>
            </a:r>
            <a:r>
              <a:rPr lang="en-US" sz="1700" i="0" dirty="0">
                <a:effectLst/>
              </a:rPr>
              <a:t> web </a:t>
            </a:r>
            <a:r>
              <a:rPr lang="en-US" sz="1700" i="0" dirty="0" err="1">
                <a:effectLst/>
              </a:rPr>
              <a:t>utilizan</a:t>
            </a:r>
            <a:r>
              <a:rPr lang="en-US" sz="1700" i="0" dirty="0">
                <a:effectLst/>
              </a:rPr>
              <a:t> HTML para </a:t>
            </a:r>
            <a:r>
              <a:rPr lang="en-US" sz="1700" i="0" dirty="0" err="1">
                <a:effectLst/>
              </a:rPr>
              <a:t>componer</a:t>
            </a:r>
            <a:r>
              <a:rPr lang="en-US" sz="1700" i="0" dirty="0">
                <a:effectLst/>
              </a:rPr>
              <a:t> </a:t>
            </a:r>
            <a:r>
              <a:rPr lang="en-US" sz="1700" i="0" dirty="0" err="1">
                <a:effectLst/>
              </a:rPr>
              <a:t>páginas</a:t>
            </a:r>
            <a:r>
              <a:rPr lang="en-US" sz="1700" i="0" dirty="0">
                <a:effectLst/>
              </a:rPr>
              <a:t> web </a:t>
            </a:r>
            <a:r>
              <a:rPr lang="en-US" sz="1700" i="0" dirty="0" err="1">
                <a:effectLst/>
              </a:rPr>
              <a:t>visuales</a:t>
            </a:r>
            <a:r>
              <a:rPr lang="en-US" sz="1700" i="0" dirty="0">
                <a:effectLst/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i="0" dirty="0">
              <a:effectLst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i="0" dirty="0" err="1">
                <a:effectLst/>
              </a:rPr>
              <a:t>Desarrollador</a:t>
            </a:r>
            <a:r>
              <a:rPr lang="en-US" sz="1700" i="0" dirty="0">
                <a:effectLst/>
              </a:rPr>
              <a:t> actual: WHATWG (</a:t>
            </a:r>
            <a:r>
              <a:rPr lang="en-US" sz="1700" i="1" dirty="0">
                <a:effectLst/>
              </a:rPr>
              <a:t>Web Hypertext Application Technology Working Group</a:t>
            </a:r>
            <a:r>
              <a:rPr lang="en-US" sz="1700" i="0" dirty="0">
                <a:effectLst/>
              </a:rPr>
              <a:t>).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i="0" dirty="0">
              <a:effectLst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i="0" dirty="0" err="1">
                <a:effectLst/>
              </a:rPr>
              <a:t>Última</a:t>
            </a:r>
            <a:r>
              <a:rPr lang="en-US" sz="1700" i="0" dirty="0">
                <a:effectLst/>
              </a:rPr>
              <a:t> </a:t>
            </a:r>
            <a:r>
              <a:rPr lang="en-US" sz="1700" i="0" dirty="0" err="1">
                <a:effectLst/>
              </a:rPr>
              <a:t>versión</a:t>
            </a:r>
            <a:r>
              <a:rPr lang="en-US" sz="1700" i="0" dirty="0">
                <a:effectLst/>
              </a:rPr>
              <a:t> </a:t>
            </a:r>
            <a:r>
              <a:rPr lang="en-US" sz="1700" i="0" dirty="0" err="1">
                <a:effectLst/>
              </a:rPr>
              <a:t>estable</a:t>
            </a:r>
            <a:r>
              <a:rPr lang="en-US" sz="1700" i="0" dirty="0">
                <a:effectLst/>
              </a:rPr>
              <a:t>: Living Standard 2022.</a:t>
            </a:r>
          </a:p>
        </p:txBody>
      </p:sp>
    </p:spTree>
    <p:extLst>
      <p:ext uri="{BB962C8B-B14F-4D97-AF65-F5344CB8AC3E}">
        <p14:creationId xmlns:p14="http://schemas.microsoft.com/office/powerpoint/2010/main" val="3901737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18946BD-CBF4-8A53-5D35-D8A3B64640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683" r="33293"/>
          <a:stretch/>
        </p:blipFill>
        <p:spPr>
          <a:xfrm>
            <a:off x="643128" y="918628"/>
            <a:ext cx="3327076" cy="5630343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3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344937A-EC23-50CB-5B0D-C6055248320A}"/>
              </a:ext>
            </a:extLst>
          </p:cNvPr>
          <p:cNvSpPr txBox="1"/>
          <p:nvPr/>
        </p:nvSpPr>
        <p:spPr>
          <a:xfrm>
            <a:off x="4654296" y="2706624"/>
            <a:ext cx="6894576" cy="3483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i="0">
                <a:effectLst/>
              </a:rPr>
              <a:t>CSS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0">
                <a:effectLst/>
              </a:rPr>
              <a:t>CSS, abreviatura de </a:t>
            </a:r>
            <a:r>
              <a:rPr lang="en-US" sz="2000" i="1">
                <a:effectLst/>
              </a:rPr>
              <a:t>Cascading Style Sheets</a:t>
            </a:r>
            <a:r>
              <a:rPr lang="en-US" sz="2000" i="0">
                <a:effectLst/>
              </a:rPr>
              <a:t> u «hojas de estilo en cascada», es un lenguaje de diseño gráfico, desarrollado por W3C en 1996. Se usa para formatear documentos escritos en HTML o XML. De modo que, al igual que HTML y JavaScript, es un elemento fundamental de la WWW.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i="0">
              <a:effectLst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0">
                <a:effectLst/>
              </a:rPr>
              <a:t>Desarrollador actual: W3C (</a:t>
            </a:r>
            <a:r>
              <a:rPr lang="en-US" sz="2000" i="1">
                <a:effectLst/>
              </a:rPr>
              <a:t>World Wide Web Consortium</a:t>
            </a:r>
            <a:r>
              <a:rPr lang="en-US" sz="2000" i="0">
                <a:effectLst/>
              </a:rPr>
              <a:t>).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i="0">
              <a:effectLst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0">
                <a:effectLst/>
              </a:rPr>
              <a:t>Última versión estable: CSS 3</a:t>
            </a:r>
          </a:p>
        </p:txBody>
      </p:sp>
      <p:sp>
        <p:nvSpPr>
          <p:cNvPr id="4" name="AutoShape 2" descr="Explicación CSS">
            <a:extLst>
              <a:ext uri="{FF2B5EF4-FFF2-40B4-BE49-F238E27FC236}">
                <a16:creationId xmlns:a16="http://schemas.microsoft.com/office/drawing/2014/main" id="{58CF4EC3-F9A1-39CF-63CF-DD4201683D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5" name="AutoShape 4" descr="Explicación CSS">
            <a:extLst>
              <a:ext uri="{FF2B5EF4-FFF2-40B4-BE49-F238E27FC236}">
                <a16:creationId xmlns:a16="http://schemas.microsoft.com/office/drawing/2014/main" id="{86AB6F0D-906C-084C-8EFE-4042AF5F9D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89209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66CC59B-E5CE-DDA9-EA5D-7D4B0CFF6A4F}"/>
              </a:ext>
            </a:extLst>
          </p:cNvPr>
          <p:cNvSpPr txBox="1"/>
          <p:nvPr/>
        </p:nvSpPr>
        <p:spPr>
          <a:xfrm>
            <a:off x="757951" y="1064832"/>
            <a:ext cx="5554359" cy="54964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i="0" dirty="0">
                <a:solidFill>
                  <a:schemeClr val="tx2"/>
                </a:solidFill>
                <a:effectLst/>
              </a:rPr>
              <a:t>SQL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0" dirty="0">
                <a:effectLst/>
              </a:rPr>
              <a:t>SQL, </a:t>
            </a:r>
            <a:r>
              <a:rPr lang="en-US" sz="2000" i="0" dirty="0" err="1">
                <a:effectLst/>
              </a:rPr>
              <a:t>abreviatura</a:t>
            </a:r>
            <a:r>
              <a:rPr lang="en-US" sz="2000" i="0" dirty="0">
                <a:effectLst/>
              </a:rPr>
              <a:t> de </a:t>
            </a:r>
            <a:r>
              <a:rPr lang="en-US" sz="2000" i="1" dirty="0">
                <a:effectLst/>
              </a:rPr>
              <a:t>Structured Query Language</a:t>
            </a:r>
            <a:r>
              <a:rPr lang="en-US" sz="2000" i="0" dirty="0">
                <a:effectLst/>
              </a:rPr>
              <a:t> o «</a:t>
            </a:r>
            <a:r>
              <a:rPr lang="en-US" sz="2000" i="0" dirty="0" err="1">
                <a:effectLst/>
              </a:rPr>
              <a:t>lenguaje</a:t>
            </a:r>
            <a:r>
              <a:rPr lang="en-US" sz="2000" i="0" dirty="0">
                <a:effectLst/>
              </a:rPr>
              <a:t> de consulta </a:t>
            </a:r>
            <a:r>
              <a:rPr lang="en-US" sz="2000" i="0" dirty="0" err="1">
                <a:effectLst/>
              </a:rPr>
              <a:t>estructurada</a:t>
            </a:r>
            <a:r>
              <a:rPr lang="en-US" sz="2000" i="0" dirty="0">
                <a:effectLst/>
              </a:rPr>
              <a:t>», </a:t>
            </a:r>
            <a:r>
              <a:rPr lang="en-US" sz="2000" i="0" dirty="0" err="1">
                <a:effectLst/>
              </a:rPr>
              <a:t>fue</a:t>
            </a:r>
            <a:r>
              <a:rPr lang="en-US" sz="2000" i="0" dirty="0">
                <a:effectLst/>
              </a:rPr>
              <a:t> </a:t>
            </a:r>
            <a:r>
              <a:rPr lang="en-US" sz="2000" i="0" dirty="0" err="1">
                <a:effectLst/>
              </a:rPr>
              <a:t>diseñado</a:t>
            </a:r>
            <a:r>
              <a:rPr lang="en-US" sz="2000" i="0" dirty="0">
                <a:effectLst/>
              </a:rPr>
              <a:t> </a:t>
            </a:r>
            <a:r>
              <a:rPr lang="en-US" sz="2000" i="0" dirty="0" err="1">
                <a:effectLst/>
              </a:rPr>
              <a:t>inicialmente</a:t>
            </a:r>
            <a:r>
              <a:rPr lang="en-US" sz="2000" i="0" dirty="0">
                <a:effectLst/>
              </a:rPr>
              <a:t> </a:t>
            </a:r>
            <a:r>
              <a:rPr lang="en-US" sz="2000" i="0" dirty="0" err="1">
                <a:effectLst/>
              </a:rPr>
              <a:t>por</a:t>
            </a:r>
            <a:r>
              <a:rPr lang="en-US" sz="2000" i="0" dirty="0">
                <a:effectLst/>
              </a:rPr>
              <a:t> </a:t>
            </a:r>
            <a:r>
              <a:rPr lang="en-US" sz="2000" i="0" dirty="0" err="1">
                <a:effectLst/>
              </a:rPr>
              <a:t>los</a:t>
            </a:r>
            <a:r>
              <a:rPr lang="en-US" sz="2000" i="0" dirty="0">
                <a:effectLst/>
              </a:rPr>
              <a:t> </a:t>
            </a:r>
            <a:r>
              <a:rPr lang="en-US" sz="2000" i="0" dirty="0" err="1">
                <a:effectLst/>
              </a:rPr>
              <a:t>científicos</a:t>
            </a:r>
            <a:r>
              <a:rPr lang="en-US" sz="2000" i="0" dirty="0">
                <a:effectLst/>
              </a:rPr>
              <a:t> de la </a:t>
            </a:r>
            <a:r>
              <a:rPr lang="en-US" sz="2000" i="0" dirty="0" err="1">
                <a:effectLst/>
              </a:rPr>
              <a:t>computación</a:t>
            </a:r>
            <a:r>
              <a:rPr lang="en-US" sz="2000" i="0" dirty="0">
                <a:effectLst/>
              </a:rPr>
              <a:t> americanos Donald D. Chamberlin y Raymond F. Boyce </a:t>
            </a:r>
            <a:r>
              <a:rPr lang="en-US" sz="2000" i="0" dirty="0" err="1">
                <a:effectLst/>
              </a:rPr>
              <a:t>en</a:t>
            </a:r>
            <a:r>
              <a:rPr lang="en-US" sz="2000" i="0" dirty="0">
                <a:effectLst/>
              </a:rPr>
              <a:t> 1974.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i="0" dirty="0">
              <a:effectLst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0" dirty="0">
                <a:effectLst/>
              </a:rPr>
              <a:t>Es un </a:t>
            </a:r>
            <a:r>
              <a:rPr lang="en-US" sz="2000" i="0" dirty="0" err="1">
                <a:effectLst/>
              </a:rPr>
              <a:t>lenguaje</a:t>
            </a:r>
            <a:r>
              <a:rPr lang="en-US" sz="2000" i="0" dirty="0">
                <a:effectLst/>
              </a:rPr>
              <a:t> de </a:t>
            </a:r>
            <a:r>
              <a:rPr lang="en-US" sz="2000" i="0" dirty="0" err="1">
                <a:effectLst/>
              </a:rPr>
              <a:t>programación</a:t>
            </a:r>
            <a:r>
              <a:rPr lang="en-US" sz="2000" i="0" dirty="0">
                <a:effectLst/>
              </a:rPr>
              <a:t> </a:t>
            </a:r>
            <a:r>
              <a:rPr lang="en-US" sz="2000" i="0" dirty="0" err="1">
                <a:effectLst/>
              </a:rPr>
              <a:t>declarativo</a:t>
            </a:r>
            <a:r>
              <a:rPr lang="en-US" sz="2000" i="0" dirty="0">
                <a:effectLst/>
              </a:rPr>
              <a:t> que se </a:t>
            </a:r>
            <a:r>
              <a:rPr lang="en-US" sz="2000" i="0" dirty="0" err="1">
                <a:effectLst/>
              </a:rPr>
              <a:t>usa</a:t>
            </a:r>
            <a:r>
              <a:rPr lang="en-US" sz="2000" i="0" dirty="0">
                <a:effectLst/>
              </a:rPr>
              <a:t> para </a:t>
            </a:r>
            <a:r>
              <a:rPr lang="en-US" sz="2000" i="0" dirty="0" err="1">
                <a:effectLst/>
              </a:rPr>
              <a:t>gestión</a:t>
            </a:r>
            <a:r>
              <a:rPr lang="en-US" sz="2000" i="0" dirty="0">
                <a:effectLst/>
              </a:rPr>
              <a:t> de </a:t>
            </a:r>
            <a:r>
              <a:rPr lang="en-US" sz="2000" i="0" dirty="0" err="1">
                <a:effectLst/>
              </a:rPr>
              <a:t>datos</a:t>
            </a:r>
            <a:r>
              <a:rPr lang="en-US" sz="2000" i="0" dirty="0">
                <a:effectLst/>
              </a:rPr>
              <a:t> </a:t>
            </a:r>
            <a:r>
              <a:rPr lang="en-US" sz="2000" i="0" dirty="0" err="1">
                <a:effectLst/>
              </a:rPr>
              <a:t>en</a:t>
            </a:r>
            <a:r>
              <a:rPr lang="en-US" sz="2000" i="0" dirty="0">
                <a:effectLst/>
              </a:rPr>
              <a:t> </a:t>
            </a:r>
            <a:r>
              <a:rPr lang="en-US" sz="2000" i="0" u="none" strike="noStrike" dirty="0" err="1">
                <a:effectLst/>
              </a:rPr>
              <a:t>sistemas</a:t>
            </a:r>
            <a:r>
              <a:rPr lang="en-US" sz="2000" i="0" u="none" strike="noStrike" dirty="0">
                <a:effectLst/>
              </a:rPr>
              <a:t> de </a:t>
            </a:r>
            <a:r>
              <a:rPr lang="en-US" sz="2000" i="0" u="none" strike="noStrike" dirty="0" err="1">
                <a:effectLst/>
              </a:rPr>
              <a:t>gestión</a:t>
            </a:r>
            <a:r>
              <a:rPr lang="en-US" sz="2000" i="0" u="none" strike="noStrike" dirty="0">
                <a:effectLst/>
              </a:rPr>
              <a:t> de bases de </a:t>
            </a:r>
            <a:r>
              <a:rPr lang="en-US" sz="2000" i="0" u="none" strike="noStrike" dirty="0" err="1">
                <a:effectLst/>
              </a:rPr>
              <a:t>datos</a:t>
            </a:r>
            <a:r>
              <a:rPr lang="en-US" sz="2000" i="0" dirty="0">
                <a:effectLst/>
              </a:rPr>
              <a:t> </a:t>
            </a:r>
            <a:r>
              <a:rPr lang="en-US" sz="2000" i="0" dirty="0" err="1">
                <a:effectLst/>
              </a:rPr>
              <a:t>relacionales</a:t>
            </a:r>
            <a:r>
              <a:rPr lang="en-US" sz="2000" i="0" dirty="0">
                <a:effectLst/>
              </a:rPr>
              <a:t> (RDBMS).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i="0" dirty="0">
              <a:effectLst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</a:rPr>
              <a:t>MySQL</a:t>
            </a:r>
            <a:r>
              <a:rPr lang="en-US" sz="2000" i="0" dirty="0">
                <a:effectLst/>
              </a:rPr>
              <a:t>, </a:t>
            </a:r>
            <a:r>
              <a:rPr lang="en-US" sz="2000" b="1" i="0" dirty="0">
                <a:effectLst/>
              </a:rPr>
              <a:t>MariaDB</a:t>
            </a:r>
            <a:r>
              <a:rPr lang="en-US" sz="2000" i="0" dirty="0">
                <a:effectLst/>
              </a:rPr>
              <a:t> y </a:t>
            </a:r>
            <a:r>
              <a:rPr lang="en-US" sz="2000" b="1" i="0" dirty="0">
                <a:effectLst/>
              </a:rPr>
              <a:t>Microsoft SQL Server</a:t>
            </a:r>
            <a:r>
              <a:rPr lang="en-US" sz="2000" i="0" dirty="0">
                <a:effectLst/>
              </a:rPr>
              <a:t> son </a:t>
            </a:r>
            <a:r>
              <a:rPr lang="en-US" sz="2000" i="0" dirty="0" err="1">
                <a:effectLst/>
              </a:rPr>
              <a:t>algunos</a:t>
            </a:r>
            <a:r>
              <a:rPr lang="en-US" sz="2000" i="0" dirty="0">
                <a:effectLst/>
              </a:rPr>
              <a:t> de </a:t>
            </a:r>
            <a:r>
              <a:rPr lang="en-US" sz="2000" i="0" dirty="0" err="1">
                <a:effectLst/>
              </a:rPr>
              <a:t>los</a:t>
            </a:r>
            <a:r>
              <a:rPr lang="en-US" sz="2000" i="0" dirty="0">
                <a:effectLst/>
              </a:rPr>
              <a:t> RDBMS </a:t>
            </a:r>
            <a:r>
              <a:rPr lang="en-US" sz="2000" i="0" dirty="0" err="1">
                <a:effectLst/>
              </a:rPr>
              <a:t>más</a:t>
            </a:r>
            <a:r>
              <a:rPr lang="en-US" sz="2000" i="0" dirty="0">
                <a:effectLst/>
              </a:rPr>
              <a:t> </a:t>
            </a:r>
            <a:r>
              <a:rPr lang="en-US" sz="2000" i="0" dirty="0" err="1">
                <a:effectLst/>
              </a:rPr>
              <a:t>populares</a:t>
            </a:r>
            <a:r>
              <a:rPr lang="en-US" sz="2000" i="0" dirty="0">
                <a:effectLst/>
              </a:rPr>
              <a:t> hoy </a:t>
            </a:r>
            <a:r>
              <a:rPr lang="en-US" sz="2000" i="0" dirty="0" err="1">
                <a:effectLst/>
              </a:rPr>
              <a:t>en</a:t>
            </a:r>
            <a:r>
              <a:rPr lang="en-US" sz="2000" i="0" dirty="0">
                <a:effectLst/>
              </a:rPr>
              <a:t> día.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6EA37676-276C-7D1D-4C5D-C3A30A343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392" y="2337435"/>
            <a:ext cx="4142232" cy="310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935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53D6876-C6AA-BF41-552D-5B5E7BE80217}"/>
              </a:ext>
            </a:extLst>
          </p:cNvPr>
          <p:cNvSpPr txBox="1"/>
          <p:nvPr/>
        </p:nvSpPr>
        <p:spPr>
          <a:xfrm>
            <a:off x="1081075" y="1342478"/>
            <a:ext cx="5799920" cy="3790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i="0" dirty="0">
                <a:effectLst/>
              </a:rPr>
              <a:t>C#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effectLst/>
              </a:rPr>
              <a:t>C# (</a:t>
            </a:r>
            <a:r>
              <a:rPr lang="en-US" i="1" dirty="0">
                <a:effectLst/>
              </a:rPr>
              <a:t>C Sharp</a:t>
            </a:r>
            <a:r>
              <a:rPr lang="en-US" i="0" dirty="0">
                <a:effectLst/>
              </a:rPr>
              <a:t>) es un </a:t>
            </a:r>
            <a:r>
              <a:rPr lang="en-US" i="0" dirty="0" err="1">
                <a:effectLst/>
              </a:rPr>
              <a:t>lenguaje</a:t>
            </a:r>
            <a:r>
              <a:rPr lang="en-US" i="0" dirty="0">
                <a:effectLst/>
              </a:rPr>
              <a:t> de </a:t>
            </a:r>
            <a:r>
              <a:rPr lang="en-US" i="0" dirty="0" err="1">
                <a:effectLst/>
              </a:rPr>
              <a:t>programación</a:t>
            </a:r>
            <a:r>
              <a:rPr lang="en-US" i="0" dirty="0">
                <a:effectLst/>
              </a:rPr>
              <a:t> de </a:t>
            </a:r>
            <a:r>
              <a:rPr lang="en-US" i="0" dirty="0" err="1">
                <a:effectLst/>
              </a:rPr>
              <a:t>propósito</a:t>
            </a:r>
            <a:r>
              <a:rPr lang="en-US" i="0" dirty="0">
                <a:effectLst/>
              </a:rPr>
              <a:t> general, </a:t>
            </a:r>
            <a:r>
              <a:rPr lang="en-US" i="0" dirty="0" err="1">
                <a:effectLst/>
              </a:rPr>
              <a:t>orientado</a:t>
            </a:r>
            <a:r>
              <a:rPr lang="en-US" i="0" dirty="0">
                <a:effectLst/>
              </a:rPr>
              <a:t> a </a:t>
            </a:r>
            <a:r>
              <a:rPr lang="en-US" i="0" dirty="0" err="1">
                <a:effectLst/>
              </a:rPr>
              <a:t>objetos</a:t>
            </a:r>
            <a:r>
              <a:rPr lang="en-US" i="0" dirty="0">
                <a:effectLst/>
              </a:rPr>
              <a:t>, </a:t>
            </a:r>
            <a:r>
              <a:rPr lang="en-US" i="0" dirty="0" err="1">
                <a:effectLst/>
              </a:rPr>
              <a:t>diseñado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inicialmente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por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el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ingeniero</a:t>
            </a:r>
            <a:r>
              <a:rPr lang="en-US" i="0" dirty="0">
                <a:effectLst/>
              </a:rPr>
              <a:t> de software </a:t>
            </a:r>
            <a:r>
              <a:rPr lang="en-US" i="0" dirty="0" err="1">
                <a:effectLst/>
              </a:rPr>
              <a:t>danés</a:t>
            </a:r>
            <a:r>
              <a:rPr lang="en-US" i="0" dirty="0">
                <a:effectLst/>
              </a:rPr>
              <a:t> Anders Hejlsberg, </a:t>
            </a:r>
            <a:r>
              <a:rPr lang="en-US" i="0" dirty="0" err="1">
                <a:effectLst/>
              </a:rPr>
              <a:t>mientras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trabajaba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en</a:t>
            </a:r>
            <a:r>
              <a:rPr lang="en-US" i="0" dirty="0">
                <a:effectLst/>
              </a:rPr>
              <a:t> Microsoft, </a:t>
            </a:r>
            <a:r>
              <a:rPr lang="en-US" i="0" dirty="0" err="1">
                <a:effectLst/>
              </a:rPr>
              <a:t>en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el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año</a:t>
            </a:r>
            <a:r>
              <a:rPr lang="en-US" i="0" dirty="0">
                <a:effectLst/>
              </a:rPr>
              <a:t> 2000.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effectLst/>
              </a:rPr>
              <a:t>Se </a:t>
            </a:r>
            <a:r>
              <a:rPr lang="en-US" i="0" dirty="0" err="1">
                <a:effectLst/>
              </a:rPr>
              <a:t>usa</a:t>
            </a:r>
            <a:r>
              <a:rPr lang="en-US" i="0" dirty="0">
                <a:effectLst/>
              </a:rPr>
              <a:t> para </a:t>
            </a:r>
            <a:r>
              <a:rPr lang="en-US" i="0" dirty="0" err="1">
                <a:effectLst/>
              </a:rPr>
              <a:t>desarrollar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servicios</a:t>
            </a:r>
            <a:r>
              <a:rPr lang="en-US" i="0" dirty="0">
                <a:effectLst/>
              </a:rPr>
              <a:t> web, </a:t>
            </a:r>
            <a:r>
              <a:rPr lang="en-US" i="0" dirty="0" err="1">
                <a:effectLst/>
              </a:rPr>
              <a:t>aplicaciones</a:t>
            </a:r>
            <a:r>
              <a:rPr lang="en-US" i="0" dirty="0">
                <a:effectLst/>
              </a:rPr>
              <a:t> web, </a:t>
            </a:r>
            <a:r>
              <a:rPr lang="en-US" i="0" dirty="0" err="1">
                <a:effectLst/>
              </a:rPr>
              <a:t>móviles</a:t>
            </a:r>
            <a:r>
              <a:rPr lang="en-US" i="0" dirty="0">
                <a:effectLst/>
              </a:rPr>
              <a:t> y de </a:t>
            </a:r>
            <a:r>
              <a:rPr lang="en-US" i="0" dirty="0" err="1">
                <a:effectLst/>
              </a:rPr>
              <a:t>escritorio</a:t>
            </a:r>
            <a:r>
              <a:rPr lang="en-US" i="0" dirty="0">
                <a:effectLst/>
              </a:rPr>
              <a:t>, y </a:t>
            </a:r>
            <a:r>
              <a:rPr lang="en-US" i="0" dirty="0" err="1">
                <a:effectLst/>
              </a:rPr>
              <a:t>juegos</a:t>
            </a:r>
            <a:r>
              <a:rPr lang="en-US" i="0" dirty="0">
                <a:effectLst/>
              </a:rPr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effectLst/>
              </a:rPr>
              <a:t>El </a:t>
            </a:r>
            <a:r>
              <a:rPr lang="en-US" i="0" dirty="0" err="1">
                <a:effectLst/>
              </a:rPr>
              <a:t>Ecma</a:t>
            </a:r>
            <a:r>
              <a:rPr lang="en-US" i="0" dirty="0">
                <a:effectLst/>
              </a:rPr>
              <a:t> International lo </a:t>
            </a:r>
            <a:r>
              <a:rPr lang="en-US" i="0" dirty="0" err="1">
                <a:effectLst/>
              </a:rPr>
              <a:t>aprobó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como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estándar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internacional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en</a:t>
            </a:r>
            <a:r>
              <a:rPr lang="en-US" i="0" dirty="0">
                <a:effectLst/>
              </a:rPr>
              <a:t> 2002 y la ISO/IEC </a:t>
            </a:r>
            <a:r>
              <a:rPr lang="en-US" i="0" dirty="0" err="1">
                <a:effectLst/>
              </a:rPr>
              <a:t>en</a:t>
            </a:r>
            <a:r>
              <a:rPr lang="en-US" i="0" dirty="0">
                <a:effectLst/>
              </a:rPr>
              <a:t> 2003.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156A36CF-05B0-2B61-DD09-43D3D1BB6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392" y="2648103"/>
            <a:ext cx="4142232" cy="248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880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97EA830-1EC7-B572-7176-495BCEB3DBAD}"/>
              </a:ext>
            </a:extLst>
          </p:cNvPr>
          <p:cNvSpPr txBox="1"/>
          <p:nvPr/>
        </p:nvSpPr>
        <p:spPr>
          <a:xfrm>
            <a:off x="804672" y="1165122"/>
            <a:ext cx="6186063" cy="53564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i="0" dirty="0">
                <a:solidFill>
                  <a:schemeClr val="tx2"/>
                </a:solidFill>
                <a:effectLst/>
              </a:rPr>
              <a:t>C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2"/>
                </a:solidFill>
                <a:effectLst/>
              </a:rPr>
              <a:t>C es un </a:t>
            </a:r>
            <a:r>
              <a:rPr lang="en-US" i="0" dirty="0" err="1">
                <a:solidFill>
                  <a:schemeClr val="tx2"/>
                </a:solidFill>
                <a:effectLst/>
              </a:rPr>
              <a:t>lenguaje</a:t>
            </a:r>
            <a:r>
              <a:rPr lang="en-US" i="0" dirty="0">
                <a:solidFill>
                  <a:schemeClr val="tx2"/>
                </a:solidFill>
                <a:effectLst/>
              </a:rPr>
              <a:t> de </a:t>
            </a:r>
            <a:r>
              <a:rPr lang="en-US" i="0" dirty="0" err="1">
                <a:solidFill>
                  <a:schemeClr val="tx2"/>
                </a:solidFill>
                <a:effectLst/>
              </a:rPr>
              <a:t>programación</a:t>
            </a:r>
            <a:r>
              <a:rPr lang="en-US" i="0" dirty="0">
                <a:solidFill>
                  <a:schemeClr val="tx2"/>
                </a:solidFill>
                <a:effectLst/>
              </a:rPr>
              <a:t> de </a:t>
            </a:r>
            <a:r>
              <a:rPr lang="en-US" i="0" dirty="0" err="1">
                <a:solidFill>
                  <a:schemeClr val="tx2"/>
                </a:solidFill>
                <a:effectLst/>
              </a:rPr>
              <a:t>propósito</a:t>
            </a:r>
            <a:r>
              <a:rPr lang="en-US" i="0" dirty="0">
                <a:solidFill>
                  <a:schemeClr val="tx2"/>
                </a:solidFill>
                <a:effectLst/>
              </a:rPr>
              <a:t> general, </a:t>
            </a:r>
            <a:r>
              <a:rPr lang="en-US" i="0" dirty="0" err="1">
                <a:solidFill>
                  <a:schemeClr val="tx2"/>
                </a:solidFill>
                <a:effectLst/>
              </a:rPr>
              <a:t>diseñado</a:t>
            </a:r>
            <a:r>
              <a:rPr lang="en-US" i="0" dirty="0">
                <a:solidFill>
                  <a:schemeClr val="tx2"/>
                </a:solidFill>
                <a:effectLst/>
              </a:rPr>
              <a:t> </a:t>
            </a:r>
            <a:r>
              <a:rPr lang="en-US" i="0" dirty="0" err="1">
                <a:solidFill>
                  <a:schemeClr val="tx2"/>
                </a:solidFill>
                <a:effectLst/>
              </a:rPr>
              <a:t>originalmente</a:t>
            </a:r>
            <a:r>
              <a:rPr lang="en-US" i="0" dirty="0">
                <a:solidFill>
                  <a:schemeClr val="tx2"/>
                </a:solidFill>
                <a:effectLst/>
              </a:rPr>
              <a:t> </a:t>
            </a:r>
            <a:r>
              <a:rPr lang="en-US" i="0" dirty="0" err="1">
                <a:solidFill>
                  <a:schemeClr val="tx2"/>
                </a:solidFill>
                <a:effectLst/>
              </a:rPr>
              <a:t>por</a:t>
            </a:r>
            <a:r>
              <a:rPr lang="en-US" i="0" dirty="0">
                <a:solidFill>
                  <a:schemeClr val="tx2"/>
                </a:solidFill>
                <a:effectLst/>
              </a:rPr>
              <a:t> </a:t>
            </a:r>
            <a:r>
              <a:rPr lang="en-US" i="0" dirty="0" err="1">
                <a:solidFill>
                  <a:schemeClr val="tx2"/>
                </a:solidFill>
                <a:effectLst/>
              </a:rPr>
              <a:t>el</a:t>
            </a:r>
            <a:r>
              <a:rPr lang="en-US" i="0" dirty="0">
                <a:solidFill>
                  <a:schemeClr val="tx2"/>
                </a:solidFill>
                <a:effectLst/>
              </a:rPr>
              <a:t> </a:t>
            </a:r>
            <a:r>
              <a:rPr lang="en-US" i="0" dirty="0" err="1">
                <a:solidFill>
                  <a:schemeClr val="tx2"/>
                </a:solidFill>
                <a:effectLst/>
              </a:rPr>
              <a:t>científico</a:t>
            </a:r>
            <a:r>
              <a:rPr lang="en-US" i="0" dirty="0">
                <a:solidFill>
                  <a:schemeClr val="tx2"/>
                </a:solidFill>
                <a:effectLst/>
              </a:rPr>
              <a:t> de la </a:t>
            </a:r>
            <a:r>
              <a:rPr lang="en-US" i="0" dirty="0" err="1">
                <a:solidFill>
                  <a:schemeClr val="tx2"/>
                </a:solidFill>
                <a:effectLst/>
              </a:rPr>
              <a:t>computación</a:t>
            </a:r>
            <a:r>
              <a:rPr lang="en-US" i="0" dirty="0">
                <a:solidFill>
                  <a:schemeClr val="tx2"/>
                </a:solidFill>
                <a:effectLst/>
              </a:rPr>
              <a:t> </a:t>
            </a:r>
            <a:r>
              <a:rPr lang="en-US" i="0" dirty="0" err="1">
                <a:solidFill>
                  <a:schemeClr val="tx2"/>
                </a:solidFill>
                <a:effectLst/>
              </a:rPr>
              <a:t>estadounidense</a:t>
            </a:r>
            <a:r>
              <a:rPr lang="en-US" i="0" dirty="0">
                <a:solidFill>
                  <a:schemeClr val="tx2"/>
                </a:solidFill>
                <a:effectLst/>
              </a:rPr>
              <a:t> Dennis Ritchie </a:t>
            </a:r>
            <a:r>
              <a:rPr lang="en-US" i="0" dirty="0" err="1">
                <a:solidFill>
                  <a:schemeClr val="tx2"/>
                </a:solidFill>
                <a:effectLst/>
              </a:rPr>
              <a:t>en</a:t>
            </a:r>
            <a:r>
              <a:rPr lang="en-US" i="0" dirty="0">
                <a:solidFill>
                  <a:schemeClr val="tx2"/>
                </a:solidFill>
                <a:effectLst/>
              </a:rPr>
              <a:t> </a:t>
            </a:r>
            <a:r>
              <a:rPr lang="en-US" i="0" dirty="0" err="1">
                <a:solidFill>
                  <a:schemeClr val="tx2"/>
                </a:solidFill>
                <a:effectLst/>
              </a:rPr>
              <a:t>los</a:t>
            </a:r>
            <a:r>
              <a:rPr lang="en-US" i="0" dirty="0">
                <a:solidFill>
                  <a:schemeClr val="tx2"/>
                </a:solidFill>
                <a:effectLst/>
              </a:rPr>
              <a:t> </a:t>
            </a:r>
            <a:r>
              <a:rPr lang="en-US" i="0" dirty="0" err="1">
                <a:solidFill>
                  <a:schemeClr val="tx2"/>
                </a:solidFill>
                <a:effectLst/>
              </a:rPr>
              <a:t>años</a:t>
            </a:r>
            <a:r>
              <a:rPr lang="en-US" i="0" dirty="0">
                <a:solidFill>
                  <a:schemeClr val="tx2"/>
                </a:solidFill>
                <a:effectLst/>
              </a:rPr>
              <a:t> 1970.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 dirty="0" err="1">
                <a:solidFill>
                  <a:schemeClr val="tx2"/>
                </a:solidFill>
                <a:effectLst/>
              </a:rPr>
              <a:t>Destaca</a:t>
            </a:r>
            <a:r>
              <a:rPr lang="en-US" i="0" dirty="0">
                <a:solidFill>
                  <a:schemeClr val="tx2"/>
                </a:solidFill>
                <a:effectLst/>
              </a:rPr>
              <a:t> </a:t>
            </a:r>
            <a:r>
              <a:rPr lang="en-US" i="0" dirty="0" err="1">
                <a:solidFill>
                  <a:schemeClr val="tx2"/>
                </a:solidFill>
                <a:effectLst/>
              </a:rPr>
              <a:t>por</a:t>
            </a:r>
            <a:r>
              <a:rPr lang="en-US" i="0" dirty="0">
                <a:solidFill>
                  <a:schemeClr val="tx2"/>
                </a:solidFill>
                <a:effectLst/>
              </a:rPr>
              <a:t> la </a:t>
            </a:r>
            <a:r>
              <a:rPr lang="en-US" i="0" dirty="0" err="1">
                <a:solidFill>
                  <a:schemeClr val="tx2"/>
                </a:solidFill>
                <a:effectLst/>
              </a:rPr>
              <a:t>eficiencia</a:t>
            </a:r>
            <a:r>
              <a:rPr lang="en-US" i="0" dirty="0">
                <a:solidFill>
                  <a:schemeClr val="tx2"/>
                </a:solidFill>
                <a:effectLst/>
              </a:rPr>
              <a:t> del </a:t>
            </a:r>
            <a:r>
              <a:rPr lang="en-US" i="0" dirty="0" err="1">
                <a:solidFill>
                  <a:schemeClr val="tx2"/>
                </a:solidFill>
                <a:effectLst/>
              </a:rPr>
              <a:t>código</a:t>
            </a:r>
            <a:r>
              <a:rPr lang="en-US" i="0" dirty="0">
                <a:solidFill>
                  <a:schemeClr val="tx2"/>
                </a:solidFill>
                <a:effectLst/>
              </a:rPr>
              <a:t>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2"/>
                </a:solidFill>
                <a:effectLst/>
              </a:rPr>
              <a:t>C se </a:t>
            </a:r>
            <a:r>
              <a:rPr lang="en-US" i="0" dirty="0" err="1">
                <a:solidFill>
                  <a:schemeClr val="tx2"/>
                </a:solidFill>
                <a:effectLst/>
              </a:rPr>
              <a:t>usa</a:t>
            </a:r>
            <a:r>
              <a:rPr lang="en-US" i="0" dirty="0">
                <a:solidFill>
                  <a:schemeClr val="tx2"/>
                </a:solidFill>
                <a:effectLst/>
              </a:rPr>
              <a:t> </a:t>
            </a:r>
            <a:r>
              <a:rPr lang="en-US" i="0" dirty="0" err="1">
                <a:solidFill>
                  <a:schemeClr val="tx2"/>
                </a:solidFill>
                <a:effectLst/>
              </a:rPr>
              <a:t>ampliamente</a:t>
            </a:r>
            <a:r>
              <a:rPr lang="en-US" i="0" dirty="0">
                <a:solidFill>
                  <a:schemeClr val="tx2"/>
                </a:solidFill>
                <a:effectLst/>
              </a:rPr>
              <a:t> para </a:t>
            </a:r>
            <a:r>
              <a:rPr lang="en-US" i="0" dirty="0" err="1">
                <a:solidFill>
                  <a:schemeClr val="tx2"/>
                </a:solidFill>
                <a:effectLst/>
              </a:rPr>
              <a:t>desarrollar</a:t>
            </a:r>
            <a:r>
              <a:rPr lang="en-US" i="0" dirty="0">
                <a:solidFill>
                  <a:schemeClr val="tx2"/>
                </a:solidFill>
                <a:effectLst/>
              </a:rPr>
              <a:t> software de </a:t>
            </a:r>
            <a:r>
              <a:rPr lang="en-US" i="0" dirty="0" err="1">
                <a:solidFill>
                  <a:schemeClr val="tx2"/>
                </a:solidFill>
                <a:effectLst/>
              </a:rPr>
              <a:t>sistema</a:t>
            </a:r>
            <a:r>
              <a:rPr lang="en-US" i="0" dirty="0">
                <a:solidFill>
                  <a:schemeClr val="tx2"/>
                </a:solidFill>
                <a:effectLst/>
              </a:rPr>
              <a:t>, </a:t>
            </a:r>
            <a:r>
              <a:rPr lang="en-US" i="0" dirty="0" err="1">
                <a:solidFill>
                  <a:schemeClr val="tx2"/>
                </a:solidFill>
                <a:effectLst/>
              </a:rPr>
              <a:t>crear</a:t>
            </a:r>
            <a:r>
              <a:rPr lang="en-US" i="0" dirty="0">
                <a:solidFill>
                  <a:schemeClr val="tx2"/>
                </a:solidFill>
                <a:effectLst/>
              </a:rPr>
              <a:t> </a:t>
            </a:r>
            <a:r>
              <a:rPr lang="en-US" i="0" dirty="0" err="1">
                <a:solidFill>
                  <a:schemeClr val="tx2"/>
                </a:solidFill>
                <a:effectLst/>
              </a:rPr>
              <a:t>aplicaciones</a:t>
            </a:r>
            <a:r>
              <a:rPr lang="en-US" i="0" dirty="0">
                <a:solidFill>
                  <a:schemeClr val="tx2"/>
                </a:solidFill>
                <a:effectLst/>
              </a:rPr>
              <a:t> y </a:t>
            </a:r>
            <a:r>
              <a:rPr lang="en-US" i="0" dirty="0" err="1">
                <a:solidFill>
                  <a:schemeClr val="tx2"/>
                </a:solidFill>
                <a:effectLst/>
              </a:rPr>
              <a:t>en</a:t>
            </a:r>
            <a:r>
              <a:rPr lang="en-US" i="0" dirty="0">
                <a:solidFill>
                  <a:schemeClr val="tx2"/>
                </a:solidFill>
                <a:effectLst/>
              </a:rPr>
              <a:t> </a:t>
            </a:r>
            <a:r>
              <a:rPr lang="en-US" i="0" dirty="0" err="1">
                <a:solidFill>
                  <a:schemeClr val="tx2"/>
                </a:solidFill>
                <a:effectLst/>
              </a:rPr>
              <a:t>una</a:t>
            </a:r>
            <a:r>
              <a:rPr lang="en-US" i="0" dirty="0">
                <a:solidFill>
                  <a:schemeClr val="tx2"/>
                </a:solidFill>
                <a:effectLst/>
              </a:rPr>
              <a:t> </a:t>
            </a:r>
            <a:r>
              <a:rPr lang="en-US" i="0" dirty="0" err="1">
                <a:solidFill>
                  <a:schemeClr val="tx2"/>
                </a:solidFill>
                <a:effectLst/>
              </a:rPr>
              <a:t>amplia</a:t>
            </a:r>
            <a:r>
              <a:rPr lang="en-US" i="0" dirty="0">
                <a:solidFill>
                  <a:schemeClr val="tx2"/>
                </a:solidFill>
                <a:effectLst/>
              </a:rPr>
              <a:t> </a:t>
            </a:r>
            <a:r>
              <a:rPr lang="en-US" i="0" dirty="0" err="1">
                <a:solidFill>
                  <a:schemeClr val="tx2"/>
                </a:solidFill>
                <a:effectLst/>
              </a:rPr>
              <a:t>variedad</a:t>
            </a:r>
            <a:r>
              <a:rPr lang="en-US" i="0" dirty="0">
                <a:solidFill>
                  <a:schemeClr val="tx2"/>
                </a:solidFill>
                <a:effectLst/>
              </a:rPr>
              <a:t> de </a:t>
            </a:r>
            <a:r>
              <a:rPr lang="en-US" i="0" dirty="0" err="1">
                <a:solidFill>
                  <a:schemeClr val="tx2"/>
                </a:solidFill>
                <a:effectLst/>
              </a:rPr>
              <a:t>arquitecturas</a:t>
            </a:r>
            <a:r>
              <a:rPr lang="en-US" i="0" dirty="0">
                <a:solidFill>
                  <a:schemeClr val="tx2"/>
                </a:solidFill>
                <a:effectLst/>
              </a:rPr>
              <a:t> de </a:t>
            </a:r>
            <a:r>
              <a:rPr lang="en-US" i="0" dirty="0" err="1">
                <a:solidFill>
                  <a:schemeClr val="tx2"/>
                </a:solidFill>
                <a:effectLst/>
              </a:rPr>
              <a:t>ordenador</a:t>
            </a:r>
            <a:r>
              <a:rPr lang="en-US" dirty="0">
                <a:solidFill>
                  <a:schemeClr val="tx2"/>
                </a:solidFill>
              </a:rPr>
              <a:t>,</a:t>
            </a:r>
            <a:r>
              <a:rPr lang="en-US" i="0" dirty="0">
                <a:solidFill>
                  <a:schemeClr val="tx2"/>
                </a:solidFill>
                <a:effectLst/>
              </a:rPr>
              <a:t> </a:t>
            </a:r>
            <a:r>
              <a:rPr lang="en-US" i="0" dirty="0" err="1">
                <a:solidFill>
                  <a:schemeClr val="tx2"/>
                </a:solidFill>
                <a:effectLst/>
              </a:rPr>
              <a:t>desde</a:t>
            </a:r>
            <a:r>
              <a:rPr lang="en-US" i="0" dirty="0">
                <a:solidFill>
                  <a:schemeClr val="tx2"/>
                </a:solidFill>
                <a:effectLst/>
              </a:rPr>
              <a:t> </a:t>
            </a:r>
            <a:r>
              <a:rPr lang="en-US" dirty="0" err="1">
                <a:solidFill>
                  <a:schemeClr val="tx2"/>
                </a:solidFill>
              </a:rPr>
              <a:t>superocomputadores</a:t>
            </a:r>
            <a:r>
              <a:rPr lang="en-US" i="0" dirty="0">
                <a:solidFill>
                  <a:schemeClr val="tx2"/>
                </a:solidFill>
                <a:effectLst/>
              </a:rPr>
              <a:t> a </a:t>
            </a:r>
            <a:r>
              <a:rPr lang="en-US" i="0" dirty="0" err="1">
                <a:solidFill>
                  <a:schemeClr val="tx2"/>
                </a:solidFill>
                <a:effectLst/>
              </a:rPr>
              <a:t>sistemas</a:t>
            </a:r>
            <a:r>
              <a:rPr lang="en-US" i="0" dirty="0">
                <a:solidFill>
                  <a:schemeClr val="tx2"/>
                </a:solidFill>
                <a:effectLst/>
              </a:rPr>
              <a:t> </a:t>
            </a:r>
            <a:r>
              <a:rPr lang="en-US" i="0" dirty="0" err="1">
                <a:solidFill>
                  <a:schemeClr val="tx2"/>
                </a:solidFill>
                <a:effectLst/>
              </a:rPr>
              <a:t>embebidos</a:t>
            </a:r>
            <a:r>
              <a:rPr lang="en-US" i="0" dirty="0">
                <a:solidFill>
                  <a:schemeClr val="tx2"/>
                </a:solidFill>
                <a:effectLst/>
              </a:rPr>
              <a:t>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i="0" dirty="0">
              <a:solidFill>
                <a:schemeClr val="tx2"/>
              </a:solidFill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2"/>
                </a:solidFill>
                <a:effectLst/>
              </a:rPr>
              <a:t>C </a:t>
            </a:r>
            <a:r>
              <a:rPr lang="en-US" i="0" dirty="0" err="1">
                <a:solidFill>
                  <a:schemeClr val="tx2"/>
                </a:solidFill>
                <a:effectLst/>
              </a:rPr>
              <a:t>tiene</a:t>
            </a:r>
            <a:r>
              <a:rPr lang="en-US" i="0" dirty="0">
                <a:solidFill>
                  <a:schemeClr val="tx2"/>
                </a:solidFill>
                <a:effectLst/>
              </a:rPr>
              <a:t> </a:t>
            </a:r>
            <a:r>
              <a:rPr lang="en-US" i="0" dirty="0" err="1">
                <a:solidFill>
                  <a:schemeClr val="tx2"/>
                </a:solidFill>
                <a:effectLst/>
              </a:rPr>
              <a:t>diversos</a:t>
            </a:r>
            <a:r>
              <a:rPr lang="en-US" i="0" dirty="0">
                <a:solidFill>
                  <a:schemeClr val="tx2"/>
                </a:solidFill>
                <a:effectLst/>
              </a:rPr>
              <a:t> </a:t>
            </a:r>
            <a:r>
              <a:rPr lang="en-US" i="0" dirty="0" err="1">
                <a:solidFill>
                  <a:schemeClr val="tx2"/>
                </a:solidFill>
                <a:effectLst/>
              </a:rPr>
              <a:t>estándares</a:t>
            </a:r>
            <a:r>
              <a:rPr lang="en-US" i="0" dirty="0">
                <a:solidFill>
                  <a:schemeClr val="tx2"/>
                </a:solidFill>
                <a:effectLst/>
              </a:rPr>
              <a:t>, ANSI C, ISO C y Standard C, </a:t>
            </a:r>
            <a:r>
              <a:rPr lang="en-US" i="0" dirty="0" err="1">
                <a:solidFill>
                  <a:schemeClr val="tx2"/>
                </a:solidFill>
                <a:effectLst/>
              </a:rPr>
              <a:t>los</a:t>
            </a:r>
            <a:r>
              <a:rPr lang="en-US" i="0" dirty="0">
                <a:solidFill>
                  <a:schemeClr val="tx2"/>
                </a:solidFill>
                <a:effectLst/>
              </a:rPr>
              <a:t> </a:t>
            </a:r>
            <a:r>
              <a:rPr lang="en-US" i="0" dirty="0" err="1">
                <a:solidFill>
                  <a:schemeClr val="tx2"/>
                </a:solidFill>
                <a:effectLst/>
              </a:rPr>
              <a:t>cuales</a:t>
            </a:r>
            <a:r>
              <a:rPr lang="en-US" i="0" dirty="0">
                <a:solidFill>
                  <a:schemeClr val="tx2"/>
                </a:solidFill>
                <a:effectLst/>
              </a:rPr>
              <a:t> es </a:t>
            </a:r>
            <a:r>
              <a:rPr lang="en-US" i="0" dirty="0" err="1">
                <a:solidFill>
                  <a:schemeClr val="tx2"/>
                </a:solidFill>
                <a:effectLst/>
              </a:rPr>
              <a:t>recomendable</a:t>
            </a:r>
            <a:r>
              <a:rPr lang="en-US" i="0" dirty="0">
                <a:solidFill>
                  <a:schemeClr val="tx2"/>
                </a:solidFill>
                <a:effectLst/>
              </a:rPr>
              <a:t> </a:t>
            </a:r>
            <a:r>
              <a:rPr lang="en-US" i="0" dirty="0" err="1">
                <a:solidFill>
                  <a:schemeClr val="tx2"/>
                </a:solidFill>
                <a:effectLst/>
              </a:rPr>
              <a:t>seguir</a:t>
            </a:r>
            <a:r>
              <a:rPr lang="en-US" i="0" dirty="0">
                <a:solidFill>
                  <a:schemeClr val="tx2"/>
                </a:solidFill>
                <a:effectLst/>
              </a:rPr>
              <a:t> para </a:t>
            </a:r>
            <a:r>
              <a:rPr lang="en-US" i="0" dirty="0" err="1">
                <a:solidFill>
                  <a:schemeClr val="tx2"/>
                </a:solidFill>
                <a:effectLst/>
              </a:rPr>
              <a:t>asegurar</a:t>
            </a:r>
            <a:r>
              <a:rPr lang="en-US" i="0" dirty="0">
                <a:solidFill>
                  <a:schemeClr val="tx2"/>
                </a:solidFill>
                <a:effectLst/>
              </a:rPr>
              <a:t> la </a:t>
            </a:r>
            <a:r>
              <a:rPr lang="en-US" i="0" dirty="0" err="1">
                <a:solidFill>
                  <a:schemeClr val="tx2"/>
                </a:solidFill>
                <a:effectLst/>
              </a:rPr>
              <a:t>portabilidad</a:t>
            </a:r>
            <a:r>
              <a:rPr lang="en-US" i="0" dirty="0">
                <a:solidFill>
                  <a:schemeClr val="tx2"/>
                </a:solidFill>
                <a:effectLst/>
              </a:rPr>
              <a:t> entre </a:t>
            </a:r>
            <a:r>
              <a:rPr lang="en-US" i="0" dirty="0" err="1">
                <a:solidFill>
                  <a:schemeClr val="tx2"/>
                </a:solidFill>
                <a:effectLst/>
              </a:rPr>
              <a:t>compiladores</a:t>
            </a:r>
            <a:r>
              <a:rPr lang="en-US" i="0" dirty="0">
                <a:solidFill>
                  <a:schemeClr val="tx2"/>
                </a:solidFill>
                <a:effectLst/>
              </a:rPr>
              <a:t>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i="0" dirty="0">
              <a:solidFill>
                <a:schemeClr val="tx2"/>
              </a:solidFill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 dirty="0" err="1">
                <a:solidFill>
                  <a:schemeClr val="tx2"/>
                </a:solidFill>
                <a:effectLst/>
              </a:rPr>
              <a:t>Desarrollador</a:t>
            </a:r>
            <a:r>
              <a:rPr lang="en-US" i="0" dirty="0">
                <a:solidFill>
                  <a:schemeClr val="tx2"/>
                </a:solidFill>
                <a:effectLst/>
              </a:rPr>
              <a:t> actual: ANSI (</a:t>
            </a:r>
            <a:r>
              <a:rPr lang="en-US" i="1" dirty="0">
                <a:solidFill>
                  <a:schemeClr val="tx2"/>
                </a:solidFill>
                <a:effectLst/>
              </a:rPr>
              <a:t>American National Standards Institute</a:t>
            </a:r>
            <a:r>
              <a:rPr lang="en-US" i="0" dirty="0">
                <a:solidFill>
                  <a:schemeClr val="tx2"/>
                </a:solidFill>
                <a:effectLst/>
              </a:rPr>
              <a:t>) e ISO/IEC JTC 1/SC22/WG14.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6969616F-45C9-E486-D71D-6DAF32766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392" y="1819656"/>
            <a:ext cx="4142232" cy="414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461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5539C0A-1D53-D0C9-D4AC-48658656FE59}"/>
              </a:ext>
            </a:extLst>
          </p:cNvPr>
          <p:cNvSpPr txBox="1"/>
          <p:nvPr/>
        </p:nvSpPr>
        <p:spPr>
          <a:xfrm>
            <a:off x="757951" y="1463038"/>
            <a:ext cx="5672346" cy="44988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chemeClr val="tx2"/>
                </a:solidFill>
              </a:rPr>
              <a:t>C++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C++ </a:t>
            </a:r>
            <a:r>
              <a:rPr lang="en-US" dirty="0" err="1"/>
              <a:t>fue</a:t>
            </a:r>
            <a:r>
              <a:rPr lang="en-US" dirty="0"/>
              <a:t> </a:t>
            </a:r>
            <a:r>
              <a:rPr lang="en-US" dirty="0" err="1"/>
              <a:t>desarrollado</a:t>
            </a:r>
            <a:r>
              <a:rPr lang="en-US" dirty="0"/>
              <a:t> </a:t>
            </a:r>
            <a:r>
              <a:rPr lang="en-US" dirty="0" err="1"/>
              <a:t>inicialmente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científico</a:t>
            </a:r>
            <a:r>
              <a:rPr lang="en-US" dirty="0"/>
              <a:t> de la </a:t>
            </a:r>
            <a:r>
              <a:rPr lang="en-US" dirty="0" err="1"/>
              <a:t>computación</a:t>
            </a:r>
            <a:r>
              <a:rPr lang="en-US" dirty="0"/>
              <a:t> </a:t>
            </a:r>
            <a:r>
              <a:rPr lang="en-US" dirty="0" err="1"/>
              <a:t>danés</a:t>
            </a:r>
            <a:r>
              <a:rPr lang="en-US" dirty="0"/>
              <a:t> Bjarne </a:t>
            </a:r>
            <a:r>
              <a:rPr lang="en-US" dirty="0" err="1"/>
              <a:t>Stroustrup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1985,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extensión</a:t>
            </a:r>
            <a:r>
              <a:rPr lang="en-US" dirty="0"/>
              <a:t> de C. Se </a:t>
            </a:r>
            <a:r>
              <a:rPr lang="en-US" dirty="0" err="1"/>
              <a:t>usa</a:t>
            </a:r>
            <a:r>
              <a:rPr lang="en-US" dirty="0"/>
              <a:t> a menudo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infraestructura</a:t>
            </a:r>
            <a:r>
              <a:rPr lang="en-US" dirty="0"/>
              <a:t> de software, </a:t>
            </a:r>
            <a:r>
              <a:rPr lang="en-US" dirty="0" err="1"/>
              <a:t>aplicaciones</a:t>
            </a:r>
            <a:r>
              <a:rPr lang="en-US" dirty="0"/>
              <a:t> de </a:t>
            </a:r>
            <a:r>
              <a:rPr lang="en-US" dirty="0" err="1"/>
              <a:t>escritorio</a:t>
            </a:r>
            <a:r>
              <a:rPr lang="en-US" dirty="0"/>
              <a:t>, </a:t>
            </a:r>
            <a:r>
              <a:rPr lang="en-US" dirty="0" err="1"/>
              <a:t>servidores</a:t>
            </a:r>
            <a:r>
              <a:rPr lang="en-US" dirty="0"/>
              <a:t>, etc.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Este </a:t>
            </a:r>
            <a:r>
              <a:rPr lang="en-US" dirty="0" err="1"/>
              <a:t>lenguaje</a:t>
            </a:r>
            <a:r>
              <a:rPr lang="en-US" dirty="0"/>
              <a:t> de </a:t>
            </a:r>
            <a:r>
              <a:rPr lang="en-US" dirty="0" err="1"/>
              <a:t>programación</a:t>
            </a:r>
            <a:r>
              <a:rPr lang="en-US" dirty="0"/>
              <a:t> se </a:t>
            </a:r>
            <a:r>
              <a:rPr lang="en-US" dirty="0" err="1"/>
              <a:t>implementa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todo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lenguaje</a:t>
            </a:r>
            <a:r>
              <a:rPr lang="en-US" dirty="0"/>
              <a:t> </a:t>
            </a:r>
            <a:r>
              <a:rPr lang="en-US" dirty="0" err="1"/>
              <a:t>compilado</a:t>
            </a:r>
            <a:r>
              <a:rPr lang="en-US" dirty="0"/>
              <a:t>. </a:t>
            </a:r>
            <a:r>
              <a:rPr lang="en-US" dirty="0" err="1"/>
              <a:t>Estos</a:t>
            </a:r>
            <a:r>
              <a:rPr lang="en-US" dirty="0"/>
              <a:t> son </a:t>
            </a:r>
            <a:r>
              <a:rPr lang="en-US" dirty="0" err="1"/>
              <a:t>algunos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compiladores</a:t>
            </a:r>
            <a:r>
              <a:rPr lang="en-US" dirty="0"/>
              <a:t> de C++: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GNU G++.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Intel C++ Compiler.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Microsoft Visual C++ (MSVC).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5BD9CB3A-4135-9D52-41AE-24C25DD8A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392" y="1819656"/>
            <a:ext cx="4142232" cy="414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830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D029DC9-DFBA-8828-86BF-A4E0AF49CF17}"/>
              </a:ext>
            </a:extLst>
          </p:cNvPr>
          <p:cNvSpPr txBox="1"/>
          <p:nvPr/>
        </p:nvSpPr>
        <p:spPr>
          <a:xfrm>
            <a:off x="710915" y="1831743"/>
            <a:ext cx="4765949" cy="33534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i="0" dirty="0">
                <a:solidFill>
                  <a:schemeClr val="tx2"/>
                </a:solidFill>
                <a:effectLst/>
              </a:rPr>
              <a:t>TypeScript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 i="0" dirty="0">
              <a:solidFill>
                <a:schemeClr val="tx2"/>
              </a:solidFill>
              <a:effectLst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effectLst/>
              </a:rPr>
              <a:t>TypeScript es un </a:t>
            </a:r>
            <a:r>
              <a:rPr lang="en-US" i="0" dirty="0" err="1">
                <a:effectLst/>
              </a:rPr>
              <a:t>lenguaje</a:t>
            </a:r>
            <a:r>
              <a:rPr lang="en-US" i="0" dirty="0">
                <a:effectLst/>
              </a:rPr>
              <a:t> de </a:t>
            </a:r>
            <a:r>
              <a:rPr lang="en-US" i="0" dirty="0" err="1">
                <a:effectLst/>
              </a:rPr>
              <a:t>programación</a:t>
            </a:r>
            <a:r>
              <a:rPr lang="en-US" i="0" dirty="0">
                <a:effectLst/>
              </a:rPr>
              <a:t> de </a:t>
            </a:r>
            <a:r>
              <a:rPr lang="en-US" i="0" dirty="0" err="1">
                <a:effectLst/>
              </a:rPr>
              <a:t>código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abierto</a:t>
            </a:r>
            <a:r>
              <a:rPr lang="en-US" i="0" dirty="0">
                <a:effectLst/>
              </a:rPr>
              <a:t>, </a:t>
            </a:r>
            <a:r>
              <a:rPr lang="en-US" i="0" dirty="0" err="1">
                <a:effectLst/>
              </a:rPr>
              <a:t>lanzado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en</a:t>
            </a:r>
            <a:r>
              <a:rPr lang="en-US" i="0" dirty="0">
                <a:effectLst/>
              </a:rPr>
              <a:t> 2012 </a:t>
            </a:r>
            <a:r>
              <a:rPr lang="en-US" i="0" dirty="0" err="1">
                <a:effectLst/>
              </a:rPr>
              <a:t>por</a:t>
            </a:r>
            <a:r>
              <a:rPr lang="en-US" i="0" dirty="0">
                <a:effectLst/>
              </a:rPr>
              <a:t> Microsoft.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 dirty="0" err="1">
                <a:effectLst/>
              </a:rPr>
              <a:t>Está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diseñado</a:t>
            </a:r>
            <a:r>
              <a:rPr lang="en-US" i="0" dirty="0">
                <a:effectLst/>
              </a:rPr>
              <a:t> para </a:t>
            </a:r>
            <a:r>
              <a:rPr lang="en-US" i="0" dirty="0" err="1">
                <a:effectLst/>
              </a:rPr>
              <a:t>desarrollar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aplicaciones</a:t>
            </a:r>
            <a:r>
              <a:rPr lang="en-US" i="0" dirty="0">
                <a:effectLst/>
              </a:rPr>
              <a:t> de gran </a:t>
            </a:r>
            <a:r>
              <a:rPr lang="en-US" i="0" dirty="0" err="1">
                <a:effectLst/>
              </a:rPr>
              <a:t>tamaño</a:t>
            </a:r>
            <a:r>
              <a:rPr lang="en-US" i="0" dirty="0">
                <a:effectLst/>
              </a:rPr>
              <a:t>, </a:t>
            </a:r>
            <a:r>
              <a:rPr lang="en-US" i="0" dirty="0" err="1">
                <a:effectLst/>
              </a:rPr>
              <a:t>aplicaciones</a:t>
            </a:r>
            <a:r>
              <a:rPr lang="en-US" i="0" dirty="0">
                <a:effectLst/>
              </a:rPr>
              <a:t> JavaScript para </a:t>
            </a:r>
            <a:r>
              <a:rPr lang="en-US" i="0" dirty="0" err="1">
                <a:effectLst/>
              </a:rPr>
              <a:t>ejecutar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en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el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lado</a:t>
            </a:r>
            <a:r>
              <a:rPr lang="en-US" i="0" dirty="0">
                <a:effectLst/>
              </a:rPr>
              <a:t> del </a:t>
            </a:r>
            <a:r>
              <a:rPr lang="en-US" i="0" dirty="0" err="1">
                <a:effectLst/>
              </a:rPr>
              <a:t>cliente</a:t>
            </a:r>
            <a:r>
              <a:rPr lang="en-US" i="0" dirty="0">
                <a:effectLst/>
              </a:rPr>
              <a:t> y del </a:t>
            </a:r>
            <a:r>
              <a:rPr lang="en-US" i="0" dirty="0" err="1">
                <a:effectLst/>
              </a:rPr>
              <a:t>servidor</a:t>
            </a:r>
            <a:r>
              <a:rPr lang="en-US" i="0" dirty="0">
                <a:effectLst/>
              </a:rPr>
              <a:t>, etc. 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 dirty="0" err="1">
                <a:effectLst/>
              </a:rPr>
              <a:t>Desarrollador</a:t>
            </a:r>
            <a:r>
              <a:rPr lang="en-US" i="0" dirty="0">
                <a:effectLst/>
              </a:rPr>
              <a:t> actual: Microsoft.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Imagen 3" descr="Dibujo con letras blancas&#10;&#10;Descripción generada automáticamente con confianza media">
            <a:extLst>
              <a:ext uri="{FF2B5EF4-FFF2-40B4-BE49-F238E27FC236}">
                <a16:creationId xmlns:a16="http://schemas.microsoft.com/office/drawing/2014/main" id="{822BB23C-53DC-82DE-4C1C-D0B5F024F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392" y="2596325"/>
            <a:ext cx="4142232" cy="258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037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1EDA337-6035-BE31-1DD1-7F399E1441E2}"/>
              </a:ext>
            </a:extLst>
          </p:cNvPr>
          <p:cNvSpPr txBox="1"/>
          <p:nvPr/>
        </p:nvSpPr>
        <p:spPr>
          <a:xfrm>
            <a:off x="710915" y="1300805"/>
            <a:ext cx="5385085" cy="43773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i="0" dirty="0">
                <a:solidFill>
                  <a:schemeClr val="tx2"/>
                </a:solidFill>
                <a:effectLst/>
              </a:rPr>
              <a:t>PHP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2"/>
                </a:solidFill>
                <a:effectLst/>
              </a:rPr>
              <a:t>PHP es un </a:t>
            </a:r>
            <a:r>
              <a:rPr lang="en-US" i="0" dirty="0" err="1">
                <a:solidFill>
                  <a:schemeClr val="tx2"/>
                </a:solidFill>
                <a:effectLst/>
              </a:rPr>
              <a:t>lenguaje</a:t>
            </a:r>
            <a:r>
              <a:rPr lang="en-US" i="0" dirty="0">
                <a:solidFill>
                  <a:schemeClr val="tx2"/>
                </a:solidFill>
                <a:effectLst/>
              </a:rPr>
              <a:t> de </a:t>
            </a:r>
            <a:r>
              <a:rPr lang="en-US" i="1" dirty="0">
                <a:solidFill>
                  <a:schemeClr val="tx2"/>
                </a:solidFill>
                <a:effectLst/>
              </a:rPr>
              <a:t>scripting</a:t>
            </a:r>
            <a:r>
              <a:rPr lang="en-US" i="0" dirty="0">
                <a:solidFill>
                  <a:schemeClr val="tx2"/>
                </a:solidFill>
                <a:effectLst/>
              </a:rPr>
              <a:t> </a:t>
            </a:r>
            <a:r>
              <a:rPr lang="en-US" i="0" dirty="0" err="1">
                <a:solidFill>
                  <a:schemeClr val="tx2"/>
                </a:solidFill>
                <a:effectLst/>
              </a:rPr>
              <a:t>diseñado</a:t>
            </a:r>
            <a:r>
              <a:rPr lang="en-US" i="0" dirty="0">
                <a:solidFill>
                  <a:schemeClr val="tx2"/>
                </a:solidFill>
                <a:effectLst/>
              </a:rPr>
              <a:t> para </a:t>
            </a:r>
            <a:r>
              <a:rPr lang="en-US" i="0" dirty="0" err="1">
                <a:solidFill>
                  <a:schemeClr val="tx2"/>
                </a:solidFill>
                <a:effectLst/>
              </a:rPr>
              <a:t>el</a:t>
            </a:r>
            <a:r>
              <a:rPr lang="en-US" i="0" dirty="0">
                <a:solidFill>
                  <a:schemeClr val="tx2"/>
                </a:solidFill>
                <a:effectLst/>
              </a:rPr>
              <a:t> </a:t>
            </a:r>
            <a:r>
              <a:rPr lang="en-US" i="0" dirty="0" err="1">
                <a:solidFill>
                  <a:schemeClr val="tx2"/>
                </a:solidFill>
                <a:effectLst/>
              </a:rPr>
              <a:t>desarrollo</a:t>
            </a:r>
            <a:r>
              <a:rPr lang="en-US" i="0" dirty="0">
                <a:solidFill>
                  <a:schemeClr val="tx2"/>
                </a:solidFill>
                <a:effectLst/>
              </a:rPr>
              <a:t> web </a:t>
            </a:r>
            <a:r>
              <a:rPr lang="en-US" i="0" dirty="0" err="1">
                <a:solidFill>
                  <a:schemeClr val="tx2"/>
                </a:solidFill>
                <a:effectLst/>
              </a:rPr>
              <a:t>en</a:t>
            </a:r>
            <a:r>
              <a:rPr lang="en-US" i="0" dirty="0">
                <a:solidFill>
                  <a:schemeClr val="tx2"/>
                </a:solidFill>
                <a:effectLst/>
              </a:rPr>
              <a:t> </a:t>
            </a:r>
            <a:r>
              <a:rPr lang="en-US" i="0" dirty="0" err="1">
                <a:solidFill>
                  <a:schemeClr val="tx2"/>
                </a:solidFill>
                <a:effectLst/>
              </a:rPr>
              <a:t>el</a:t>
            </a:r>
            <a:r>
              <a:rPr lang="en-US" i="0" dirty="0">
                <a:solidFill>
                  <a:schemeClr val="tx2"/>
                </a:solidFill>
                <a:effectLst/>
              </a:rPr>
              <a:t> </a:t>
            </a:r>
            <a:r>
              <a:rPr lang="en-US" i="0" dirty="0" err="1">
                <a:solidFill>
                  <a:schemeClr val="tx2"/>
                </a:solidFill>
                <a:effectLst/>
              </a:rPr>
              <a:t>lado</a:t>
            </a:r>
            <a:r>
              <a:rPr lang="en-US" i="0" dirty="0">
                <a:solidFill>
                  <a:schemeClr val="tx2"/>
                </a:solidFill>
                <a:effectLst/>
              </a:rPr>
              <a:t> del </a:t>
            </a:r>
            <a:r>
              <a:rPr lang="en-US" i="0" dirty="0" err="1">
                <a:solidFill>
                  <a:schemeClr val="tx2"/>
                </a:solidFill>
                <a:effectLst/>
              </a:rPr>
              <a:t>servidor</a:t>
            </a:r>
            <a:r>
              <a:rPr lang="en-US" i="0" dirty="0">
                <a:solidFill>
                  <a:schemeClr val="tx2"/>
                </a:solidFill>
                <a:effectLst/>
              </a:rPr>
              <a:t>. Lo </a:t>
            </a:r>
            <a:r>
              <a:rPr lang="en-US" i="0" dirty="0" err="1">
                <a:solidFill>
                  <a:schemeClr val="tx2"/>
                </a:solidFill>
                <a:effectLst/>
              </a:rPr>
              <a:t>diseñó</a:t>
            </a:r>
            <a:r>
              <a:rPr lang="en-US" i="0" dirty="0">
                <a:solidFill>
                  <a:schemeClr val="tx2"/>
                </a:solidFill>
                <a:effectLst/>
              </a:rPr>
              <a:t> </a:t>
            </a:r>
            <a:r>
              <a:rPr lang="en-US" i="0" dirty="0" err="1">
                <a:solidFill>
                  <a:schemeClr val="tx2"/>
                </a:solidFill>
                <a:effectLst/>
              </a:rPr>
              <a:t>inicialmente</a:t>
            </a:r>
            <a:r>
              <a:rPr lang="en-US" i="0" dirty="0">
                <a:solidFill>
                  <a:schemeClr val="tx2"/>
                </a:solidFill>
                <a:effectLst/>
              </a:rPr>
              <a:t> </a:t>
            </a:r>
            <a:r>
              <a:rPr lang="en-US" i="0" dirty="0" err="1">
                <a:solidFill>
                  <a:schemeClr val="tx2"/>
                </a:solidFill>
                <a:effectLst/>
              </a:rPr>
              <a:t>el</a:t>
            </a:r>
            <a:r>
              <a:rPr lang="en-US" i="0" dirty="0">
                <a:solidFill>
                  <a:schemeClr val="tx2"/>
                </a:solidFill>
                <a:effectLst/>
              </a:rPr>
              <a:t> </a:t>
            </a:r>
            <a:r>
              <a:rPr lang="en-US" i="0" dirty="0" err="1">
                <a:solidFill>
                  <a:schemeClr val="tx2"/>
                </a:solidFill>
                <a:effectLst/>
              </a:rPr>
              <a:t>programador</a:t>
            </a:r>
            <a:r>
              <a:rPr lang="en-US" i="0" dirty="0">
                <a:solidFill>
                  <a:schemeClr val="tx2"/>
                </a:solidFill>
                <a:effectLst/>
              </a:rPr>
              <a:t> </a:t>
            </a:r>
            <a:r>
              <a:rPr lang="en-US" i="0" dirty="0" err="1">
                <a:solidFill>
                  <a:schemeClr val="tx2"/>
                </a:solidFill>
                <a:effectLst/>
              </a:rPr>
              <a:t>danés-canadiense</a:t>
            </a:r>
            <a:r>
              <a:rPr lang="en-US" i="0" dirty="0">
                <a:solidFill>
                  <a:schemeClr val="tx2"/>
                </a:solidFill>
                <a:effectLst/>
              </a:rPr>
              <a:t> Rasmus </a:t>
            </a:r>
            <a:r>
              <a:rPr lang="en-US" i="0" dirty="0" err="1">
                <a:solidFill>
                  <a:schemeClr val="tx2"/>
                </a:solidFill>
                <a:effectLst/>
              </a:rPr>
              <a:t>Lerdorf</a:t>
            </a:r>
            <a:r>
              <a:rPr lang="en-US" i="0" dirty="0">
                <a:solidFill>
                  <a:schemeClr val="tx2"/>
                </a:solidFill>
                <a:effectLst/>
              </a:rPr>
              <a:t> </a:t>
            </a:r>
            <a:r>
              <a:rPr lang="en-US" i="0" dirty="0" err="1">
                <a:solidFill>
                  <a:schemeClr val="tx2"/>
                </a:solidFill>
                <a:effectLst/>
              </a:rPr>
              <a:t>en</a:t>
            </a:r>
            <a:r>
              <a:rPr lang="en-US" i="0" dirty="0">
                <a:solidFill>
                  <a:schemeClr val="tx2"/>
                </a:solidFill>
                <a:effectLst/>
              </a:rPr>
              <a:t> 1994-1995. </a:t>
            </a:r>
            <a:r>
              <a:rPr lang="en-US" i="0" dirty="0" err="1">
                <a:solidFill>
                  <a:schemeClr val="tx2"/>
                </a:solidFill>
                <a:effectLst/>
              </a:rPr>
              <a:t>También</a:t>
            </a:r>
            <a:r>
              <a:rPr lang="en-US" i="0" dirty="0">
                <a:solidFill>
                  <a:schemeClr val="tx2"/>
                </a:solidFill>
                <a:effectLst/>
              </a:rPr>
              <a:t> se </a:t>
            </a:r>
            <a:r>
              <a:rPr lang="en-US" i="0" dirty="0" err="1">
                <a:solidFill>
                  <a:schemeClr val="tx2"/>
                </a:solidFill>
                <a:effectLst/>
              </a:rPr>
              <a:t>usa</a:t>
            </a:r>
            <a:r>
              <a:rPr lang="en-US" i="0" dirty="0">
                <a:solidFill>
                  <a:schemeClr val="tx2"/>
                </a:solidFill>
                <a:effectLst/>
              </a:rPr>
              <a:t> para </a:t>
            </a:r>
            <a:r>
              <a:rPr lang="en-US" i="0" dirty="0" err="1">
                <a:solidFill>
                  <a:schemeClr val="tx2"/>
                </a:solidFill>
                <a:effectLst/>
              </a:rPr>
              <a:t>crear</a:t>
            </a:r>
            <a:r>
              <a:rPr lang="en-US" i="0" dirty="0">
                <a:solidFill>
                  <a:schemeClr val="tx2"/>
                </a:solidFill>
                <a:effectLst/>
              </a:rPr>
              <a:t> </a:t>
            </a:r>
            <a:r>
              <a:rPr lang="en-US" i="0" dirty="0" err="1">
                <a:solidFill>
                  <a:schemeClr val="tx2"/>
                </a:solidFill>
                <a:effectLst/>
              </a:rPr>
              <a:t>contenido</a:t>
            </a:r>
            <a:r>
              <a:rPr lang="en-US" i="0" dirty="0">
                <a:solidFill>
                  <a:schemeClr val="tx2"/>
                </a:solidFill>
                <a:effectLst/>
              </a:rPr>
              <a:t> </a:t>
            </a:r>
            <a:r>
              <a:rPr lang="en-US" i="0" dirty="0" err="1">
                <a:solidFill>
                  <a:schemeClr val="tx2"/>
                </a:solidFill>
                <a:effectLst/>
              </a:rPr>
              <a:t>dinámico</a:t>
            </a:r>
            <a:r>
              <a:rPr lang="en-US" i="0" dirty="0">
                <a:solidFill>
                  <a:schemeClr val="tx2"/>
                </a:solidFill>
                <a:effectLst/>
              </a:rPr>
              <a:t> de </a:t>
            </a:r>
            <a:r>
              <a:rPr lang="en-US" i="0" dirty="0" err="1">
                <a:solidFill>
                  <a:schemeClr val="tx2"/>
                </a:solidFill>
                <a:effectLst/>
              </a:rPr>
              <a:t>páginas</a:t>
            </a:r>
            <a:r>
              <a:rPr lang="en-US" i="0" dirty="0">
                <a:solidFill>
                  <a:schemeClr val="tx2"/>
                </a:solidFill>
                <a:effectLst/>
              </a:rPr>
              <a:t> web y </a:t>
            </a:r>
            <a:r>
              <a:rPr lang="en-US" i="0" dirty="0" err="1">
                <a:solidFill>
                  <a:schemeClr val="tx2"/>
                </a:solidFill>
                <a:effectLst/>
              </a:rPr>
              <a:t>muchas</a:t>
            </a:r>
            <a:r>
              <a:rPr lang="en-US" i="0" dirty="0">
                <a:solidFill>
                  <a:schemeClr val="tx2"/>
                </a:solidFill>
                <a:effectLst/>
              </a:rPr>
              <a:t> </a:t>
            </a:r>
            <a:r>
              <a:rPr lang="en-US" i="0" dirty="0" err="1">
                <a:solidFill>
                  <a:schemeClr val="tx2"/>
                </a:solidFill>
                <a:effectLst/>
              </a:rPr>
              <a:t>otras</a:t>
            </a:r>
            <a:r>
              <a:rPr lang="en-US" i="0" dirty="0">
                <a:solidFill>
                  <a:schemeClr val="tx2"/>
                </a:solidFill>
                <a:effectLst/>
              </a:rPr>
              <a:t> </a:t>
            </a:r>
            <a:r>
              <a:rPr lang="en-US" i="0" dirty="0" err="1">
                <a:solidFill>
                  <a:schemeClr val="tx2"/>
                </a:solidFill>
                <a:effectLst/>
              </a:rPr>
              <a:t>tareas</a:t>
            </a:r>
            <a:r>
              <a:rPr lang="en-US" i="0" dirty="0">
                <a:solidFill>
                  <a:schemeClr val="tx2"/>
                </a:solidFill>
                <a:effectLst/>
              </a:rPr>
              <a:t> de </a:t>
            </a:r>
            <a:r>
              <a:rPr lang="en-US" i="0" dirty="0" err="1">
                <a:solidFill>
                  <a:schemeClr val="tx2"/>
                </a:solidFill>
                <a:effectLst/>
              </a:rPr>
              <a:t>programación</a:t>
            </a:r>
            <a:r>
              <a:rPr lang="en-US" i="0" dirty="0">
                <a:solidFill>
                  <a:schemeClr val="tx2"/>
                </a:solidFill>
                <a:effectLst/>
              </a:rPr>
              <a:t> </a:t>
            </a:r>
            <a:r>
              <a:rPr lang="en-US" i="0" dirty="0" err="1">
                <a:solidFill>
                  <a:schemeClr val="tx2"/>
                </a:solidFill>
                <a:effectLst/>
              </a:rPr>
              <a:t>como</a:t>
            </a:r>
            <a:r>
              <a:rPr lang="en-US" i="0" dirty="0">
                <a:solidFill>
                  <a:schemeClr val="tx2"/>
                </a:solidFill>
                <a:effectLst/>
              </a:rPr>
              <a:t> </a:t>
            </a:r>
            <a:r>
              <a:rPr lang="en-US" i="0" dirty="0" err="1">
                <a:solidFill>
                  <a:schemeClr val="tx2"/>
                </a:solidFill>
                <a:effectLst/>
              </a:rPr>
              <a:t>el</a:t>
            </a:r>
            <a:r>
              <a:rPr lang="en-US" i="0" dirty="0">
                <a:solidFill>
                  <a:schemeClr val="tx2"/>
                </a:solidFill>
                <a:effectLst/>
              </a:rPr>
              <a:t> control </a:t>
            </a:r>
            <a:r>
              <a:rPr lang="en-US" i="0" dirty="0" err="1">
                <a:solidFill>
                  <a:schemeClr val="tx2"/>
                </a:solidFill>
                <a:effectLst/>
              </a:rPr>
              <a:t>robótico</a:t>
            </a:r>
            <a:r>
              <a:rPr lang="en-US" i="0" dirty="0">
                <a:solidFill>
                  <a:schemeClr val="tx2"/>
                </a:solidFill>
                <a:effectLst/>
              </a:rPr>
              <a:t> de drones.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i="0" dirty="0">
              <a:solidFill>
                <a:schemeClr val="tx2"/>
              </a:solidFill>
              <a:effectLst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2"/>
                </a:solidFill>
                <a:effectLst/>
              </a:rPr>
              <a:t>Muchos </a:t>
            </a:r>
            <a:r>
              <a:rPr lang="en-US" i="0" dirty="0" err="1">
                <a:solidFill>
                  <a:schemeClr val="tx2"/>
                </a:solidFill>
                <a:effectLst/>
              </a:rPr>
              <a:t>sistemas</a:t>
            </a:r>
            <a:r>
              <a:rPr lang="en-US" i="0" dirty="0">
                <a:solidFill>
                  <a:schemeClr val="tx2"/>
                </a:solidFill>
                <a:effectLst/>
              </a:rPr>
              <a:t> de </a:t>
            </a:r>
            <a:r>
              <a:rPr lang="en-US" i="0" dirty="0" err="1">
                <a:solidFill>
                  <a:schemeClr val="tx2"/>
                </a:solidFill>
                <a:effectLst/>
              </a:rPr>
              <a:t>gestión</a:t>
            </a:r>
            <a:r>
              <a:rPr lang="en-US" i="0" dirty="0">
                <a:solidFill>
                  <a:schemeClr val="tx2"/>
                </a:solidFill>
                <a:effectLst/>
              </a:rPr>
              <a:t> de </a:t>
            </a:r>
            <a:r>
              <a:rPr lang="en-US" i="0" dirty="0" err="1">
                <a:solidFill>
                  <a:schemeClr val="tx2"/>
                </a:solidFill>
                <a:effectLst/>
              </a:rPr>
              <a:t>contenidos</a:t>
            </a:r>
            <a:r>
              <a:rPr lang="en-US" i="0" dirty="0">
                <a:solidFill>
                  <a:schemeClr val="tx2"/>
                </a:solidFill>
                <a:effectLst/>
              </a:rPr>
              <a:t>, </a:t>
            </a:r>
            <a:r>
              <a:rPr lang="en-US" i="0" dirty="0" err="1">
                <a:solidFill>
                  <a:schemeClr val="tx2"/>
                </a:solidFill>
                <a:effectLst/>
              </a:rPr>
              <a:t>como</a:t>
            </a:r>
            <a:r>
              <a:rPr lang="en-US" i="0" dirty="0">
                <a:solidFill>
                  <a:schemeClr val="tx2"/>
                </a:solidFill>
                <a:effectLst/>
              </a:rPr>
              <a:t> WordPress, Drupal o Moodle, </a:t>
            </a:r>
            <a:r>
              <a:rPr lang="en-US" i="0" dirty="0" err="1">
                <a:solidFill>
                  <a:schemeClr val="tx2"/>
                </a:solidFill>
                <a:effectLst/>
              </a:rPr>
              <a:t>usan</a:t>
            </a:r>
            <a:r>
              <a:rPr lang="en-US" i="0" dirty="0">
                <a:solidFill>
                  <a:schemeClr val="tx2"/>
                </a:solidFill>
                <a:effectLst/>
              </a:rPr>
              <a:t> PHP.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i="0" dirty="0">
              <a:solidFill>
                <a:schemeClr val="tx2"/>
              </a:solidFill>
              <a:effectLst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 dirty="0" err="1">
                <a:solidFill>
                  <a:schemeClr val="tx2"/>
                </a:solidFill>
                <a:effectLst/>
              </a:rPr>
              <a:t>Desarrollador</a:t>
            </a:r>
            <a:r>
              <a:rPr lang="en-US" i="0" dirty="0">
                <a:solidFill>
                  <a:schemeClr val="tx2"/>
                </a:solidFill>
                <a:effectLst/>
              </a:rPr>
              <a:t> actual: PHP Development Team, Zend Technologies y PHP Foundation.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4D2389AE-8686-3886-F71B-8089E16BF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392" y="2297606"/>
            <a:ext cx="4142232" cy="318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070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4A2046B-C2A1-A185-D1CE-E0C1565D26C6}"/>
              </a:ext>
            </a:extLst>
          </p:cNvPr>
          <p:cNvSpPr txBox="1"/>
          <p:nvPr/>
        </p:nvSpPr>
        <p:spPr>
          <a:xfrm>
            <a:off x="597818" y="1404045"/>
            <a:ext cx="5267457" cy="41855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i="0" dirty="0">
                <a:effectLst/>
              </a:rPr>
              <a:t>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R </a:t>
            </a:r>
            <a:r>
              <a:rPr lang="en-US" i="0" dirty="0">
                <a:effectLst/>
              </a:rPr>
              <a:t>es un </a:t>
            </a:r>
            <a:r>
              <a:rPr lang="en-US" i="0" dirty="0" err="1">
                <a:effectLst/>
              </a:rPr>
              <a:t>lenguaje</a:t>
            </a:r>
            <a:r>
              <a:rPr lang="en-US" i="0" dirty="0">
                <a:effectLst/>
              </a:rPr>
              <a:t> de </a:t>
            </a:r>
            <a:r>
              <a:rPr lang="en-US" i="0" dirty="0" err="1">
                <a:effectLst/>
              </a:rPr>
              <a:t>programación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desarrollado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inicialmente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por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el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estadístico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neozelandés</a:t>
            </a:r>
            <a:r>
              <a:rPr lang="en-US" i="0" dirty="0">
                <a:effectLst/>
              </a:rPr>
              <a:t> Ross Ihaka y </a:t>
            </a:r>
            <a:r>
              <a:rPr lang="en-US" i="0" dirty="0" err="1">
                <a:effectLst/>
              </a:rPr>
              <a:t>el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estadístico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canadiense</a:t>
            </a:r>
            <a:r>
              <a:rPr lang="en-US" i="0" dirty="0">
                <a:effectLst/>
              </a:rPr>
              <a:t> Robert Gentleman </a:t>
            </a:r>
            <a:r>
              <a:rPr lang="en-US" i="0" dirty="0" err="1">
                <a:effectLst/>
              </a:rPr>
              <a:t>en</a:t>
            </a:r>
            <a:r>
              <a:rPr lang="en-US" i="0" dirty="0">
                <a:effectLst/>
              </a:rPr>
              <a:t> 1993.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effectLst/>
              </a:rPr>
              <a:t>Es </a:t>
            </a:r>
            <a:r>
              <a:rPr lang="en-US" i="0" dirty="0" err="1">
                <a:effectLst/>
              </a:rPr>
              <a:t>muy</a:t>
            </a:r>
            <a:r>
              <a:rPr lang="en-US" i="0" dirty="0">
                <a:effectLst/>
              </a:rPr>
              <a:t> popular </a:t>
            </a:r>
            <a:r>
              <a:rPr lang="en-US" i="0" dirty="0" err="1">
                <a:effectLst/>
              </a:rPr>
              <a:t>en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gráficos</a:t>
            </a:r>
            <a:r>
              <a:rPr lang="en-US" i="0" dirty="0">
                <a:effectLst/>
              </a:rPr>
              <a:t> y </a:t>
            </a:r>
            <a:r>
              <a:rPr lang="en-US" i="0" dirty="0" err="1">
                <a:effectLst/>
              </a:rPr>
              <a:t>computación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estadística</a:t>
            </a:r>
            <a:r>
              <a:rPr lang="en-US" i="0" dirty="0">
                <a:effectLst/>
              </a:rPr>
              <a:t>, para </a:t>
            </a:r>
            <a:r>
              <a:rPr lang="en-US" i="0" dirty="0" err="1">
                <a:effectLst/>
              </a:rPr>
              <a:t>llevar</a:t>
            </a:r>
            <a:r>
              <a:rPr lang="en-US" i="0" dirty="0">
                <a:effectLst/>
              </a:rPr>
              <a:t> a </a:t>
            </a:r>
            <a:r>
              <a:rPr lang="en-US" i="0" dirty="0" err="1">
                <a:effectLst/>
              </a:rPr>
              <a:t>cabo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análisis</a:t>
            </a:r>
            <a:r>
              <a:rPr lang="en-US" i="0" dirty="0">
                <a:effectLst/>
              </a:rPr>
              <a:t> de </a:t>
            </a:r>
            <a:r>
              <a:rPr lang="en-US" i="0" dirty="0" err="1">
                <a:effectLst/>
              </a:rPr>
              <a:t>datos</a:t>
            </a:r>
            <a:r>
              <a:rPr lang="en-US" i="0" dirty="0">
                <a:effectLst/>
              </a:rPr>
              <a:t> y </a:t>
            </a:r>
            <a:r>
              <a:rPr lang="en-US" i="0" dirty="0" err="1">
                <a:effectLst/>
              </a:rPr>
              <a:t>desarrollar</a:t>
            </a:r>
            <a:r>
              <a:rPr lang="en-US" i="0" dirty="0">
                <a:effectLst/>
              </a:rPr>
              <a:t> software </a:t>
            </a:r>
            <a:r>
              <a:rPr lang="en-US" i="0" dirty="0" err="1">
                <a:effectLst/>
              </a:rPr>
              <a:t>estadístico</a:t>
            </a:r>
            <a:r>
              <a:rPr lang="en-US" i="0" dirty="0">
                <a:effectLst/>
              </a:rPr>
              <a:t>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 dirty="0" err="1">
                <a:effectLst/>
              </a:rPr>
              <a:t>Está</a:t>
            </a:r>
            <a:r>
              <a:rPr lang="en-US" i="0" dirty="0">
                <a:effectLst/>
              </a:rPr>
              <a:t> disponible bajo </a:t>
            </a:r>
            <a:r>
              <a:rPr lang="en-US" i="0" dirty="0" err="1">
                <a:effectLst/>
              </a:rPr>
              <a:t>licencia</a:t>
            </a:r>
            <a:r>
              <a:rPr lang="en-US" i="0" dirty="0">
                <a:effectLst/>
              </a:rPr>
              <a:t> GNU GPL v2.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i="0" dirty="0">
              <a:effectLst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 dirty="0" err="1">
                <a:effectLst/>
              </a:rPr>
              <a:t>Desarrollador</a:t>
            </a:r>
            <a:r>
              <a:rPr lang="en-US" i="0" dirty="0">
                <a:effectLst/>
              </a:rPr>
              <a:t> actual: R Core Team y R Foundation for Statistical Computing.</a:t>
            </a:r>
          </a:p>
        </p:txBody>
      </p:sp>
      <p:grpSp>
        <p:nvGrpSpPr>
          <p:cNvPr id="4107" name="Group 4106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4108" name="Freeform: Shape 4107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9" name="Freeform: Shape 4108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0" name="Freeform: Shape 4109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1" name="Freeform: Shape 4110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098" name="Picture 2" descr="Lenguaje R, ¿qué es y por qué es tan usado en Big Data?">
            <a:extLst>
              <a:ext uri="{FF2B5EF4-FFF2-40B4-BE49-F238E27FC236}">
                <a16:creationId xmlns:a16="http://schemas.microsoft.com/office/drawing/2014/main" id="{9D32F1EC-D250-7F02-6210-3A3C4C5A2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08392" y="2694703"/>
            <a:ext cx="4142232" cy="2392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507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52AE447-E7E4-EF15-DF1C-4C2ECE0086E0}"/>
              </a:ext>
            </a:extLst>
          </p:cNvPr>
          <p:cNvSpPr txBox="1"/>
          <p:nvPr/>
        </p:nvSpPr>
        <p:spPr>
          <a:xfrm>
            <a:off x="2431472" y="1508418"/>
            <a:ext cx="694112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b="0" i="0" dirty="0">
                <a:solidFill>
                  <a:srgbClr val="495057"/>
                </a:solidFill>
                <a:effectLst/>
                <a:latin typeface="Arial" panose="020B0604020202020204" pitchFamily="34" charset="0"/>
              </a:rPr>
              <a:t>El software del computador es un conjunto de programas o instrucciones que le dicen al computador o al hardware cómo operar. </a:t>
            </a:r>
          </a:p>
          <a:p>
            <a:endParaRPr lang="es-AR" dirty="0">
              <a:solidFill>
                <a:srgbClr val="495057"/>
              </a:solidFill>
              <a:latin typeface="Arial" panose="020B0604020202020204" pitchFamily="34" charset="0"/>
            </a:endParaRPr>
          </a:p>
          <a:p>
            <a:r>
              <a:rPr lang="es-AR" b="0" i="0" dirty="0">
                <a:solidFill>
                  <a:srgbClr val="495057"/>
                </a:solidFill>
                <a:effectLst/>
                <a:latin typeface="Arial" panose="020B0604020202020204" pitchFamily="34" charset="0"/>
              </a:rPr>
              <a:t>El software se puede clasificar según diferentes criterios, como su función, su licencia, su dominio o su tipo. Aquí hay algunas formas comunes de clasificar el software: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796867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92F82C8-4A5E-2A0A-1D7D-210995B60304}"/>
              </a:ext>
            </a:extLst>
          </p:cNvPr>
          <p:cNvSpPr txBox="1"/>
          <p:nvPr/>
        </p:nvSpPr>
        <p:spPr>
          <a:xfrm>
            <a:off x="757951" y="1551527"/>
            <a:ext cx="5451120" cy="41422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i="0" dirty="0">
                <a:effectLst/>
              </a:rPr>
              <a:t>Bash/Shell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i="0" dirty="0">
              <a:solidFill>
                <a:schemeClr val="tx2"/>
              </a:solidFill>
              <a:effectLst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effectLst/>
              </a:rPr>
              <a:t>El </a:t>
            </a:r>
            <a:r>
              <a:rPr lang="en-US" i="0" dirty="0" err="1">
                <a:effectLst/>
              </a:rPr>
              <a:t>lenguaje</a:t>
            </a:r>
            <a:r>
              <a:rPr lang="en-US" i="0" dirty="0">
                <a:effectLst/>
              </a:rPr>
              <a:t> de scripting  y shell (</a:t>
            </a:r>
            <a:r>
              <a:rPr lang="en-US" i="0" dirty="0" err="1">
                <a:effectLst/>
              </a:rPr>
              <a:t>intérprete</a:t>
            </a:r>
            <a:r>
              <a:rPr lang="en-US" i="0" dirty="0">
                <a:effectLst/>
              </a:rPr>
              <a:t> de </a:t>
            </a:r>
            <a:r>
              <a:rPr lang="en-US" i="0" dirty="0" err="1">
                <a:effectLst/>
              </a:rPr>
              <a:t>comandos</a:t>
            </a:r>
            <a:r>
              <a:rPr lang="en-US" i="0" dirty="0">
                <a:effectLst/>
              </a:rPr>
              <a:t>) de Unix Bash es </a:t>
            </a:r>
            <a:r>
              <a:rPr lang="en-US" i="0" dirty="0" err="1">
                <a:effectLst/>
              </a:rPr>
              <a:t>el</a:t>
            </a:r>
            <a:r>
              <a:rPr lang="en-US" i="0" dirty="0">
                <a:effectLst/>
              </a:rPr>
              <a:t> shell del </a:t>
            </a:r>
            <a:r>
              <a:rPr lang="en-US" i="0" dirty="0" err="1">
                <a:effectLst/>
              </a:rPr>
              <a:t>proyecto</a:t>
            </a:r>
            <a:r>
              <a:rPr lang="en-US" i="0" dirty="0">
                <a:effectLst/>
              </a:rPr>
              <a:t> GNU.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 dirty="0" err="1">
                <a:effectLst/>
              </a:rPr>
              <a:t>Fue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diseñado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como</a:t>
            </a:r>
            <a:r>
              <a:rPr lang="en-US" i="0" dirty="0">
                <a:effectLst/>
              </a:rPr>
              <a:t> un </a:t>
            </a:r>
            <a:r>
              <a:rPr lang="en-US" i="0" dirty="0" err="1">
                <a:effectLst/>
              </a:rPr>
              <a:t>sustituto</a:t>
            </a:r>
            <a:r>
              <a:rPr lang="en-US" i="0" dirty="0">
                <a:effectLst/>
              </a:rPr>
              <a:t> de software libre para </a:t>
            </a:r>
            <a:r>
              <a:rPr lang="en-US" i="0" dirty="0" err="1">
                <a:effectLst/>
              </a:rPr>
              <a:t>el</a:t>
            </a:r>
            <a:r>
              <a:rPr lang="en-US" i="0" dirty="0">
                <a:effectLst/>
              </a:rPr>
              <a:t> shell </a:t>
            </a:r>
            <a:r>
              <a:rPr lang="en-US" i="0" dirty="0" err="1">
                <a:effectLst/>
              </a:rPr>
              <a:t>Bourne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por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el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programador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estadounidense</a:t>
            </a:r>
            <a:r>
              <a:rPr lang="en-US" i="0" dirty="0">
                <a:effectLst/>
              </a:rPr>
              <a:t> Brian Fox, </a:t>
            </a:r>
            <a:r>
              <a:rPr lang="en-US" i="0" dirty="0" err="1">
                <a:effectLst/>
              </a:rPr>
              <a:t>en</a:t>
            </a:r>
            <a:r>
              <a:rPr lang="en-US" i="0" dirty="0">
                <a:effectLst/>
              </a:rPr>
              <a:t> 1989. </a:t>
            </a:r>
            <a:r>
              <a:rPr lang="en-US" i="0" dirty="0" err="1">
                <a:effectLst/>
              </a:rPr>
              <a:t>Desde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entonces</a:t>
            </a:r>
            <a:r>
              <a:rPr lang="en-US" i="0" dirty="0">
                <a:effectLst/>
              </a:rPr>
              <a:t>, la </a:t>
            </a:r>
            <a:r>
              <a:rPr lang="en-US" i="0" dirty="0" err="1">
                <a:effectLst/>
              </a:rPr>
              <a:t>mayoría</a:t>
            </a:r>
            <a:r>
              <a:rPr lang="en-US" i="0" dirty="0">
                <a:effectLst/>
              </a:rPr>
              <a:t> de las </a:t>
            </a:r>
            <a:r>
              <a:rPr lang="en-US" i="0" u="none" strike="noStrike" dirty="0" err="1"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distribuciones</a:t>
            </a:r>
            <a:r>
              <a:rPr lang="en-US" i="0" u="none" strike="noStrike" dirty="0"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de Linux</a:t>
            </a:r>
            <a:r>
              <a:rPr lang="en-US" i="0" dirty="0">
                <a:effectLst/>
              </a:rPr>
              <a:t> lo </a:t>
            </a:r>
            <a:r>
              <a:rPr lang="en-US" i="0" dirty="0" err="1">
                <a:effectLst/>
              </a:rPr>
              <a:t>usan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como</a:t>
            </a:r>
            <a:r>
              <a:rPr lang="en-US" i="0" dirty="0">
                <a:effectLst/>
              </a:rPr>
              <a:t> shell de </a:t>
            </a:r>
            <a:r>
              <a:rPr lang="en-US" i="0" dirty="0" err="1">
                <a:effectLst/>
              </a:rPr>
              <a:t>inicio</a:t>
            </a:r>
            <a:r>
              <a:rPr lang="en-US" i="0" dirty="0">
                <a:effectLst/>
              </a:rPr>
              <a:t> de </a:t>
            </a:r>
            <a:r>
              <a:rPr lang="en-US" i="0" dirty="0" err="1">
                <a:effectLst/>
              </a:rPr>
              <a:t>sesión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predeterminado</a:t>
            </a:r>
            <a:r>
              <a:rPr lang="en-US" i="0" dirty="0">
                <a:effectLst/>
              </a:rPr>
              <a:t>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 dirty="0" err="1">
                <a:effectLst/>
              </a:rPr>
              <a:t>Está</a:t>
            </a:r>
            <a:r>
              <a:rPr lang="en-US" i="0" dirty="0">
                <a:effectLst/>
              </a:rPr>
              <a:t> disponible bajo </a:t>
            </a:r>
            <a:r>
              <a:rPr lang="en-US" i="0" dirty="0" err="1">
                <a:effectLst/>
              </a:rPr>
              <a:t>licencia</a:t>
            </a:r>
            <a:r>
              <a:rPr lang="en-US" i="0" dirty="0">
                <a:effectLst/>
              </a:rPr>
              <a:t> GNU GPL v3 o posterior.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 dirty="0" err="1">
                <a:effectLst/>
              </a:rPr>
              <a:t>Desarrollador</a:t>
            </a:r>
            <a:r>
              <a:rPr lang="en-US" i="0" dirty="0">
                <a:effectLst/>
              </a:rPr>
              <a:t> actual: Chet Ramey.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E7A8F643-26F2-EA87-40DA-4ADBF22B4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8392" y="1819656"/>
            <a:ext cx="4142232" cy="414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918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749C407-B196-273C-9CB6-DAC3564278D0}"/>
              </a:ext>
            </a:extLst>
          </p:cNvPr>
          <p:cNvSpPr txBox="1"/>
          <p:nvPr/>
        </p:nvSpPr>
        <p:spPr>
          <a:xfrm>
            <a:off x="757951" y="1111165"/>
            <a:ext cx="5834578" cy="48619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i="0" dirty="0">
                <a:effectLst/>
              </a:rPr>
              <a:t>Go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i="0" dirty="0">
              <a:effectLst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effectLst/>
              </a:rPr>
              <a:t>Go </a:t>
            </a:r>
            <a:r>
              <a:rPr lang="en-US" i="0" dirty="0" err="1">
                <a:effectLst/>
              </a:rPr>
              <a:t>fue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diseñado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inicialmente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por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el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científico</a:t>
            </a:r>
            <a:r>
              <a:rPr lang="en-US" i="0" dirty="0">
                <a:effectLst/>
              </a:rPr>
              <a:t> de la </a:t>
            </a:r>
            <a:r>
              <a:rPr lang="en-US" i="0" dirty="0" err="1">
                <a:effectLst/>
              </a:rPr>
              <a:t>computación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suizo</a:t>
            </a:r>
            <a:r>
              <a:rPr lang="en-US" i="0" dirty="0">
                <a:effectLst/>
              </a:rPr>
              <a:t> Robert </a:t>
            </a:r>
            <a:r>
              <a:rPr lang="en-US" i="0" dirty="0" err="1">
                <a:effectLst/>
              </a:rPr>
              <a:t>Griesemer</a:t>
            </a:r>
            <a:r>
              <a:rPr lang="en-US" i="0" dirty="0">
                <a:effectLst/>
              </a:rPr>
              <a:t>, </a:t>
            </a:r>
            <a:r>
              <a:rPr lang="en-US" i="0" dirty="0" err="1">
                <a:effectLst/>
              </a:rPr>
              <a:t>el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programador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canadiense</a:t>
            </a:r>
            <a:r>
              <a:rPr lang="en-US" i="0" dirty="0">
                <a:effectLst/>
              </a:rPr>
              <a:t> Rob Pike y </a:t>
            </a:r>
            <a:r>
              <a:rPr lang="en-US" i="0" dirty="0" err="1">
                <a:effectLst/>
              </a:rPr>
              <a:t>el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científico</a:t>
            </a:r>
            <a:r>
              <a:rPr lang="en-US" i="0" dirty="0">
                <a:effectLst/>
              </a:rPr>
              <a:t> de la </a:t>
            </a:r>
            <a:r>
              <a:rPr lang="en-US" i="0" dirty="0" err="1">
                <a:effectLst/>
              </a:rPr>
              <a:t>computación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estadounidense</a:t>
            </a:r>
            <a:r>
              <a:rPr lang="en-US" i="0" dirty="0">
                <a:effectLst/>
              </a:rPr>
              <a:t> Ken Thompson, </a:t>
            </a:r>
            <a:r>
              <a:rPr lang="en-US" i="0" dirty="0" err="1">
                <a:effectLst/>
              </a:rPr>
              <a:t>mientras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trabajaban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en</a:t>
            </a:r>
            <a:r>
              <a:rPr lang="en-US" i="0" dirty="0">
                <a:effectLst/>
              </a:rPr>
              <a:t> Google, </a:t>
            </a:r>
            <a:r>
              <a:rPr lang="en-US" i="0" dirty="0" err="1">
                <a:effectLst/>
              </a:rPr>
              <a:t>en</a:t>
            </a:r>
            <a:r>
              <a:rPr lang="en-US" i="0" dirty="0">
                <a:effectLst/>
              </a:rPr>
              <a:t> 2007. 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i="0" dirty="0">
              <a:effectLst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effectLst/>
              </a:rPr>
              <a:t>Lo </a:t>
            </a:r>
            <a:r>
              <a:rPr lang="en-US" i="0" dirty="0" err="1">
                <a:effectLst/>
              </a:rPr>
              <a:t>desarrollaron</a:t>
            </a:r>
            <a:r>
              <a:rPr lang="en-US" i="0" dirty="0">
                <a:effectLst/>
              </a:rPr>
              <a:t> para </a:t>
            </a:r>
            <a:r>
              <a:rPr lang="en-US" i="0" dirty="0" err="1">
                <a:effectLst/>
              </a:rPr>
              <a:t>mejorar</a:t>
            </a:r>
            <a:r>
              <a:rPr lang="en-US" i="0" dirty="0">
                <a:effectLst/>
              </a:rPr>
              <a:t> la </a:t>
            </a:r>
            <a:r>
              <a:rPr lang="en-US" i="0" dirty="0" err="1">
                <a:effectLst/>
              </a:rPr>
              <a:t>productividad</a:t>
            </a:r>
            <a:r>
              <a:rPr lang="en-US" i="0" dirty="0">
                <a:effectLst/>
              </a:rPr>
              <a:t> de la </a:t>
            </a:r>
            <a:r>
              <a:rPr lang="en-US" i="0" dirty="0" err="1">
                <a:effectLst/>
              </a:rPr>
              <a:t>programación</a:t>
            </a:r>
            <a:r>
              <a:rPr lang="en-US" i="0" dirty="0">
                <a:effectLst/>
              </a:rPr>
              <a:t>, </a:t>
            </a:r>
            <a:r>
              <a:rPr lang="en-US" i="0" dirty="0" err="1">
                <a:effectLst/>
              </a:rPr>
              <a:t>manteniendo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características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útiles</a:t>
            </a:r>
            <a:r>
              <a:rPr lang="en-US" i="0" dirty="0">
                <a:effectLst/>
              </a:rPr>
              <a:t> de </a:t>
            </a:r>
            <a:r>
              <a:rPr lang="en-US" i="0" dirty="0" err="1">
                <a:effectLst/>
              </a:rPr>
              <a:t>otros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lenguajes</a:t>
            </a:r>
            <a:r>
              <a:rPr lang="en-US" i="0" dirty="0">
                <a:effectLst/>
              </a:rPr>
              <a:t> que </a:t>
            </a:r>
            <a:r>
              <a:rPr lang="en-US" i="0" dirty="0" err="1">
                <a:effectLst/>
              </a:rPr>
              <a:t>ya</a:t>
            </a:r>
            <a:r>
              <a:rPr lang="en-US" i="0" dirty="0">
                <a:effectLst/>
              </a:rPr>
              <a:t> se </a:t>
            </a:r>
            <a:r>
              <a:rPr lang="en-US" i="0" dirty="0" err="1">
                <a:effectLst/>
              </a:rPr>
              <a:t>estaban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usando</a:t>
            </a:r>
            <a:r>
              <a:rPr lang="en-US" i="0" dirty="0">
                <a:effectLst/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i="0" dirty="0">
              <a:effectLst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 dirty="0" err="1">
                <a:effectLst/>
              </a:rPr>
              <a:t>Desarrollador</a:t>
            </a:r>
            <a:r>
              <a:rPr lang="en-US" i="0" dirty="0">
                <a:effectLst/>
              </a:rPr>
              <a:t> actual: </a:t>
            </a:r>
            <a:r>
              <a:rPr lang="en-US" i="0" dirty="0" err="1">
                <a:effectLst/>
              </a:rPr>
              <a:t>autores</a:t>
            </a:r>
            <a:r>
              <a:rPr lang="en-US" i="0" dirty="0">
                <a:effectLst/>
              </a:rPr>
              <a:t> de Go.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A7D5FD74-1904-1533-4E97-493A54E8D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392" y="2787903"/>
            <a:ext cx="4142232" cy="220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7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E693874-AF40-5A25-F2BF-C366203CA3B5}"/>
              </a:ext>
            </a:extLst>
          </p:cNvPr>
          <p:cNvSpPr txBox="1"/>
          <p:nvPr/>
        </p:nvSpPr>
        <p:spPr>
          <a:xfrm>
            <a:off x="983346" y="867619"/>
            <a:ext cx="5712422" cy="535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i="0" dirty="0">
                <a:effectLst/>
              </a:rPr>
              <a:t>Swift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effectLst/>
              </a:rPr>
              <a:t>Swift es un </a:t>
            </a:r>
            <a:r>
              <a:rPr lang="en-US" i="0" dirty="0" err="1">
                <a:effectLst/>
              </a:rPr>
              <a:t>lenguaje</a:t>
            </a:r>
            <a:r>
              <a:rPr lang="en-US" i="0" dirty="0">
                <a:effectLst/>
              </a:rPr>
              <a:t> de </a:t>
            </a:r>
            <a:r>
              <a:rPr lang="en-US" i="0" dirty="0" err="1">
                <a:effectLst/>
              </a:rPr>
              <a:t>programación</a:t>
            </a:r>
            <a:r>
              <a:rPr lang="en-US" i="0" dirty="0">
                <a:effectLst/>
              </a:rPr>
              <a:t> de </a:t>
            </a:r>
            <a:r>
              <a:rPr lang="en-US" i="0" dirty="0" err="1">
                <a:effectLst/>
              </a:rPr>
              <a:t>código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abierto</a:t>
            </a:r>
            <a:r>
              <a:rPr lang="en-US" i="0" dirty="0">
                <a:effectLst/>
              </a:rPr>
              <a:t>, </a:t>
            </a:r>
            <a:r>
              <a:rPr lang="en-US" i="0" dirty="0" err="1">
                <a:effectLst/>
              </a:rPr>
              <a:t>diseñado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originalmente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por</a:t>
            </a:r>
            <a:r>
              <a:rPr lang="en-US" i="0" dirty="0">
                <a:effectLst/>
              </a:rPr>
              <a:t> Chris </a:t>
            </a:r>
            <a:r>
              <a:rPr lang="en-US" i="0" dirty="0" err="1">
                <a:effectLst/>
              </a:rPr>
              <a:t>Lattner</a:t>
            </a:r>
            <a:r>
              <a:rPr lang="en-US" i="0" dirty="0">
                <a:effectLst/>
              </a:rPr>
              <a:t>, Doug Gregor, John McCall, Ted </a:t>
            </a:r>
            <a:r>
              <a:rPr lang="en-US" i="0" dirty="0" err="1">
                <a:effectLst/>
              </a:rPr>
              <a:t>Kremenek</a:t>
            </a:r>
            <a:r>
              <a:rPr lang="en-US" i="0" dirty="0">
                <a:effectLst/>
              </a:rPr>
              <a:t>, Joe Groff y Apple Inc.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i="0" dirty="0">
              <a:effectLst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effectLst/>
              </a:rPr>
              <a:t>Se </a:t>
            </a:r>
            <a:r>
              <a:rPr lang="en-US" i="0" dirty="0" err="1">
                <a:effectLst/>
              </a:rPr>
              <a:t>creó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como</a:t>
            </a:r>
            <a:r>
              <a:rPr lang="en-US" i="0" dirty="0">
                <a:effectLst/>
              </a:rPr>
              <a:t> un </a:t>
            </a:r>
            <a:r>
              <a:rPr lang="en-US" i="0" dirty="0" err="1">
                <a:effectLst/>
              </a:rPr>
              <a:t>sustituto</a:t>
            </a:r>
            <a:r>
              <a:rPr lang="en-US" i="0" dirty="0">
                <a:effectLst/>
              </a:rPr>
              <a:t> de </a:t>
            </a:r>
            <a:r>
              <a:rPr lang="en-US" b="1" i="1" dirty="0">
                <a:effectLst/>
              </a:rPr>
              <a:t>Objective-C</a:t>
            </a:r>
            <a:r>
              <a:rPr lang="en-US" i="0" dirty="0">
                <a:effectLst/>
              </a:rPr>
              <a:t> para </a:t>
            </a:r>
            <a:r>
              <a:rPr lang="en-US" i="0" dirty="0" err="1">
                <a:effectLst/>
              </a:rPr>
              <a:t>desarrollar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aplicaciones</a:t>
            </a:r>
            <a:r>
              <a:rPr lang="en-US" i="0" dirty="0">
                <a:effectLst/>
              </a:rPr>
              <a:t> de </a:t>
            </a:r>
            <a:r>
              <a:rPr lang="en-US" b="1" i="1" dirty="0">
                <a:effectLst/>
              </a:rPr>
              <a:t>MacOS e iOS</a:t>
            </a:r>
            <a:r>
              <a:rPr lang="en-US" i="0" dirty="0">
                <a:effectLst/>
              </a:rPr>
              <a:t>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 dirty="0" err="1">
                <a:effectLst/>
              </a:rPr>
              <a:t>Cuenta</a:t>
            </a:r>
            <a:r>
              <a:rPr lang="en-US" i="0" dirty="0">
                <a:effectLst/>
              </a:rPr>
              <a:t> con </a:t>
            </a:r>
            <a:r>
              <a:rPr lang="en-US" i="0" dirty="0" err="1">
                <a:effectLst/>
              </a:rPr>
              <a:t>una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sintaxis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más</a:t>
            </a:r>
            <a:r>
              <a:rPr lang="en-US" i="0" dirty="0">
                <a:effectLst/>
              </a:rPr>
              <a:t> simple e </a:t>
            </a:r>
            <a:r>
              <a:rPr lang="en-US" i="0" dirty="0" err="1">
                <a:effectLst/>
              </a:rPr>
              <a:t>incluye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conceptos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teóricos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modernos</a:t>
            </a:r>
            <a:r>
              <a:rPr lang="en-US" i="0" dirty="0">
                <a:effectLst/>
              </a:rPr>
              <a:t> de </a:t>
            </a:r>
            <a:r>
              <a:rPr lang="en-US" i="0" dirty="0" err="1">
                <a:effectLst/>
              </a:rPr>
              <a:t>lenguajes</a:t>
            </a:r>
            <a:r>
              <a:rPr lang="en-US" i="0" dirty="0">
                <a:effectLst/>
              </a:rPr>
              <a:t> de </a:t>
            </a:r>
            <a:r>
              <a:rPr lang="en-US" i="0" dirty="0" err="1">
                <a:effectLst/>
              </a:rPr>
              <a:t>programación</a:t>
            </a:r>
            <a:r>
              <a:rPr lang="en-US" i="0" dirty="0">
                <a:effectLst/>
              </a:rPr>
              <a:t>. </a:t>
            </a:r>
            <a:r>
              <a:rPr lang="en-US" i="0" dirty="0" err="1">
                <a:effectLst/>
              </a:rPr>
              <a:t>Está</a:t>
            </a:r>
            <a:r>
              <a:rPr lang="en-US" i="0" dirty="0">
                <a:effectLst/>
              </a:rPr>
              <a:t> disponible bajo Apache License 2.0.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i="0" dirty="0">
              <a:effectLst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 dirty="0" err="1">
                <a:effectLst/>
              </a:rPr>
              <a:t>Desarrollador</a:t>
            </a:r>
            <a:r>
              <a:rPr lang="en-US" i="0" dirty="0">
                <a:effectLst/>
              </a:rPr>
              <a:t> actual: Apple Inc. y </a:t>
            </a:r>
            <a:r>
              <a:rPr lang="en-US" i="0" dirty="0" err="1">
                <a:effectLst/>
              </a:rPr>
              <a:t>colaboradores</a:t>
            </a:r>
            <a:r>
              <a:rPr lang="en-US" i="0" dirty="0">
                <a:effectLst/>
              </a:rPr>
              <a:t> </a:t>
            </a:r>
            <a:r>
              <a:rPr lang="en-US" i="1" dirty="0">
                <a:effectLst/>
              </a:rPr>
              <a:t>open source</a:t>
            </a:r>
            <a:r>
              <a:rPr lang="en-US" i="0" dirty="0">
                <a:effectLst/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i="0" dirty="0">
              <a:effectLst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 dirty="0" err="1">
                <a:effectLst/>
              </a:rPr>
              <a:t>Última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versión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estable</a:t>
            </a:r>
            <a:r>
              <a:rPr lang="en-US" i="0" dirty="0">
                <a:effectLst/>
              </a:rPr>
              <a:t>: Swift 5.6.2.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CF3B4290-00F3-95A7-A24C-3229110E2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392" y="2513480"/>
            <a:ext cx="4142232" cy="275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935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06D7C41-2379-3959-9B0A-5DFCDF8216B0}"/>
              </a:ext>
            </a:extLst>
          </p:cNvPr>
          <p:cNvSpPr txBox="1"/>
          <p:nvPr/>
        </p:nvSpPr>
        <p:spPr>
          <a:xfrm>
            <a:off x="1572490" y="529165"/>
            <a:ext cx="76477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400" b="1" i="0" u="none" strike="noStrike" dirty="0">
                <a:solidFill>
                  <a:srgbClr val="009688"/>
                </a:solidFill>
                <a:effectLst/>
                <a:latin typeface="Arial" panose="020B0604020202020204" pitchFamily="34" charset="0"/>
              </a:rPr>
              <a:t>Según su función, el software se puede dividir en cuatro categorías</a:t>
            </a:r>
            <a:endParaRPr lang="es-AR" sz="2400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AE175B-14CC-19B4-A122-5FE1778450CA}"/>
              </a:ext>
            </a:extLst>
          </p:cNvPr>
          <p:cNvSpPr txBox="1"/>
          <p:nvPr/>
        </p:nvSpPr>
        <p:spPr>
          <a:xfrm>
            <a:off x="1572490" y="1637921"/>
            <a:ext cx="86590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AR" b="1" i="0" dirty="0">
                <a:solidFill>
                  <a:srgbClr val="495057"/>
                </a:solidFill>
                <a:effectLst/>
                <a:latin typeface="Arial" panose="020B0604020202020204" pitchFamily="34" charset="0"/>
              </a:rPr>
              <a:t>Software de sistema</a:t>
            </a:r>
            <a:r>
              <a:rPr lang="es-AR" b="0" i="0" dirty="0">
                <a:solidFill>
                  <a:srgbClr val="495057"/>
                </a:solidFill>
                <a:effectLst/>
                <a:latin typeface="Arial" panose="020B0604020202020204" pitchFamily="34" charset="0"/>
              </a:rPr>
              <a:t>: Es el que interactúa directamente con el hardware y gestiona los recursos del computador. Por ejemplo, el sistema operativo, los controladores de dispositivos, los compiladores, los enlazadores, etc.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575B2DC-9A82-68B5-6937-7D7548D8ACAC}"/>
              </a:ext>
            </a:extLst>
          </p:cNvPr>
          <p:cNvSpPr txBox="1"/>
          <p:nvPr/>
        </p:nvSpPr>
        <p:spPr>
          <a:xfrm>
            <a:off x="1572490" y="2685780"/>
            <a:ext cx="77446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AR" b="1" i="0" dirty="0">
                <a:solidFill>
                  <a:srgbClr val="495057"/>
                </a:solidFill>
                <a:effectLst/>
                <a:latin typeface="Arial" panose="020B0604020202020204" pitchFamily="34" charset="0"/>
              </a:rPr>
              <a:t>Software de aplicación</a:t>
            </a:r>
            <a:r>
              <a:rPr lang="es-AR" b="0" i="0" dirty="0">
                <a:solidFill>
                  <a:srgbClr val="495057"/>
                </a:solidFill>
                <a:effectLst/>
                <a:latin typeface="Arial" panose="020B0604020202020204" pitchFamily="34" charset="0"/>
              </a:rPr>
              <a:t>: Es el que resuelve problemas específicos de los usuarios según sus requerimientos. Por ejemplo, el procesador de textos, el navegador web, el juego de video, etc.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A5F38B8-44E6-0A44-C4E5-E28CAE6C8818}"/>
              </a:ext>
            </a:extLst>
          </p:cNvPr>
          <p:cNvSpPr txBox="1"/>
          <p:nvPr/>
        </p:nvSpPr>
        <p:spPr>
          <a:xfrm>
            <a:off x="1544781" y="3876857"/>
            <a:ext cx="80079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AR" b="1" i="0" dirty="0">
                <a:solidFill>
                  <a:srgbClr val="495057"/>
                </a:solidFill>
                <a:effectLst/>
                <a:latin typeface="Arial" panose="020B0604020202020204" pitchFamily="34" charset="0"/>
              </a:rPr>
              <a:t>Software de programación</a:t>
            </a:r>
            <a:r>
              <a:rPr lang="es-AR" b="0" i="0" dirty="0">
                <a:solidFill>
                  <a:srgbClr val="495057"/>
                </a:solidFill>
                <a:effectLst/>
                <a:latin typeface="Arial" panose="020B0604020202020204" pitchFamily="34" charset="0"/>
              </a:rPr>
              <a:t>: Es el que facilita el desarrollo de otros programas o software. Por ejemplo, los editores de código, los depuradores, los entornos de desarrollo integrado (IDE), etc.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2C5750E-9EC7-060A-832D-ED1C1BF30915}"/>
              </a:ext>
            </a:extLst>
          </p:cNvPr>
          <p:cNvSpPr txBox="1"/>
          <p:nvPr/>
        </p:nvSpPr>
        <p:spPr>
          <a:xfrm>
            <a:off x="1572490" y="5067933"/>
            <a:ext cx="81118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AR" b="1" i="0" dirty="0">
                <a:solidFill>
                  <a:srgbClr val="495057"/>
                </a:solidFill>
                <a:effectLst/>
                <a:latin typeface="Arial" panose="020B0604020202020204" pitchFamily="34" charset="0"/>
              </a:rPr>
              <a:t>Software malicioso</a:t>
            </a:r>
            <a:r>
              <a:rPr lang="es-AR" b="0" i="0" dirty="0">
                <a:solidFill>
                  <a:srgbClr val="495057"/>
                </a:solidFill>
                <a:effectLst/>
                <a:latin typeface="Arial" panose="020B0604020202020204" pitchFamily="34" charset="0"/>
              </a:rPr>
              <a:t>: Es el que tiene la intención de dañar o alterar el funcionamiento normal del computador o de otros programas. Por ejemplo, los virus, los gusanos, los troyanos, etc.</a:t>
            </a:r>
          </a:p>
        </p:txBody>
      </p:sp>
    </p:spTree>
    <p:extLst>
      <p:ext uri="{BB962C8B-B14F-4D97-AF65-F5344CB8AC3E}">
        <p14:creationId xmlns:p14="http://schemas.microsoft.com/office/powerpoint/2010/main" val="2371262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76F45D66-7CB4-38BE-49B9-5225BF8FF16D}"/>
              </a:ext>
            </a:extLst>
          </p:cNvPr>
          <p:cNvSpPr txBox="1"/>
          <p:nvPr/>
        </p:nvSpPr>
        <p:spPr>
          <a:xfrm>
            <a:off x="2133600" y="930671"/>
            <a:ext cx="82711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AR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Según su licencia, el software se puede dividir en dos categorías: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3B58DDC-51E5-A807-715D-CF6D4A7CC06C}"/>
              </a:ext>
            </a:extLst>
          </p:cNvPr>
          <p:cNvSpPr txBox="1"/>
          <p:nvPr/>
        </p:nvSpPr>
        <p:spPr>
          <a:xfrm>
            <a:off x="2133600" y="2228671"/>
            <a:ext cx="738447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AR" b="1" i="0" dirty="0">
                <a:solidFill>
                  <a:srgbClr val="495057"/>
                </a:solidFill>
                <a:effectLst/>
                <a:latin typeface="Arial" panose="020B0604020202020204" pitchFamily="34" charset="0"/>
              </a:rPr>
              <a:t>Software libre</a:t>
            </a:r>
            <a:r>
              <a:rPr lang="es-AR" b="0" i="0" dirty="0">
                <a:solidFill>
                  <a:srgbClr val="495057"/>
                </a:solidFill>
                <a:effectLst/>
                <a:latin typeface="Arial" panose="020B0604020202020204" pitchFamily="34" charset="0"/>
              </a:rPr>
              <a:t>: Es el que permite a cualquiera usarlo, copiarlo y distribuirlo, ya sea sin modificar o con modificaciones, ya sea gratis o con un costo. En particular, esto significa que el código fuente debe estar disponible. </a:t>
            </a:r>
          </a:p>
          <a:p>
            <a:pPr algn="l"/>
            <a:r>
              <a:rPr lang="es-AR" b="0" i="0" dirty="0">
                <a:solidFill>
                  <a:srgbClr val="495057"/>
                </a:solidFill>
                <a:effectLst/>
                <a:latin typeface="Arial" panose="020B0604020202020204" pitchFamily="34" charset="0"/>
              </a:rPr>
              <a:t>Por ejemplo: </a:t>
            </a:r>
            <a:r>
              <a:rPr lang="es-AR" b="1" i="0" dirty="0">
                <a:solidFill>
                  <a:srgbClr val="495057"/>
                </a:solidFill>
                <a:effectLst/>
                <a:latin typeface="Arial" panose="020B0604020202020204" pitchFamily="34" charset="0"/>
              </a:rPr>
              <a:t>GNU/Linux, Firefox, LibreOffice, etc</a:t>
            </a:r>
            <a:r>
              <a:rPr lang="es-AR" b="0" i="0" dirty="0">
                <a:solidFill>
                  <a:srgbClr val="495057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B7FF5EA-2540-01DA-3094-DFE195D53338}"/>
              </a:ext>
            </a:extLst>
          </p:cNvPr>
          <p:cNvSpPr txBox="1"/>
          <p:nvPr/>
        </p:nvSpPr>
        <p:spPr>
          <a:xfrm>
            <a:off x="2133600" y="3978809"/>
            <a:ext cx="738447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AR" b="1" i="0" dirty="0">
                <a:solidFill>
                  <a:srgbClr val="495057"/>
                </a:solidFill>
                <a:effectLst/>
                <a:latin typeface="Arial" panose="020B0604020202020204" pitchFamily="34" charset="0"/>
              </a:rPr>
              <a:t>Software propietario</a:t>
            </a:r>
            <a:r>
              <a:rPr lang="es-AR" b="0" i="0" dirty="0">
                <a:solidFill>
                  <a:srgbClr val="495057"/>
                </a:solidFill>
                <a:effectLst/>
                <a:latin typeface="Arial" panose="020B0604020202020204" pitchFamily="34" charset="0"/>
              </a:rPr>
              <a:t>: Es el que tiene restricciones sobre su uso, copia y distribución. El código fuente no está disponible o está protegido por derechos de autor. </a:t>
            </a:r>
          </a:p>
          <a:p>
            <a:pPr algn="l"/>
            <a:r>
              <a:rPr lang="es-AR" b="0" i="0" dirty="0">
                <a:solidFill>
                  <a:srgbClr val="495057"/>
                </a:solidFill>
                <a:effectLst/>
                <a:latin typeface="Arial" panose="020B0604020202020204" pitchFamily="34" charset="0"/>
              </a:rPr>
              <a:t>Por ejemplo: </a:t>
            </a:r>
            <a:r>
              <a:rPr lang="es-AR" b="1" i="0" dirty="0">
                <a:solidFill>
                  <a:srgbClr val="495057"/>
                </a:solidFill>
                <a:effectLst/>
                <a:latin typeface="Arial" panose="020B0604020202020204" pitchFamily="34" charset="0"/>
              </a:rPr>
              <a:t>Windows, Microsoft Office, Adobe Photoshop, etc.</a:t>
            </a:r>
          </a:p>
        </p:txBody>
      </p:sp>
    </p:spTree>
    <p:extLst>
      <p:ext uri="{BB962C8B-B14F-4D97-AF65-F5344CB8AC3E}">
        <p14:creationId xmlns:p14="http://schemas.microsoft.com/office/powerpoint/2010/main" val="1891471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36B0D0DF-DA81-6E28-F070-E6FFEB2D32C0}"/>
              </a:ext>
            </a:extLst>
          </p:cNvPr>
          <p:cNvSpPr txBox="1"/>
          <p:nvPr/>
        </p:nvSpPr>
        <p:spPr>
          <a:xfrm>
            <a:off x="1205345" y="750562"/>
            <a:ext cx="97951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400" b="0" i="0" u="none" strike="noStrike" dirty="0">
                <a:solidFill>
                  <a:srgbClr val="51666C"/>
                </a:solidFill>
                <a:effectLst/>
                <a:latin typeface="Arial" panose="020B0604020202020204" pitchFamily="34" charset="0"/>
              </a:rPr>
              <a:t>Según su dominio, el software se puede dividir en varias categorías</a:t>
            </a:r>
            <a:endParaRPr lang="es-AR" sz="2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2B9F356-9A69-AB0F-CCD8-0BF9C4327F1B}"/>
              </a:ext>
            </a:extLst>
          </p:cNvPr>
          <p:cNvSpPr txBox="1"/>
          <p:nvPr/>
        </p:nvSpPr>
        <p:spPr>
          <a:xfrm>
            <a:off x="1406235" y="1826981"/>
            <a:ext cx="939338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AR" b="1" i="0" dirty="0">
                <a:solidFill>
                  <a:srgbClr val="495057"/>
                </a:solidFill>
                <a:effectLst/>
                <a:latin typeface="Arial" panose="020B0604020202020204" pitchFamily="34" charset="0"/>
              </a:rPr>
              <a:t>Software de ingeniería/científico</a:t>
            </a:r>
            <a:r>
              <a:rPr lang="es-AR" b="0" i="0" dirty="0">
                <a:solidFill>
                  <a:srgbClr val="495057"/>
                </a:solidFill>
                <a:effectLst/>
                <a:latin typeface="Arial" panose="020B0604020202020204" pitchFamily="34" charset="0"/>
              </a:rPr>
              <a:t>: Es el que se ocupa de procesar requerimientos en una aplicación específica. </a:t>
            </a:r>
          </a:p>
          <a:p>
            <a:pPr algn="l"/>
            <a:r>
              <a:rPr lang="es-AR" b="0" i="0" dirty="0">
                <a:solidFill>
                  <a:srgbClr val="495057"/>
                </a:solidFill>
                <a:effectLst/>
                <a:latin typeface="Arial" panose="020B0604020202020204" pitchFamily="34" charset="0"/>
              </a:rPr>
              <a:t>Los usuarios lo utilizan para dibujar, modelar, diseñar, calcular cargas y analizar datos de ingeniería y estadísticos para la interpretación y la toma de decisiones. </a:t>
            </a:r>
          </a:p>
          <a:p>
            <a:pPr algn="l"/>
            <a:r>
              <a:rPr lang="es-AR" b="1" i="0" dirty="0">
                <a:solidFill>
                  <a:srgbClr val="495057"/>
                </a:solidFill>
                <a:effectLst/>
                <a:latin typeface="Arial" panose="020B0604020202020204" pitchFamily="34" charset="0"/>
              </a:rPr>
              <a:t>Por ejemplo</a:t>
            </a:r>
            <a:r>
              <a:rPr lang="es-AR" dirty="0">
                <a:solidFill>
                  <a:srgbClr val="495057"/>
                </a:solidFill>
                <a:latin typeface="Arial" panose="020B0604020202020204" pitchFamily="34" charset="0"/>
              </a:rPr>
              <a:t>:</a:t>
            </a:r>
            <a:r>
              <a:rPr lang="es-AR" b="0" i="0" dirty="0">
                <a:solidFill>
                  <a:srgbClr val="495057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AR" b="0" i="1" dirty="0">
                <a:solidFill>
                  <a:srgbClr val="495057"/>
                </a:solidFill>
                <a:effectLst/>
                <a:latin typeface="Arial" panose="020B0604020202020204" pitchFamily="34" charset="0"/>
              </a:rPr>
              <a:t>CAD (Diseño Asistido por Computadora), CAM (Manufactura Asistida por Computadora) y CAE (Ingeniería Asistida por Computadora).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65901BA-2A5D-6CC6-6F2F-3920712FDEE1}"/>
              </a:ext>
            </a:extLst>
          </p:cNvPr>
          <p:cNvSpPr txBox="1"/>
          <p:nvPr/>
        </p:nvSpPr>
        <p:spPr>
          <a:xfrm>
            <a:off x="1440870" y="3771084"/>
            <a:ext cx="93933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AR" b="1" i="0" dirty="0">
                <a:solidFill>
                  <a:srgbClr val="495057"/>
                </a:solidFill>
                <a:effectLst/>
                <a:latin typeface="Arial" panose="020B0604020202020204" pitchFamily="34" charset="0"/>
              </a:rPr>
              <a:t>Software embebido</a:t>
            </a:r>
            <a:r>
              <a:rPr lang="es-AR" b="0" i="0" dirty="0">
                <a:solidFill>
                  <a:srgbClr val="495057"/>
                </a:solidFill>
                <a:effectLst/>
                <a:latin typeface="Arial" panose="020B0604020202020204" pitchFamily="34" charset="0"/>
              </a:rPr>
              <a:t>: Es el que se ejecuta en dispositivos electrónicos dedicados que no son computadores convencionales. </a:t>
            </a:r>
          </a:p>
          <a:p>
            <a:pPr algn="l"/>
            <a:r>
              <a:rPr lang="es-AR" b="0" i="0" dirty="0">
                <a:solidFill>
                  <a:srgbClr val="495057"/>
                </a:solidFill>
                <a:effectLst/>
                <a:latin typeface="Arial" panose="020B0604020202020204" pitchFamily="34" charset="0"/>
              </a:rPr>
              <a:t>Está diseñado para realizar una función específica y tiene requisitos estrictos de rendimiento y eficiencia. </a:t>
            </a:r>
          </a:p>
          <a:p>
            <a:pPr algn="l"/>
            <a:r>
              <a:rPr lang="es-AR" b="1" i="0" dirty="0">
                <a:solidFill>
                  <a:srgbClr val="495057"/>
                </a:solidFill>
                <a:effectLst/>
                <a:latin typeface="Arial" panose="020B0604020202020204" pitchFamily="34" charset="0"/>
              </a:rPr>
              <a:t>Por ejemplo</a:t>
            </a:r>
            <a:r>
              <a:rPr lang="es-AR" dirty="0">
                <a:solidFill>
                  <a:srgbClr val="495057"/>
                </a:solidFill>
                <a:latin typeface="Arial" panose="020B0604020202020204" pitchFamily="34" charset="0"/>
              </a:rPr>
              <a:t>:</a:t>
            </a:r>
            <a:r>
              <a:rPr lang="es-AR" b="0" i="0" dirty="0">
                <a:solidFill>
                  <a:srgbClr val="495057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AR" b="0" i="1" dirty="0">
                <a:solidFill>
                  <a:srgbClr val="495057"/>
                </a:solidFill>
                <a:effectLst/>
                <a:latin typeface="Arial" panose="020B0604020202020204" pitchFamily="34" charset="0"/>
              </a:rPr>
              <a:t>el software que controla un microondas, un reloj inteligente o un automóvil</a:t>
            </a:r>
            <a:r>
              <a:rPr lang="es-AR" b="0" i="0" dirty="0">
                <a:solidFill>
                  <a:srgbClr val="495057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9148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38330EE6-5F49-87C8-26BB-8DC512EB8DA6}"/>
              </a:ext>
            </a:extLst>
          </p:cNvPr>
          <p:cNvSpPr txBox="1"/>
          <p:nvPr/>
        </p:nvSpPr>
        <p:spPr>
          <a:xfrm>
            <a:off x="1995053" y="1346491"/>
            <a:ext cx="876992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AR" b="1" i="0" dirty="0">
                <a:solidFill>
                  <a:srgbClr val="495057"/>
                </a:solidFill>
                <a:effectLst/>
                <a:latin typeface="Arial" panose="020B0604020202020204" pitchFamily="34" charset="0"/>
              </a:rPr>
              <a:t>Software de línea de productos</a:t>
            </a:r>
            <a:r>
              <a:rPr lang="es-AR" b="0" i="0" dirty="0">
                <a:solidFill>
                  <a:srgbClr val="495057"/>
                </a:solidFill>
                <a:effectLst/>
                <a:latin typeface="Arial" panose="020B0604020202020204" pitchFamily="34" charset="0"/>
              </a:rPr>
              <a:t>: Es el que se basa en una arquitectura común y un conjunto de componentes reutilizables para crear una familia de productos similares pero personalizados.</a:t>
            </a:r>
          </a:p>
          <a:p>
            <a:pPr algn="just"/>
            <a:r>
              <a:rPr lang="es-AR" dirty="0">
                <a:solidFill>
                  <a:srgbClr val="495057"/>
                </a:solidFill>
                <a:latin typeface="Arial" panose="020B0604020202020204" pitchFamily="34" charset="0"/>
              </a:rPr>
              <a:t>----------------------------------------------------------------------------------------------------------------</a:t>
            </a:r>
            <a:r>
              <a:rPr lang="es-AR" b="0" i="0" dirty="0">
                <a:solidFill>
                  <a:srgbClr val="495057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algn="just"/>
            <a:r>
              <a:rPr lang="es-AR" b="1" i="0" dirty="0">
                <a:solidFill>
                  <a:srgbClr val="495057"/>
                </a:solidFill>
                <a:effectLst/>
                <a:latin typeface="Arial" panose="020B0604020202020204" pitchFamily="34" charset="0"/>
              </a:rPr>
              <a:t>Por ejemplo</a:t>
            </a:r>
            <a:r>
              <a:rPr lang="es-AR" dirty="0">
                <a:solidFill>
                  <a:srgbClr val="495057"/>
                </a:solidFill>
                <a:latin typeface="Arial" panose="020B0604020202020204" pitchFamily="34" charset="0"/>
              </a:rPr>
              <a:t>: </a:t>
            </a:r>
            <a:r>
              <a:rPr lang="es-AR" b="0" i="1" dirty="0">
                <a:solidFill>
                  <a:srgbClr val="495057"/>
                </a:solidFill>
                <a:effectLst/>
                <a:latin typeface="Arial" panose="020B0604020202020204" pitchFamily="34" charset="0"/>
              </a:rPr>
              <a:t>el software que permite configurar diferentes versiones de un teléfono móvil o una impresora</a:t>
            </a:r>
            <a:r>
              <a:rPr lang="es-AR" b="0" i="0" dirty="0">
                <a:solidFill>
                  <a:srgbClr val="495057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ED27742-9E45-9DCC-6078-B2B89D8BE4E9}"/>
              </a:ext>
            </a:extLst>
          </p:cNvPr>
          <p:cNvSpPr txBox="1"/>
          <p:nvPr/>
        </p:nvSpPr>
        <p:spPr>
          <a:xfrm>
            <a:off x="1995053" y="3535557"/>
            <a:ext cx="876992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AR" b="1" i="0" dirty="0">
                <a:solidFill>
                  <a:srgbClr val="495057"/>
                </a:solidFill>
                <a:effectLst/>
                <a:latin typeface="Arial" panose="020B0604020202020204" pitchFamily="34" charset="0"/>
              </a:rPr>
              <a:t>Software web</a:t>
            </a:r>
            <a:r>
              <a:rPr lang="es-AR" b="0" i="0" dirty="0">
                <a:solidFill>
                  <a:srgbClr val="495057"/>
                </a:solidFill>
                <a:effectLst/>
                <a:latin typeface="Arial" panose="020B0604020202020204" pitchFamily="34" charset="0"/>
              </a:rPr>
              <a:t>: Es el que se ejecuta en un servidor web y se accede a través de un navegador web. </a:t>
            </a:r>
          </a:p>
          <a:p>
            <a:pPr algn="l"/>
            <a:r>
              <a:rPr lang="es-AR" b="0" i="0" dirty="0">
                <a:solidFill>
                  <a:srgbClr val="495057"/>
                </a:solidFill>
                <a:effectLst/>
                <a:latin typeface="Arial" panose="020B0604020202020204" pitchFamily="34" charset="0"/>
              </a:rPr>
              <a:t>Está diseñado para proporcionar servicios o información a los usuarios a través de Internet. </a:t>
            </a:r>
          </a:p>
          <a:p>
            <a:pPr algn="l"/>
            <a:r>
              <a:rPr lang="es-AR" b="1" i="0" dirty="0">
                <a:solidFill>
                  <a:srgbClr val="495057"/>
                </a:solidFill>
                <a:effectLst/>
                <a:latin typeface="Arial" panose="020B0604020202020204" pitchFamily="34" charset="0"/>
              </a:rPr>
              <a:t>Por ejemplo</a:t>
            </a:r>
            <a:r>
              <a:rPr lang="es-AR" b="1" dirty="0">
                <a:solidFill>
                  <a:srgbClr val="495057"/>
                </a:solidFill>
                <a:latin typeface="Arial" panose="020B0604020202020204" pitchFamily="34" charset="0"/>
              </a:rPr>
              <a:t>: </a:t>
            </a:r>
            <a:r>
              <a:rPr lang="es-AR" b="0" i="1" dirty="0">
                <a:solidFill>
                  <a:srgbClr val="495057"/>
                </a:solidFill>
                <a:effectLst/>
                <a:latin typeface="Arial" panose="020B0604020202020204" pitchFamily="34" charset="0"/>
              </a:rPr>
              <a:t>el software que permite consultar una enciclopedia en línea, comprar productos en una tienda virtual o comunicarse con otras personas en una red social.</a:t>
            </a:r>
          </a:p>
        </p:txBody>
      </p:sp>
    </p:spTree>
    <p:extLst>
      <p:ext uri="{BB962C8B-B14F-4D97-AF65-F5344CB8AC3E}">
        <p14:creationId xmlns:p14="http://schemas.microsoft.com/office/powerpoint/2010/main" val="3747935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Un dibujo de una persona">
            <a:extLst>
              <a:ext uri="{FF2B5EF4-FFF2-40B4-BE49-F238E27FC236}">
                <a16:creationId xmlns:a16="http://schemas.microsoft.com/office/drawing/2014/main" id="{71FB3B32-413F-D5A3-8E47-526A31FA73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0" r="12139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AB1BC64-5B5F-514C-A592-D505D3EE60A5}"/>
              </a:ext>
            </a:extLst>
          </p:cNvPr>
          <p:cNvSpPr txBox="1"/>
          <p:nvPr/>
        </p:nvSpPr>
        <p:spPr>
          <a:xfrm>
            <a:off x="8009911" y="1702681"/>
            <a:ext cx="3822189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i="0" dirty="0">
                <a:effectLst/>
              </a:rPr>
              <a:t>Software de </a:t>
            </a:r>
            <a:r>
              <a:rPr lang="en-US" sz="1900" b="1" i="0" dirty="0" err="1">
                <a:effectLst/>
              </a:rPr>
              <a:t>inteligencia</a:t>
            </a:r>
            <a:r>
              <a:rPr lang="en-US" sz="1900" b="1" i="0" dirty="0">
                <a:effectLst/>
              </a:rPr>
              <a:t> artificial</a:t>
            </a:r>
            <a:r>
              <a:rPr lang="en-US" sz="1900" b="0" i="0" dirty="0">
                <a:effectLst/>
              </a:rPr>
              <a:t>: Es </a:t>
            </a:r>
            <a:r>
              <a:rPr lang="en-US" sz="1900" b="0" i="0" dirty="0" err="1">
                <a:effectLst/>
              </a:rPr>
              <a:t>el</a:t>
            </a:r>
            <a:r>
              <a:rPr lang="en-US" sz="1900" b="0" i="0" dirty="0">
                <a:effectLst/>
              </a:rPr>
              <a:t> que </a:t>
            </a:r>
            <a:r>
              <a:rPr lang="en-US" sz="1900" b="0" i="0" dirty="0" err="1">
                <a:effectLst/>
              </a:rPr>
              <a:t>utiliza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técnicas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avanzadas</a:t>
            </a:r>
            <a:r>
              <a:rPr lang="en-US" sz="1900" b="0" i="0" dirty="0">
                <a:effectLst/>
              </a:rPr>
              <a:t> para </a:t>
            </a:r>
            <a:r>
              <a:rPr lang="en-US" sz="1900" b="0" i="0" dirty="0" err="1">
                <a:effectLst/>
              </a:rPr>
              <a:t>simular</a:t>
            </a:r>
            <a:r>
              <a:rPr lang="en-US" sz="1900" b="0" i="0" dirty="0">
                <a:effectLst/>
              </a:rPr>
              <a:t> o </a:t>
            </a:r>
            <a:r>
              <a:rPr lang="en-US" sz="1900" b="0" i="0" dirty="0" err="1">
                <a:effectLst/>
              </a:rPr>
              <a:t>superar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algunas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capacidades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humanas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como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el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aprendizaje</a:t>
            </a:r>
            <a:r>
              <a:rPr lang="en-US" sz="1900" b="0" i="0" dirty="0">
                <a:effectLst/>
              </a:rPr>
              <a:t>, </a:t>
            </a:r>
            <a:r>
              <a:rPr lang="en-US" sz="1900" b="0" i="0" dirty="0" err="1">
                <a:effectLst/>
              </a:rPr>
              <a:t>el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razonamiento</a:t>
            </a:r>
            <a:r>
              <a:rPr lang="en-US" sz="1900" b="0" i="0" dirty="0">
                <a:effectLst/>
              </a:rPr>
              <a:t> o la </a:t>
            </a:r>
            <a:r>
              <a:rPr lang="en-US" sz="1900" b="0" i="0" dirty="0" err="1">
                <a:effectLst/>
              </a:rPr>
              <a:t>percepción</a:t>
            </a:r>
            <a:r>
              <a:rPr lang="en-US" sz="1900" b="0" i="0" dirty="0">
                <a:effectLst/>
              </a:rPr>
              <a:t>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---------------------------------------------</a:t>
            </a:r>
            <a:endParaRPr lang="en-US" sz="1900" b="0" i="0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i="0" dirty="0">
                <a:effectLst/>
              </a:rPr>
              <a:t>Por </a:t>
            </a:r>
            <a:r>
              <a:rPr lang="en-US" sz="1900" b="1" i="0" dirty="0" err="1">
                <a:effectLst/>
              </a:rPr>
              <a:t>ejemplo</a:t>
            </a:r>
            <a:r>
              <a:rPr lang="en-US" sz="1900" dirty="0"/>
              <a:t>: </a:t>
            </a:r>
            <a:r>
              <a:rPr lang="en-US" sz="1900" b="0" i="1" dirty="0" err="1">
                <a:effectLst/>
              </a:rPr>
              <a:t>el</a:t>
            </a:r>
            <a:r>
              <a:rPr lang="en-US" sz="1900" b="0" i="1" dirty="0">
                <a:effectLst/>
              </a:rPr>
              <a:t> software que </a:t>
            </a:r>
            <a:r>
              <a:rPr lang="en-US" sz="1900" b="0" i="1" dirty="0" err="1">
                <a:effectLst/>
              </a:rPr>
              <a:t>permite</a:t>
            </a:r>
            <a:r>
              <a:rPr lang="en-US" sz="1900" b="0" i="1" dirty="0">
                <a:effectLst/>
              </a:rPr>
              <a:t> </a:t>
            </a:r>
            <a:r>
              <a:rPr lang="en-US" sz="1900" b="0" i="1" dirty="0" err="1">
                <a:effectLst/>
              </a:rPr>
              <a:t>reconocer</a:t>
            </a:r>
            <a:r>
              <a:rPr lang="en-US" sz="1900" b="0" i="1" dirty="0">
                <a:effectLst/>
              </a:rPr>
              <a:t> </a:t>
            </a:r>
            <a:r>
              <a:rPr lang="en-US" sz="1900" b="0" i="1" dirty="0" err="1">
                <a:effectLst/>
              </a:rPr>
              <a:t>rostros</a:t>
            </a:r>
            <a:r>
              <a:rPr lang="en-US" sz="1900" b="0" i="1" dirty="0">
                <a:effectLst/>
              </a:rPr>
              <a:t> o voces, </a:t>
            </a:r>
            <a:r>
              <a:rPr lang="en-US" sz="1900" b="0" i="1" dirty="0" err="1">
                <a:effectLst/>
              </a:rPr>
              <a:t>jugar</a:t>
            </a:r>
            <a:r>
              <a:rPr lang="en-US" sz="1900" b="0" i="1" dirty="0">
                <a:effectLst/>
              </a:rPr>
              <a:t> al </a:t>
            </a:r>
            <a:r>
              <a:rPr lang="en-US" sz="1900" b="0" i="1" dirty="0" err="1">
                <a:effectLst/>
              </a:rPr>
              <a:t>ajedrez</a:t>
            </a:r>
            <a:r>
              <a:rPr lang="en-US" sz="1900" b="0" i="1" dirty="0">
                <a:effectLst/>
              </a:rPr>
              <a:t> o </a:t>
            </a:r>
            <a:r>
              <a:rPr lang="en-US" sz="1900" b="0" i="1" dirty="0" err="1">
                <a:effectLst/>
              </a:rPr>
              <a:t>conducir</a:t>
            </a:r>
            <a:r>
              <a:rPr lang="en-US" sz="1900" b="0" i="1" dirty="0">
                <a:effectLst/>
              </a:rPr>
              <a:t> un </a:t>
            </a:r>
            <a:r>
              <a:rPr lang="en-US" sz="1900" b="0" i="1" dirty="0" err="1">
                <a:effectLst/>
              </a:rPr>
              <a:t>vehículo</a:t>
            </a:r>
            <a:r>
              <a:rPr lang="en-US" sz="1900" b="0" i="1" dirty="0">
                <a:effectLst/>
              </a:rPr>
              <a:t> </a:t>
            </a:r>
            <a:r>
              <a:rPr lang="en-US" sz="1900" b="0" i="1" dirty="0" err="1">
                <a:effectLst/>
              </a:rPr>
              <a:t>autónomo</a:t>
            </a:r>
            <a:r>
              <a:rPr lang="en-US" sz="1900" b="0" i="1" dirty="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8132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84C21C5-9EF9-C0C3-454B-E0E59AEC5559}"/>
              </a:ext>
            </a:extLst>
          </p:cNvPr>
          <p:cNvSpPr txBox="1"/>
          <p:nvPr/>
        </p:nvSpPr>
        <p:spPr>
          <a:xfrm>
            <a:off x="4654296" y="329184"/>
            <a:ext cx="6894576" cy="17830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>
                <a:latin typeface="+mj-lt"/>
                <a:ea typeface="+mj-ea"/>
                <a:cs typeface="+mj-cs"/>
              </a:rPr>
              <a:t>Lenguajes de Programación</a:t>
            </a:r>
          </a:p>
        </p:txBody>
      </p:sp>
      <p:pic>
        <p:nvPicPr>
          <p:cNvPr id="3074" name="Picture 2" descr="Lenguaje de Programación Python: Capítulo 4 - Trabajando con listas ...">
            <a:extLst>
              <a:ext uri="{FF2B5EF4-FFF2-40B4-BE49-F238E27FC236}">
                <a16:creationId xmlns:a16="http://schemas.microsoft.com/office/drawing/2014/main" id="{B48DF0D0-1212-952B-7264-1623D02AC3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24" r="29944"/>
          <a:stretch/>
        </p:blipFill>
        <p:spPr bwMode="auto"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1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E4EF9AF-1518-3A84-597E-42A855538347}"/>
              </a:ext>
            </a:extLst>
          </p:cNvPr>
          <p:cNvSpPr txBox="1"/>
          <p:nvPr/>
        </p:nvSpPr>
        <p:spPr>
          <a:xfrm>
            <a:off x="4654296" y="2706624"/>
            <a:ext cx="6894576" cy="3483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</a:rPr>
              <a:t>Python: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i="0" dirty="0">
                <a:effectLst/>
              </a:rPr>
              <a:t>Se </a:t>
            </a:r>
            <a:r>
              <a:rPr lang="en-US" sz="2200" i="0" dirty="0" err="1">
                <a:effectLst/>
              </a:rPr>
              <a:t>usa</a:t>
            </a:r>
            <a:r>
              <a:rPr lang="en-US" sz="2200" i="0" dirty="0">
                <a:effectLst/>
              </a:rPr>
              <a:t> </a:t>
            </a:r>
            <a:r>
              <a:rPr lang="en-US" sz="2200" i="0" dirty="0" err="1">
                <a:effectLst/>
              </a:rPr>
              <a:t>en</a:t>
            </a:r>
            <a:r>
              <a:rPr lang="en-US" sz="2200" i="0" dirty="0">
                <a:effectLst/>
              </a:rPr>
              <a:t> </a:t>
            </a:r>
            <a:r>
              <a:rPr lang="en-US" sz="2200" i="0" dirty="0" err="1">
                <a:effectLst/>
              </a:rPr>
              <a:t>muchos</a:t>
            </a:r>
            <a:r>
              <a:rPr lang="en-US" sz="2200" i="0" dirty="0">
                <a:effectLst/>
              </a:rPr>
              <a:t> campos </a:t>
            </a:r>
            <a:r>
              <a:rPr lang="en-US" sz="2200" i="0" dirty="0" err="1">
                <a:effectLst/>
              </a:rPr>
              <a:t>como</a:t>
            </a:r>
            <a:r>
              <a:rPr lang="en-US" sz="2200" i="0" dirty="0">
                <a:effectLst/>
              </a:rPr>
              <a:t> </a:t>
            </a:r>
            <a:r>
              <a:rPr lang="en-US" sz="2200" i="0" dirty="0" err="1">
                <a:effectLst/>
              </a:rPr>
              <a:t>el</a:t>
            </a:r>
            <a:r>
              <a:rPr lang="en-US" sz="2200" i="0" dirty="0">
                <a:effectLst/>
              </a:rPr>
              <a:t> </a:t>
            </a:r>
            <a:r>
              <a:rPr lang="en-US" sz="2200" i="0" dirty="0" err="1">
                <a:effectLst/>
              </a:rPr>
              <a:t>aprendizaje</a:t>
            </a:r>
            <a:r>
              <a:rPr lang="en-US" sz="2200" i="0" dirty="0">
                <a:effectLst/>
              </a:rPr>
              <a:t> </a:t>
            </a:r>
            <a:r>
              <a:rPr lang="en-US" sz="2200" i="0" dirty="0" err="1">
                <a:effectLst/>
              </a:rPr>
              <a:t>automático</a:t>
            </a:r>
            <a:r>
              <a:rPr lang="en-US" sz="2200" i="0" dirty="0">
                <a:effectLst/>
              </a:rPr>
              <a:t>, la </a:t>
            </a:r>
            <a:r>
              <a:rPr lang="en-US" sz="2200" i="0" dirty="0" err="1">
                <a:effectLst/>
              </a:rPr>
              <a:t>automatización</a:t>
            </a:r>
            <a:r>
              <a:rPr lang="en-US" sz="2200" i="0" dirty="0">
                <a:effectLst/>
              </a:rPr>
              <a:t> y la </a:t>
            </a:r>
            <a:r>
              <a:rPr lang="en-US" sz="2200" i="0" dirty="0" err="1">
                <a:effectLst/>
              </a:rPr>
              <a:t>computación</a:t>
            </a:r>
            <a:r>
              <a:rPr lang="en-US" sz="2200" i="0" dirty="0">
                <a:effectLst/>
              </a:rPr>
              <a:t> </a:t>
            </a:r>
            <a:r>
              <a:rPr lang="en-US" sz="2200" i="0" dirty="0" err="1">
                <a:effectLst/>
              </a:rPr>
              <a:t>científica</a:t>
            </a:r>
            <a:r>
              <a:rPr lang="en-US" sz="2200" i="0" dirty="0">
                <a:effectLst/>
              </a:rPr>
              <a:t>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i="0" dirty="0" err="1">
                <a:effectLst/>
              </a:rPr>
              <a:t>También</a:t>
            </a:r>
            <a:r>
              <a:rPr lang="en-US" sz="2200" i="0" dirty="0">
                <a:effectLst/>
              </a:rPr>
              <a:t> </a:t>
            </a:r>
            <a:r>
              <a:rPr lang="en-US" sz="2200" i="0" dirty="0" err="1">
                <a:effectLst/>
              </a:rPr>
              <a:t>puede</a:t>
            </a:r>
            <a:r>
              <a:rPr lang="en-US" sz="2200" i="0" dirty="0">
                <a:effectLst/>
              </a:rPr>
              <a:t> </a:t>
            </a:r>
            <a:r>
              <a:rPr lang="en-US" sz="2200" i="0" dirty="0" err="1">
                <a:effectLst/>
              </a:rPr>
              <a:t>servir</a:t>
            </a:r>
            <a:r>
              <a:rPr lang="en-US" sz="2200" i="0" dirty="0">
                <a:effectLst/>
              </a:rPr>
              <a:t> </a:t>
            </a:r>
            <a:r>
              <a:rPr lang="en-US" sz="2200" i="0" dirty="0" err="1">
                <a:effectLst/>
              </a:rPr>
              <a:t>como</a:t>
            </a:r>
            <a:r>
              <a:rPr lang="en-US" sz="2200" i="0" dirty="0">
                <a:effectLst/>
              </a:rPr>
              <a:t> un </a:t>
            </a:r>
            <a:r>
              <a:rPr lang="en-US" sz="2200" i="0" dirty="0" err="1">
                <a:effectLst/>
              </a:rPr>
              <a:t>lenguaje</a:t>
            </a:r>
            <a:r>
              <a:rPr lang="en-US" sz="2200" i="0" dirty="0">
                <a:effectLst/>
              </a:rPr>
              <a:t> de </a:t>
            </a:r>
            <a:r>
              <a:rPr lang="en-US" sz="2200" i="1" dirty="0">
                <a:effectLst/>
              </a:rPr>
              <a:t>scripting</a:t>
            </a:r>
            <a:r>
              <a:rPr lang="en-US" sz="2200" i="0" dirty="0">
                <a:effectLst/>
              </a:rPr>
              <a:t> para </a:t>
            </a:r>
            <a:r>
              <a:rPr lang="en-US" sz="2200" i="0" dirty="0" err="1">
                <a:effectLst/>
              </a:rPr>
              <a:t>aplicaciones</a:t>
            </a:r>
            <a:r>
              <a:rPr lang="en-US" sz="2200" i="0" dirty="0">
                <a:effectLst/>
              </a:rPr>
              <a:t> web.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H</a:t>
            </a:r>
            <a:r>
              <a:rPr lang="en-US" sz="2200" i="0" dirty="0">
                <a:effectLst/>
              </a:rPr>
              <a:t>ay </a:t>
            </a:r>
            <a:r>
              <a:rPr lang="en-US" sz="2200" i="0" dirty="0" err="1">
                <a:effectLst/>
              </a:rPr>
              <a:t>diversos</a:t>
            </a:r>
            <a:r>
              <a:rPr lang="en-US" sz="2200" i="0" dirty="0">
                <a:effectLst/>
              </a:rPr>
              <a:t> </a:t>
            </a:r>
            <a:r>
              <a:rPr lang="en-US" sz="2200" i="1" dirty="0">
                <a:effectLst/>
              </a:rPr>
              <a:t>frameworks</a:t>
            </a:r>
            <a:r>
              <a:rPr lang="en-US" sz="2200" i="0" dirty="0">
                <a:effectLst/>
              </a:rPr>
              <a:t> de Python </a:t>
            </a:r>
            <a:r>
              <a:rPr lang="en-US" sz="2200" i="0" dirty="0" err="1">
                <a:effectLst/>
              </a:rPr>
              <a:t>como</a:t>
            </a:r>
            <a:r>
              <a:rPr lang="en-US" sz="2200" i="0" dirty="0">
                <a:effectLst/>
              </a:rPr>
              <a:t> Django, </a:t>
            </a:r>
            <a:r>
              <a:rPr lang="en-US" sz="2200" i="0" dirty="0" err="1">
                <a:effectLst/>
              </a:rPr>
              <a:t>TurboGears</a:t>
            </a:r>
            <a:r>
              <a:rPr lang="en-US" sz="2200" i="0" dirty="0">
                <a:effectLst/>
              </a:rPr>
              <a:t> y Flask, que dan </a:t>
            </a:r>
            <a:r>
              <a:rPr lang="en-US" sz="2200" i="0" dirty="0" err="1">
                <a:effectLst/>
              </a:rPr>
              <a:t>soporte</a:t>
            </a:r>
            <a:r>
              <a:rPr lang="en-US" sz="2200" i="0" dirty="0">
                <a:effectLst/>
              </a:rPr>
              <a:t> a </a:t>
            </a:r>
            <a:r>
              <a:rPr lang="en-US" sz="2200" i="0" dirty="0" err="1">
                <a:effectLst/>
              </a:rPr>
              <a:t>los</a:t>
            </a:r>
            <a:r>
              <a:rPr lang="en-US" sz="2200" i="0" dirty="0">
                <a:effectLst/>
              </a:rPr>
              <a:t> </a:t>
            </a:r>
            <a:r>
              <a:rPr lang="en-US" sz="2200" i="0" dirty="0" err="1">
                <a:effectLst/>
              </a:rPr>
              <a:t>programadores</a:t>
            </a:r>
            <a:r>
              <a:rPr lang="en-US" sz="2200" i="0" dirty="0">
                <a:effectLst/>
              </a:rPr>
              <a:t> </a:t>
            </a:r>
            <a:r>
              <a:rPr lang="en-US" sz="2200" i="0" dirty="0" err="1">
                <a:effectLst/>
              </a:rPr>
              <a:t>en</a:t>
            </a:r>
            <a:r>
              <a:rPr lang="en-US" sz="2200" i="0" dirty="0">
                <a:effectLst/>
              </a:rPr>
              <a:t> </a:t>
            </a:r>
            <a:r>
              <a:rPr lang="en-US" sz="2200" i="0" dirty="0" err="1">
                <a:effectLst/>
              </a:rPr>
              <a:t>el</a:t>
            </a:r>
            <a:r>
              <a:rPr lang="en-US" sz="2200" i="0" dirty="0">
                <a:effectLst/>
              </a:rPr>
              <a:t> </a:t>
            </a:r>
            <a:r>
              <a:rPr lang="en-US" sz="2200" i="0" dirty="0" err="1">
                <a:effectLst/>
              </a:rPr>
              <a:t>desarrollo</a:t>
            </a:r>
            <a:r>
              <a:rPr lang="en-US" sz="2200" i="0" dirty="0">
                <a:effectLst/>
              </a:rPr>
              <a:t> de </a:t>
            </a:r>
            <a:r>
              <a:rPr lang="en-US" sz="2200" i="0" dirty="0" err="1">
                <a:effectLst/>
              </a:rPr>
              <a:t>aplicaciones</a:t>
            </a:r>
            <a:r>
              <a:rPr lang="en-US" sz="2200" i="0" dirty="0">
                <a:effectLst/>
              </a:rPr>
              <a:t> </a:t>
            </a:r>
            <a:r>
              <a:rPr lang="en-US" sz="2200" i="0" dirty="0" err="1">
                <a:effectLst/>
              </a:rPr>
              <a:t>complejas</a:t>
            </a:r>
            <a:r>
              <a:rPr lang="en-US" sz="2200" i="0" dirty="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2326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617DEF3-639D-0DDD-9325-FE96FC717426}"/>
              </a:ext>
            </a:extLst>
          </p:cNvPr>
          <p:cNvSpPr txBox="1"/>
          <p:nvPr/>
        </p:nvSpPr>
        <p:spPr>
          <a:xfrm>
            <a:off x="4262283" y="444318"/>
            <a:ext cx="7595420" cy="2814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AR" sz="2000" b="1" i="0" dirty="0">
                <a:solidFill>
                  <a:srgbClr val="333333"/>
                </a:solidFill>
                <a:effectLst/>
              </a:rPr>
              <a:t>JavaScript (JS)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000" i="0" dirty="0">
                <a:solidFill>
                  <a:srgbClr val="333333"/>
                </a:solidFill>
                <a:effectLst/>
              </a:rPr>
              <a:t>JavaScript es una de las tecnologías fundamentales de la </a:t>
            </a:r>
            <a:r>
              <a:rPr lang="es-AR" sz="2000" i="0" u="none" strike="noStrike" dirty="0">
                <a:solidFill>
                  <a:srgbClr val="51666C"/>
                </a:solidFill>
                <a:effectLst/>
              </a:rPr>
              <a:t>WWW</a:t>
            </a:r>
            <a:r>
              <a:rPr lang="es-AR" sz="2000" i="0" dirty="0">
                <a:solidFill>
                  <a:srgbClr val="333333"/>
                </a:solidFill>
                <a:effectLst/>
              </a:rPr>
              <a:t>, junto con HTML y CSS. Fue desarrollado inicialmente por el programador americano Brendan </a:t>
            </a:r>
            <a:r>
              <a:rPr lang="es-AR" sz="2000" i="0" dirty="0" err="1">
                <a:solidFill>
                  <a:srgbClr val="333333"/>
                </a:solidFill>
                <a:effectLst/>
              </a:rPr>
              <a:t>Eich</a:t>
            </a:r>
            <a:r>
              <a:rPr lang="es-AR" sz="2000" i="0" dirty="0">
                <a:solidFill>
                  <a:srgbClr val="333333"/>
                </a:solidFill>
                <a:effectLst/>
              </a:rPr>
              <a:t>, en Netscape, en 1995. 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000" i="0" dirty="0">
                <a:solidFill>
                  <a:srgbClr val="333333"/>
                </a:solidFill>
                <a:effectLst/>
              </a:rPr>
              <a:t>Este lenguaje es imprescindible entre los desarrolladores de software y un buen punto de partida para principiantes.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13853B0-DF0F-C70F-7DD7-EDFA5A796822}"/>
              </a:ext>
            </a:extLst>
          </p:cNvPr>
          <p:cNvSpPr txBox="1"/>
          <p:nvPr/>
        </p:nvSpPr>
        <p:spPr>
          <a:xfrm>
            <a:off x="4262283" y="3321064"/>
            <a:ext cx="7442425" cy="33188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AR" sz="2400" b="1" i="0" dirty="0">
                <a:solidFill>
                  <a:srgbClr val="333333"/>
                </a:solidFill>
                <a:effectLst/>
                <a:latin typeface="Archivo"/>
              </a:rPr>
              <a:t>Java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Java fue diseñada originalmente por el científico de la computación </a:t>
            </a:r>
            <a:r>
              <a:rPr lang="es-AR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candiense</a:t>
            </a:r>
            <a:r>
              <a:rPr lang="es-AR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James Gosling, mientras trabajaba en </a:t>
            </a:r>
            <a:r>
              <a:rPr lang="es-AR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Sun</a:t>
            </a:r>
            <a:r>
              <a:rPr lang="es-AR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Microsystems, en 1995. 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Es un lenguaje de programación especialmente popular para aplicaciones web cliente-servidor. Aunque inicialmente se lanzó bajo licencia propietaria, actualmente está disponible bajo licencia GNU GPL 2.0-only.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58E8C3F-6BCC-1147-A7B4-6729AD263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91" y="3999657"/>
            <a:ext cx="3463265" cy="230884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889F668-7FE8-7DFE-E0C6-49D2C71CA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02" y="859817"/>
            <a:ext cx="2348706" cy="254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6097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1765</Words>
  <Application>Microsoft Office PowerPoint</Application>
  <PresentationFormat>Panorámica</PresentationFormat>
  <Paragraphs>129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Archivo</vt:lpstr>
      <vt:lpstr>Arial</vt:lpstr>
      <vt:lpstr>Calibri</vt:lpstr>
      <vt:lpstr>Calibri Light</vt:lpstr>
      <vt:lpstr>Tema de Office</vt:lpstr>
      <vt:lpstr>El software del Computador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software del Computador</dc:title>
  <dc:creator>Sergio Neira</dc:creator>
  <cp:lastModifiedBy>Sergio Neira</cp:lastModifiedBy>
  <cp:revision>1</cp:revision>
  <dcterms:created xsi:type="dcterms:W3CDTF">2023-08-13T23:17:38Z</dcterms:created>
  <dcterms:modified xsi:type="dcterms:W3CDTF">2023-08-14T00:41:30Z</dcterms:modified>
</cp:coreProperties>
</file>