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ACA1A7-CCBB-41BA-BC14-8BDAF6683F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9F6AC2-F57E-402D-8256-4481879DCC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8D61A9-2D37-4B1A-885F-6E16B5974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FA9792-3E07-4DC1-A690-CE12D4198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916C3A-90DF-49BD-BCAA-41A4DAD53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324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092531-0686-49A4-9636-B875657C0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8E3079-91F5-4646-A89E-D39E88E618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6FDCBF-9644-4CA4-A52F-95A510939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EAFEDA-B491-449B-8C29-85E1D8FB8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08E766-73C7-4292-B168-880756E0C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386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C641A79-5F49-4655-AE50-F2EFB7317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FDD2C33-CF3F-4DA0-94C1-8BDF5E0C0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372FCA-42A0-4978-8E0E-ED6EDCEBD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FA70A20-1BA7-47AD-8BD8-3E0ADAFBC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E3DD3-3FB2-48DA-8420-5F93FEA19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46933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D1C1A5-0BA9-1268-8A21-5EFFCD03A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A2F16E-6B69-1939-484E-2D846FB6D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5ECEEC-E831-3953-0F1F-9C6657993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85D434B-4DE0-6E1C-873A-2EFFC9016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36D138-5F8B-9320-B418-6465FF0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0491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902AC8-9835-E7E2-A60C-75C6ED987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9E9DB7-803B-3FD3-5674-B446301EB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21DE85D-D085-2474-06C5-CE9BD1B07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FCD6D2-EE0F-3AD5-3B34-F8CEBF9B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D0A07F-BF66-BE3B-E11F-B1EA9C1F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98176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12A0F8-F9D4-D715-00D4-22F6DFD30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F6ACB6-DFF9-0807-FEBD-210FA4FE6E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20FF85-28DE-E282-4D2C-D7F64F2B5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0FB2B-2620-E580-8560-BCC583248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E757F9-CF16-EA96-6A29-B684E8080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28063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878BFA-1453-FC69-38B7-5B3E47B5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4335DE-C472-D244-104E-931ACB30B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F296BE7-BD50-87DF-6971-54FF984498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98FD7-5C71-9E00-21F3-1D4C64AE4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2377AC-ECA5-B116-1D4B-CEEE9168E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91B9C8-FD79-ED48-4B2D-6EBAA8527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066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4F27D0-0AAB-8B04-6F57-1DBAE8C3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DB07383-1253-E539-7AF8-D1F173BBC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08DF70-1E97-01AE-AC0C-A77108AAB4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B4CA9E5-BF65-00BD-A732-4893C9A76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E175ECD-17CB-045F-04B6-CBEDDCB84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7E14AB-5A76-D366-75A0-665C27AE0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5FB4047-E4EA-611F-2348-2D12855C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0FF02EC-5716-8A19-09C7-5E2B9DB7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95113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E00170-C156-9F7C-1B11-096901D97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45C764-C887-5E0B-1BA1-4D9F68CE5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5ACBBB7-D7EB-CDDB-77C0-0E797EA81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80922C8-DA77-BC3D-E358-2316B7AF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079212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FDCCD4-2C1E-8667-DDAD-8B13614D9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640AAB3-D412-3F54-2CB5-476DF1FBD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BB91B1-B4A6-2B26-2929-E5B4395B9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165066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2AF35F-6E66-D222-639B-34FEAB5C0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4CE168-2FEE-EEE8-1C3B-17C50550F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70EE15-F7D5-64E4-3311-19073DB41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02BA72-C7BE-1DCC-ED39-516E698DE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5B5CCDB-2754-7B80-B601-051C5CD6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1BFF9D-16B7-0D61-7EF5-E4A77370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8968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8750F-D4FE-4C61-972F-5E14DA9B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E8C2EE-1242-49AF-AAA3-A070CB5B7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13421A-CE11-4124-AF81-BA911C84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B82F38-8DB6-481F-8AE7-69DC4B95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30349F-D716-4CCF-A87E-A245896A4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7818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C3E0E6-641A-000E-03E4-779371C1C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B3ED7FD-EA7A-F339-32E1-B7B0CF084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4907507-6603-F991-E552-0EEF9EA1B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887623-6D88-0519-3EAC-F4382BF29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37B0B9-7DD9-1A1A-5902-81241883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14E16E-F6FC-36AB-50C2-B67CB902B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4066078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792C47-83B1-158A-6B75-BDDD990B1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BE96D3-E86E-5951-3AE2-E58C8E756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BBFE50-C648-5785-8FCD-1DD8FA499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6A4703-20FB-7218-E4FA-35C52D17F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B644037-7E3E-E5AD-1ADE-49A268DD9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49991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BF26848-791B-5B51-2ABD-7E7CCB6F3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A9B65B-E6C4-17F5-7956-8BB7A1568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B52584-19A6-885E-6208-D79B5AB3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7D6230-1D77-E824-F5E2-ED9A3F3C9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CB2F5-5D03-7934-DE76-01DC48704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58652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74A56D-4089-456C-848A-54AC8DF14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567441-BAE0-4533-B86C-4761381804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229B67-B391-451D-93C9-FE01A098D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F0322A7-D686-4E90-AB2A-B745B1E79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A28BFB-83A9-4605-8FEE-7A0C5656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583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506C78-D2A2-47FB-8094-B02EE376A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DC0752-9D63-43ED-90C5-C4BA50F37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87C1947-9DF2-4C49-9E4F-250B073FD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81D199-0D3D-46FB-8B7A-82EDC29F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DFC3D41-6C49-455E-9842-B90F4D67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BE8C34-D62E-49D4-88CF-1AD18B5EE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4653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12A31-FAD1-450A-AC72-7D0A88E9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193EA27-80C8-4E92-B43E-DD0228C0A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4BBD740-35EB-453A-959B-AD01FE9FA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C46A1E2-2274-4EE4-830F-925735A73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A4155DC-8386-4022-8EEA-E8A052ADA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3C75744-4251-41E9-A162-E6A115B7E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CD54870-3AF5-4DB0-A982-737CDC6DA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BC064D5-00CA-4E2D-964E-A5A29220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5821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5E65B-A546-4B1F-A994-7C84E8D56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58D8D30-65D7-4723-9783-120B0379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E774289-48C6-4E1E-B214-53698DF6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1DFF2B8-FA30-4D05-8992-B1F952D2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175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762A360-508F-4792-A225-C7300E02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8670B13-33A3-4500-B8E7-1F35A245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A9AC6B-EB29-4002-BF75-4CC1A00D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5233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C6C89A-8990-4936-9D1E-09092A4F7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5E003E-9308-4D66-989B-4624FE8BD6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5297E-5741-4D9C-9A60-5A826FED7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C4157E-7EC5-40BD-8ED5-1325E2621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5B54AC-195A-43A6-B691-07EFB30F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59531B-45F8-4A31-A6A2-971723E3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6333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AB597-6268-4A31-9629-55B859C28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CCCBCF6-9691-42FB-BD0B-EE2EFF41B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A9FF9D-3DB3-4A8A-ACE3-F08451D7B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3060062-ADEF-4824-96C1-4646D07AA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5CCE9C-13E0-46F5-B179-FAF6F059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2EF672-811D-4E24-855B-F262206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05890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6CD758-96FC-49FD-B9B7-DC7300AD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E8F658-E1C4-4B19-AA9B-F93733809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3FCEA76-A703-44A0-97A0-75D0C0B7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EB8F30-0EF9-4D93-80A5-F2F56A749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895EE63-F0B1-404D-808E-3B722472A5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14957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892019D-DAC8-9606-F514-D97D67ABA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6B4468B-99CD-A5A4-17ED-358B06F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EF3571-E9A9-8E44-6288-A378B2385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CEAD-C0A4-4547-A7AB-60850BEF9BA3}" type="datetimeFigureOut">
              <a:rPr lang="es-AR" smtClean="0"/>
              <a:t>11/7/2022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139595-12DC-F3C9-42E8-43E00F9AC3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6F0DF0-53C9-AC90-5E42-AACDD32B7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DFC56F-95EF-4ED5-8BB9-383C90C12F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9282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validator.w3.org/" TargetMode="Externa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8DDCA-901B-53EA-1654-501CE37CF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42248" y="1481328"/>
            <a:ext cx="2926080" cy="2468880"/>
          </a:xfrm>
        </p:spPr>
        <p:txBody>
          <a:bodyPr>
            <a:normAutofit/>
          </a:bodyPr>
          <a:lstStyle/>
          <a:p>
            <a:pPr algn="l"/>
            <a:r>
              <a:rPr lang="es-AR" sz="4000"/>
              <a:t>Formularios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9F05BD-02E3-58EF-BD06-A9912DD1C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2248" y="4078224"/>
            <a:ext cx="2926080" cy="1307592"/>
          </a:xfrm>
        </p:spPr>
        <p:txBody>
          <a:bodyPr>
            <a:normAutofit/>
          </a:bodyPr>
          <a:lstStyle/>
          <a:p>
            <a:pPr algn="l"/>
            <a:r>
              <a:rPr lang="es-AR" sz="2000"/>
              <a:t>Estructuras basicas</a:t>
            </a:r>
          </a:p>
        </p:txBody>
      </p:sp>
      <p:pic>
        <p:nvPicPr>
          <p:cNvPr id="27" name="Picture 3" descr="Estallido abstracto de azul y rosa">
            <a:extLst>
              <a:ext uri="{FF2B5EF4-FFF2-40B4-BE49-F238E27FC236}">
                <a16:creationId xmlns:a16="http://schemas.microsoft.com/office/drawing/2014/main" id="{B78F7967-ABE7-CA26-C452-1C905ED9CC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939" r="8347"/>
          <a:stretch/>
        </p:blipFill>
        <p:spPr>
          <a:xfrm>
            <a:off x="921910" y="465243"/>
            <a:ext cx="7761924" cy="5343065"/>
          </a:xfrm>
          <a:custGeom>
            <a:avLst/>
            <a:gdLst/>
            <a:ahLst/>
            <a:cxnLst/>
            <a:rect l="l" t="t" r="r" b="b"/>
            <a:pathLst>
              <a:path w="7761924" h="5343065">
                <a:moveTo>
                  <a:pt x="3025687" y="76"/>
                </a:moveTo>
                <a:cubicBezTo>
                  <a:pt x="3140786" y="756"/>
                  <a:pt x="3256631" y="6055"/>
                  <a:pt x="3372722" y="16088"/>
                </a:cubicBezTo>
                <a:cubicBezTo>
                  <a:pt x="5230178" y="176616"/>
                  <a:pt x="7761924" y="1424594"/>
                  <a:pt x="7761924" y="3316816"/>
                </a:cubicBezTo>
                <a:cubicBezTo>
                  <a:pt x="7646022" y="5237647"/>
                  <a:pt x="4988715" y="5423921"/>
                  <a:pt x="3701109" y="5320611"/>
                </a:cubicBezTo>
                <a:cubicBezTo>
                  <a:pt x="2413504" y="5217301"/>
                  <a:pt x="351800" y="4486992"/>
                  <a:pt x="36290" y="2696959"/>
                </a:cubicBezTo>
                <a:cubicBezTo>
                  <a:pt x="-259500" y="1018804"/>
                  <a:pt x="1299198" y="-10133"/>
                  <a:pt x="3025687" y="76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786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C990801-1C8F-D75A-28AA-3A094947F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ETIQUETAS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4939B5-9BCA-2170-FEA7-F7980E790D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Los formularios nos permiten interactuar con el usuario</a:t>
            </a:r>
          </a:p>
          <a:p>
            <a:pPr marL="0" indent="0">
              <a:buNone/>
            </a:pPr>
            <a:endParaRPr lang="es-AR" sz="2000" b="1">
              <a:effectLst/>
              <a:latin typeface="Consolas" panose="020B0609020204030204" pitchFamily="49" charset="0"/>
            </a:endParaRPr>
          </a:p>
          <a:p>
            <a:r>
              <a:rPr lang="es-AR" sz="2000" b="1">
                <a:effectLst/>
                <a:latin typeface="Consolas" panose="020B0609020204030204" pitchFamily="49" charset="0"/>
              </a:rPr>
              <a:t>form-&gt;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es la etiqueta que engloba nuestro formulario.</a:t>
            </a:r>
          </a:p>
          <a:p>
            <a:r>
              <a:rPr lang="es-AR" sz="2000" b="1">
                <a:effectLst/>
                <a:latin typeface="Consolas" panose="020B0609020204030204" pitchFamily="49" charset="0"/>
              </a:rPr>
              <a:t>label-&gt;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Sirve para escribir el nombre del campo a rellenar. Debe tener el atributo for al cual se le indica un id que lo que hará será emparejar el label con su input correspondiente.</a:t>
            </a:r>
          </a:p>
          <a:p>
            <a:r>
              <a:rPr lang="es-AR" sz="2000" b="1">
                <a:effectLst/>
                <a:latin typeface="Consolas" panose="020B0609020204030204" pitchFamily="49" charset="0"/>
              </a:rPr>
              <a:t>input-&gt;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Sirve para crear un campo que permitirá al usuario interactuar. El único atributo obligatorio es name.</a:t>
            </a:r>
          </a:p>
          <a:p>
            <a:r>
              <a:rPr lang="es-AR" sz="2000" b="1">
                <a:effectLst/>
                <a:latin typeface="Consolas" panose="020B0609020204030204" pitchFamily="49" charset="0"/>
              </a:rPr>
              <a:t>button-&gt;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Crea un botón que permitirá enviar un formulario.</a:t>
            </a:r>
          </a:p>
        </p:txBody>
      </p:sp>
    </p:spTree>
    <p:extLst>
      <p:ext uri="{BB962C8B-B14F-4D97-AF65-F5344CB8AC3E}">
        <p14:creationId xmlns:p14="http://schemas.microsoft.com/office/powerpoint/2010/main" val="327236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996270-4D12-CC40-66CF-6F762DDFB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 dirty="0">
                <a:solidFill>
                  <a:srgbClr val="FFFFFF"/>
                </a:solidFill>
              </a:rPr>
              <a:t>EJEMPLO 1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69CA07-03A7-3223-34F6-54F4F166B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&lt;</a:t>
            </a:r>
            <a:r>
              <a:rPr lang="es-AR" sz="2000" b="0">
                <a:effectLst/>
                <a:latin typeface="Consolas" panose="020B0609020204030204" pitchFamily="49" charset="0"/>
              </a:rPr>
              <a:t>form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    &lt;!-- la forma recomendada de hacerlo es la siguiente  --&gt;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s-AR" sz="2000" b="0">
                <a:effectLst/>
                <a:latin typeface="Consolas" panose="020B0609020204030204" pitchFamily="49" charset="0"/>
              </a:rPr>
              <a:t>label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effectLst/>
                <a:latin typeface="Consolas" panose="020B0609020204030204" pitchFamily="49" charset="0"/>
              </a:rPr>
              <a:t>for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="nombre"&gt;Nombre:&lt;/</a:t>
            </a:r>
            <a:r>
              <a:rPr lang="es-AR" sz="2000" b="0">
                <a:effectLst/>
                <a:latin typeface="Consolas" panose="020B0609020204030204" pitchFamily="49" charset="0"/>
              </a:rPr>
              <a:t>label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        &lt;input </a:t>
            </a:r>
            <a:r>
              <a:rPr lang="es-AR" sz="2000" b="0">
                <a:effectLst/>
                <a:latin typeface="Consolas" panose="020B0609020204030204" pitchFamily="49" charset="0"/>
              </a:rPr>
              <a:t>type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="</a:t>
            </a:r>
            <a:r>
              <a:rPr lang="es-AR" sz="2000" b="0">
                <a:effectLst/>
                <a:latin typeface="Consolas" panose="020B0609020204030204" pitchFamily="49" charset="0"/>
              </a:rPr>
              <a:t>text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" id="nombre"&gt;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s-AR" sz="2000" b="0">
                <a:effectLst/>
                <a:latin typeface="Consolas" panose="020B0609020204030204" pitchFamily="49" charset="0"/>
              </a:rPr>
              <a:t>button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effectLst/>
                <a:latin typeface="Consolas" panose="020B0609020204030204" pitchFamily="49" charset="0"/>
              </a:rPr>
              <a:t>type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="</a:t>
            </a:r>
            <a:r>
              <a:rPr lang="es-AR" sz="2000" b="0">
                <a:effectLst/>
                <a:latin typeface="Consolas" panose="020B0609020204030204" pitchFamily="49" charset="0"/>
              </a:rPr>
              <a:t>submit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"&gt;Enviar&lt;/</a:t>
            </a:r>
            <a:r>
              <a:rPr lang="es-AR" sz="2000" b="0">
                <a:effectLst/>
                <a:latin typeface="Consolas" panose="020B0609020204030204" pitchFamily="49" charset="0"/>
              </a:rPr>
              <a:t>button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        &lt;</a:t>
            </a:r>
            <a:r>
              <a:rPr lang="es-AR" sz="2000" b="0">
                <a:effectLst/>
                <a:latin typeface="Consolas" panose="020B0609020204030204" pitchFamily="49" charset="0"/>
              </a:rPr>
              <a:t>button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 </a:t>
            </a:r>
            <a:r>
              <a:rPr lang="es-AR" sz="2000" b="0">
                <a:effectLst/>
                <a:latin typeface="Consolas" panose="020B0609020204030204" pitchFamily="49" charset="0"/>
              </a:rPr>
              <a:t>type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="</a:t>
            </a:r>
            <a:r>
              <a:rPr lang="es-AR" sz="2000" b="0">
                <a:effectLst/>
                <a:latin typeface="Consolas" panose="020B0609020204030204" pitchFamily="49" charset="0"/>
              </a:rPr>
              <a:t>reset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"&gt;Borrar&lt;/</a:t>
            </a:r>
            <a:r>
              <a:rPr lang="es-AR" sz="2000" b="0">
                <a:effectLst/>
                <a:latin typeface="Consolas" panose="020B0609020204030204" pitchFamily="49" charset="0"/>
              </a:rPr>
              <a:t>button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AR" sz="2000" b="0" dirty="0">
                <a:effectLst/>
                <a:latin typeface="Consolas" panose="020B0609020204030204" pitchFamily="49" charset="0"/>
              </a:rPr>
              <a:t>&lt;/</a:t>
            </a:r>
            <a:r>
              <a:rPr lang="es-AR" sz="2000" b="0">
                <a:effectLst/>
                <a:latin typeface="Consolas" panose="020B0609020204030204" pitchFamily="49" charset="0"/>
              </a:rPr>
              <a:t>form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&gt; </a:t>
            </a:r>
          </a:p>
          <a:p>
            <a:pPr marL="0" indent="0">
              <a:buNone/>
            </a:pPr>
            <a:endParaRPr lang="es-AR" sz="2000" dirty="0"/>
          </a:p>
          <a:p>
            <a:pPr marL="0" indent="0">
              <a:buNone/>
            </a:pPr>
            <a:r>
              <a:rPr lang="es-AR" sz="2000" b="1" i="1" dirty="0"/>
              <a:t>Ver 18-intro-a-formularios.html</a:t>
            </a:r>
          </a:p>
        </p:txBody>
      </p:sp>
    </p:spTree>
    <p:extLst>
      <p:ext uri="{BB962C8B-B14F-4D97-AF65-F5344CB8AC3E}">
        <p14:creationId xmlns:p14="http://schemas.microsoft.com/office/powerpoint/2010/main" val="3441145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1E04F83-158F-79DD-AC2A-B43FFF67B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>
                <a:solidFill>
                  <a:srgbClr val="FFFFFF"/>
                </a:solidFill>
              </a:rPr>
              <a:t>EJEMPLO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8A7A7E-EED9-409C-AE7D-BFE98ED4D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&lt;!-- Esta es otra forma de hacerlo pero no se recomienda </a:t>
            </a:r>
            <a:r>
              <a:rPr lang="it-IT" sz="2000" b="0">
                <a:effectLst/>
                <a:latin typeface="Consolas" panose="020B0609020204030204" pitchFamily="49" charset="0"/>
              </a:rPr>
              <a:t>--&gt;</a:t>
            </a:r>
          </a:p>
          <a:p>
            <a:pPr marL="0" indent="0">
              <a:buNone/>
            </a:pPr>
            <a:endParaRPr lang="es-AR" sz="20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    &lt;label&gt;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        Nombre: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        &lt;input&gt;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    &lt;/label&gt;</a:t>
            </a:r>
          </a:p>
          <a:p>
            <a:pPr marL="0" indent="0">
              <a:buNone/>
            </a:pPr>
            <a:br>
              <a:rPr lang="it-IT" sz="2000" b="0">
                <a:effectLst/>
                <a:latin typeface="Consolas" panose="020B0609020204030204" pitchFamily="49" charset="0"/>
              </a:rPr>
            </a:br>
            <a:r>
              <a:rPr lang="it-IT" sz="2000" b="0">
                <a:effectLst/>
                <a:latin typeface="Consolas" panose="020B0609020204030204" pitchFamily="49" charset="0"/>
              </a:rPr>
              <a:t>      &lt;button type="submit"&gt;Enviar formulario:&lt;/button&gt;</a:t>
            </a:r>
          </a:p>
          <a:p>
            <a:pPr marL="0" indent="0">
              <a:buNone/>
            </a:pPr>
            <a:endParaRPr lang="it-IT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it-IT" sz="2000">
                <a:latin typeface="Consolas" panose="020B0609020204030204" pitchFamily="49" charset="0"/>
              </a:rPr>
              <a:t>Sitio donde podemos validar html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 </a:t>
            </a:r>
            <a:r>
              <a:rPr lang="es-AR" sz="2000" b="0">
                <a:effectLst/>
                <a:latin typeface="Consolas" panose="020B0609020204030204" pitchFamily="49" charset="0"/>
                <a:hlinkClick r:id="rId2"/>
              </a:rPr>
              <a:t>https://validator.w3.org/</a:t>
            </a:r>
            <a:endParaRPr lang="es-AR" sz="2000" b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2322866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6B228F-056E-B04B-FA4F-D3459D692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>
                <a:solidFill>
                  <a:srgbClr val="FFFFFF"/>
                </a:solidFill>
              </a:rPr>
              <a:t>Tipos de 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0DB9AC1-9318-4FB7-C1E9-769B291C4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input type:</a:t>
            </a:r>
          </a:p>
          <a:p>
            <a:pPr marL="0" indent="0">
              <a:buNone/>
            </a:pPr>
            <a:r>
              <a:rPr lang="es-AR" sz="2000" b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submit -&gt;</a:t>
            </a:r>
            <a:r>
              <a:rPr lang="es-AR" sz="2000" b="0">
                <a:effectLst/>
                <a:latin typeface="Consolas" panose="020B0609020204030204" pitchFamily="49" charset="0"/>
              </a:rPr>
              <a:t> Se utiliza para enviar el formulario</a:t>
            </a:r>
          </a:p>
          <a:p>
            <a:pPr marL="0" indent="0">
              <a:buNone/>
            </a:pPr>
            <a:r>
              <a:rPr lang="es-AR" sz="2000" b="0"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button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Visualmente es igual, pero el formulario no se enviará.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search -&gt; Se utiliza para las barras de búsqueda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tel -&gt; Se utiliza para introducir números telefónicos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email -&gt; Se utiliza para introducir un email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password -&gt; Se utiliza para contraseñas</a:t>
            </a:r>
          </a:p>
          <a:p>
            <a:pPr marL="0" indent="0">
              <a:buNone/>
            </a:pPr>
            <a:r>
              <a:rPr lang="es-AR" sz="2000" b="0">
                <a:effectLst/>
                <a:latin typeface="Consolas" panose="020B0609020204030204" pitchFamily="49" charset="0"/>
              </a:rPr>
              <a:t>url -&gt; Se utiliza para introducir URLs</a:t>
            </a:r>
          </a:p>
          <a:p>
            <a:pPr marL="0" indent="0">
              <a:buNone/>
            </a:pPr>
            <a:endParaRPr lang="es-AR" sz="2000" b="0">
              <a:effectLst/>
              <a:latin typeface="Consolas" panose="020B0609020204030204" pitchFamily="49" charset="0"/>
            </a:endParaRPr>
          </a:p>
          <a:p>
            <a:endParaRPr lang="es-AR" sz="2000" b="0">
              <a:effectLst/>
              <a:latin typeface="Consolas" panose="020B0609020204030204" pitchFamily="49" charset="0"/>
            </a:endParaRPr>
          </a:p>
          <a:p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2082371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8263653-0995-60E1-8487-53FAC3518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>
                <a:solidFill>
                  <a:srgbClr val="FFFFFF"/>
                </a:solidFill>
              </a:rPr>
              <a:t>Tipos de Input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5A03BB-6640-DA55-0731-8F9085F92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date: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Se utiliza para introducir una fecha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datetime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Obsoleto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datetime-local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fecha y hora, no funciona en firefox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time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Se utiliza para introducir una hora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TIP</a:t>
            </a:r>
          </a:p>
          <a:p>
            <a:pPr marL="0" indent="0">
              <a:buNone/>
            </a:pPr>
            <a:r>
              <a:rPr lang="es-AR" sz="2000" b="0" i="1">
                <a:effectLst/>
                <a:latin typeface="Consolas" panose="020B0609020204030204" pitchFamily="49" charset="0"/>
              </a:rPr>
              <a:t>*Se recomienda usar datetime y time para seleccionar fecha y hora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hidden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Campo oculto, puede contener valor pero no se mostrará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month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Se utiliza para introducir un mes</a:t>
            </a:r>
          </a:p>
          <a:p>
            <a:pPr marL="0" indent="0">
              <a:buNone/>
            </a:pPr>
            <a:r>
              <a:rPr lang="es-AR" sz="2000" b="1">
                <a:effectLst/>
                <a:latin typeface="Consolas" panose="020B0609020204030204" pitchFamily="49" charset="0"/>
              </a:rPr>
              <a:t>week -&gt; </a:t>
            </a:r>
            <a:r>
              <a:rPr lang="es-AR" sz="2000" b="0">
                <a:effectLst/>
                <a:latin typeface="Consolas" panose="020B0609020204030204" pitchFamily="49" charset="0"/>
              </a:rPr>
              <a:t>Se utiliza para introducir el número de semana del año</a:t>
            </a:r>
          </a:p>
          <a:p>
            <a:endParaRPr lang="es-AR" sz="2000"/>
          </a:p>
        </p:txBody>
      </p:sp>
    </p:spTree>
    <p:extLst>
      <p:ext uri="{BB962C8B-B14F-4D97-AF65-F5344CB8AC3E}">
        <p14:creationId xmlns:p14="http://schemas.microsoft.com/office/powerpoint/2010/main" val="125829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54E6925-01BB-A6F7-BA1C-61D6AE8DE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s-AR" sz="4000">
                <a:solidFill>
                  <a:srgbClr val="FFFFFF"/>
                </a:solidFill>
              </a:rPr>
              <a:t>Inputs seleccionables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0D110E-94DD-429A-391F-285A4B6CC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s-AR" sz="2000" b="1" dirty="0">
                <a:effectLst/>
                <a:latin typeface="Consolas" panose="020B0609020204030204" pitchFamily="49" charset="0"/>
              </a:rPr>
              <a:t>radio -&gt; 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Permite seleccionar una única opción de una lista de opciones relacionadas.</a:t>
            </a:r>
          </a:p>
          <a:p>
            <a:pPr marL="0" indent="0">
              <a:buNone/>
            </a:pPr>
            <a:br>
              <a:rPr lang="es-AR" sz="2000" b="0" dirty="0">
                <a:effectLst/>
                <a:latin typeface="Consolas" panose="020B0609020204030204" pitchFamily="49" charset="0"/>
              </a:rPr>
            </a:br>
            <a:r>
              <a:rPr lang="es-AR" sz="2000" b="1" dirty="0" err="1">
                <a:effectLst/>
                <a:latin typeface="Consolas" panose="020B0609020204030204" pitchFamily="49" charset="0"/>
              </a:rPr>
              <a:t>checkbox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-&gt; 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Permite seleccionar varias opciones de una lista de opciones relacionadas</a:t>
            </a:r>
          </a:p>
          <a:p>
            <a:pPr marL="0" indent="0">
              <a:buNone/>
            </a:pPr>
            <a:br>
              <a:rPr lang="es-AR" sz="2000" b="0" dirty="0">
                <a:effectLst/>
                <a:latin typeface="Consolas" panose="020B0609020204030204" pitchFamily="49" charset="0"/>
              </a:rPr>
            </a:br>
            <a:r>
              <a:rPr lang="es-AR" sz="2000" b="1" dirty="0" err="1">
                <a:effectLst/>
                <a:latin typeface="Consolas" panose="020B0609020204030204" pitchFamily="49" charset="0"/>
              </a:rPr>
              <a:t>select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 -&gt; </a:t>
            </a:r>
            <a:r>
              <a:rPr lang="es-AR" sz="2000" b="0" dirty="0">
                <a:effectLst/>
                <a:latin typeface="Consolas" panose="020B0609020204030204" pitchFamily="49" charset="0"/>
              </a:rPr>
              <a:t>Crea una lista de opciones donde podemos seleccionar una o varias opciones</a:t>
            </a:r>
          </a:p>
          <a:p>
            <a:pPr marL="0" indent="0">
              <a:buNone/>
            </a:pPr>
            <a:br>
              <a:rPr lang="es-AR" sz="2000" b="0" dirty="0">
                <a:effectLst/>
                <a:latin typeface="Consolas" panose="020B0609020204030204" pitchFamily="49" charset="0"/>
              </a:rPr>
            </a:br>
            <a:r>
              <a:rPr lang="es-AR" sz="2000" b="0" i="1" dirty="0">
                <a:effectLst/>
                <a:latin typeface="Consolas" panose="020B0609020204030204" pitchFamily="49" charset="0"/>
              </a:rPr>
              <a:t>Cada opción irá dentro de una etiqueta 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&lt;</a:t>
            </a:r>
            <a:r>
              <a:rPr lang="es-AR" sz="2000" b="1" dirty="0" err="1">
                <a:effectLst/>
                <a:latin typeface="Consolas" panose="020B0609020204030204" pitchFamily="49" charset="0"/>
              </a:rPr>
              <a:t>option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&gt; &lt;/</a:t>
            </a:r>
            <a:r>
              <a:rPr lang="es-AR" sz="2000" b="1" dirty="0" err="1">
                <a:effectLst/>
                <a:latin typeface="Consolas" panose="020B0609020204030204" pitchFamily="49" charset="0"/>
              </a:rPr>
              <a:t>option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s-AR" sz="2000" b="1" dirty="0" err="1">
                <a:latin typeface="Consolas" panose="020B0609020204030204" pitchFamily="49" charset="0"/>
              </a:rPr>
              <a:t>list</a:t>
            </a:r>
            <a:r>
              <a:rPr lang="es-AR" sz="2000" b="1" dirty="0">
                <a:effectLst/>
                <a:latin typeface="Consolas" panose="020B0609020204030204" pitchFamily="49" charset="0"/>
              </a:rPr>
              <a:t> -&gt; </a:t>
            </a:r>
            <a:r>
              <a:rPr lang="es-AR" sz="2000" dirty="0">
                <a:effectLst/>
                <a:latin typeface="Consolas" panose="020B0609020204030204" pitchFamily="49" charset="0"/>
              </a:rPr>
              <a:t>Crea una lista con filtro</a:t>
            </a:r>
            <a:br>
              <a:rPr lang="es-AR" sz="2000" b="0" dirty="0">
                <a:effectLst/>
                <a:latin typeface="Consolas" panose="020B0609020204030204" pitchFamily="49" charset="0"/>
              </a:rPr>
            </a:br>
            <a:endParaRPr lang="es-AR" sz="20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s-AR" sz="2000" b="0" i="1" dirty="0">
                <a:effectLst/>
                <a:latin typeface="Consolas" panose="020B0609020204030204" pitchFamily="49" charset="0"/>
              </a:rPr>
              <a:t>Si tenemos muchas opciones podemos ordenarlas por categorías a través de la etiqueta </a:t>
            </a:r>
            <a:r>
              <a:rPr lang="es-AR" sz="2000" b="1" i="1" dirty="0">
                <a:effectLst/>
                <a:latin typeface="Consolas" panose="020B0609020204030204" pitchFamily="49" charset="0"/>
              </a:rPr>
              <a:t>&lt;</a:t>
            </a:r>
            <a:r>
              <a:rPr lang="es-AR" sz="2000" b="1" i="1" dirty="0" err="1">
                <a:effectLst/>
                <a:latin typeface="Consolas" panose="020B0609020204030204" pitchFamily="49" charset="0"/>
              </a:rPr>
              <a:t>optgroup</a:t>
            </a:r>
            <a:r>
              <a:rPr lang="es-AR" sz="2000" b="1" i="1" dirty="0">
                <a:effectLst/>
                <a:latin typeface="Consolas" panose="020B0609020204030204" pitchFamily="49" charset="0"/>
              </a:rPr>
              <a:t>&gt; </a:t>
            </a:r>
            <a:r>
              <a:rPr lang="es-AR" sz="2000" b="0" i="1" dirty="0">
                <a:effectLst/>
                <a:latin typeface="Consolas" panose="020B0609020204030204" pitchFamily="49" charset="0"/>
              </a:rPr>
              <a:t>con el atributo </a:t>
            </a:r>
            <a:r>
              <a:rPr lang="es-AR" sz="2000" b="1" i="1" dirty="0" err="1">
                <a:effectLst/>
                <a:latin typeface="Consolas" panose="020B0609020204030204" pitchFamily="49" charset="0"/>
              </a:rPr>
              <a:t>label</a:t>
            </a:r>
            <a:r>
              <a:rPr lang="es-AR" sz="2000" b="0" i="1" dirty="0">
                <a:effectLst/>
                <a:latin typeface="Consolas" panose="020B0609020204030204" pitchFamily="49" charset="0"/>
              </a:rPr>
              <a:t> para nombrar la categoría</a:t>
            </a:r>
          </a:p>
          <a:p>
            <a:endParaRPr lang="es-AR" sz="2000" dirty="0"/>
          </a:p>
        </p:txBody>
      </p:sp>
    </p:spTree>
    <p:extLst>
      <p:ext uri="{BB962C8B-B14F-4D97-AF65-F5344CB8AC3E}">
        <p14:creationId xmlns:p14="http://schemas.microsoft.com/office/powerpoint/2010/main" val="130004611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ersonalizado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446</Words>
  <Application>Microsoft Office PowerPoint</Application>
  <PresentationFormat>Panorámica</PresentationFormat>
  <Paragraphs>57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Diseño personalizado</vt:lpstr>
      <vt:lpstr>Tema de Office</vt:lpstr>
      <vt:lpstr>Formularios</vt:lpstr>
      <vt:lpstr>ETIQUETAS</vt:lpstr>
      <vt:lpstr>EJEMPLO 1</vt:lpstr>
      <vt:lpstr>EJEMPLO 2</vt:lpstr>
      <vt:lpstr>Tipos de Input</vt:lpstr>
      <vt:lpstr>Tipos de Input</vt:lpstr>
      <vt:lpstr>Inputs seleccionables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5</dc:title>
  <dc:creator>Sergio Neira</dc:creator>
  <cp:lastModifiedBy>Sergio Neira</cp:lastModifiedBy>
  <cp:revision>48</cp:revision>
  <dcterms:created xsi:type="dcterms:W3CDTF">2020-04-30T15:48:07Z</dcterms:created>
  <dcterms:modified xsi:type="dcterms:W3CDTF">2022-07-12T02:41:26Z</dcterms:modified>
</cp:coreProperties>
</file>