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5" r:id="rId3"/>
    <p:sldId id="276" r:id="rId4"/>
    <p:sldId id="256" r:id="rId5"/>
    <p:sldId id="257" r:id="rId6"/>
    <p:sldId id="258" r:id="rId7"/>
    <p:sldId id="259" r:id="rId8"/>
    <p:sldId id="260" r:id="rId9"/>
    <p:sldId id="261" r:id="rId10"/>
    <p:sldId id="262" r:id="rId11"/>
    <p:sldId id="263" r:id="rId12"/>
    <p:sldId id="264" r:id="rId13"/>
    <p:sldId id="265" r:id="rId14"/>
    <p:sldId id="278" r:id="rId15"/>
    <p:sldId id="266" r:id="rId16"/>
    <p:sldId id="267" r:id="rId17"/>
    <p:sldId id="268" r:id="rId18"/>
    <p:sldId id="269" r:id="rId19"/>
    <p:sldId id="270" r:id="rId20"/>
    <p:sldId id="271" r:id="rId21"/>
    <p:sldId id="272" r:id="rId22"/>
    <p:sldId id="273" r:id="rId23"/>
    <p:sldId id="274" r:id="rId24"/>
    <p:sldId id="277" r:id="rId25"/>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8" d="100"/>
          <a:sy n="118" d="100"/>
        </p:scale>
        <p:origin x="186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419"/>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419"/>
          </a:p>
        </p:txBody>
      </p:sp>
      <p:sp>
        <p:nvSpPr>
          <p:cNvPr id="4" name="Marcador de fecha 3"/>
          <p:cNvSpPr>
            <a:spLocks noGrp="1"/>
          </p:cNvSpPr>
          <p:nvPr>
            <p:ph type="dt" sz="half" idx="10"/>
          </p:nvPr>
        </p:nvSpPr>
        <p:spPr/>
        <p:txBody>
          <a:bodyPr/>
          <a:lstStyle/>
          <a:p>
            <a:fld id="{122A69B2-0C1E-4839-BFC5-47C404FE44F7}" type="datetimeFigureOut">
              <a:rPr lang="es-419" smtClean="0"/>
              <a:t>15/2/2024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309455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122A69B2-0C1E-4839-BFC5-47C404FE44F7}" type="datetimeFigureOut">
              <a:rPr lang="es-419" smtClean="0"/>
              <a:t>15/2/2024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26203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419"/>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122A69B2-0C1E-4839-BFC5-47C404FE44F7}" type="datetimeFigureOut">
              <a:rPr lang="es-419" smtClean="0"/>
              <a:t>15/2/2024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87105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122A69B2-0C1E-4839-BFC5-47C404FE44F7}" type="datetimeFigureOut">
              <a:rPr lang="es-419" smtClean="0"/>
              <a:t>15/2/2024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204338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2A69B2-0C1E-4839-BFC5-47C404FE44F7}" type="datetimeFigureOut">
              <a:rPr lang="es-419" smtClean="0"/>
              <a:t>15/2/2024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324181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5" name="Marcador de fecha 4"/>
          <p:cNvSpPr>
            <a:spLocks noGrp="1"/>
          </p:cNvSpPr>
          <p:nvPr>
            <p:ph type="dt" sz="half" idx="10"/>
          </p:nvPr>
        </p:nvSpPr>
        <p:spPr/>
        <p:txBody>
          <a:bodyPr/>
          <a:lstStyle/>
          <a:p>
            <a:fld id="{122A69B2-0C1E-4839-BFC5-47C404FE44F7}" type="datetimeFigureOut">
              <a:rPr lang="es-419" smtClean="0"/>
              <a:t>15/2/2024</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155895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7" name="Marcador de fecha 6"/>
          <p:cNvSpPr>
            <a:spLocks noGrp="1"/>
          </p:cNvSpPr>
          <p:nvPr>
            <p:ph type="dt" sz="half" idx="10"/>
          </p:nvPr>
        </p:nvSpPr>
        <p:spPr/>
        <p:txBody>
          <a:bodyPr/>
          <a:lstStyle/>
          <a:p>
            <a:fld id="{122A69B2-0C1E-4839-BFC5-47C404FE44F7}" type="datetimeFigureOut">
              <a:rPr lang="es-419" smtClean="0"/>
              <a:t>15/2/2024</a:t>
            </a:fld>
            <a:endParaRPr lang="es-419"/>
          </a:p>
        </p:txBody>
      </p:sp>
      <p:sp>
        <p:nvSpPr>
          <p:cNvPr id="8" name="Marcador de pie de página 7"/>
          <p:cNvSpPr>
            <a:spLocks noGrp="1"/>
          </p:cNvSpPr>
          <p:nvPr>
            <p:ph type="ftr" sz="quarter" idx="11"/>
          </p:nvPr>
        </p:nvSpPr>
        <p:spPr/>
        <p:txBody>
          <a:bodyPr/>
          <a:lstStyle/>
          <a:p>
            <a:endParaRPr lang="es-419"/>
          </a:p>
        </p:txBody>
      </p:sp>
      <p:sp>
        <p:nvSpPr>
          <p:cNvPr id="9" name="Marcador de número de diapositiva 8"/>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107370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fecha 2"/>
          <p:cNvSpPr>
            <a:spLocks noGrp="1"/>
          </p:cNvSpPr>
          <p:nvPr>
            <p:ph type="dt" sz="half" idx="10"/>
          </p:nvPr>
        </p:nvSpPr>
        <p:spPr/>
        <p:txBody>
          <a:bodyPr/>
          <a:lstStyle/>
          <a:p>
            <a:fld id="{122A69B2-0C1E-4839-BFC5-47C404FE44F7}" type="datetimeFigureOut">
              <a:rPr lang="es-419" smtClean="0"/>
              <a:t>15/2/2024</a:t>
            </a:fld>
            <a:endParaRPr lang="es-419"/>
          </a:p>
        </p:txBody>
      </p:sp>
      <p:sp>
        <p:nvSpPr>
          <p:cNvPr id="4" name="Marcador de pie de página 3"/>
          <p:cNvSpPr>
            <a:spLocks noGrp="1"/>
          </p:cNvSpPr>
          <p:nvPr>
            <p:ph type="ftr" sz="quarter" idx="11"/>
          </p:nvPr>
        </p:nvSpPr>
        <p:spPr/>
        <p:txBody>
          <a:bodyPr/>
          <a:lstStyle/>
          <a:p>
            <a:endParaRPr lang="es-419"/>
          </a:p>
        </p:txBody>
      </p:sp>
      <p:sp>
        <p:nvSpPr>
          <p:cNvPr id="5" name="Marcador de número de diapositiva 4"/>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264644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2A69B2-0C1E-4839-BFC5-47C404FE44F7}" type="datetimeFigureOut">
              <a:rPr lang="es-419" smtClean="0"/>
              <a:t>15/2/2024</a:t>
            </a:fld>
            <a:endParaRPr lang="es-419"/>
          </a:p>
        </p:txBody>
      </p:sp>
      <p:sp>
        <p:nvSpPr>
          <p:cNvPr id="3" name="Marcador de pie de página 2"/>
          <p:cNvSpPr>
            <a:spLocks noGrp="1"/>
          </p:cNvSpPr>
          <p:nvPr>
            <p:ph type="ftr" sz="quarter" idx="11"/>
          </p:nvPr>
        </p:nvSpPr>
        <p:spPr/>
        <p:txBody>
          <a:bodyPr/>
          <a:lstStyle/>
          <a:p>
            <a:endParaRPr lang="es-419"/>
          </a:p>
        </p:txBody>
      </p:sp>
      <p:sp>
        <p:nvSpPr>
          <p:cNvPr id="4" name="Marcador de número de diapositiva 3"/>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333025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419"/>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2A69B2-0C1E-4839-BFC5-47C404FE44F7}" type="datetimeFigureOut">
              <a:rPr lang="es-419" smtClean="0"/>
              <a:t>15/2/2024</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109867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419"/>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2A69B2-0C1E-4839-BFC5-47C404FE44F7}" type="datetimeFigureOut">
              <a:rPr lang="es-419" smtClean="0"/>
              <a:t>15/2/2024</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9A9DB009-E333-4F04-A833-C2AFD2A84515}" type="slidenum">
              <a:rPr lang="es-419" smtClean="0"/>
              <a:t>‹Nº›</a:t>
            </a:fld>
            <a:endParaRPr lang="es-419"/>
          </a:p>
        </p:txBody>
      </p:sp>
    </p:spTree>
    <p:extLst>
      <p:ext uri="{BB962C8B-B14F-4D97-AF65-F5344CB8AC3E}">
        <p14:creationId xmlns:p14="http://schemas.microsoft.com/office/powerpoint/2010/main" val="407587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A69B2-0C1E-4839-BFC5-47C404FE44F7}" type="datetimeFigureOut">
              <a:rPr lang="es-419" smtClean="0"/>
              <a:t>15/2/2024</a:t>
            </a:fld>
            <a:endParaRPr lang="es-419"/>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DB009-E333-4F04-A833-C2AFD2A84515}" type="slidenum">
              <a:rPr lang="es-419" smtClean="0"/>
              <a:t>‹Nº›</a:t>
            </a:fld>
            <a:endParaRPr lang="es-419"/>
          </a:p>
        </p:txBody>
      </p:sp>
    </p:spTree>
    <p:extLst>
      <p:ext uri="{BB962C8B-B14F-4D97-AF65-F5344CB8AC3E}">
        <p14:creationId xmlns:p14="http://schemas.microsoft.com/office/powerpoint/2010/main" val="249265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docs.oracle.com/javase/7/docs/api/java/io/IOException.html"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1700214"/>
            <a:ext cx="12192000" cy="1584325"/>
          </a:xfrm>
          <a:solidFill>
            <a:schemeClr val="tx1"/>
          </a:solidFill>
        </p:spPr>
        <p:txBody>
          <a:bodyPr>
            <a:normAutofit fontScale="90000"/>
          </a:bodyPr>
          <a:lstStyle/>
          <a:p>
            <a:pPr algn="ctr" eaLnBrk="1" hangingPunct="1"/>
            <a:r>
              <a:rPr lang="es-ES_tradnl" altLang="es-AR" sz="2800" b="1" smtClean="0">
                <a:solidFill>
                  <a:srgbClr val="FFFF00"/>
                </a:solidFill>
              </a:rPr>
              <a:t>EXCEPCIONES</a:t>
            </a:r>
            <a:r>
              <a:rPr lang="es-ES_tradnl" altLang="es-AR" sz="2800" b="1" dirty="0">
                <a:solidFill>
                  <a:srgbClr val="FFFF00"/>
                </a:solidFill>
              </a:rPr>
              <a:t/>
            </a:r>
            <a:br>
              <a:rPr lang="es-ES_tradnl" altLang="es-AR" sz="2800" b="1" dirty="0">
                <a:solidFill>
                  <a:srgbClr val="FFFF00"/>
                </a:solidFill>
              </a:rPr>
            </a:br>
            <a:r>
              <a:rPr lang="es-ES_tradnl" altLang="es-AR" sz="2800" b="1" dirty="0">
                <a:solidFill>
                  <a:srgbClr val="FFFF00"/>
                </a:solidFill>
              </a:rPr>
              <a:t/>
            </a:r>
            <a:br>
              <a:rPr lang="es-ES_tradnl" altLang="es-AR" sz="2800" b="1" dirty="0">
                <a:solidFill>
                  <a:srgbClr val="FFFF00"/>
                </a:solidFill>
              </a:rPr>
            </a:br>
            <a:r>
              <a:rPr lang="es-ES_tradnl" altLang="es-AR" sz="2800" b="1" dirty="0">
                <a:solidFill>
                  <a:srgbClr val="FFFF00"/>
                </a:solidFill>
              </a:rPr>
              <a:t>Laboratorio de Computación II</a:t>
            </a:r>
            <a:br>
              <a:rPr lang="es-ES_tradnl" altLang="es-AR" sz="2800" b="1" dirty="0">
                <a:solidFill>
                  <a:srgbClr val="FFFF00"/>
                </a:solidFill>
              </a:rPr>
            </a:br>
            <a:r>
              <a:rPr lang="es-ES_tradnl" altLang="es-AR" sz="2800" b="1" dirty="0" smtClean="0">
                <a:solidFill>
                  <a:srgbClr val="FFFF00"/>
                </a:solidFill>
              </a:rPr>
              <a:t>2024</a:t>
            </a:r>
            <a:endParaRPr lang="es-ES_tradnl" altLang="es-AR" sz="2800" b="1" dirty="0">
              <a:solidFill>
                <a:srgbClr val="FFFF00"/>
              </a:solidFill>
            </a:endParaRPr>
          </a:p>
        </p:txBody>
      </p:sp>
    </p:spTree>
    <p:extLst>
      <p:ext uri="{BB962C8B-B14F-4D97-AF65-F5344CB8AC3E}">
        <p14:creationId xmlns:p14="http://schemas.microsoft.com/office/powerpoint/2010/main" val="2533686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smtClean="0"/>
              <a:t>Captura de Excepciones. Bloques try-catch</a:t>
            </a:r>
            <a:endParaRPr lang="es-419" b="1" dirty="0"/>
          </a:p>
        </p:txBody>
      </p:sp>
      <p:sp>
        <p:nvSpPr>
          <p:cNvPr id="2" name="Rectángulo 1"/>
          <p:cNvSpPr/>
          <p:nvPr/>
        </p:nvSpPr>
        <p:spPr>
          <a:xfrm>
            <a:off x="1122095" y="2356637"/>
            <a:ext cx="10020637" cy="1754326"/>
          </a:xfrm>
          <a:prstGeom prst="rect">
            <a:avLst/>
          </a:prstGeom>
        </p:spPr>
        <p:txBody>
          <a:bodyPr wrap="square">
            <a:spAutoFit/>
          </a:bodyPr>
          <a:lstStyle/>
          <a:p>
            <a:r>
              <a:rPr lang="es-419" dirty="0" smtClean="0"/>
              <a:t>Se utilizan en Java para capturar las excepciones que se hayan podido producir en el bloque de código delimitado por try y catch. </a:t>
            </a:r>
          </a:p>
          <a:p>
            <a:endParaRPr lang="es-419" dirty="0" smtClean="0"/>
          </a:p>
          <a:p>
            <a:r>
              <a:rPr lang="es-419" dirty="0" smtClean="0"/>
              <a:t>En cuanto se produce la excepción, la ejecución del bloque try termina.</a:t>
            </a:r>
          </a:p>
          <a:p>
            <a:endParaRPr lang="es-419" dirty="0" smtClean="0"/>
          </a:p>
          <a:p>
            <a:r>
              <a:rPr lang="es-419" dirty="0" smtClean="0"/>
              <a:t>La cláusula catch recibe como argumento un objeto </a:t>
            </a:r>
            <a:r>
              <a:rPr lang="es-419" dirty="0" err="1" smtClean="0"/>
              <a:t>Throwable</a:t>
            </a:r>
            <a:r>
              <a:rPr lang="es-419" dirty="0" smtClean="0"/>
              <a:t>.</a:t>
            </a:r>
            <a:endParaRPr lang="es-419" dirty="0"/>
          </a:p>
        </p:txBody>
      </p:sp>
      <p:sp>
        <p:nvSpPr>
          <p:cNvPr id="3" name="Rectángulo 2"/>
          <p:cNvSpPr/>
          <p:nvPr/>
        </p:nvSpPr>
        <p:spPr>
          <a:xfrm>
            <a:off x="3768191" y="4331151"/>
            <a:ext cx="6096000" cy="2031325"/>
          </a:xfrm>
          <a:prstGeom prst="rect">
            <a:avLst/>
          </a:prstGeom>
        </p:spPr>
        <p:txBody>
          <a:bodyPr>
            <a:spAutoFit/>
          </a:bodyPr>
          <a:lstStyle/>
          <a:p>
            <a:r>
              <a:rPr lang="es-419" dirty="0" smtClean="0"/>
              <a:t>// Bloque 1</a:t>
            </a:r>
          </a:p>
          <a:p>
            <a:r>
              <a:rPr lang="es-419" b="1" dirty="0" smtClean="0"/>
              <a:t>try</a:t>
            </a:r>
            <a:r>
              <a:rPr lang="es-419" dirty="0" smtClean="0"/>
              <a:t> {</a:t>
            </a:r>
          </a:p>
          <a:p>
            <a:r>
              <a:rPr lang="es-419" dirty="0" smtClean="0"/>
              <a:t>// Bloque 2</a:t>
            </a:r>
          </a:p>
          <a:p>
            <a:r>
              <a:rPr lang="es-419" dirty="0" smtClean="0"/>
              <a:t>} </a:t>
            </a:r>
            <a:r>
              <a:rPr lang="es-419" b="1" dirty="0" smtClean="0"/>
              <a:t>catch</a:t>
            </a:r>
            <a:r>
              <a:rPr lang="es-419" dirty="0" smtClean="0"/>
              <a:t> (</a:t>
            </a:r>
            <a:r>
              <a:rPr lang="es-419" dirty="0" err="1" smtClean="0"/>
              <a:t>Exception</a:t>
            </a:r>
            <a:r>
              <a:rPr lang="es-419" dirty="0" smtClean="0"/>
              <a:t> error) {</a:t>
            </a:r>
          </a:p>
          <a:p>
            <a:r>
              <a:rPr lang="es-419" dirty="0" smtClean="0"/>
              <a:t>// Bloque 3</a:t>
            </a:r>
          </a:p>
          <a:p>
            <a:r>
              <a:rPr lang="es-419" dirty="0" smtClean="0"/>
              <a:t>}</a:t>
            </a:r>
          </a:p>
          <a:p>
            <a:r>
              <a:rPr lang="es-419" dirty="0" smtClean="0"/>
              <a:t>// Bloque 4</a:t>
            </a:r>
            <a:endParaRPr lang="es-419" dirty="0"/>
          </a:p>
        </p:txBody>
      </p:sp>
    </p:spTree>
    <p:extLst>
      <p:ext uri="{BB962C8B-B14F-4D97-AF65-F5344CB8AC3E}">
        <p14:creationId xmlns:p14="http://schemas.microsoft.com/office/powerpoint/2010/main" val="365315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smtClean="0"/>
              <a:t>Captura de Excepciones. Bloques try-catch</a:t>
            </a:r>
            <a:endParaRPr lang="es-419" b="1" dirty="0"/>
          </a:p>
        </p:txBody>
      </p:sp>
      <p:sp>
        <p:nvSpPr>
          <p:cNvPr id="6" name="Rectángulo 5"/>
          <p:cNvSpPr/>
          <p:nvPr/>
        </p:nvSpPr>
        <p:spPr>
          <a:xfrm>
            <a:off x="3161289" y="2597585"/>
            <a:ext cx="6096000" cy="2585323"/>
          </a:xfrm>
          <a:prstGeom prst="rect">
            <a:avLst/>
          </a:prstGeom>
        </p:spPr>
        <p:txBody>
          <a:bodyPr>
            <a:spAutoFit/>
          </a:bodyPr>
          <a:lstStyle/>
          <a:p>
            <a:r>
              <a:rPr lang="es-419" dirty="0" smtClean="0"/>
              <a:t>// Bloque 1</a:t>
            </a:r>
          </a:p>
          <a:p>
            <a:r>
              <a:rPr lang="es-419" b="1" dirty="0" smtClean="0"/>
              <a:t>try</a:t>
            </a:r>
            <a:r>
              <a:rPr lang="es-419" dirty="0" smtClean="0"/>
              <a:t> {</a:t>
            </a:r>
          </a:p>
          <a:p>
            <a:r>
              <a:rPr lang="es-419" dirty="0" smtClean="0"/>
              <a:t>// Bloque 2</a:t>
            </a:r>
          </a:p>
          <a:p>
            <a:r>
              <a:rPr lang="es-419" dirty="0" smtClean="0"/>
              <a:t>} </a:t>
            </a:r>
            <a:r>
              <a:rPr lang="es-419" b="1" dirty="0" smtClean="0"/>
              <a:t>catch (</a:t>
            </a:r>
            <a:r>
              <a:rPr lang="es-419" b="1" dirty="0" err="1" smtClean="0"/>
              <a:t>ArithmeticException</a:t>
            </a:r>
            <a:r>
              <a:rPr lang="es-419" b="1" dirty="0" smtClean="0"/>
              <a:t> </a:t>
            </a:r>
            <a:r>
              <a:rPr lang="es-419" b="1" dirty="0" err="1" smtClean="0"/>
              <a:t>ae</a:t>
            </a:r>
            <a:r>
              <a:rPr lang="es-419" b="1" dirty="0" smtClean="0"/>
              <a:t>)</a:t>
            </a:r>
            <a:r>
              <a:rPr lang="es-419" dirty="0" smtClean="0"/>
              <a:t> {</a:t>
            </a:r>
          </a:p>
          <a:p>
            <a:r>
              <a:rPr lang="es-419" dirty="0" smtClean="0"/>
              <a:t>// Bloque 3</a:t>
            </a:r>
          </a:p>
          <a:p>
            <a:r>
              <a:rPr lang="es-419" dirty="0" smtClean="0"/>
              <a:t>} </a:t>
            </a:r>
            <a:r>
              <a:rPr lang="es-419" b="1" dirty="0" smtClean="0"/>
              <a:t>catch (</a:t>
            </a:r>
            <a:r>
              <a:rPr lang="es-419" b="1" dirty="0" err="1" smtClean="0"/>
              <a:t>NullPointerException</a:t>
            </a:r>
            <a:r>
              <a:rPr lang="es-419" b="1" dirty="0" smtClean="0"/>
              <a:t> </a:t>
            </a:r>
            <a:r>
              <a:rPr lang="es-419" b="1" dirty="0" err="1" smtClean="0"/>
              <a:t>ne</a:t>
            </a:r>
            <a:r>
              <a:rPr lang="es-419" b="1" dirty="0" smtClean="0"/>
              <a:t>)</a:t>
            </a:r>
            <a:r>
              <a:rPr lang="es-419" dirty="0" smtClean="0"/>
              <a:t> {</a:t>
            </a:r>
          </a:p>
          <a:p>
            <a:r>
              <a:rPr lang="es-419" dirty="0" smtClean="0"/>
              <a:t>// Bloque 4</a:t>
            </a:r>
          </a:p>
          <a:p>
            <a:r>
              <a:rPr lang="es-419" dirty="0" smtClean="0"/>
              <a:t>}</a:t>
            </a:r>
          </a:p>
          <a:p>
            <a:r>
              <a:rPr lang="es-419" dirty="0" smtClean="0"/>
              <a:t>// Bloque 5</a:t>
            </a:r>
            <a:endParaRPr lang="es-419" dirty="0"/>
          </a:p>
        </p:txBody>
      </p:sp>
    </p:spTree>
    <p:extLst>
      <p:ext uri="{BB962C8B-B14F-4D97-AF65-F5344CB8AC3E}">
        <p14:creationId xmlns:p14="http://schemas.microsoft.com/office/powerpoint/2010/main" val="37482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smtClean="0"/>
              <a:t>Captura de Excepciones. Bloques try-catch</a:t>
            </a:r>
            <a:endParaRPr lang="es-419" b="1" dirty="0"/>
          </a:p>
        </p:txBody>
      </p:sp>
      <p:sp>
        <p:nvSpPr>
          <p:cNvPr id="2" name="Rectángulo 1"/>
          <p:cNvSpPr/>
          <p:nvPr/>
        </p:nvSpPr>
        <p:spPr>
          <a:xfrm>
            <a:off x="3161288" y="2460020"/>
            <a:ext cx="6096000" cy="2585323"/>
          </a:xfrm>
          <a:prstGeom prst="rect">
            <a:avLst/>
          </a:prstGeom>
        </p:spPr>
        <p:txBody>
          <a:bodyPr>
            <a:spAutoFit/>
          </a:bodyPr>
          <a:lstStyle/>
          <a:p>
            <a:r>
              <a:rPr lang="es-419" dirty="0" smtClean="0"/>
              <a:t>// Bloque1</a:t>
            </a:r>
          </a:p>
          <a:p>
            <a:r>
              <a:rPr lang="es-419" b="1" dirty="0" smtClean="0"/>
              <a:t>try</a:t>
            </a:r>
            <a:r>
              <a:rPr lang="es-419" dirty="0" smtClean="0"/>
              <a:t> {</a:t>
            </a:r>
          </a:p>
          <a:p>
            <a:r>
              <a:rPr lang="es-419" dirty="0" smtClean="0"/>
              <a:t>// Bloque 2</a:t>
            </a:r>
          </a:p>
          <a:p>
            <a:r>
              <a:rPr lang="es-419" dirty="0" smtClean="0"/>
              <a:t>} </a:t>
            </a:r>
            <a:r>
              <a:rPr lang="es-419" b="1" dirty="0" smtClean="0"/>
              <a:t>catch (</a:t>
            </a:r>
            <a:r>
              <a:rPr lang="es-419" b="1" dirty="0" err="1" smtClean="0"/>
              <a:t>ArithmeticException</a:t>
            </a:r>
            <a:r>
              <a:rPr lang="es-419" b="1" dirty="0" smtClean="0"/>
              <a:t> </a:t>
            </a:r>
            <a:r>
              <a:rPr lang="es-419" b="1" dirty="0" err="1" smtClean="0"/>
              <a:t>ae</a:t>
            </a:r>
            <a:r>
              <a:rPr lang="es-419" b="1" dirty="0" smtClean="0"/>
              <a:t>)</a:t>
            </a:r>
            <a:r>
              <a:rPr lang="es-419" dirty="0" smtClean="0"/>
              <a:t> {</a:t>
            </a:r>
          </a:p>
          <a:p>
            <a:r>
              <a:rPr lang="es-419" dirty="0" smtClean="0"/>
              <a:t>// Bloque 3</a:t>
            </a:r>
          </a:p>
          <a:p>
            <a:r>
              <a:rPr lang="es-419" dirty="0" smtClean="0"/>
              <a:t>} </a:t>
            </a:r>
            <a:r>
              <a:rPr lang="es-419" b="1" dirty="0" smtClean="0"/>
              <a:t>catch (</a:t>
            </a:r>
            <a:r>
              <a:rPr lang="es-419" b="1" dirty="0" err="1" smtClean="0"/>
              <a:t>Exception</a:t>
            </a:r>
            <a:r>
              <a:rPr lang="es-419" b="1" dirty="0" smtClean="0"/>
              <a:t> error) </a:t>
            </a:r>
            <a:r>
              <a:rPr lang="es-419" dirty="0" smtClean="0"/>
              <a:t>{</a:t>
            </a:r>
          </a:p>
          <a:p>
            <a:r>
              <a:rPr lang="es-419" dirty="0" smtClean="0"/>
              <a:t>// Bloque 4</a:t>
            </a:r>
          </a:p>
          <a:p>
            <a:r>
              <a:rPr lang="es-419" dirty="0" smtClean="0"/>
              <a:t>}</a:t>
            </a:r>
          </a:p>
          <a:p>
            <a:r>
              <a:rPr lang="es-419" dirty="0" smtClean="0"/>
              <a:t>// Bloque 5</a:t>
            </a:r>
            <a:endParaRPr lang="es-419" dirty="0"/>
          </a:p>
        </p:txBody>
      </p:sp>
    </p:spTree>
    <p:extLst>
      <p:ext uri="{BB962C8B-B14F-4D97-AF65-F5344CB8AC3E}">
        <p14:creationId xmlns:p14="http://schemas.microsoft.com/office/powerpoint/2010/main" val="388474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smtClean="0"/>
              <a:t>Captura de Excepciones. Bloques try-catch</a:t>
            </a:r>
            <a:endParaRPr lang="es-419" b="1" dirty="0"/>
          </a:p>
        </p:txBody>
      </p:sp>
      <p:sp>
        <p:nvSpPr>
          <p:cNvPr id="3" name="Rectángulo 2"/>
          <p:cNvSpPr/>
          <p:nvPr/>
        </p:nvSpPr>
        <p:spPr>
          <a:xfrm>
            <a:off x="3104644" y="2799886"/>
            <a:ext cx="6096000" cy="3139321"/>
          </a:xfrm>
          <a:prstGeom prst="rect">
            <a:avLst/>
          </a:prstGeom>
        </p:spPr>
        <p:txBody>
          <a:bodyPr>
            <a:spAutoFit/>
          </a:bodyPr>
          <a:lstStyle/>
          <a:p>
            <a:r>
              <a:rPr lang="es-AR" dirty="0" smtClean="0"/>
              <a:t>Ojo con esto !</a:t>
            </a:r>
            <a:endParaRPr lang="es-419" dirty="0" smtClean="0"/>
          </a:p>
          <a:p>
            <a:endParaRPr lang="es-419" dirty="0"/>
          </a:p>
          <a:p>
            <a:r>
              <a:rPr lang="es-419" dirty="0" smtClean="0"/>
              <a:t>// Bloque1</a:t>
            </a:r>
          </a:p>
          <a:p>
            <a:r>
              <a:rPr lang="es-419" b="1" dirty="0" smtClean="0"/>
              <a:t>try</a:t>
            </a:r>
            <a:r>
              <a:rPr lang="es-419" dirty="0" smtClean="0"/>
              <a:t> {</a:t>
            </a:r>
          </a:p>
          <a:p>
            <a:r>
              <a:rPr lang="es-419" dirty="0" smtClean="0"/>
              <a:t>// Bloque 2</a:t>
            </a:r>
          </a:p>
          <a:p>
            <a:r>
              <a:rPr lang="es-419" dirty="0" smtClean="0"/>
              <a:t>} </a:t>
            </a:r>
            <a:r>
              <a:rPr lang="es-419" b="1" dirty="0" smtClean="0"/>
              <a:t>catch (</a:t>
            </a:r>
            <a:r>
              <a:rPr lang="es-419" b="1" dirty="0" err="1" smtClean="0"/>
              <a:t>Exception</a:t>
            </a:r>
            <a:r>
              <a:rPr lang="es-419" b="1" dirty="0" smtClean="0"/>
              <a:t> error)</a:t>
            </a:r>
            <a:r>
              <a:rPr lang="es-419" dirty="0" smtClean="0"/>
              <a:t> {</a:t>
            </a:r>
          </a:p>
          <a:p>
            <a:r>
              <a:rPr lang="es-419" dirty="0" smtClean="0"/>
              <a:t>// Bloque 3</a:t>
            </a:r>
          </a:p>
          <a:p>
            <a:r>
              <a:rPr lang="es-419" dirty="0" smtClean="0"/>
              <a:t>} </a:t>
            </a:r>
            <a:r>
              <a:rPr lang="es-419" b="1" dirty="0" smtClean="0"/>
              <a:t>catch (</a:t>
            </a:r>
            <a:r>
              <a:rPr lang="es-419" b="1" dirty="0" err="1" smtClean="0"/>
              <a:t>ArithmeticException</a:t>
            </a:r>
            <a:r>
              <a:rPr lang="es-419" b="1" dirty="0" smtClean="0"/>
              <a:t> </a:t>
            </a:r>
            <a:r>
              <a:rPr lang="es-419" b="1" dirty="0" err="1" smtClean="0"/>
              <a:t>ae</a:t>
            </a:r>
            <a:r>
              <a:rPr lang="es-419" b="1" dirty="0" smtClean="0"/>
              <a:t>) </a:t>
            </a:r>
            <a:r>
              <a:rPr lang="es-419" dirty="0" smtClean="0"/>
              <a:t>{</a:t>
            </a:r>
          </a:p>
          <a:p>
            <a:r>
              <a:rPr lang="es-419" dirty="0" smtClean="0"/>
              <a:t>// Bloque 4</a:t>
            </a:r>
          </a:p>
          <a:p>
            <a:r>
              <a:rPr lang="es-419" dirty="0" smtClean="0"/>
              <a:t>}</a:t>
            </a:r>
          </a:p>
          <a:p>
            <a:r>
              <a:rPr lang="es-419" dirty="0" smtClean="0"/>
              <a:t>// Bloque 5</a:t>
            </a:r>
            <a:endParaRPr lang="es-419" dirty="0"/>
          </a:p>
        </p:txBody>
      </p:sp>
    </p:spTree>
    <p:extLst>
      <p:ext uri="{BB962C8B-B14F-4D97-AF65-F5344CB8AC3E}">
        <p14:creationId xmlns:p14="http://schemas.microsoft.com/office/powerpoint/2010/main" val="111455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8" name="CuadroTexto 7"/>
          <p:cNvSpPr txBox="1"/>
          <p:nvPr/>
        </p:nvSpPr>
        <p:spPr>
          <a:xfrm>
            <a:off x="79571" y="0"/>
            <a:ext cx="2085048" cy="369332"/>
          </a:xfrm>
          <a:prstGeom prst="rect">
            <a:avLst/>
          </a:prstGeom>
          <a:noFill/>
        </p:spPr>
        <p:txBody>
          <a:bodyPr wrap="square" rtlCol="0">
            <a:spAutoFit/>
          </a:bodyPr>
          <a:lstStyle/>
          <a:p>
            <a:r>
              <a:rPr lang="es-AR" b="1" dirty="0" smtClean="0"/>
              <a:t>Actividad</a:t>
            </a:r>
            <a:endParaRPr lang="es-419" b="1" dirty="0"/>
          </a:p>
        </p:txBody>
      </p:sp>
      <p:sp>
        <p:nvSpPr>
          <p:cNvPr id="3" name="CuadroTexto 2"/>
          <p:cNvSpPr txBox="1"/>
          <p:nvPr/>
        </p:nvSpPr>
        <p:spPr>
          <a:xfrm>
            <a:off x="1122095" y="1529395"/>
            <a:ext cx="9931625" cy="923330"/>
          </a:xfrm>
          <a:prstGeom prst="rect">
            <a:avLst/>
          </a:prstGeom>
          <a:noFill/>
        </p:spPr>
        <p:txBody>
          <a:bodyPr wrap="square" rtlCol="0">
            <a:spAutoFit/>
          </a:bodyPr>
          <a:lstStyle/>
          <a:p>
            <a:r>
              <a:rPr lang="es-AR" dirty="0" smtClean="0"/>
              <a:t>De un ejemplo de clase/método que lance distintos tipos de excepciones, según su funcionalidad.  Realice desde  otro punto del programa la invocación a dicho método, y el manejo correspondiente de los múltiples tipos </a:t>
            </a:r>
            <a:r>
              <a:rPr lang="es-AR" smtClean="0"/>
              <a:t>de excepciones.</a:t>
            </a:r>
            <a:endParaRPr lang="es-419" dirty="0"/>
          </a:p>
        </p:txBody>
      </p:sp>
    </p:spTree>
    <p:extLst>
      <p:ext uri="{BB962C8B-B14F-4D97-AF65-F5344CB8AC3E}">
        <p14:creationId xmlns:p14="http://schemas.microsoft.com/office/powerpoint/2010/main" val="333828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La cláusula </a:t>
            </a:r>
            <a:r>
              <a:rPr lang="es-AR" b="1" dirty="0" err="1" smtClean="0"/>
              <a:t>finally</a:t>
            </a:r>
            <a:endParaRPr lang="es-419" b="1" dirty="0"/>
          </a:p>
        </p:txBody>
      </p:sp>
      <p:sp>
        <p:nvSpPr>
          <p:cNvPr id="2" name="Rectángulo 1"/>
          <p:cNvSpPr/>
          <p:nvPr/>
        </p:nvSpPr>
        <p:spPr>
          <a:xfrm>
            <a:off x="1122096" y="2310470"/>
            <a:ext cx="10036822" cy="646331"/>
          </a:xfrm>
          <a:prstGeom prst="rect">
            <a:avLst/>
          </a:prstGeom>
        </p:spPr>
        <p:txBody>
          <a:bodyPr wrap="square">
            <a:spAutoFit/>
          </a:bodyPr>
          <a:lstStyle/>
          <a:p>
            <a:r>
              <a:rPr lang="es-419" dirty="0" smtClean="0"/>
              <a:t>En ocasiones, nos interesa ejecutar un fragmento de código independientemente de si se produce o no una excepción (por ejemplo, cerrar un fichero que estemos manipulando).</a:t>
            </a:r>
            <a:endParaRPr lang="es-419" dirty="0"/>
          </a:p>
        </p:txBody>
      </p:sp>
      <p:sp>
        <p:nvSpPr>
          <p:cNvPr id="6" name="Rectángulo 5"/>
          <p:cNvSpPr/>
          <p:nvPr/>
        </p:nvSpPr>
        <p:spPr>
          <a:xfrm>
            <a:off x="2837607" y="3605277"/>
            <a:ext cx="6096000" cy="2585323"/>
          </a:xfrm>
          <a:prstGeom prst="rect">
            <a:avLst/>
          </a:prstGeom>
        </p:spPr>
        <p:txBody>
          <a:bodyPr>
            <a:spAutoFit/>
          </a:bodyPr>
          <a:lstStyle/>
          <a:p>
            <a:r>
              <a:rPr lang="es-419" dirty="0" smtClean="0"/>
              <a:t>// Bloque1</a:t>
            </a:r>
          </a:p>
          <a:p>
            <a:r>
              <a:rPr lang="es-419" b="1" dirty="0" smtClean="0"/>
              <a:t>try</a:t>
            </a:r>
            <a:r>
              <a:rPr lang="es-419" dirty="0" smtClean="0"/>
              <a:t> {</a:t>
            </a:r>
          </a:p>
          <a:p>
            <a:r>
              <a:rPr lang="es-419" dirty="0" smtClean="0"/>
              <a:t>// Bloque 2</a:t>
            </a:r>
          </a:p>
          <a:p>
            <a:r>
              <a:rPr lang="es-419" dirty="0" smtClean="0"/>
              <a:t>} </a:t>
            </a:r>
            <a:r>
              <a:rPr lang="es-419" b="1" dirty="0" smtClean="0"/>
              <a:t>catch (</a:t>
            </a:r>
            <a:r>
              <a:rPr lang="es-419" b="1" dirty="0" err="1" smtClean="0"/>
              <a:t>ArithmeticException</a:t>
            </a:r>
            <a:r>
              <a:rPr lang="es-419" b="1" dirty="0" smtClean="0"/>
              <a:t> </a:t>
            </a:r>
            <a:r>
              <a:rPr lang="es-419" b="1" dirty="0" err="1" smtClean="0"/>
              <a:t>ae</a:t>
            </a:r>
            <a:r>
              <a:rPr lang="es-419" b="1" dirty="0" smtClean="0"/>
              <a:t>) </a:t>
            </a:r>
            <a:r>
              <a:rPr lang="es-419" dirty="0" smtClean="0"/>
              <a:t>{</a:t>
            </a:r>
          </a:p>
          <a:p>
            <a:r>
              <a:rPr lang="es-419" dirty="0" smtClean="0"/>
              <a:t>// Bloque 3</a:t>
            </a:r>
          </a:p>
          <a:p>
            <a:r>
              <a:rPr lang="es-419" dirty="0" smtClean="0"/>
              <a:t>} </a:t>
            </a:r>
            <a:r>
              <a:rPr lang="es-419" b="1" dirty="0" err="1" smtClean="0">
                <a:solidFill>
                  <a:srgbClr val="FF0000"/>
                </a:solidFill>
              </a:rPr>
              <a:t>finally</a:t>
            </a:r>
            <a:r>
              <a:rPr lang="es-419" dirty="0" smtClean="0">
                <a:solidFill>
                  <a:srgbClr val="FF0000"/>
                </a:solidFill>
              </a:rPr>
              <a:t> </a:t>
            </a:r>
            <a:r>
              <a:rPr lang="es-419" dirty="0" smtClean="0"/>
              <a:t>{</a:t>
            </a:r>
          </a:p>
          <a:p>
            <a:r>
              <a:rPr lang="es-419" dirty="0" smtClean="0"/>
              <a:t>// Bloque 4</a:t>
            </a:r>
          </a:p>
          <a:p>
            <a:r>
              <a:rPr lang="es-419" dirty="0" smtClean="0"/>
              <a:t>}</a:t>
            </a:r>
          </a:p>
          <a:p>
            <a:r>
              <a:rPr lang="es-419" dirty="0" smtClean="0"/>
              <a:t>// Bloque 5</a:t>
            </a:r>
            <a:endParaRPr lang="es-419" dirty="0"/>
          </a:p>
        </p:txBody>
      </p:sp>
    </p:spTree>
    <p:extLst>
      <p:ext uri="{BB962C8B-B14F-4D97-AF65-F5344CB8AC3E}">
        <p14:creationId xmlns:p14="http://schemas.microsoft.com/office/powerpoint/2010/main" val="428885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La cláusula </a:t>
            </a:r>
            <a:r>
              <a:rPr lang="es-AR" b="1" dirty="0" err="1" smtClean="0"/>
              <a:t>finally</a:t>
            </a:r>
            <a:endParaRPr lang="es-419" b="1" dirty="0"/>
          </a:p>
        </p:txBody>
      </p:sp>
      <p:sp>
        <p:nvSpPr>
          <p:cNvPr id="3" name="Rectángulo 2"/>
          <p:cNvSpPr/>
          <p:nvPr/>
        </p:nvSpPr>
        <p:spPr>
          <a:xfrm>
            <a:off x="1122096" y="2274838"/>
            <a:ext cx="9300446" cy="2308324"/>
          </a:xfrm>
          <a:prstGeom prst="rect">
            <a:avLst/>
          </a:prstGeom>
        </p:spPr>
        <p:txBody>
          <a:bodyPr wrap="square">
            <a:spAutoFit/>
          </a:bodyPr>
          <a:lstStyle/>
          <a:p>
            <a:r>
              <a:rPr lang="es-419" dirty="0" smtClean="0"/>
              <a:t>Si el cuerpo del bloque try llega a comenzar su ejecución, el bloque </a:t>
            </a:r>
            <a:r>
              <a:rPr lang="es-419" dirty="0" err="1" smtClean="0"/>
              <a:t>finally</a:t>
            </a:r>
            <a:r>
              <a:rPr lang="es-419" dirty="0" smtClean="0"/>
              <a:t> siempre se ejecutará…</a:t>
            </a:r>
          </a:p>
          <a:p>
            <a:endParaRPr lang="es-419" dirty="0" smtClean="0"/>
          </a:p>
          <a:p>
            <a:r>
              <a:rPr lang="es-419" dirty="0" smtClean="0"/>
              <a:t>Detrás del bloque try si no se producen excepciones</a:t>
            </a:r>
          </a:p>
          <a:p>
            <a:endParaRPr lang="es-419" dirty="0" smtClean="0"/>
          </a:p>
          <a:p>
            <a:r>
              <a:rPr lang="es-419" dirty="0" smtClean="0"/>
              <a:t>Después de un bloque catch si éste captura la excepción.</a:t>
            </a:r>
          </a:p>
          <a:p>
            <a:endParaRPr lang="es-419" smtClean="0"/>
          </a:p>
          <a:p>
            <a:r>
              <a:rPr lang="es-419" smtClean="0"/>
              <a:t>Justo </a:t>
            </a:r>
            <a:r>
              <a:rPr lang="es-419" dirty="0" smtClean="0"/>
              <a:t>después de que se produzca la excepción si ninguna cláusula catch captura la excepción y antes de que la excepción se propague.</a:t>
            </a:r>
            <a:endParaRPr lang="es-419" dirty="0"/>
          </a:p>
        </p:txBody>
      </p:sp>
    </p:spTree>
    <p:extLst>
      <p:ext uri="{BB962C8B-B14F-4D97-AF65-F5344CB8AC3E}">
        <p14:creationId xmlns:p14="http://schemas.microsoft.com/office/powerpoint/2010/main" val="3989491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La sentencia </a:t>
            </a:r>
            <a:r>
              <a:rPr lang="es-AR" b="1" dirty="0" err="1" smtClean="0"/>
              <a:t>throw</a:t>
            </a:r>
            <a:endParaRPr lang="es-419" b="1" dirty="0"/>
          </a:p>
        </p:txBody>
      </p:sp>
      <p:sp>
        <p:nvSpPr>
          <p:cNvPr id="2" name="Rectángulo 1"/>
          <p:cNvSpPr/>
          <p:nvPr/>
        </p:nvSpPr>
        <p:spPr>
          <a:xfrm>
            <a:off x="1122096" y="2377551"/>
            <a:ext cx="6096000" cy="923330"/>
          </a:xfrm>
          <a:prstGeom prst="rect">
            <a:avLst/>
          </a:prstGeom>
        </p:spPr>
        <p:txBody>
          <a:bodyPr>
            <a:spAutoFit/>
          </a:bodyPr>
          <a:lstStyle/>
          <a:p>
            <a:r>
              <a:rPr lang="es-419" dirty="0" smtClean="0"/>
              <a:t>Se utiliza en Java para lanzar objetos de tipo </a:t>
            </a:r>
            <a:r>
              <a:rPr lang="es-419" dirty="0" err="1" smtClean="0"/>
              <a:t>Throwable</a:t>
            </a:r>
            <a:endParaRPr lang="es-419" dirty="0" smtClean="0"/>
          </a:p>
          <a:p>
            <a:endParaRPr lang="es-419" dirty="0" smtClean="0"/>
          </a:p>
          <a:p>
            <a:r>
              <a:rPr lang="es-419" dirty="0"/>
              <a:t> </a:t>
            </a:r>
            <a:r>
              <a:rPr lang="es-419" dirty="0" smtClean="0"/>
              <a:t>          </a:t>
            </a:r>
            <a:r>
              <a:rPr lang="es-419" dirty="0" err="1" smtClean="0"/>
              <a:t>throw</a:t>
            </a:r>
            <a:r>
              <a:rPr lang="es-419" dirty="0" smtClean="0"/>
              <a:t> new </a:t>
            </a:r>
            <a:r>
              <a:rPr lang="es-419" dirty="0" err="1" smtClean="0"/>
              <a:t>Exception</a:t>
            </a:r>
            <a:r>
              <a:rPr lang="es-419" dirty="0" smtClean="0"/>
              <a:t>(“Mensaje de error…”);</a:t>
            </a:r>
            <a:endParaRPr lang="es-419" dirty="0"/>
          </a:p>
        </p:txBody>
      </p:sp>
    </p:spTree>
    <p:extLst>
      <p:ext uri="{BB962C8B-B14F-4D97-AF65-F5344CB8AC3E}">
        <p14:creationId xmlns:p14="http://schemas.microsoft.com/office/powerpoint/2010/main" val="4159692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La sentencia </a:t>
            </a:r>
            <a:r>
              <a:rPr lang="es-AR" b="1" dirty="0" err="1" smtClean="0"/>
              <a:t>throw</a:t>
            </a:r>
            <a:endParaRPr lang="es-419" b="1" dirty="0"/>
          </a:p>
        </p:txBody>
      </p:sp>
      <p:sp>
        <p:nvSpPr>
          <p:cNvPr id="3" name="Rectángulo 2"/>
          <p:cNvSpPr/>
          <p:nvPr/>
        </p:nvSpPr>
        <p:spPr>
          <a:xfrm>
            <a:off x="1122095" y="2172124"/>
            <a:ext cx="9170973" cy="3416320"/>
          </a:xfrm>
          <a:prstGeom prst="rect">
            <a:avLst/>
          </a:prstGeom>
        </p:spPr>
        <p:txBody>
          <a:bodyPr wrap="square">
            <a:spAutoFit/>
          </a:bodyPr>
          <a:lstStyle/>
          <a:p>
            <a:r>
              <a:rPr lang="es-419" dirty="0" smtClean="0"/>
              <a:t>Cuando se lanza una excepción:</a:t>
            </a:r>
          </a:p>
          <a:p>
            <a:r>
              <a:rPr lang="es-419" dirty="0" smtClean="0"/>
              <a:t>Se sale inmediatamente del bloque de código actual</a:t>
            </a:r>
          </a:p>
          <a:p>
            <a:endParaRPr lang="es-419" dirty="0" smtClean="0"/>
          </a:p>
          <a:p>
            <a:r>
              <a:rPr lang="es-419" dirty="0" smtClean="0"/>
              <a:t>Si el bloque tiene asociada una cláusula catch adecuada para el</a:t>
            </a:r>
          </a:p>
          <a:p>
            <a:r>
              <a:rPr lang="es-419" dirty="0" smtClean="0"/>
              <a:t>tipo de la excepción generada, se ejecuta el cuerpo de la cláusula catch.</a:t>
            </a:r>
          </a:p>
          <a:p>
            <a:endParaRPr lang="es-419" dirty="0" smtClean="0"/>
          </a:p>
          <a:p>
            <a:r>
              <a:rPr lang="es-419" dirty="0" smtClean="0"/>
              <a:t>Si no, se sale inmediatamente del bloque (o método) dentro del cual está el bloque en el que se produjo la excepción y se busca una cláusula catch apropiada.</a:t>
            </a:r>
          </a:p>
          <a:p>
            <a:r>
              <a:rPr lang="es-419" dirty="0" smtClean="0"/>
              <a:t>El proceso continúa hasta llegar al método </a:t>
            </a:r>
            <a:r>
              <a:rPr lang="es-419" dirty="0" err="1" smtClean="0"/>
              <a:t>main</a:t>
            </a:r>
            <a:r>
              <a:rPr lang="es-419" dirty="0" smtClean="0"/>
              <a:t> de la aplicación. </a:t>
            </a:r>
          </a:p>
          <a:p>
            <a:endParaRPr lang="es-419" dirty="0"/>
          </a:p>
          <a:p>
            <a:r>
              <a:rPr lang="es-419" dirty="0" smtClean="0"/>
              <a:t>Si ahí tampoco existe una cláusula catch adecuada, la máquina virtual Java finaliza su ejecución con un mensaje de error.</a:t>
            </a:r>
            <a:endParaRPr lang="es-419" dirty="0"/>
          </a:p>
        </p:txBody>
      </p:sp>
    </p:spTree>
    <p:extLst>
      <p:ext uri="{BB962C8B-B14F-4D97-AF65-F5344CB8AC3E}">
        <p14:creationId xmlns:p14="http://schemas.microsoft.com/office/powerpoint/2010/main" val="104732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Propagación de excepciones (</a:t>
            </a:r>
            <a:r>
              <a:rPr lang="es-AR" b="1" dirty="0" err="1" smtClean="0"/>
              <a:t>throws</a:t>
            </a:r>
            <a:r>
              <a:rPr lang="es-AR" b="1" dirty="0" smtClean="0"/>
              <a:t>)</a:t>
            </a:r>
            <a:endParaRPr lang="es-419" b="1" dirty="0"/>
          </a:p>
        </p:txBody>
      </p:sp>
      <p:sp>
        <p:nvSpPr>
          <p:cNvPr id="2" name="Rectángulo 1"/>
          <p:cNvSpPr/>
          <p:nvPr/>
        </p:nvSpPr>
        <p:spPr>
          <a:xfrm>
            <a:off x="1122096" y="2308141"/>
            <a:ext cx="9041500" cy="923330"/>
          </a:xfrm>
          <a:prstGeom prst="rect">
            <a:avLst/>
          </a:prstGeom>
        </p:spPr>
        <p:txBody>
          <a:bodyPr wrap="square">
            <a:spAutoFit/>
          </a:bodyPr>
          <a:lstStyle/>
          <a:p>
            <a:r>
              <a:rPr lang="es-419" dirty="0" smtClean="0"/>
              <a:t>Si en el cuerpo de un método se lanza una excepción (de un tipo derivado de la clase </a:t>
            </a:r>
            <a:r>
              <a:rPr lang="es-419" dirty="0" err="1" smtClean="0"/>
              <a:t>Exception</a:t>
            </a:r>
            <a:r>
              <a:rPr lang="es-419" dirty="0" smtClean="0"/>
              <a:t>), en la cabecera del método hay que añadir una cláusula </a:t>
            </a:r>
            <a:r>
              <a:rPr lang="es-419" dirty="0" err="1" smtClean="0"/>
              <a:t>throws</a:t>
            </a:r>
            <a:r>
              <a:rPr lang="es-419" dirty="0" smtClean="0"/>
              <a:t> que incluye una lista de los tipos de excepciones que se pueden producir al invocar el método.</a:t>
            </a:r>
            <a:endParaRPr lang="es-419" dirty="0"/>
          </a:p>
        </p:txBody>
      </p:sp>
      <p:sp>
        <p:nvSpPr>
          <p:cNvPr id="6" name="Rectángulo 5"/>
          <p:cNvSpPr/>
          <p:nvPr/>
        </p:nvSpPr>
        <p:spPr>
          <a:xfrm>
            <a:off x="2352084" y="3830379"/>
            <a:ext cx="6864743" cy="369332"/>
          </a:xfrm>
          <a:prstGeom prst="rect">
            <a:avLst/>
          </a:prstGeom>
        </p:spPr>
        <p:txBody>
          <a:bodyPr wrap="square">
            <a:spAutoFit/>
          </a:bodyPr>
          <a:lstStyle/>
          <a:p>
            <a:r>
              <a:rPr lang="es-419" dirty="0" err="1" smtClean="0"/>
              <a:t>public</a:t>
            </a:r>
            <a:r>
              <a:rPr lang="es-419" dirty="0" smtClean="0"/>
              <a:t> </a:t>
            </a:r>
            <a:r>
              <a:rPr lang="es-419" dirty="0" err="1" smtClean="0"/>
              <a:t>String</a:t>
            </a:r>
            <a:r>
              <a:rPr lang="es-419" dirty="0" smtClean="0"/>
              <a:t> </a:t>
            </a:r>
            <a:r>
              <a:rPr lang="es-419" dirty="0" err="1" smtClean="0"/>
              <a:t>leerFichero</a:t>
            </a:r>
            <a:r>
              <a:rPr lang="es-419" dirty="0" smtClean="0"/>
              <a:t> (</a:t>
            </a:r>
            <a:r>
              <a:rPr lang="es-419" dirty="0" err="1" smtClean="0"/>
              <a:t>String</a:t>
            </a:r>
            <a:r>
              <a:rPr lang="es-419" dirty="0" smtClean="0"/>
              <a:t> </a:t>
            </a:r>
            <a:r>
              <a:rPr lang="es-419" dirty="0" err="1" smtClean="0"/>
              <a:t>nombreFichero</a:t>
            </a:r>
            <a:r>
              <a:rPr lang="es-419" dirty="0" smtClean="0"/>
              <a:t>) </a:t>
            </a:r>
            <a:r>
              <a:rPr lang="es-419" dirty="0" err="1" smtClean="0"/>
              <a:t>throws</a:t>
            </a:r>
            <a:r>
              <a:rPr lang="es-419" dirty="0" smtClean="0"/>
              <a:t> </a:t>
            </a:r>
            <a:r>
              <a:rPr lang="es-419" dirty="0" err="1" smtClean="0"/>
              <a:t>IOException</a:t>
            </a:r>
            <a:endParaRPr lang="es-419" dirty="0"/>
          </a:p>
        </p:txBody>
      </p:sp>
      <p:sp>
        <p:nvSpPr>
          <p:cNvPr id="7" name="Rectángulo 6"/>
          <p:cNvSpPr/>
          <p:nvPr/>
        </p:nvSpPr>
        <p:spPr>
          <a:xfrm>
            <a:off x="1122096" y="4521620"/>
            <a:ext cx="8021904" cy="646331"/>
          </a:xfrm>
          <a:prstGeom prst="rect">
            <a:avLst/>
          </a:prstGeom>
        </p:spPr>
        <p:txBody>
          <a:bodyPr wrap="square">
            <a:spAutoFit/>
          </a:bodyPr>
          <a:lstStyle/>
          <a:p>
            <a:r>
              <a:rPr lang="es-419" dirty="0" smtClean="0"/>
              <a:t>Las excepciones de tipo </a:t>
            </a:r>
            <a:r>
              <a:rPr lang="es-419" dirty="0" err="1" smtClean="0"/>
              <a:t>RuntimeException</a:t>
            </a:r>
            <a:r>
              <a:rPr lang="es-419" dirty="0" smtClean="0"/>
              <a:t> (que son muy comunes) no es necesario declararlas en la cláusula </a:t>
            </a:r>
            <a:r>
              <a:rPr lang="es-419" dirty="0" err="1" smtClean="0"/>
              <a:t>throws</a:t>
            </a:r>
            <a:r>
              <a:rPr lang="es-419" dirty="0" smtClean="0"/>
              <a:t>.</a:t>
            </a:r>
            <a:endParaRPr lang="es-419" dirty="0"/>
          </a:p>
        </p:txBody>
      </p:sp>
    </p:spTree>
    <p:extLst>
      <p:ext uri="{BB962C8B-B14F-4D97-AF65-F5344CB8AC3E}">
        <p14:creationId xmlns:p14="http://schemas.microsoft.com/office/powerpoint/2010/main" val="3615771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2" name="Rectángulo 1"/>
          <p:cNvSpPr/>
          <p:nvPr/>
        </p:nvSpPr>
        <p:spPr>
          <a:xfrm>
            <a:off x="1003412" y="1270170"/>
            <a:ext cx="9888467" cy="5078313"/>
          </a:xfrm>
          <a:prstGeom prst="rect">
            <a:avLst/>
          </a:prstGeom>
        </p:spPr>
        <p:txBody>
          <a:bodyPr wrap="square">
            <a:spAutoFit/>
          </a:bodyPr>
          <a:lstStyle/>
          <a:p>
            <a:r>
              <a:rPr lang="es-419" dirty="0" smtClean="0"/>
              <a:t>Java dispone de un mecanismo de capturar (catch) ciertos tipos de errores que solo pueden ser detectados en tiempo de ejecución del programa.</a:t>
            </a:r>
          </a:p>
          <a:p>
            <a:endParaRPr lang="es-419" dirty="0" smtClean="0"/>
          </a:p>
          <a:p>
            <a:r>
              <a:rPr lang="es-419" dirty="0" smtClean="0"/>
              <a:t>Una </a:t>
            </a:r>
            <a:r>
              <a:rPr lang="es-419" b="1" dirty="0" smtClean="0"/>
              <a:t>excepción</a:t>
            </a:r>
            <a:r>
              <a:rPr lang="es-419" dirty="0" smtClean="0"/>
              <a:t> es un evento que ocurre durante la ejecución del programa que interrumpe el flujo normal de las sentencias.</a:t>
            </a:r>
          </a:p>
          <a:p>
            <a:endParaRPr lang="es-AR" dirty="0" smtClean="0"/>
          </a:p>
          <a:p>
            <a:r>
              <a:rPr lang="es-419" dirty="0" smtClean="0"/>
              <a:t>El control de flujo de un programa Java se lleva a cabo con sentencias del tipo </a:t>
            </a:r>
            <a:r>
              <a:rPr lang="es-419" dirty="0" err="1" smtClean="0"/>
              <a:t>if</a:t>
            </a:r>
            <a:r>
              <a:rPr lang="es-419" dirty="0" smtClean="0"/>
              <a:t>, </a:t>
            </a:r>
            <a:r>
              <a:rPr lang="es-419" dirty="0" err="1" smtClean="0"/>
              <a:t>while</a:t>
            </a:r>
            <a:r>
              <a:rPr lang="es-419" dirty="0" smtClean="0"/>
              <a:t>, </a:t>
            </a:r>
            <a:r>
              <a:rPr lang="es-419" dirty="0" err="1" smtClean="0"/>
              <a:t>for</a:t>
            </a:r>
            <a:r>
              <a:rPr lang="es-419" dirty="0" smtClean="0"/>
              <a:t>, </a:t>
            </a:r>
            <a:r>
              <a:rPr lang="es-419" dirty="0" err="1" smtClean="0"/>
              <a:t>return</a:t>
            </a:r>
            <a:r>
              <a:rPr lang="es-419" dirty="0" smtClean="0"/>
              <a:t>, break, etc… Estas sentencias forman un conjunto de palabras reservadas que determinan cierta funcionalidad. </a:t>
            </a:r>
          </a:p>
          <a:p>
            <a:endParaRPr lang="es-419" dirty="0"/>
          </a:p>
          <a:p>
            <a:r>
              <a:rPr lang="es-419" dirty="0" smtClean="0"/>
              <a:t>Ninguna de ellas tiene en cuenta que se puedan producir errores en tiempo de ejecución y por tanto Java necesita de un conjunto de palabras nuevas para tener en cuenta que cualquier código puede fallar o ser mal interpretado en tiempo de ejecución.</a:t>
            </a:r>
          </a:p>
          <a:p>
            <a:endParaRPr lang="es-AR" dirty="0"/>
          </a:p>
          <a:p>
            <a:r>
              <a:rPr lang="es-419" dirty="0" smtClean="0">
                <a:effectLst/>
              </a:rPr>
              <a:t>Vamos a ver tres de las palabras reservadas para tratamiento de excepciones:</a:t>
            </a:r>
          </a:p>
          <a:p>
            <a:r>
              <a:rPr lang="es-419" dirty="0" smtClean="0">
                <a:effectLst/>
              </a:rPr>
              <a:t>- Try.</a:t>
            </a:r>
          </a:p>
          <a:p>
            <a:r>
              <a:rPr lang="es-419" dirty="0" smtClean="0">
                <a:effectLst/>
              </a:rPr>
              <a:t>- Catch.</a:t>
            </a:r>
          </a:p>
          <a:p>
            <a:r>
              <a:rPr lang="es-419" dirty="0" smtClean="0">
                <a:effectLst/>
              </a:rPr>
              <a:t>- </a:t>
            </a:r>
            <a:r>
              <a:rPr lang="es-419" dirty="0" err="1" smtClean="0">
                <a:effectLst/>
              </a:rPr>
              <a:t>Finally</a:t>
            </a:r>
            <a:r>
              <a:rPr lang="es-419" dirty="0" smtClean="0">
                <a:effectLst/>
              </a:rPr>
              <a:t>.</a:t>
            </a:r>
          </a:p>
          <a:p>
            <a:endParaRPr lang="es-419" dirty="0" smtClean="0"/>
          </a:p>
        </p:txBody>
      </p:sp>
    </p:spTree>
    <p:extLst>
      <p:ext uri="{BB962C8B-B14F-4D97-AF65-F5344CB8AC3E}">
        <p14:creationId xmlns:p14="http://schemas.microsoft.com/office/powerpoint/2010/main" val="19532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Propagación de excepciones (</a:t>
            </a:r>
            <a:r>
              <a:rPr lang="es-AR" b="1" dirty="0" err="1" smtClean="0"/>
              <a:t>throws</a:t>
            </a:r>
            <a:r>
              <a:rPr lang="es-AR" b="1" dirty="0" smtClean="0"/>
              <a:t>)</a:t>
            </a:r>
            <a:endParaRPr lang="es-419" b="1" dirty="0"/>
          </a:p>
        </p:txBody>
      </p:sp>
      <p:sp>
        <p:nvSpPr>
          <p:cNvPr id="3" name="Rectángulo 2"/>
          <p:cNvSpPr/>
          <p:nvPr/>
        </p:nvSpPr>
        <p:spPr>
          <a:xfrm>
            <a:off x="1122096" y="2334287"/>
            <a:ext cx="9284262" cy="646331"/>
          </a:xfrm>
          <a:prstGeom prst="rect">
            <a:avLst/>
          </a:prstGeom>
        </p:spPr>
        <p:txBody>
          <a:bodyPr wrap="square">
            <a:spAutoFit/>
          </a:bodyPr>
          <a:lstStyle/>
          <a:p>
            <a:r>
              <a:rPr lang="es-419" dirty="0" smtClean="0"/>
              <a:t>Al implementar un método, hay que decidir si las excepciones se propagarán hacia arriba (</a:t>
            </a:r>
            <a:r>
              <a:rPr lang="es-419" dirty="0" err="1" smtClean="0"/>
              <a:t>throws</a:t>
            </a:r>
            <a:r>
              <a:rPr lang="es-419" dirty="0" smtClean="0"/>
              <a:t>) o se capturar en el propio método (catch)</a:t>
            </a:r>
            <a:endParaRPr lang="es-419" dirty="0"/>
          </a:p>
        </p:txBody>
      </p:sp>
    </p:spTree>
    <p:extLst>
      <p:ext uri="{BB962C8B-B14F-4D97-AF65-F5344CB8AC3E}">
        <p14:creationId xmlns:p14="http://schemas.microsoft.com/office/powerpoint/2010/main" val="3666885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Propagación de excepciones (</a:t>
            </a:r>
            <a:r>
              <a:rPr lang="es-AR" b="1" dirty="0" err="1" smtClean="0"/>
              <a:t>throws</a:t>
            </a:r>
            <a:r>
              <a:rPr lang="es-AR" b="1" dirty="0" smtClean="0"/>
              <a:t>)</a:t>
            </a:r>
            <a:endParaRPr lang="es-419" b="1" dirty="0"/>
          </a:p>
        </p:txBody>
      </p:sp>
      <p:sp>
        <p:nvSpPr>
          <p:cNvPr id="2" name="Rectángulo 1"/>
          <p:cNvSpPr/>
          <p:nvPr/>
        </p:nvSpPr>
        <p:spPr>
          <a:xfrm>
            <a:off x="1122096" y="2551837"/>
            <a:ext cx="6096000" cy="2031325"/>
          </a:xfrm>
          <a:prstGeom prst="rect">
            <a:avLst/>
          </a:prstGeom>
        </p:spPr>
        <p:txBody>
          <a:bodyPr>
            <a:spAutoFit/>
          </a:bodyPr>
          <a:lstStyle/>
          <a:p>
            <a:pPr marL="342900" indent="-342900">
              <a:buAutoNum type="arabicPeriod"/>
            </a:pPr>
            <a:r>
              <a:rPr lang="es-419" dirty="0" smtClean="0"/>
              <a:t>Un método que propaga una excepción:</a:t>
            </a:r>
          </a:p>
          <a:p>
            <a:endParaRPr lang="es-419" dirty="0" smtClean="0"/>
          </a:p>
          <a:p>
            <a:r>
              <a:rPr lang="es-419" dirty="0" err="1" smtClean="0"/>
              <a:t>public</a:t>
            </a:r>
            <a:r>
              <a:rPr lang="es-419" dirty="0" smtClean="0"/>
              <a:t> </a:t>
            </a:r>
            <a:r>
              <a:rPr lang="es-419" dirty="0" err="1" smtClean="0"/>
              <a:t>void</a:t>
            </a:r>
            <a:r>
              <a:rPr lang="es-419" dirty="0" smtClean="0"/>
              <a:t> f() </a:t>
            </a:r>
            <a:r>
              <a:rPr lang="es-419" dirty="0" err="1" smtClean="0"/>
              <a:t>throws</a:t>
            </a:r>
            <a:r>
              <a:rPr lang="es-419" dirty="0" smtClean="0"/>
              <a:t> </a:t>
            </a:r>
            <a:r>
              <a:rPr lang="es-419" dirty="0" err="1" smtClean="0"/>
              <a:t>IOException</a:t>
            </a:r>
            <a:endParaRPr lang="es-419" dirty="0" smtClean="0"/>
          </a:p>
          <a:p>
            <a:r>
              <a:rPr lang="es-419" dirty="0" smtClean="0"/>
              <a:t>{</a:t>
            </a:r>
          </a:p>
          <a:p>
            <a:r>
              <a:rPr lang="es-419" dirty="0" smtClean="0"/>
              <a:t>// Fragmento de código que puede</a:t>
            </a:r>
          </a:p>
          <a:p>
            <a:r>
              <a:rPr lang="es-419" dirty="0" smtClean="0"/>
              <a:t>// lanzar una excepción de tipo </a:t>
            </a:r>
            <a:r>
              <a:rPr lang="es-419" dirty="0" err="1" smtClean="0"/>
              <a:t>IOException</a:t>
            </a:r>
            <a:endParaRPr lang="es-419" dirty="0" smtClean="0"/>
          </a:p>
          <a:p>
            <a:r>
              <a:rPr lang="es-419" dirty="0" smtClean="0"/>
              <a:t>}</a:t>
            </a:r>
            <a:endParaRPr lang="es-419" dirty="0"/>
          </a:p>
        </p:txBody>
      </p:sp>
      <p:sp>
        <p:nvSpPr>
          <p:cNvPr id="6" name="Rectángulo 5"/>
          <p:cNvSpPr/>
          <p:nvPr/>
        </p:nvSpPr>
        <p:spPr>
          <a:xfrm>
            <a:off x="4464107" y="4907554"/>
            <a:ext cx="6096000" cy="1200329"/>
          </a:xfrm>
          <a:prstGeom prst="rect">
            <a:avLst/>
          </a:prstGeom>
        </p:spPr>
        <p:txBody>
          <a:bodyPr>
            <a:spAutoFit/>
          </a:bodyPr>
          <a:lstStyle/>
          <a:p>
            <a:r>
              <a:rPr lang="es-419" dirty="0" smtClean="0"/>
              <a:t>NOTA: Un método puede lanzar una excepción </a:t>
            </a:r>
            <a:r>
              <a:rPr lang="es-419" smtClean="0"/>
              <a:t>porque crea</a:t>
            </a:r>
            <a:endParaRPr lang="es-419" dirty="0" smtClean="0"/>
          </a:p>
          <a:p>
            <a:r>
              <a:rPr lang="es-419" dirty="0" smtClean="0"/>
              <a:t>explícitamente un objeto </a:t>
            </a:r>
            <a:r>
              <a:rPr lang="es-419" dirty="0" err="1" smtClean="0"/>
              <a:t>Throwable</a:t>
            </a:r>
            <a:r>
              <a:rPr lang="es-419" dirty="0" smtClean="0"/>
              <a:t> y lo lance con </a:t>
            </a:r>
            <a:r>
              <a:rPr lang="es-419" dirty="0" err="1" smtClean="0"/>
              <a:t>throw</a:t>
            </a:r>
            <a:r>
              <a:rPr lang="es-419" dirty="0" smtClean="0"/>
              <a:t>, o bien porque llame a un método que genere la excepción y no la capture</a:t>
            </a:r>
            <a:endParaRPr lang="es-419" dirty="0"/>
          </a:p>
        </p:txBody>
      </p:sp>
    </p:spTree>
    <p:extLst>
      <p:ext uri="{BB962C8B-B14F-4D97-AF65-F5344CB8AC3E}">
        <p14:creationId xmlns:p14="http://schemas.microsoft.com/office/powerpoint/2010/main" val="281071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Propagación de excepciones (</a:t>
            </a:r>
            <a:r>
              <a:rPr lang="es-AR" b="1" dirty="0" err="1" smtClean="0"/>
              <a:t>throws</a:t>
            </a:r>
            <a:r>
              <a:rPr lang="es-AR" b="1" dirty="0" smtClean="0"/>
              <a:t>)</a:t>
            </a:r>
            <a:endParaRPr lang="es-419" b="1" dirty="0"/>
          </a:p>
        </p:txBody>
      </p:sp>
      <p:sp>
        <p:nvSpPr>
          <p:cNvPr id="3" name="Rectángulo 2"/>
          <p:cNvSpPr/>
          <p:nvPr/>
        </p:nvSpPr>
        <p:spPr>
          <a:xfrm>
            <a:off x="1413409" y="2309689"/>
            <a:ext cx="6096000" cy="3970318"/>
          </a:xfrm>
          <a:prstGeom prst="rect">
            <a:avLst/>
          </a:prstGeom>
        </p:spPr>
        <p:txBody>
          <a:bodyPr>
            <a:spAutoFit/>
          </a:bodyPr>
          <a:lstStyle/>
          <a:p>
            <a:r>
              <a:rPr lang="es-419" dirty="0" smtClean="0"/>
              <a:t>2. Un método equivalente que no propaga la excepción:</a:t>
            </a:r>
          </a:p>
          <a:p>
            <a:r>
              <a:rPr lang="es-419" dirty="0" err="1" smtClean="0"/>
              <a:t>public</a:t>
            </a:r>
            <a:r>
              <a:rPr lang="es-419" dirty="0" smtClean="0"/>
              <a:t> </a:t>
            </a:r>
            <a:r>
              <a:rPr lang="es-419" dirty="0" err="1" smtClean="0"/>
              <a:t>void</a:t>
            </a:r>
            <a:r>
              <a:rPr lang="es-419" dirty="0" smtClean="0"/>
              <a:t> f()</a:t>
            </a:r>
          </a:p>
          <a:p>
            <a:r>
              <a:rPr lang="es-419" dirty="0" smtClean="0"/>
              <a:t>{</a:t>
            </a:r>
          </a:p>
          <a:p>
            <a:r>
              <a:rPr lang="es-419" dirty="0" smtClean="0"/>
              <a:t>// Fragmento de código libre de excepciones</a:t>
            </a:r>
          </a:p>
          <a:p>
            <a:r>
              <a:rPr lang="es-419" dirty="0" smtClean="0"/>
              <a:t>try {</a:t>
            </a:r>
          </a:p>
          <a:p>
            <a:r>
              <a:rPr lang="es-419" dirty="0" smtClean="0"/>
              <a:t>// Fragmento de código que puede</a:t>
            </a:r>
          </a:p>
          <a:p>
            <a:r>
              <a:rPr lang="es-419" dirty="0" smtClean="0"/>
              <a:t>// lanzar una excepción de tipo </a:t>
            </a:r>
            <a:r>
              <a:rPr lang="es-419" dirty="0" err="1" smtClean="0"/>
              <a:t>IOException</a:t>
            </a:r>
            <a:endParaRPr lang="es-419" dirty="0" smtClean="0"/>
          </a:p>
          <a:p>
            <a:r>
              <a:rPr lang="es-419" dirty="0" smtClean="0"/>
              <a:t>// (p.ej. Acceso a un fichero)</a:t>
            </a:r>
          </a:p>
          <a:p>
            <a:r>
              <a:rPr lang="es-419" dirty="0" smtClean="0"/>
              <a:t>} catch (</a:t>
            </a:r>
            <a:r>
              <a:rPr lang="es-419" dirty="0" err="1" smtClean="0"/>
              <a:t>IOException</a:t>
            </a:r>
            <a:r>
              <a:rPr lang="es-419" dirty="0" smtClean="0"/>
              <a:t> error) {</a:t>
            </a:r>
          </a:p>
          <a:p>
            <a:r>
              <a:rPr lang="es-419" dirty="0" smtClean="0"/>
              <a:t>// Tratamiento de la excepción</a:t>
            </a:r>
          </a:p>
          <a:p>
            <a:r>
              <a:rPr lang="es-419" dirty="0" smtClean="0"/>
              <a:t>} </a:t>
            </a:r>
            <a:r>
              <a:rPr lang="es-419" dirty="0" err="1" smtClean="0"/>
              <a:t>finally</a:t>
            </a:r>
            <a:r>
              <a:rPr lang="es-419" dirty="0" smtClean="0"/>
              <a:t> {</a:t>
            </a:r>
          </a:p>
          <a:p>
            <a:r>
              <a:rPr lang="es-419" dirty="0" smtClean="0"/>
              <a:t>// Liberar recursos (siempre se hace)</a:t>
            </a:r>
          </a:p>
          <a:p>
            <a:r>
              <a:rPr lang="es-419" dirty="0" smtClean="0"/>
              <a:t>}</a:t>
            </a:r>
          </a:p>
          <a:p>
            <a:r>
              <a:rPr lang="es-419" dirty="0" smtClean="0"/>
              <a:t>}</a:t>
            </a:r>
            <a:endParaRPr lang="es-419" dirty="0"/>
          </a:p>
        </p:txBody>
      </p:sp>
    </p:spTree>
    <p:extLst>
      <p:ext uri="{BB962C8B-B14F-4D97-AF65-F5344CB8AC3E}">
        <p14:creationId xmlns:p14="http://schemas.microsoft.com/office/powerpoint/2010/main" val="3796824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AR" b="1" dirty="0" smtClean="0"/>
              <a:t>Declaración de nuevas excepciones</a:t>
            </a:r>
            <a:endParaRPr lang="es-419" b="1" dirty="0"/>
          </a:p>
        </p:txBody>
      </p:sp>
      <p:sp>
        <p:nvSpPr>
          <p:cNvPr id="2" name="Rectangle 1"/>
          <p:cNvSpPr>
            <a:spLocks noChangeArrowheads="1"/>
          </p:cNvSpPr>
          <p:nvPr/>
        </p:nvSpPr>
        <p:spPr bwMode="auto">
          <a:xfrm>
            <a:off x="1122095" y="2411161"/>
            <a:ext cx="1009346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s-ES" altLang="es-419" dirty="0">
                <a:latin typeface="Arial" panose="020B0604020202020204" pitchFamily="34" charset="0"/>
              </a:rPr>
              <a:t>Java cuenta con muchas excepciones predefinidas para determinadas situaciones, como por ejemplo </a:t>
            </a:r>
            <a:r>
              <a:rPr lang="es-ES" altLang="es-419" dirty="0" err="1">
                <a:latin typeface="Arial" panose="020B0604020202020204" pitchFamily="34" charset="0"/>
                <a:hlinkClick r:id="rId2"/>
              </a:rPr>
              <a:t>IOException</a:t>
            </a:r>
            <a:r>
              <a:rPr lang="es-ES" altLang="es-419" dirty="0">
                <a:latin typeface="Arial" panose="020B0604020202020204" pitchFamily="34" charset="0"/>
              </a:rPr>
              <a:t> para errores producidos en operaciones de entrada/salida, como es el caso de la lectura de ficheros. </a:t>
            </a:r>
          </a:p>
          <a:p>
            <a:pPr eaLnBrk="0" fontAlgn="base" hangingPunct="0">
              <a:spcBef>
                <a:spcPct val="0"/>
              </a:spcBef>
              <a:spcAft>
                <a:spcPct val="0"/>
              </a:spcAft>
            </a:pPr>
            <a:r>
              <a:rPr lang="es-ES" altLang="es-419" dirty="0">
                <a:latin typeface="Arial" panose="020B0604020202020204" pitchFamily="34" charset="0"/>
              </a:rPr>
              <a:t>Para nuestros propios programas, a veces es útil que creemos nuestra excepción a medida. Para ello, tenemos que declarar una nueva clase que herede de </a:t>
            </a:r>
            <a:r>
              <a:rPr lang="es-ES" altLang="es-419" dirty="0" err="1">
                <a:latin typeface="Arial" panose="020B0604020202020204" pitchFamily="34" charset="0"/>
              </a:rPr>
              <a:t>Exception</a:t>
            </a:r>
            <a:r>
              <a:rPr lang="es-ES" altLang="es-419" dirty="0">
                <a:latin typeface="Arial" panose="020B0604020202020204" pitchFamily="34" charset="0"/>
              </a:rPr>
              <a:t>. Por ejemplo: </a:t>
            </a:r>
          </a:p>
        </p:txBody>
      </p:sp>
      <p:sp>
        <p:nvSpPr>
          <p:cNvPr id="6" name="Rectangle 2"/>
          <p:cNvSpPr>
            <a:spLocks noChangeArrowheads="1"/>
          </p:cNvSpPr>
          <p:nvPr/>
        </p:nvSpPr>
        <p:spPr bwMode="auto">
          <a:xfrm>
            <a:off x="2573268" y="4326728"/>
            <a:ext cx="75903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public</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class</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BadPostCodeException</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extends</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Exception</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public</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BadPostCodeException</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super</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public</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BadPostCodeException</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String</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message</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 </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super</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a:t>
            </a:r>
            <a:r>
              <a:rPr kumimoji="0" lang="es-419" altLang="es-419" sz="1600" b="0" i="0" u="none" strike="noStrike" cap="none" normalizeH="0" baseline="0" dirty="0" err="1" smtClean="0">
                <a:ln>
                  <a:noFill/>
                </a:ln>
                <a:solidFill>
                  <a:schemeClr val="tx1"/>
                </a:solidFill>
                <a:effectLst/>
                <a:latin typeface="Arial Unicode MS" panose="020B0604020202020204" pitchFamily="34" charset="-128"/>
              </a:rPr>
              <a:t>message</a:t>
            </a: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600" b="0" i="0" u="none" strike="noStrike" cap="none" normalizeH="0" baseline="0" dirty="0" smtClean="0">
                <a:ln>
                  <a:noFill/>
                </a:ln>
                <a:solidFill>
                  <a:schemeClr val="tx1"/>
                </a:solidFill>
                <a:effectLst/>
                <a:latin typeface="Arial Unicode MS" panose="020B0604020202020204" pitchFamily="34" charset="-128"/>
              </a:rPr>
              <a:t>}</a:t>
            </a:r>
            <a:r>
              <a:rPr kumimoji="0" lang="es-419" altLang="es-419" sz="1600" b="0" i="0" u="none" strike="noStrike" cap="none" normalizeH="0" baseline="0" dirty="0" smtClean="0">
                <a:ln>
                  <a:noFill/>
                </a:ln>
                <a:solidFill>
                  <a:schemeClr val="tx1"/>
                </a:solidFill>
                <a:effectLst/>
              </a:rPr>
              <a:t> </a:t>
            </a:r>
            <a:endParaRPr kumimoji="0" lang="es-419" altLang="es-419" sz="1600" b="0" i="0" u="none" strike="noStrike" cap="none" normalizeH="0" baseline="0" dirty="0" smtClean="0">
              <a:ln>
                <a:noFill/>
              </a:ln>
              <a:solidFill>
                <a:schemeClr val="tx1"/>
              </a:solidFill>
              <a:effectLst/>
              <a:latin typeface="Arial" panose="020B0604020202020204" pitchFamily="34" charset="0"/>
            </a:endParaRPr>
          </a:p>
        </p:txBody>
      </p:sp>
      <p:sp>
        <p:nvSpPr>
          <p:cNvPr id="7" name="Rectángulo 6"/>
          <p:cNvSpPr/>
          <p:nvPr/>
        </p:nvSpPr>
        <p:spPr>
          <a:xfrm>
            <a:off x="1122095" y="5560986"/>
            <a:ext cx="9818337" cy="369332"/>
          </a:xfrm>
          <a:prstGeom prst="rect">
            <a:avLst/>
          </a:prstGeom>
        </p:spPr>
        <p:txBody>
          <a:bodyPr wrap="square">
            <a:spAutoFit/>
          </a:bodyPr>
          <a:lstStyle/>
          <a:p>
            <a:r>
              <a:rPr lang="es-ES" dirty="0" smtClean="0"/>
              <a:t>Normalmente, no necesitaremos declarar nuevos atributos ni métodos, aparte de los constructores. </a:t>
            </a:r>
            <a:endParaRPr lang="es-ES" dirty="0"/>
          </a:p>
        </p:txBody>
      </p:sp>
    </p:spTree>
    <p:extLst>
      <p:ext uri="{BB962C8B-B14F-4D97-AF65-F5344CB8AC3E}">
        <p14:creationId xmlns:p14="http://schemas.microsoft.com/office/powerpoint/2010/main" val="3303235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8" name="CuadroTexto 7"/>
          <p:cNvSpPr txBox="1"/>
          <p:nvPr/>
        </p:nvSpPr>
        <p:spPr>
          <a:xfrm>
            <a:off x="79571" y="0"/>
            <a:ext cx="2085048" cy="369332"/>
          </a:xfrm>
          <a:prstGeom prst="rect">
            <a:avLst/>
          </a:prstGeom>
          <a:noFill/>
        </p:spPr>
        <p:txBody>
          <a:bodyPr wrap="square" rtlCol="0">
            <a:spAutoFit/>
          </a:bodyPr>
          <a:lstStyle/>
          <a:p>
            <a:r>
              <a:rPr lang="es-AR" b="1" dirty="0" smtClean="0"/>
              <a:t>Actividad</a:t>
            </a:r>
            <a:endParaRPr lang="es-419" b="1" dirty="0"/>
          </a:p>
        </p:txBody>
      </p:sp>
      <p:sp>
        <p:nvSpPr>
          <p:cNvPr id="3" name="CuadroTexto 2"/>
          <p:cNvSpPr txBox="1"/>
          <p:nvPr/>
        </p:nvSpPr>
        <p:spPr>
          <a:xfrm>
            <a:off x="1122095" y="1529395"/>
            <a:ext cx="9931625" cy="1200329"/>
          </a:xfrm>
          <a:prstGeom prst="rect">
            <a:avLst/>
          </a:prstGeom>
          <a:noFill/>
        </p:spPr>
        <p:txBody>
          <a:bodyPr wrap="square" rtlCol="0">
            <a:spAutoFit/>
          </a:bodyPr>
          <a:lstStyle/>
          <a:p>
            <a:r>
              <a:rPr lang="es-AR" dirty="0" smtClean="0"/>
              <a:t>Se cuenta con un sistema que permite alojar en memoria objetos de la clase Persona, donde cada uno de estos objetos tiene como atributos el </a:t>
            </a:r>
            <a:r>
              <a:rPr lang="es-AR" b="1" dirty="0" smtClean="0"/>
              <a:t>nombre</a:t>
            </a:r>
            <a:r>
              <a:rPr lang="es-AR" dirty="0" smtClean="0"/>
              <a:t> y </a:t>
            </a:r>
            <a:r>
              <a:rPr lang="es-AR" b="1" dirty="0" err="1" smtClean="0"/>
              <a:t>dni</a:t>
            </a:r>
            <a:r>
              <a:rPr lang="es-AR" dirty="0" smtClean="0"/>
              <a:t> de la persona.  Agregue la funcionalidad para que un objeto persona pueda ser leído de teclado, pero cuando el operador ingrese un número de </a:t>
            </a:r>
            <a:r>
              <a:rPr lang="es-AR" dirty="0" err="1" smtClean="0"/>
              <a:t>dni</a:t>
            </a:r>
            <a:r>
              <a:rPr lang="es-AR" dirty="0" smtClean="0"/>
              <a:t> no válido, se desencadene el manejo de excepciones para dicho dato.</a:t>
            </a:r>
            <a:endParaRPr lang="es-419" dirty="0"/>
          </a:p>
        </p:txBody>
      </p:sp>
    </p:spTree>
    <p:extLst>
      <p:ext uri="{BB962C8B-B14F-4D97-AF65-F5344CB8AC3E}">
        <p14:creationId xmlns:p14="http://schemas.microsoft.com/office/powerpoint/2010/main" val="248681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2" name="Rectángulo 1"/>
          <p:cNvSpPr/>
          <p:nvPr/>
        </p:nvSpPr>
        <p:spPr>
          <a:xfrm>
            <a:off x="1003412" y="1270170"/>
            <a:ext cx="9888467" cy="3139321"/>
          </a:xfrm>
          <a:prstGeom prst="rect">
            <a:avLst/>
          </a:prstGeom>
        </p:spPr>
        <p:txBody>
          <a:bodyPr wrap="square">
            <a:spAutoFit/>
          </a:bodyPr>
          <a:lstStyle/>
          <a:p>
            <a:r>
              <a:rPr lang="es-419" dirty="0" smtClean="0"/>
              <a:t>Los ejemplos más comunes que podemos nombrar de excepciones:</a:t>
            </a:r>
          </a:p>
          <a:p>
            <a:endParaRPr lang="es-419" dirty="0" smtClean="0"/>
          </a:p>
          <a:p>
            <a:pPr>
              <a:buFont typeface="Arial" panose="020B0604020202020204" pitchFamily="34" charset="0"/>
              <a:buChar char="•"/>
            </a:pPr>
            <a:r>
              <a:rPr lang="es-419" dirty="0" smtClean="0"/>
              <a:t>Tratar de convertir a entero un </a:t>
            </a:r>
            <a:r>
              <a:rPr lang="es-419" dirty="0" err="1" smtClean="0"/>
              <a:t>String</a:t>
            </a:r>
            <a:r>
              <a:rPr lang="es-419" dirty="0" smtClean="0"/>
              <a:t> que no contiene valores numéricos.</a:t>
            </a:r>
          </a:p>
          <a:p>
            <a:pPr>
              <a:buFont typeface="Arial" panose="020B0604020202020204" pitchFamily="34" charset="0"/>
              <a:buChar char="•"/>
            </a:pPr>
            <a:r>
              <a:rPr lang="es-419" dirty="0" smtClean="0"/>
              <a:t>Tratar de dividir por cero.</a:t>
            </a:r>
          </a:p>
          <a:p>
            <a:pPr>
              <a:buFont typeface="Arial" panose="020B0604020202020204" pitchFamily="34" charset="0"/>
              <a:buChar char="•"/>
            </a:pPr>
            <a:r>
              <a:rPr lang="es-419" dirty="0" smtClean="0"/>
              <a:t>Abrir un archivo de texto inexistente o que se encuentra bloqueado por otra aplicación.</a:t>
            </a:r>
          </a:p>
          <a:p>
            <a:pPr>
              <a:buFont typeface="Arial" panose="020B0604020202020204" pitchFamily="34" charset="0"/>
              <a:buChar char="•"/>
            </a:pPr>
            <a:r>
              <a:rPr lang="es-419" dirty="0" smtClean="0"/>
              <a:t>Conectar con un servidor de bases de datos que no se encuentra activo.</a:t>
            </a:r>
          </a:p>
          <a:p>
            <a:pPr>
              <a:buFont typeface="Arial" panose="020B0604020202020204" pitchFamily="34" charset="0"/>
              <a:buChar char="•"/>
            </a:pPr>
            <a:r>
              <a:rPr lang="es-419" dirty="0" smtClean="0"/>
              <a:t>Acceder a subíndices de vectores y matrices fuera de rango.</a:t>
            </a:r>
          </a:p>
          <a:p>
            <a:pPr>
              <a:buFont typeface="Arial" panose="020B0604020202020204" pitchFamily="34" charset="0"/>
              <a:buChar char="•"/>
            </a:pPr>
            <a:endParaRPr lang="es-419" dirty="0" smtClean="0"/>
          </a:p>
          <a:p>
            <a:r>
              <a:rPr lang="es-419" dirty="0" smtClean="0"/>
              <a:t>La captura de excepciones permite crear programas mucho más robustos y tolerante a fallas que ocurren en escasas situaciones, pero en caso que se presenten se dispone de un algoritmo alternativo para reaccionar a dicha situación evitando que el programa finalice su ejecución.</a:t>
            </a:r>
            <a:endParaRPr lang="es-419" dirty="0"/>
          </a:p>
        </p:txBody>
      </p:sp>
    </p:spTree>
    <p:extLst>
      <p:ext uri="{BB962C8B-B14F-4D97-AF65-F5344CB8AC3E}">
        <p14:creationId xmlns:p14="http://schemas.microsoft.com/office/powerpoint/2010/main" val="316557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646331"/>
          </a:xfrm>
          <a:prstGeom prst="rect">
            <a:avLst/>
          </a:prstGeom>
        </p:spPr>
        <p:txBody>
          <a:bodyPr wrap="square">
            <a:spAutoFit/>
          </a:bodyPr>
          <a:lstStyle/>
          <a:p>
            <a:r>
              <a:rPr lang="es-419" dirty="0" smtClean="0"/>
              <a:t>En Java, cuando se produce una situación anómala en un método, “se lanza” un objeto “</a:t>
            </a:r>
            <a:r>
              <a:rPr lang="es-419" dirty="0" err="1" smtClean="0"/>
              <a:t>Throwable</a:t>
            </a:r>
            <a:r>
              <a:rPr lang="es-419" dirty="0" smtClean="0"/>
              <a:t>”.</a:t>
            </a:r>
            <a:endParaRPr lang="es-419" dirty="0"/>
          </a:p>
        </p:txBody>
      </p:sp>
      <p:sp>
        <p:nvSpPr>
          <p:cNvPr id="7" name="Rectángulo 6"/>
          <p:cNvSpPr/>
          <p:nvPr/>
        </p:nvSpPr>
        <p:spPr>
          <a:xfrm>
            <a:off x="1122096" y="2967335"/>
            <a:ext cx="8580254" cy="646331"/>
          </a:xfrm>
          <a:prstGeom prst="rect">
            <a:avLst/>
          </a:prstGeom>
        </p:spPr>
        <p:txBody>
          <a:bodyPr wrap="square">
            <a:spAutoFit/>
          </a:bodyPr>
          <a:lstStyle/>
          <a:p>
            <a:r>
              <a:rPr lang="es-419" dirty="0" smtClean="0"/>
              <a:t>Cualquier método que haya llamado al método que lanza la excepción puede “capturar la excepción” y tomar las medidas que estime oportunas.</a:t>
            </a:r>
            <a:endParaRPr lang="es-419" dirty="0"/>
          </a:p>
        </p:txBody>
      </p:sp>
      <p:sp>
        <p:nvSpPr>
          <p:cNvPr id="8" name="Rectángulo 7"/>
          <p:cNvSpPr/>
          <p:nvPr/>
        </p:nvSpPr>
        <p:spPr>
          <a:xfrm>
            <a:off x="1122096" y="4025522"/>
            <a:ext cx="8984856" cy="923330"/>
          </a:xfrm>
          <a:prstGeom prst="rect">
            <a:avLst/>
          </a:prstGeom>
        </p:spPr>
        <p:txBody>
          <a:bodyPr wrap="square">
            <a:spAutoFit/>
          </a:bodyPr>
          <a:lstStyle/>
          <a:p>
            <a:r>
              <a:rPr lang="es-419" dirty="0" smtClean="0"/>
              <a:t>Tras capturar la excepción, el control no vuelve al método en el que se produjo la excepción, sino que la ejecución del programa continúa en el punto donde se haya capturado la excepción,</a:t>
            </a:r>
            <a:endParaRPr lang="es-419" dirty="0"/>
          </a:p>
        </p:txBody>
      </p:sp>
      <p:sp>
        <p:nvSpPr>
          <p:cNvPr id="9" name="Rectángulo 8"/>
          <p:cNvSpPr/>
          <p:nvPr/>
        </p:nvSpPr>
        <p:spPr>
          <a:xfrm>
            <a:off x="4496475" y="5360708"/>
            <a:ext cx="6096000" cy="923330"/>
          </a:xfrm>
          <a:prstGeom prst="rect">
            <a:avLst/>
          </a:prstGeom>
        </p:spPr>
        <p:txBody>
          <a:bodyPr>
            <a:spAutoFit/>
          </a:bodyPr>
          <a:lstStyle/>
          <a:p>
            <a:r>
              <a:rPr lang="es-419" b="1" dirty="0" smtClean="0"/>
              <a:t>Consecuencia</a:t>
            </a:r>
            <a:r>
              <a:rPr lang="es-419" dirty="0" smtClean="0"/>
              <a:t>:</a:t>
            </a:r>
          </a:p>
          <a:p>
            <a:r>
              <a:rPr lang="es-419" dirty="0" smtClean="0"/>
              <a:t>Nunca más tendremos que preocuparnos de “diseñar” códigos de error.</a:t>
            </a:r>
            <a:endParaRPr lang="es-419" dirty="0"/>
          </a:p>
        </p:txBody>
      </p:sp>
    </p:spTree>
    <p:extLst>
      <p:ext uri="{BB962C8B-B14F-4D97-AF65-F5344CB8AC3E}">
        <p14:creationId xmlns:p14="http://schemas.microsoft.com/office/powerpoint/2010/main" val="168348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pic>
        <p:nvPicPr>
          <p:cNvPr id="3" name="Imagen 2"/>
          <p:cNvPicPr>
            <a:picLocks noChangeAspect="1"/>
          </p:cNvPicPr>
          <p:nvPr/>
        </p:nvPicPr>
        <p:blipFill>
          <a:blip r:embed="rId2"/>
          <a:stretch>
            <a:fillRect/>
          </a:stretch>
        </p:blipFill>
        <p:spPr>
          <a:xfrm>
            <a:off x="2438400" y="927550"/>
            <a:ext cx="7315200" cy="5715000"/>
          </a:xfrm>
          <a:prstGeom prst="rect">
            <a:avLst/>
          </a:prstGeom>
        </p:spPr>
      </p:pic>
    </p:spTree>
    <p:extLst>
      <p:ext uri="{BB962C8B-B14F-4D97-AF65-F5344CB8AC3E}">
        <p14:creationId xmlns:p14="http://schemas.microsoft.com/office/powerpoint/2010/main" val="422875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err="1" smtClean="0"/>
              <a:t>Throwable</a:t>
            </a:r>
            <a:endParaRPr lang="es-419" b="1" dirty="0"/>
          </a:p>
        </p:txBody>
      </p:sp>
      <p:sp>
        <p:nvSpPr>
          <p:cNvPr id="2" name="Rectángulo 1"/>
          <p:cNvSpPr/>
          <p:nvPr/>
        </p:nvSpPr>
        <p:spPr>
          <a:xfrm>
            <a:off x="1065452" y="2136338"/>
            <a:ext cx="9899256" cy="2862322"/>
          </a:xfrm>
          <a:prstGeom prst="rect">
            <a:avLst/>
          </a:prstGeom>
        </p:spPr>
        <p:txBody>
          <a:bodyPr wrap="square">
            <a:spAutoFit/>
          </a:bodyPr>
          <a:lstStyle/>
          <a:p>
            <a:r>
              <a:rPr lang="es-419" dirty="0" smtClean="0"/>
              <a:t>Es la Clase base que representa todo lo que se puede “lanzar” en Java</a:t>
            </a:r>
          </a:p>
          <a:p>
            <a:endParaRPr lang="es-419" dirty="0" smtClean="0"/>
          </a:p>
          <a:p>
            <a:r>
              <a:rPr lang="es-419" dirty="0" smtClean="0"/>
              <a:t>Contiene una instantánea del estado de la pila en el momento en el que se creó el objeto ( “</a:t>
            </a:r>
            <a:r>
              <a:rPr lang="es-419" dirty="0" err="1" smtClean="0"/>
              <a:t>stack</a:t>
            </a:r>
            <a:r>
              <a:rPr lang="es-419" dirty="0" smtClean="0"/>
              <a:t> trace” o “</a:t>
            </a:r>
            <a:r>
              <a:rPr lang="es-419" dirty="0" err="1" smtClean="0"/>
              <a:t>call</a:t>
            </a:r>
            <a:r>
              <a:rPr lang="es-419" dirty="0" smtClean="0"/>
              <a:t> </a:t>
            </a:r>
            <a:r>
              <a:rPr lang="es-419" dirty="0" err="1" smtClean="0"/>
              <a:t>chain</a:t>
            </a:r>
            <a:r>
              <a:rPr lang="es-419" dirty="0" smtClean="0"/>
              <a:t>").</a:t>
            </a:r>
          </a:p>
          <a:p>
            <a:endParaRPr lang="es-419" dirty="0" smtClean="0"/>
          </a:p>
          <a:p>
            <a:r>
              <a:rPr lang="es-419" dirty="0" smtClean="0"/>
              <a:t>Almacena un mensaje (variable de instancia de tipo </a:t>
            </a:r>
            <a:r>
              <a:rPr lang="es-419" dirty="0" err="1" smtClean="0"/>
              <a:t>String</a:t>
            </a:r>
            <a:r>
              <a:rPr lang="es-419" dirty="0" smtClean="0"/>
              <a:t>) que podemos utilizar para detallar qué error se produjo.</a:t>
            </a:r>
          </a:p>
          <a:p>
            <a:endParaRPr lang="es-419" dirty="0" smtClean="0"/>
          </a:p>
          <a:p>
            <a:r>
              <a:rPr lang="es-419" dirty="0" smtClean="0"/>
              <a:t>Puede tener una causa, también de tipo </a:t>
            </a:r>
            <a:r>
              <a:rPr lang="es-419" dirty="0" err="1" smtClean="0"/>
              <a:t>Throwable</a:t>
            </a:r>
            <a:r>
              <a:rPr lang="es-419" dirty="0" smtClean="0"/>
              <a:t>, que permite representar el error que causó el inconveniente.</a:t>
            </a:r>
            <a:endParaRPr lang="es-419" dirty="0"/>
          </a:p>
        </p:txBody>
      </p:sp>
    </p:spTree>
    <p:extLst>
      <p:ext uri="{BB962C8B-B14F-4D97-AF65-F5344CB8AC3E}">
        <p14:creationId xmlns:p14="http://schemas.microsoft.com/office/powerpoint/2010/main" val="311271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smtClean="0"/>
              <a:t>Error</a:t>
            </a:r>
            <a:endParaRPr lang="es-419" b="1" dirty="0"/>
          </a:p>
        </p:txBody>
      </p:sp>
      <p:sp>
        <p:nvSpPr>
          <p:cNvPr id="3" name="Rectángulo 2"/>
          <p:cNvSpPr/>
          <p:nvPr/>
        </p:nvSpPr>
        <p:spPr>
          <a:xfrm>
            <a:off x="1122096" y="2228671"/>
            <a:ext cx="9915440" cy="923330"/>
          </a:xfrm>
          <a:prstGeom prst="rect">
            <a:avLst/>
          </a:prstGeom>
        </p:spPr>
        <p:txBody>
          <a:bodyPr wrap="square">
            <a:spAutoFit/>
          </a:bodyPr>
          <a:lstStyle/>
          <a:p>
            <a:r>
              <a:rPr lang="es-419" dirty="0" smtClean="0"/>
              <a:t>Subclase de </a:t>
            </a:r>
            <a:r>
              <a:rPr lang="es-419" dirty="0" err="1" smtClean="0"/>
              <a:t>Throwable</a:t>
            </a:r>
            <a:r>
              <a:rPr lang="es-419" dirty="0" smtClean="0"/>
              <a:t> que indica problemas graves que una aplicación no debería intentar solucionar.</a:t>
            </a:r>
          </a:p>
          <a:p>
            <a:endParaRPr lang="es-419" dirty="0" smtClean="0"/>
          </a:p>
          <a:p>
            <a:r>
              <a:rPr lang="es-419" dirty="0" smtClean="0"/>
              <a:t>Ejemplos: Memoria agotada, error interno de la JVM…</a:t>
            </a:r>
            <a:endParaRPr lang="es-419" dirty="0"/>
          </a:p>
        </p:txBody>
      </p:sp>
    </p:spTree>
    <p:extLst>
      <p:ext uri="{BB962C8B-B14F-4D97-AF65-F5344CB8AC3E}">
        <p14:creationId xmlns:p14="http://schemas.microsoft.com/office/powerpoint/2010/main" val="390248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err="1" smtClean="0"/>
              <a:t>Exception</a:t>
            </a:r>
            <a:endParaRPr lang="es-419" b="1" dirty="0"/>
          </a:p>
        </p:txBody>
      </p:sp>
      <p:sp>
        <p:nvSpPr>
          <p:cNvPr id="2" name="Rectángulo 1"/>
          <p:cNvSpPr/>
          <p:nvPr/>
        </p:nvSpPr>
        <p:spPr>
          <a:xfrm>
            <a:off x="1122096" y="2274838"/>
            <a:ext cx="9818336" cy="2585323"/>
          </a:xfrm>
          <a:prstGeom prst="rect">
            <a:avLst/>
          </a:prstGeom>
        </p:spPr>
        <p:txBody>
          <a:bodyPr wrap="square">
            <a:spAutoFit/>
          </a:bodyPr>
          <a:lstStyle/>
          <a:p>
            <a:r>
              <a:rPr lang="es-419" dirty="0" err="1" smtClean="0"/>
              <a:t>Exception</a:t>
            </a:r>
            <a:r>
              <a:rPr lang="es-419" dirty="0" smtClean="0"/>
              <a:t> y sus subclases indican situaciones que una aplicación debería tratar de forma razonable.</a:t>
            </a:r>
          </a:p>
          <a:p>
            <a:endParaRPr lang="es-419" dirty="0" smtClean="0"/>
          </a:p>
          <a:p>
            <a:r>
              <a:rPr lang="es-419" dirty="0" smtClean="0"/>
              <a:t>Los dos tipos principales de excepciones son:</a:t>
            </a:r>
          </a:p>
          <a:p>
            <a:endParaRPr lang="es-419" dirty="0" smtClean="0"/>
          </a:p>
          <a:p>
            <a:r>
              <a:rPr lang="es-419" b="1" dirty="0" err="1" smtClean="0"/>
              <a:t>RuntimeException</a:t>
            </a:r>
            <a:r>
              <a:rPr lang="es-419" dirty="0" smtClean="0"/>
              <a:t> (errores del programador, como una división por cero o el acceso fuera de los límites de un </a:t>
            </a:r>
            <a:r>
              <a:rPr lang="es-419" dirty="0" err="1" smtClean="0"/>
              <a:t>array</a:t>
            </a:r>
            <a:r>
              <a:rPr lang="es-419" dirty="0" smtClean="0"/>
              <a:t>)</a:t>
            </a:r>
          </a:p>
          <a:p>
            <a:endParaRPr lang="es-419" dirty="0" smtClean="0"/>
          </a:p>
          <a:p>
            <a:r>
              <a:rPr lang="es-419" b="1" dirty="0" err="1" smtClean="0"/>
              <a:t>IOException</a:t>
            </a:r>
            <a:r>
              <a:rPr lang="es-419" dirty="0" smtClean="0"/>
              <a:t> (errores que no puede evitar el programador, generalmente relacionados con la entrada/salida del programa)</a:t>
            </a:r>
            <a:endParaRPr lang="es-419" dirty="0"/>
          </a:p>
        </p:txBody>
      </p:sp>
    </p:spTree>
    <p:extLst>
      <p:ext uri="{BB962C8B-B14F-4D97-AF65-F5344CB8AC3E}">
        <p14:creationId xmlns:p14="http://schemas.microsoft.com/office/powerpoint/2010/main" val="11693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106952" y="0"/>
            <a:ext cx="2085048" cy="369332"/>
          </a:xfrm>
          <a:prstGeom prst="rect">
            <a:avLst/>
          </a:prstGeom>
          <a:noFill/>
        </p:spPr>
        <p:txBody>
          <a:bodyPr wrap="square" rtlCol="0">
            <a:spAutoFit/>
          </a:bodyPr>
          <a:lstStyle/>
          <a:p>
            <a:r>
              <a:rPr lang="es-AR" b="1" dirty="0" smtClean="0"/>
              <a:t>Excepciones en Java</a:t>
            </a:r>
            <a:endParaRPr lang="es-419" b="1" dirty="0"/>
          </a:p>
        </p:txBody>
      </p:sp>
      <p:sp>
        <p:nvSpPr>
          <p:cNvPr id="5" name="Rectángulo 4"/>
          <p:cNvSpPr/>
          <p:nvPr/>
        </p:nvSpPr>
        <p:spPr>
          <a:xfrm>
            <a:off x="1122096" y="1616900"/>
            <a:ext cx="9041500" cy="369332"/>
          </a:xfrm>
          <a:prstGeom prst="rect">
            <a:avLst/>
          </a:prstGeom>
        </p:spPr>
        <p:txBody>
          <a:bodyPr wrap="square">
            <a:spAutoFit/>
          </a:bodyPr>
          <a:lstStyle/>
          <a:p>
            <a:r>
              <a:rPr lang="es-419" b="1" dirty="0" smtClean="0"/>
              <a:t>Captura de Excepciones. Bloques try-catch</a:t>
            </a:r>
            <a:endParaRPr lang="es-419" b="1" dirty="0"/>
          </a:p>
        </p:txBody>
      </p:sp>
      <p:sp>
        <p:nvSpPr>
          <p:cNvPr id="2" name="Rectángulo 1"/>
          <p:cNvSpPr/>
          <p:nvPr/>
        </p:nvSpPr>
        <p:spPr>
          <a:xfrm>
            <a:off x="1122095" y="2356637"/>
            <a:ext cx="10020637" cy="1754326"/>
          </a:xfrm>
          <a:prstGeom prst="rect">
            <a:avLst/>
          </a:prstGeom>
        </p:spPr>
        <p:txBody>
          <a:bodyPr wrap="square">
            <a:spAutoFit/>
          </a:bodyPr>
          <a:lstStyle/>
          <a:p>
            <a:r>
              <a:rPr lang="es-419" dirty="0" smtClean="0"/>
              <a:t>Se utilizan en Java para capturar las excepciones que se hayan producido en el bloque de código delimitado por try y catch. </a:t>
            </a:r>
          </a:p>
          <a:p>
            <a:endParaRPr lang="es-419" dirty="0" smtClean="0"/>
          </a:p>
          <a:p>
            <a:r>
              <a:rPr lang="es-419" dirty="0" smtClean="0"/>
              <a:t>En cuanto se produce la excepción, la ejecución del bloque try termina.</a:t>
            </a:r>
          </a:p>
          <a:p>
            <a:endParaRPr lang="es-419" dirty="0" smtClean="0"/>
          </a:p>
          <a:p>
            <a:r>
              <a:rPr lang="es-419" dirty="0" smtClean="0"/>
              <a:t>La cláusula catch recibe como argumento un objeto </a:t>
            </a:r>
            <a:r>
              <a:rPr lang="es-419" dirty="0" err="1" smtClean="0"/>
              <a:t>Throwable</a:t>
            </a:r>
            <a:r>
              <a:rPr lang="es-419" dirty="0" smtClean="0"/>
              <a:t> (descendiente de él).</a:t>
            </a:r>
            <a:endParaRPr lang="es-419" dirty="0"/>
          </a:p>
        </p:txBody>
      </p:sp>
    </p:spTree>
    <p:extLst>
      <p:ext uri="{BB962C8B-B14F-4D97-AF65-F5344CB8AC3E}">
        <p14:creationId xmlns:p14="http://schemas.microsoft.com/office/powerpoint/2010/main" val="23015455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1604</Words>
  <Application>Microsoft Office PowerPoint</Application>
  <PresentationFormat>Panorámica</PresentationFormat>
  <Paragraphs>198</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 Unicode MS</vt:lpstr>
      <vt:lpstr>Arial</vt:lpstr>
      <vt:lpstr>Calibri</vt:lpstr>
      <vt:lpstr>Calibri Light</vt:lpstr>
      <vt:lpstr>Tema de Office</vt:lpstr>
      <vt:lpstr>EXCEPCIONES  Laboratorio de Computación II 2024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julio M</dc:creator>
  <cp:lastModifiedBy>julio M</cp:lastModifiedBy>
  <cp:revision>34</cp:revision>
  <dcterms:created xsi:type="dcterms:W3CDTF">2024-01-28T14:16:39Z</dcterms:created>
  <dcterms:modified xsi:type="dcterms:W3CDTF">2024-02-15T19:00:46Z</dcterms:modified>
</cp:coreProperties>
</file>