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317" r:id="rId3"/>
    <p:sldId id="318" r:id="rId4"/>
    <p:sldId id="319" r:id="rId5"/>
    <p:sldId id="320" r:id="rId6"/>
    <p:sldId id="321" r:id="rId7"/>
    <p:sldId id="322" r:id="rId8"/>
    <p:sldId id="323" r:id="rId9"/>
  </p:sldIdLst>
  <p:sldSz cx="9144000" cy="5143500" type="screen16x9"/>
  <p:notesSz cx="6858000" cy="9144000"/>
  <p:embeddedFontLst>
    <p:embeddedFont>
      <p:font typeface="Nunito" charset="0"/>
      <p:regular r:id="rId11"/>
      <p:bold r:id="rId12"/>
      <p:italic r:id="rId13"/>
      <p:boldItalic r:id="rId14"/>
    </p:embeddedFont>
    <p:embeddedFont>
      <p:font typeface="Questrial"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FD6FF4D-FA38-4AB7-AA87-EB5DA22D7DD2}">
  <a:tblStyle styleId="{7FD6FF4D-FA38-4AB7-AA87-EB5DA22D7D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90610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Programación orientada a objetos</a:t>
            </a:r>
            <a:endParaRPr b="0" dirty="0">
              <a:solidFill>
                <a:schemeClr val="accent1"/>
              </a:solidFill>
            </a:endParaRPr>
          </a:p>
        </p:txBody>
      </p:sp>
      <p:cxnSp>
        <p:nvCxnSpPr>
          <p:cNvPr id="145" name="Google Shape;145;p28"/>
          <p:cNvCxnSpPr/>
          <p:nvPr/>
        </p:nvCxnSpPr>
        <p:spPr>
          <a:xfrm>
            <a:off x="4138541" y="3821618"/>
            <a:ext cx="3113400" cy="0"/>
          </a:xfrm>
          <a:prstGeom prst="straightConnector1">
            <a:avLst/>
          </a:prstGeom>
          <a:noFill/>
          <a:ln w="19050" cap="flat" cmpd="sng">
            <a:solidFill>
              <a:schemeClr val="dk1"/>
            </a:solidFill>
            <a:prstDash val="solid"/>
            <a:round/>
            <a:headEnd type="none" w="med" len="med"/>
            <a:tailEnd type="none" w="med" len="med"/>
          </a:ln>
        </p:spPr>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33" t="7808" r="7332" b="11163"/>
          <a:stretch/>
        </p:blipFill>
        <p:spPr bwMode="auto">
          <a:xfrm>
            <a:off x="251520" y="1621726"/>
            <a:ext cx="3703276" cy="190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Interfaces</a:t>
            </a:r>
            <a:endParaRPr lang="es-AR" dirty="0"/>
          </a:p>
        </p:txBody>
      </p:sp>
      <p:sp>
        <p:nvSpPr>
          <p:cNvPr id="3" name="2 Marcador de texto"/>
          <p:cNvSpPr>
            <a:spLocks noGrp="1"/>
          </p:cNvSpPr>
          <p:nvPr>
            <p:ph type="body" idx="1"/>
          </p:nvPr>
        </p:nvSpPr>
        <p:spPr>
          <a:xfrm>
            <a:off x="975000" y="1059582"/>
            <a:ext cx="7194000" cy="3390600"/>
          </a:xfrm>
        </p:spPr>
        <p:txBody>
          <a:bodyPr/>
          <a:lstStyle/>
          <a:p>
            <a:pPr marL="114300" indent="0">
              <a:buNone/>
            </a:pPr>
            <a:r>
              <a:rPr lang="es-ES" sz="1400" dirty="0"/>
              <a:t>una </a:t>
            </a:r>
            <a:r>
              <a:rPr lang="es-ES" sz="1400" b="1" dirty="0"/>
              <a:t>interfaz</a:t>
            </a:r>
            <a:r>
              <a:rPr lang="es-ES" sz="1400" dirty="0"/>
              <a:t> en Java define un conjunto de métodos que deben ser implementados por cualquier clase que implemente esa interfaz. Es como un acuerdo formal que garantiza que una clase tendrá ciertos comportamientos.</a:t>
            </a:r>
          </a:p>
          <a:p>
            <a:pPr marL="114300" indent="0">
              <a:buNone/>
            </a:pPr>
            <a:r>
              <a:rPr lang="es-ES" sz="1400" dirty="0"/>
              <a:t>La principal característica de una interfaz es que solo declara métodos, pero no proporciona implementaciones para ellos. Es decir, no define el “cómo” de la funcionalidad, solo especifica el “qué”. Las clases que implementan una interfaz deben proporcionar sus propias implementaciones para cada uno de los métodos declarados en la interfaz.</a:t>
            </a:r>
          </a:p>
          <a:p>
            <a:pPr marL="114300" indent="0">
              <a:buNone/>
            </a:pPr>
            <a:endParaRPr lang="es-ES" sz="1400" dirty="0" smtClean="0"/>
          </a:p>
          <a:p>
            <a:pPr marL="114300" indent="0">
              <a:buNone/>
            </a:pPr>
            <a:r>
              <a:rPr lang="es-ES" sz="1400" dirty="0"/>
              <a:t>La declaración de una interfaz en Java es sencilla y sigue una sintaxis específica. Para declarar una interfaz, utilizamos la palabra clave interface, seguida del nombre de la interfaz y un bloque de código que contiene la lista de métodos que la interfaz va a declarar</a:t>
            </a:r>
            <a:r>
              <a:rPr lang="es-ES" sz="1400" dirty="0" smtClean="0"/>
              <a:t>.</a:t>
            </a:r>
          </a:p>
          <a:p>
            <a:pPr marL="114300" indent="0">
              <a:buNone/>
            </a:pPr>
            <a:endParaRPr lang="es-ES" sz="1400" dirty="0"/>
          </a:p>
          <a:p>
            <a:pPr marL="114300" indent="0">
              <a:buNone/>
            </a:pPr>
            <a:endParaRPr lang="es-AR" sz="1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505" y="3723878"/>
            <a:ext cx="43243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64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941825" y="699542"/>
            <a:ext cx="7194000" cy="3893558"/>
          </a:xfrm>
        </p:spPr>
        <p:txBody>
          <a:bodyPr/>
          <a:lstStyle/>
          <a:p>
            <a:pPr marL="114300" indent="0">
              <a:buNone/>
            </a:pPr>
            <a:r>
              <a:rPr lang="es-ES" sz="1400" dirty="0"/>
              <a:t>Las interfaces también pueden contener constantes, las cuales son implícitamente </a:t>
            </a:r>
            <a:r>
              <a:rPr lang="es-ES" sz="1400" dirty="0" err="1"/>
              <a:t>public</a:t>
            </a:r>
            <a:r>
              <a:rPr lang="es-ES" sz="1400" dirty="0"/>
              <a:t>, </a:t>
            </a:r>
            <a:r>
              <a:rPr lang="es-ES" sz="1400" dirty="0" err="1"/>
              <a:t>static</a:t>
            </a:r>
            <a:r>
              <a:rPr lang="es-ES" sz="1400" dirty="0"/>
              <a:t> y final</a:t>
            </a:r>
            <a:r>
              <a:rPr lang="es-ES" sz="1400" dirty="0" smtClean="0"/>
              <a:t>.</a:t>
            </a:r>
          </a:p>
          <a:p>
            <a:pPr marL="114300" indent="0">
              <a:buNone/>
            </a:pPr>
            <a:endParaRPr lang="es-ES" sz="1400" dirty="0" smtClean="0"/>
          </a:p>
          <a:p>
            <a:pPr marL="114300" indent="0">
              <a:buNone/>
            </a:pPr>
            <a:endParaRPr lang="es-ES" sz="1400" dirty="0"/>
          </a:p>
          <a:p>
            <a:pPr marL="114300" indent="0">
              <a:buNone/>
            </a:pPr>
            <a:endParaRPr lang="es-ES" sz="1400" dirty="0" smtClean="0"/>
          </a:p>
          <a:p>
            <a:pPr marL="114300" indent="0">
              <a:buNone/>
            </a:pPr>
            <a:endParaRPr lang="es-ES" sz="1400" dirty="0"/>
          </a:p>
          <a:p>
            <a:pPr marL="114300" indent="0">
              <a:buNone/>
            </a:pPr>
            <a:endParaRPr lang="es-ES" sz="1400" dirty="0" smtClean="0"/>
          </a:p>
          <a:p>
            <a:pPr marL="114300" indent="0">
              <a:buNone/>
            </a:pPr>
            <a:endParaRPr lang="es-ES" sz="1400" dirty="0"/>
          </a:p>
          <a:p>
            <a:pPr marL="114300" indent="0">
              <a:buNone/>
            </a:pPr>
            <a:endParaRPr lang="es-ES" sz="1400" dirty="0" smtClean="0"/>
          </a:p>
          <a:p>
            <a:pPr marL="114300" indent="0">
              <a:buNone/>
            </a:pPr>
            <a:endParaRPr lang="es-ES" sz="1400" dirty="0"/>
          </a:p>
          <a:p>
            <a:pPr marL="114300" indent="0">
              <a:buNone/>
            </a:pPr>
            <a:endParaRPr lang="es-ES" sz="1400" dirty="0" smtClean="0"/>
          </a:p>
          <a:p>
            <a:pPr marL="114300" indent="0">
              <a:buNone/>
            </a:pPr>
            <a:endParaRPr lang="es-ES" sz="1600" u="sng" dirty="0" smtClean="0"/>
          </a:p>
          <a:p>
            <a:pPr marL="114300" indent="0">
              <a:buNone/>
            </a:pPr>
            <a:r>
              <a:rPr lang="es-ES" sz="1600" u="sng" dirty="0" smtClean="0"/>
              <a:t>IMPLEMENTACIÓN DE INTERFACES</a:t>
            </a:r>
          </a:p>
          <a:p>
            <a:pPr marL="114300" indent="0">
              <a:buNone/>
            </a:pPr>
            <a:endParaRPr lang="es-ES" sz="1400" dirty="0" smtClean="0"/>
          </a:p>
          <a:p>
            <a:pPr marL="114300" indent="0">
              <a:buNone/>
            </a:pPr>
            <a:r>
              <a:rPr lang="es-ES" sz="1400" dirty="0"/>
              <a:t>Para implementar una interfaz en una clase, se utiliza la palabra clave </a:t>
            </a:r>
            <a:r>
              <a:rPr lang="es-ES" sz="1400" i="1" dirty="0" err="1"/>
              <a:t>implements</a:t>
            </a:r>
            <a:r>
              <a:rPr lang="es-ES" sz="1400" dirty="0"/>
              <a:t>. La clase que implementa una interfaz debe proporcionar implementaciones para todos los métodos declarados en la interfaz</a:t>
            </a:r>
            <a:r>
              <a:rPr lang="es-ES" sz="1400" dirty="0" smtClean="0"/>
              <a:t>.</a:t>
            </a:r>
          </a:p>
          <a:p>
            <a:pPr marL="114300" indent="0">
              <a:buNone/>
            </a:pPr>
            <a:endParaRPr lang="es-E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071" y="1339401"/>
            <a:ext cx="44291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0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Paquetes</a:t>
            </a:r>
            <a:endParaRPr lang="es-AR" dirty="0"/>
          </a:p>
        </p:txBody>
      </p:sp>
      <p:sp>
        <p:nvSpPr>
          <p:cNvPr id="3" name="2 Marcador de texto"/>
          <p:cNvSpPr>
            <a:spLocks noGrp="1"/>
          </p:cNvSpPr>
          <p:nvPr>
            <p:ph type="body" idx="1"/>
          </p:nvPr>
        </p:nvSpPr>
        <p:spPr/>
        <p:txBody>
          <a:bodyPr/>
          <a:lstStyle/>
          <a:p>
            <a:pPr marL="114300" indent="0">
              <a:buNone/>
            </a:pPr>
            <a:r>
              <a:rPr lang="es-ES" sz="1400" dirty="0"/>
              <a:t>Un </a:t>
            </a:r>
            <a:r>
              <a:rPr lang="es-ES" sz="1400" b="1" dirty="0"/>
              <a:t>paquete</a:t>
            </a:r>
            <a:r>
              <a:rPr lang="es-ES" sz="1400" dirty="0"/>
              <a:t> (también conocido como “</a:t>
            </a:r>
            <a:r>
              <a:rPr lang="es-ES" sz="1400" i="1" dirty="0" err="1"/>
              <a:t>package</a:t>
            </a:r>
            <a:r>
              <a:rPr lang="es-ES" sz="1400" dirty="0"/>
              <a:t>” en inglés) es un mecanismo utilizado para organizar y estructurar clases relacionadas y otros elementos dentro de un proyecto. Los paquetes ayudan a evitar conflictos de nombres, proporcionan una estructura de directorios lógica y permiten el control de acceso a clases y miembros</a:t>
            </a:r>
            <a:r>
              <a:rPr lang="es-ES" sz="1400" dirty="0" smtClean="0"/>
              <a:t>.</a:t>
            </a:r>
          </a:p>
          <a:p>
            <a:pPr marL="114300" indent="0">
              <a:buNone/>
            </a:pPr>
            <a:endParaRPr lang="es-ES" sz="1400" dirty="0"/>
          </a:p>
          <a:p>
            <a:pPr marL="114300" indent="0">
              <a:buNone/>
            </a:pPr>
            <a:r>
              <a:rPr lang="es-ES" sz="1400" dirty="0"/>
              <a:t>La organización de clases en paquetes es una práctica común para mantener un código bien estructurado y modular. Los paquetes ayudan a organizar y agrupar clases relacionadas en un espacio de nombres </a:t>
            </a:r>
            <a:r>
              <a:rPr lang="es-ES" sz="1400" dirty="0" smtClean="0"/>
              <a:t>específico.</a:t>
            </a:r>
          </a:p>
          <a:p>
            <a:pPr marL="114300" indent="0">
              <a:buNone/>
            </a:pPr>
            <a:endParaRPr lang="es-ES" sz="1400" dirty="0"/>
          </a:p>
          <a:p>
            <a:pPr marL="114300" indent="0">
              <a:buNone/>
            </a:pPr>
            <a:endParaRPr lang="es-AR"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696" y="3224213"/>
            <a:ext cx="2667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39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9502"/>
            <a:ext cx="8424936" cy="648071"/>
          </a:xfrm>
        </p:spPr>
        <p:txBody>
          <a:bodyPr/>
          <a:lstStyle/>
          <a:p>
            <a:r>
              <a:rPr lang="es-ES" dirty="0"/>
              <a:t>Importación de clases de otros paquetes</a:t>
            </a:r>
            <a:br>
              <a:rPr lang="es-ES" dirty="0"/>
            </a:br>
            <a:r>
              <a:rPr lang="es-ES" dirty="0"/>
              <a:t/>
            </a:r>
            <a:br>
              <a:rPr lang="es-ES" dirty="0"/>
            </a:br>
            <a:endParaRPr lang="es-AR" dirty="0"/>
          </a:p>
        </p:txBody>
      </p:sp>
      <p:sp>
        <p:nvSpPr>
          <p:cNvPr id="3" name="2 Marcador de texto"/>
          <p:cNvSpPr>
            <a:spLocks noGrp="1"/>
          </p:cNvSpPr>
          <p:nvPr>
            <p:ph type="body" idx="1"/>
          </p:nvPr>
        </p:nvSpPr>
        <p:spPr/>
        <p:txBody>
          <a:bodyPr/>
          <a:lstStyle/>
          <a:p>
            <a:pPr marL="114300" indent="0">
              <a:buNone/>
            </a:pPr>
            <a:r>
              <a:rPr lang="es-ES" sz="1400" dirty="0"/>
              <a:t>La importación de clases de otros paquetes en Java te permite utilizar esas clases en tu código actual, hay diferentes maneras de hacer esto</a:t>
            </a:r>
            <a:r>
              <a:rPr lang="es-ES" sz="1400" dirty="0" smtClean="0"/>
              <a:t>.</a:t>
            </a:r>
          </a:p>
          <a:p>
            <a:pPr marL="114300" indent="0">
              <a:buNone/>
            </a:pPr>
            <a:endParaRPr lang="es-ES" sz="1400" dirty="0" smtClean="0"/>
          </a:p>
          <a:p>
            <a:pPr marL="400050" indent="-285750">
              <a:buClrTx/>
              <a:buFont typeface="Wingdings" pitchFamily="2" charset="2"/>
              <a:buChar char="§"/>
            </a:pPr>
            <a:r>
              <a:rPr lang="es-ES" sz="1400" b="1" dirty="0"/>
              <a:t>Puedes importar una clase específica de otro paquete utilizando la palabra clave </a:t>
            </a:r>
            <a:r>
              <a:rPr lang="es-ES" sz="1400" b="1" dirty="0" err="1"/>
              <a:t>import</a:t>
            </a:r>
            <a:r>
              <a:rPr lang="es-ES" sz="1400" b="1" dirty="0"/>
              <a:t> seguida del nombre completo de la clase</a:t>
            </a:r>
            <a:r>
              <a:rPr lang="es-ES" sz="1400" dirty="0" smtClean="0"/>
              <a:t>.</a:t>
            </a:r>
          </a:p>
          <a:p>
            <a:pPr marL="114300" indent="0">
              <a:buClrTx/>
              <a:buNone/>
            </a:pPr>
            <a:r>
              <a:rPr lang="es-AR" sz="1400" i="1" dirty="0" err="1"/>
              <a:t>import</a:t>
            </a:r>
            <a:r>
              <a:rPr lang="es-AR" sz="1400" i="1" dirty="0"/>
              <a:t> </a:t>
            </a:r>
            <a:r>
              <a:rPr lang="es-AR" sz="1400" i="1" dirty="0" err="1"/>
              <a:t>com.otropaquete.OtraClase</a:t>
            </a:r>
            <a:r>
              <a:rPr lang="es-AR" sz="1400" i="1" dirty="0" smtClean="0"/>
              <a:t>;</a:t>
            </a:r>
          </a:p>
          <a:p>
            <a:pPr marL="114300" indent="0">
              <a:buClrTx/>
              <a:buNone/>
            </a:pPr>
            <a:endParaRPr lang="es-ES" sz="1400" i="1" dirty="0"/>
          </a:p>
          <a:p>
            <a:pPr marL="400050" indent="-285750">
              <a:buClrTx/>
              <a:buFont typeface="Wingdings" pitchFamily="2" charset="2"/>
              <a:buChar char="§"/>
            </a:pPr>
            <a:r>
              <a:rPr lang="es-ES" sz="1400" b="1" dirty="0"/>
              <a:t>Si deseas importar todas las clases de un paquete, puedes utilizar un comodín *. Esto importará todas las clases del paquete</a:t>
            </a:r>
            <a:r>
              <a:rPr lang="es-ES" sz="1400" b="1" dirty="0" smtClean="0"/>
              <a:t>.</a:t>
            </a:r>
          </a:p>
          <a:p>
            <a:pPr marL="114300" indent="0">
              <a:buClrTx/>
              <a:buNone/>
            </a:pPr>
            <a:r>
              <a:rPr lang="es-AR" sz="1400" i="1" dirty="0" err="1"/>
              <a:t>import</a:t>
            </a:r>
            <a:r>
              <a:rPr lang="es-AR" sz="1400" i="1" dirty="0"/>
              <a:t> </a:t>
            </a:r>
            <a:r>
              <a:rPr lang="es-AR" sz="1400" i="1" dirty="0" err="1"/>
              <a:t>com.otropaquete</a:t>
            </a:r>
            <a:r>
              <a:rPr lang="es-AR" sz="1400" i="1" dirty="0" smtClean="0"/>
              <a:t>.*;</a:t>
            </a:r>
          </a:p>
          <a:p>
            <a:pPr marL="114300" indent="0">
              <a:buClrTx/>
              <a:buNone/>
            </a:pPr>
            <a:endParaRPr lang="es-ES" sz="1400" i="1" dirty="0"/>
          </a:p>
          <a:p>
            <a:pPr marL="400050" indent="-285750">
              <a:buClrTx/>
              <a:buFont typeface="Wingdings" pitchFamily="2" charset="2"/>
              <a:buChar char="§"/>
            </a:pPr>
            <a:r>
              <a:rPr lang="es-ES" sz="1400" b="1" dirty="0"/>
              <a:t>También puedes importar miembros estáticos (como variables o métodos estáticos) de una clase en otro paquete de forma estática. Esto se hace usando la palabra clave </a:t>
            </a:r>
            <a:r>
              <a:rPr lang="es-ES" sz="1400" b="1" dirty="0" err="1"/>
              <a:t>import</a:t>
            </a:r>
            <a:r>
              <a:rPr lang="es-ES" sz="1400" b="1" dirty="0"/>
              <a:t> </a:t>
            </a:r>
            <a:r>
              <a:rPr lang="es-ES" sz="1400" b="1" dirty="0" err="1"/>
              <a:t>static</a:t>
            </a:r>
            <a:r>
              <a:rPr lang="es-ES" sz="1400" b="1" dirty="0" smtClean="0"/>
              <a:t>.</a:t>
            </a:r>
          </a:p>
          <a:p>
            <a:pPr marL="114300" indent="0">
              <a:buClrTx/>
              <a:buNone/>
            </a:pPr>
            <a:r>
              <a:rPr lang="es-AR" sz="1400" i="1" dirty="0" err="1"/>
              <a:t>import</a:t>
            </a:r>
            <a:r>
              <a:rPr lang="es-AR" sz="1400" i="1" dirty="0"/>
              <a:t> </a:t>
            </a:r>
            <a:r>
              <a:rPr lang="es-AR" sz="1400" i="1" dirty="0" err="1"/>
              <a:t>static</a:t>
            </a:r>
            <a:r>
              <a:rPr lang="es-AR" sz="1400" i="1" dirty="0"/>
              <a:t> </a:t>
            </a:r>
            <a:r>
              <a:rPr lang="es-AR" sz="1400" i="1" dirty="0" err="1"/>
              <a:t>com.otropaquete.ClaseEstatica.metodoEstatico</a:t>
            </a:r>
            <a:r>
              <a:rPr lang="es-AR" sz="1400" i="1" dirty="0"/>
              <a:t>;</a:t>
            </a:r>
            <a:endParaRPr lang="es-ES" sz="1400" i="1" dirty="0" smtClean="0"/>
          </a:p>
          <a:p>
            <a:pPr marL="400050" indent="-285750">
              <a:buClrTx/>
              <a:buFont typeface="Wingdings" pitchFamily="2" charset="2"/>
              <a:buChar char="§"/>
            </a:pPr>
            <a:endParaRPr lang="es-AR" sz="1400" dirty="0"/>
          </a:p>
        </p:txBody>
      </p:sp>
    </p:spTree>
    <p:extLst>
      <p:ext uri="{BB962C8B-B14F-4D97-AF65-F5344CB8AC3E}">
        <p14:creationId xmlns:p14="http://schemas.microsoft.com/office/powerpoint/2010/main" val="22667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68825"/>
            <a:ext cx="8568952" cy="572700"/>
          </a:xfrm>
        </p:spPr>
        <p:txBody>
          <a:bodyPr/>
          <a:lstStyle/>
          <a:p>
            <a:r>
              <a:rPr lang="es-ES" dirty="0"/>
              <a:t>Beneficios de usar interfaces y paquetes</a:t>
            </a:r>
            <a:br>
              <a:rPr lang="es-ES" dirty="0"/>
            </a:br>
            <a:endParaRPr lang="es-AR" dirty="0"/>
          </a:p>
        </p:txBody>
      </p:sp>
      <p:sp>
        <p:nvSpPr>
          <p:cNvPr id="3" name="2 Marcador de texto"/>
          <p:cNvSpPr>
            <a:spLocks noGrp="1"/>
          </p:cNvSpPr>
          <p:nvPr>
            <p:ph type="body" idx="1"/>
          </p:nvPr>
        </p:nvSpPr>
        <p:spPr>
          <a:xfrm>
            <a:off x="611560" y="1131590"/>
            <a:ext cx="7848872" cy="3601498"/>
          </a:xfrm>
        </p:spPr>
        <p:txBody>
          <a:bodyPr/>
          <a:lstStyle/>
          <a:p>
            <a:pPr marL="114300" indent="0">
              <a:buNone/>
            </a:pPr>
            <a:r>
              <a:rPr lang="es-ES" sz="1400" b="1" dirty="0"/>
              <a:t>Organización y estructura</a:t>
            </a:r>
            <a:r>
              <a:rPr lang="es-ES" sz="1400" dirty="0"/>
              <a:t>: Los paquetes permiten organizar el código en módulos lógicos y separados. Esto facilita la navegación y la comprensión del código, especialmente en proyectos grandes. Además, los paquetes ofrecen una estructura jerárquica que refleja la arquitectura del sistema.</a:t>
            </a:r>
          </a:p>
          <a:p>
            <a:pPr marL="114300" indent="0">
              <a:buNone/>
            </a:pPr>
            <a:r>
              <a:rPr lang="es-ES" sz="1400" b="1" dirty="0"/>
              <a:t>Reutilización de código</a:t>
            </a:r>
            <a:r>
              <a:rPr lang="es-ES" sz="1400" dirty="0"/>
              <a:t>: Las interfaces permiten definir contratos o comportamientos que las clases deben implementar. Esto fomenta la reutilización de código, ya que múltiples clases pueden implementar una misma interfaz y proporcionar diferentes implementaciones para un mismo conjunto de métodos.</a:t>
            </a:r>
          </a:p>
          <a:p>
            <a:pPr marL="114300" indent="0">
              <a:buNone/>
            </a:pPr>
            <a:r>
              <a:rPr lang="es-ES" sz="1400" b="1" dirty="0"/>
              <a:t>Modularidad</a:t>
            </a:r>
            <a:r>
              <a:rPr lang="es-ES" sz="1400" dirty="0"/>
              <a:t>: Los paquetes permiten separar y encapsular diferentes componentes del sistema. Esto facilita el mantenimiento y la evolución del código, ya que los cambios en un módulo no afectarán directamente a otros módulos.</a:t>
            </a:r>
          </a:p>
          <a:p>
            <a:pPr marL="114300" indent="0">
              <a:buNone/>
            </a:pPr>
            <a:r>
              <a:rPr lang="es-ES" sz="1400" b="1" dirty="0"/>
              <a:t>Abstracción</a:t>
            </a:r>
            <a:r>
              <a:rPr lang="es-ES" sz="1400" dirty="0"/>
              <a:t>: Las interfaces proporcionan una capa de abstracción que permite escribir código más genérico y flexible. Al programar contra interfaces en lugar de clases concretas, se puede cambiar la implementación subyacente sin afectar al resto del código.</a:t>
            </a:r>
          </a:p>
          <a:p>
            <a:pPr marL="114300" indent="0">
              <a:buNone/>
            </a:pPr>
            <a:r>
              <a:rPr lang="es-ES" sz="1400" b="1" dirty="0"/>
              <a:t>Colaboración</a:t>
            </a:r>
            <a:r>
              <a:rPr lang="es-ES" sz="1400" dirty="0"/>
              <a:t>: El uso de interfaces y paquetes facilita la colaboración entre diferentes desarrolladores. Cada desarrollador puede trabajar en un paquete o interfaz específica sin interferir con el trabajo de los demás, siempre y cuando las interfaces se mantengan </a:t>
            </a:r>
            <a:r>
              <a:rPr lang="es-ES" sz="1400" dirty="0" smtClean="0"/>
              <a:t>consistentes.</a:t>
            </a:r>
            <a:endParaRPr lang="es-AR" sz="1400" dirty="0"/>
          </a:p>
        </p:txBody>
      </p:sp>
    </p:spTree>
    <p:extLst>
      <p:ext uri="{BB962C8B-B14F-4D97-AF65-F5344CB8AC3E}">
        <p14:creationId xmlns:p14="http://schemas.microsoft.com/office/powerpoint/2010/main" val="330303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A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347614"/>
            <a:ext cx="32670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990600"/>
            <a:ext cx="41624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970070"/>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631</Words>
  <Application>Microsoft Office PowerPoint</Application>
  <PresentationFormat>Presentación en pantalla (16:9)</PresentationFormat>
  <Paragraphs>42</Paragraphs>
  <Slides>8</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Nunito</vt:lpstr>
      <vt:lpstr>Darker Grotesque SemiBold</vt:lpstr>
      <vt:lpstr>Wingdings</vt:lpstr>
      <vt:lpstr>Questrial</vt:lpstr>
      <vt:lpstr>Livvic</vt:lpstr>
      <vt:lpstr>Minimalist Slides for meeting by Slidesgo</vt:lpstr>
      <vt:lpstr>Programación orientada a objetos</vt:lpstr>
      <vt:lpstr>Interfaces</vt:lpstr>
      <vt:lpstr>Presentación de PowerPoint</vt:lpstr>
      <vt:lpstr>Paquetes</vt:lpstr>
      <vt:lpstr>Importación de clases de otros paquetes  </vt:lpstr>
      <vt:lpstr>Beneficios de usar interfaces y paquetes </vt:lpstr>
      <vt:lpstr>Ejercicio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Cinthia Rigoni</dc:creator>
  <cp:lastModifiedBy>Cinthia Rigoni</cp:lastModifiedBy>
  <cp:revision>24</cp:revision>
  <dcterms:modified xsi:type="dcterms:W3CDTF">2024-04-04T00:54:15Z</dcterms:modified>
</cp:coreProperties>
</file>