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16" r:id="rId10"/>
  </p:sldIdLst>
  <p:sldSz cx="9144000" cy="5143500" type="screen16x9"/>
  <p:notesSz cx="6858000" cy="9144000"/>
  <p:embeddedFontLst>
    <p:embeddedFont>
      <p:font typeface="Questrial" charset="0"/>
      <p:regular r:id="rId12"/>
    </p:embeddedFont>
    <p:embeddedFont>
      <p:font typeface="Nunito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FD6FF4D-FA38-4AB7-AA87-EB5DA22D7DD2}">
  <a:tblStyle styleId="{7FD6FF4D-FA38-4AB7-AA87-EB5DA22D7D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-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0610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9" r:id="rId4"/>
    <p:sldLayoutId id="214748367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Programación orientada a objetos</a:t>
            </a:r>
            <a:endParaRPr b="0" dirty="0">
              <a:solidFill>
                <a:schemeClr val="accent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" t="7808" r="7332" b="11163"/>
          <a:stretch/>
        </p:blipFill>
        <p:spPr bwMode="auto">
          <a:xfrm>
            <a:off x="251520" y="1621726"/>
            <a:ext cx="3703276" cy="190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 Set y </a:t>
            </a:r>
            <a:r>
              <a:rPr lang="es-ES" dirty="0" err="1" smtClean="0"/>
              <a:t>Get</a:t>
            </a:r>
            <a:r>
              <a:rPr lang="es-ES" dirty="0" smtClean="0"/>
              <a:t>	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Los métodos </a:t>
            </a:r>
            <a:r>
              <a:rPr lang="es-ES" b="1" dirty="0" err="1"/>
              <a:t>get</a:t>
            </a:r>
            <a:r>
              <a:rPr lang="es-ES" dirty="0"/>
              <a:t> y </a:t>
            </a:r>
            <a:r>
              <a:rPr lang="es-ES" b="1" dirty="0"/>
              <a:t>set</a:t>
            </a:r>
            <a:r>
              <a:rPr lang="es-ES" dirty="0"/>
              <a:t>, son simples métodos que usamos en las clases para mostrar (</a:t>
            </a:r>
            <a:r>
              <a:rPr lang="es-ES" dirty="0" err="1"/>
              <a:t>get</a:t>
            </a:r>
            <a:r>
              <a:rPr lang="es-ES" dirty="0"/>
              <a:t>) o modificar (set) el valor de un atributo. El nombre del método siempre </a:t>
            </a:r>
            <a:r>
              <a:rPr lang="es-ES" dirty="0" err="1"/>
              <a:t>sera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o set y a continuación el nombre del atributo, su modificador siempre es </a:t>
            </a:r>
            <a:r>
              <a:rPr lang="es-ES" dirty="0" err="1"/>
              <a:t>public</a:t>
            </a:r>
            <a:r>
              <a:rPr lang="es-ES" dirty="0"/>
              <a:t> ya que queremos mostrar o modificar desde fuera la clase. Por ejemplo, </a:t>
            </a:r>
            <a:r>
              <a:rPr lang="es-ES" i="1" dirty="0" err="1"/>
              <a:t>getNombre</a:t>
            </a:r>
            <a:r>
              <a:rPr lang="es-ES" dirty="0"/>
              <a:t> o </a:t>
            </a:r>
            <a:r>
              <a:rPr lang="es-ES" i="1" dirty="0" err="1"/>
              <a:t>setNombre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u="sng" dirty="0" smtClean="0"/>
              <a:t>SINTAXIS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En </a:t>
            </a:r>
            <a:r>
              <a:rPr lang="es-ES" dirty="0" err="1" smtClean="0"/>
              <a:t>IntelliJIDEA</a:t>
            </a:r>
            <a:r>
              <a:rPr lang="es-ES" dirty="0" smtClean="0"/>
              <a:t> podemos generarlos automáticamente: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 smtClean="0"/>
              <a:t>Menú </a:t>
            </a:r>
            <a:r>
              <a:rPr lang="es-ES" i="1" dirty="0" err="1" smtClean="0"/>
              <a:t>Code</a:t>
            </a:r>
            <a:r>
              <a:rPr lang="es-ES" dirty="0" smtClean="0"/>
              <a:t> -&gt; </a:t>
            </a:r>
            <a:r>
              <a:rPr lang="es-ES" i="1" dirty="0" err="1" smtClean="0"/>
              <a:t>Generate</a:t>
            </a:r>
            <a:r>
              <a:rPr lang="es-ES" i="1" dirty="0" smtClean="0"/>
              <a:t>… </a:t>
            </a:r>
            <a:r>
              <a:rPr lang="es-ES" dirty="0" smtClean="0"/>
              <a:t>-&gt; seleccionamos los atributos a los cuales necesitamos generar los </a:t>
            </a:r>
            <a:r>
              <a:rPr lang="es-ES" dirty="0" err="1" smtClean="0"/>
              <a:t>setters</a:t>
            </a:r>
            <a:r>
              <a:rPr lang="es-ES" dirty="0" smtClean="0"/>
              <a:t> y </a:t>
            </a:r>
            <a:r>
              <a:rPr lang="es-ES" dirty="0" err="1" smtClean="0"/>
              <a:t>getters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83718"/>
            <a:ext cx="38100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6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Métodos, funciones y procedimientos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1400" u="sng" dirty="0"/>
              <a:t>Funciones:</a:t>
            </a:r>
          </a:p>
          <a:p>
            <a:pPr marL="114300" indent="0">
              <a:buNone/>
            </a:pPr>
            <a:r>
              <a:rPr lang="es-ES" dirty="0"/>
              <a:t>Las funciones son un conjunto de líneas de código (instrucciones), encapsulados en un bloque, usualmente reciben parámetros, cuyos valores utilizan para efectuar operaciones y adicionalmente retornan un valor. En java las funciones usan el modificador </a:t>
            </a:r>
            <a:r>
              <a:rPr lang="es-ES" i="1" dirty="0" err="1"/>
              <a:t>static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sz="1400" u="sng" dirty="0"/>
              <a:t>Métodos:</a:t>
            </a:r>
          </a:p>
          <a:p>
            <a:pPr marL="114300" indent="0">
              <a:buNone/>
            </a:pPr>
            <a:r>
              <a:rPr lang="es-ES" dirty="0"/>
              <a:t>Los métodos y las funciones en Java están en capacidad de realizar las mismas tareas, es decir, son funcionalmente idénticos, pero su diferencia radica en la manera en que hacemos uso de uno u otro (el contexto). Un método también puede recibir valores, efectuar operaciones con estos y retornar valores, sin embargo en método está asociado a un objeto, SIEMPRE, básicamente un método es una función que pertenece a un objeto o clase, mientras que una función existe por sí sola, sin necesidad de un objeto para ser usada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sz="1400" u="sng" dirty="0"/>
              <a:t>Procedimientos:</a:t>
            </a:r>
          </a:p>
          <a:p>
            <a:pPr marL="114300" indent="0">
              <a:buNone/>
            </a:pPr>
            <a:r>
              <a:rPr lang="es-ES" dirty="0"/>
              <a:t>Los procedimientos son básicamente un conjunto de instrucciones que se ejecutan sin retornar ningún valor, hay quienes dicen que un procedimiento no recibe valores o argumentos, sin embargo en la definición no hay nada que se lo impida. En el contexto de Java un procedimiento es básicamente un método cuyo tipo de retorno es </a:t>
            </a:r>
            <a:r>
              <a:rPr lang="es-ES" i="1" dirty="0" err="1" smtClean="0"/>
              <a:t>void</a:t>
            </a:r>
            <a:r>
              <a:rPr lang="es-ES" dirty="0" smtClean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473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</a:t>
            </a:r>
            <a:endParaRPr lang="es-AR" dirty="0"/>
          </a:p>
        </p:txBody>
      </p:sp>
      <p:sp>
        <p:nvSpPr>
          <p:cNvPr id="4" name="AutoShape 2" descr="data:image/png;base64,iVBORw0KGgoAAAANSUhEUgAAAUYAAACaCAMAAADighEiAAAB8lBMVEX///8A//95eXni4uL39/eenp6ioqKAgID7+/vZ2dnW1tbz8/O6//+b//8AAADExMSYmJhFRUWsrKxQUFCSkpL///v5///z//////JgYGDC///s7Ozo///8/fSIiIhlZWVx///U9/f4+uWUyHvm9+1ubm7k//bu9/EArD0AsEkAoQBz0a67u7ub0JkzMzNYWFhJ//8Ak5bL3OrX6fPj+P/B7+nB35vq9NxnvWJmy5Gz5MLG36uK2cL19NYAtnvi67OyyloApiwAsmuKxFyv2KKg4tkZGRnm1r1vX2OtzNkAACgAaHPTv64AABqKoLPIuqEAdl5wuEde08oAr5wmJiYAt7q87PJFwJIss12Okp3R6cPI79uMyG5FvYBewXtoyJyu0n2o1I5Wt1F+xoGX2bJCsT1CzLar8Nvp5aBity2X7vt84eR+5smRwEIAw6DL2oeqkZEA1NsAQl0Afodq/OV7g2h1d44A4NAAl61dt80AYFEAr8O0wKMAGh8AIBAAgHwAKkx1wbNxpsEARUEANxEAGEMAX3lJgo4Aj347ep+AZ10AJjiDzt91r5UAdpAAUFgARzEALi5J3/UAe0uphHWRckWfiWtTZHxPPDOxoI9bPAB0Xz5STWQxKRhWIwAzVXpKOBYkBgBTTDWHWjMwKjs5U1zNE3WcAAATxElEQVR4nO2diV8a19rHp+KCmA4RHcDAaMFRGAENGhBnGAhb0IS4EWAcVtk0tTE1vq+mSdsktTdNTJvc9LYx3Hrfm/a2/+d7DnoT97AJmMzvkwhz5swwfHnOc54zcxYE4cWLFy9evD4g4VxYelSiLP86SimP3PFfYVx4f4aPVaMR3aVDier5kGrnNWram47TMY9Uo3xHEj+Q4WMQptEQGvAK/wo1Uo0GkWsgRhVIxDUaDMEJDOaTakbn4yqwJZWbISVMQxBSKTwUGCMiTzhNCIYTkKVGbY6b4Pmw2n6zagqYUswRDcrNWjJkYnpjmagh6fSMRljWaSXm2aiVTrI6YIS4OUOy8X7OQuoIiBGnUyw5lgIHyc1JZ5q2aG0mbsZh82D2JAlPFdGy1o+naOM0GXcnrZxFB/6FXdG0i01H4v2J6EJvlEo4PSA1HbPKEMYSp0GeiI6KpQ1jECOrc2fibouVtlgN0YX5qMceCVG7/+JheDTrOexgP1ABawyOpqzmUBA3Rz29HvW8FXfHw/NWhItZDToZrSVJp1WG2VMm3K3jZrSkM+3OY4wHmZSHSaUNIEc0bI6r6JgJoWPxMQ9Cx6mUVcpEvvhozBFiZCJWu0XnZnVcyqru1RGJUDgRTUdC4XndJc4ylqbCUoyzAMuDRga23LBQm8eC9hjACKwxnvYQ5hgw3BCVgqZIucDfaLo3ZjpT1ohpSj82jzFlxc0OR0jFRDwQ4zzAyGpZDwEwyumM1gkKJ+52sDFdP53UOinoGzF6F+MX/eaMNgr8os1DZxw2E0ZDJ6piLAOsVfb+z6+NmPThciJP2I4qPGfKEqoo7HIWsccOR2TYERgxe+xw4Fc3kht0YeKon94eP94PgDJTEcvgMqx1NK2yUwYdYEmndPmKUG2IR0JKtTm1ALbUbrfBNJpKBdUuMq6Sm1NpFQ6SKI4ypFUIyGRVVeJKyhXwHPRY/uqZ9L4Lsp/gTs26g9eO0aWAtWfIZZo1XdY6M07T4oAzwwKa6hnWkglpEs4x1gO2XGSIskQt7IJLG/UkSAsZUkXIKJUkWW0I39ku/oMrLoAxzBFyLoybwa+t5qidpieX97oMbYI+dZQYpVSInKMoKR7mwkSYomRIGCQq1RQBDJoKI8yMkyJMHCVlKNg8PdhGPUawUC+yQfCXcSxYZhH8ZlaGcMnPkUSImYmmtCEpwDiLLJJRi3bJ7rzEJJeABVsTOoSJzGLmUNiyhNjZpVMFVJgARnOUimidaYuD/GI+qYW1EWZ2kFqbyp5kSfC9kISWdDg9NMs6ZkcjWpvBwjqWlTARpgeZDOvI0kkyZMiA1wzpIE20g9QVwhG7tYxBjMuqRXLBtaxkMqBccMlZdQRiNKQXkDxGEE+nDSba+TmTnJWa2YU8xiW8N8RYrHKa/fzUIb1fEOMY1QsqdFDZSwkqBTGqIzqN2UZF2FTSBoqMGbBK6gjKkFwejWSVcs5gsalu2y7cZj12FoT2Yxan6fKyjMksyRMhwEJHk+lwIaEBnhiIGshzl0ntQEi2OKB12EAtIncNkA6b8raDhYWamcmCYg4CZpN9wOlJDGi1ulGXTsrMzMojISK/XQ9BCMQYCxOgCWSPqdQpZyyP0TIrswMbZcfGdP3AGkMqtSU9b4llAMZZGQ242ZQJnXIxqmLyGMfSBCyY7AXw1aRyV5bgZgrzWBhn0oRll7Nh6ATU1I4rwKDfkGLAPQDvjIdh85eDu6CnYIADwUZNMBkbDUPvES7v+zcKyzt+V/lCbYiB8sol2bSFzWOUgxILnD5ticU84Lc2k2zG6ZlndzEusjFgpImoatEZtJPAIGMpqyahXabJC8iigwX1RMKZdBbh+G8t1ywiFA/pK3IeOefhqH7OYO3HuLRp1O12w+Iod8cpqh+3p+J5jLE4eAVpaQ9OeaRyLp2mZLRHxuiU6rQJ4QyptFJtWODcKmBJhjiomgwnREuHpSZqhbGtE+1WVOvDgOFV66OKlUJRVqkUt6Pt4opdzHvE1O0ddKEYRQcH+1pLPFzQgKJoX1nm2CgQNfcNVsYz1E5t3QBES6kGqZD0dfQ0C8q5AEEfuICOUn/HupGgHb3SULo9tTaVS0DfjqLNjWWepOYSiq806Ds620o8XNQpKu/z25qH0KEzb4ygYOoFiKCzS19awS4Xo6Klu7W7s2qV/WlL3NVTEo8yMbb2nG9D2s58kd4jfUdLCXVFeRj1QyUWgjpWW+dQc9EushyMQklP1WLOakrU0FXs9yoDY1tnX5nVU91K3NVQXMkuHaOgoXrNyKpLKBk6XwzIkjGKeppKDbLOhATdXZLC/X6pGPWlRlhnR6Kewp1WiRglRTvhMyhQsgsNfkrCqGgp0gOfVSmauiQFua5SMApaPpxmy/tUYPBTAsYPvXI5IHFXAS6yeIwfhVvcK6Gk4b3NmmJvlDVKWs7a7ZxGfVNZam7uvjHYKZGclKW7q7u58DNKJH2DDc1FHFC6KhdPtbafby5PEklzB9qglxyfAWA8fu/h3Df6TjhZRTVUsYamqLsiZ2loOqFeLapQi1qqF3N3V8x3iFoqUiMqmnqOd5HFVDH6nupRFFbOBVcIIwz0jq1dC8cobKrmDZ16xHhC8FMwRkFLKXeFS1Z9YkTaJF3nj3KRhWIUNFS35VKnGOGdn6O66xSIUdzVXN0bOnWLEdTKDYdv+heGsfotlzrGCOL5voNxRCEYG5saqt5yqWeMMPgZ2h9FFoBR0V2DpwX1jRGU7P3Bz/sxivrO1+CGTiUx9p3K9Yt7GkRv6wtR98kYhfq+Ih5JVE4VxKgQn053hEbJl29DQEXryT+V4Mva9LmrIMYyJLvw6ZFSIbJzbzcuSKUHs52DHTmV5z4tSOdOse9+fWBUXvzkSH2GKD97t6GUfXpg/8Vz4GDVMQcf1MVT7INcGkZsp/O35lAf8BKHsu7BuL4C/qysFIjxAoLITYViDApOzW2WhBEzLys5E2bPZMP7u95j9rGSpsrYg3H5DkDovxZ48HMeY/+j1ZUTMeK/rBqNK58cln/1QOr//O/aSCkXV4hKs8bLNjg2y7XMuQ6M7bAXMzDknY7A6F/ZxbjDaH367tEYvZtfze5muXd/7771/6be3T35xa/HJ05rCEUBGNVhzm1Sp8NSRE1TYRkip6lIiOBU9mRWwwVhohKOT1TBUUV0VIUw8P1omNsZSCTUF1B39uu++fbqXf+LFf+q/1sUvAPWGPCjD3+E1nh/+lt0dRp9+N0lzaN7KLrx/d/ur/wdfWy8Z/T/EER84z8+emDcQK8bn6DXA/AXMO7gzBoDILfxybdXwab/8Yr/qX5z8rRCygIw2h2sg0xmSA9yS6slrdgtLakNcTPZhIPURZY1Li2p45KxZEh6G2SLmuwZrcNmAu+z8KcX96At77+Kft0z45MXxmsr/uf+O8bpF8ZV473Ve6sBgPGnF4Hp58Zr/unnS0rZo43nINv08xX/xkuj//s7X11ApsYf/fTY+OLB9GpgGtrd+jT6PG+GfgD67hN4INjMgrN856stRm2QuTkrnJldZINIwkYlPdhlgHFWblmSu7J2NogRmtEUayNcs4g9anJlZcxNndkZRODjGRRF21saTpReCDDeWVneWAUYrwG7Ae9WA/eeXLv/CSjUP0Hryj4OPIGF+tG1+1nA8PmTv798Fsh+//hniPHHn57DH2DVb8xb4RN0pxQDs1yF53sQyPuEl4+/+rq2GJ0qdSaIzGTfYkQSEKM6j3EReEON2RFNhkbzGMOurFQ9M2sPwbH9goYbKDokOVkiaI3oN9fvrn//7OVzP3gHsBg3jNPone+gNQKM/seBfzz76pLs0Yv72VVIbGNj48GDjY2nsFBDa7wWeLLq/8ffYPHduPfsfgD4RWiNAYBx+iGk6//2+c9cTTEukkFmYAm/mVXfdFocVvUt1uKwQYzAIF3LMFFHa8dYmypBxjJOUJydoGjf3q1rWruvFFao74JvDtzZynoAMFgPrIN3/vtLSP9sIJBdAdXFunHpkswD96+sg11GYyBwcf2rYL6KCQRA4v2VfKUSuL8SCDwAtXQ2sAJzX1x/srJT03xW2yqGiSvVBhNi9iCMIQWHTKd0o5TG7JGnPTi9ABLh7CRxClQ07hSoXXB3KqXCuLczewgKuPcHMP58VKhXQNyI/3LtULiTXb1/MMn/8n79BTyVVjmtGCxYSPi9DsPv0xuCUB8YZRfOHaULSkSqerulkiKqwxnAwQdTj9GFD75NfeZVJxhxX/dEra+hHNUJRsWvd4ZrfQ3lqF4wvpqsh5k8SlYFMQoVJd+Hwrzjk2d6RrP6eBYDyvSZdo318mTQu8lb467KwQh8Y6UuoyaqF4y/bpXdUBMPDRU2KuQUVCcYG6d6ynaO4i4Uba/RmLY6wYhgFZg1q01w/sqVM/+c+lQ6nxR7DR3tNRk0XccYhQrYpanxiJMelbYryWCVezbuqF4xKvQj3tdrIwguOdy8wXMtx7Ycxe3nazEjR71iFPXpX20Ng+bN5m4k1LanjeTtOjY84jHukyDX+frhpLAttybOTfrODyPef96ZACC9TcOtTfrNyeNmceYx7pPvdd9vWxNCPLc2nPvXX5MjiFCQew1eQONbsq1/xWMsTL5xSQ6wAhgveX/7N4wp8VcoCNHxXMfQpACW96PFY9wnX4fk1dM8RmCNf65dQnz/9+88Ou+bhxMCvlAXerK5iSnACvP2TOYmxHPDiKJ1B49gc2u4dfPYu5M8xn0SNgoxWDXDG5HCvRMDe8fnpFPjx7YceYxHCveJ9xueVzKMiSaOXW6hVhgbKjcQuA4ag7XCiJR+5/+gPnyMcm5nUSmMXtg/e7Dc4Nmf0176JPEfPkbclc3TwRIHZpuHc1szezse3z5yAZ2CdOoYNQWMvioVI6YhpBghA//gWxmiIQiNBq7AhyAEsTPPOaZhIgAjAfbmMcLd4AANtFKwectmAmcgCJCRIG6HlIiaKGl+9NPCKFQo2jBcIPT+ujXcpmgEWwIB/N8IG9pYmwKkvctcHMa3WeXzA6yHtpiYiJWYJ0mdppclv0hZHFqd0j4zoM0qkfxU/2QWNye1ywTEiJmdGW3UMmBTyUHmWZp0OAnzADgNYh7QJkNKewYcVwLH08LYunl9Tf+fZ3O5N1d/6Fwb/nLu6zfPGjavXAVNw6mO5ua53Pae8KcojO+GF9qdHi7sjkGMNBufd3p6o55Ry7Iq4aQsIZUZruVFsx5mJssllw2sNZLHSAbNjlmO9Nxm071O0+VQ0O6walywIzLjChGuZY15oITVSE4Lo/f1U/Gv2+Pb+tyWKLc1sTk3tT3hG5/sBg1CPPf71rC3aU/L8ADGxrYT1CjoQtHu/Aiw/KqkdMykjljNSZIFGHVKxqWT2qNu1iNlklYpZo6qsN6sHexlPXmMt0MyeyzIzFiBmbLO4OWQctFmQhZtFDDI2yEus4QwN0tYG+fUMG5OeH/7s2dODBuGW+LNOUnfiG9t2De+i3Ff5v0YG5s7TtQNFEUHYcRnT44ZPFwynnJYOUvMsDAagaucOA2ZZcLlTLvg8jH2THbekR21hAzWnUINqhE7GWQyS3Yy7V6QXSZnmZtR6mZWPRMy3ATW6KRc+Z7bReq0MPpeTyp++X1wjpi6Opl78w06J9ke8XVMwLLsbRhqf6rvPN4aFYKTJALWuDOuE6eTNhP4AxcvoS2kzTSvU6ojUTYKTLFXa4MLdmDmpC31hdSe35sv1MD/RYOMxQP2kCEVk7Qp6aRjWQl+E6chrmQiWqfn4HcpQKeFUaEfRuS+FsmIIKfX+Jr1olb9iEAyLJgYQVonNK2grJfsG/tOWp6BmanJCkE1ihvxzr0dLsTtxQxKP/GC5e6arOBaI4yNgr0fK+gbPOMz5NVFKwbR3zjjy5jUB0a4NM9gg77K000IBRX77hXGiHnnSuvWIxkEYUyVLVJYuZm8KoxRPrVdUrceyQ20p1lU5btl9XnbFvc1iyFG3+QwImgSF3NeCVq5qRQLV11ixLyvB4dAg6/7jztzvt++aS+i76Ogp6MWnXjqEiNo470enJSs6Te39FM3Xv6+VfgSzeL2kldGKkd1ivHPtTlRbntSv7nd0r41V4SP5B9p7VHrJnpnwrfW9M/rk+JX6MMi+oXzGPcKF4kUbYJGQWsbogFveYxVFo+xIuIxVkQ8xoqIx1gR8RhPFCYE0eTcCCJE8r08hDvrpgsPVeE8xuPU+qoLRI9bYt+bq3OSyVaJRDy+NtfZsyYWCn1NI+Ivc+ePfxZTLZ0BjN432+c3t3u2JK/+0u88YP39h9wf2x1bw4hvfC631Tle6rOYyukMYPRtTnj/82xwK/+AdQ1glKy9e8D6R9d3+5478RiPk3dzUv7Ln11zxNTDyS/b+17nn1P/NZHbHkawqTdbw/LWPbd3eYzHyds9gXh/u7417P0D+MjBNYl4bsTbPexrGIZdmJ+OTPGFukxhUx2TeG5vf3oeYwnCBBMjuHhv9xMeY0XEY6yIeIwIgpTfD53HiCCKX34oc8YJYfMNfjw1nvuzzBkn9INDNZnlqq4wIq2bZWBsVIha0PbadISqL4yKV2VM+KkfRNGemsw0UW8Y8VdlTJwnaumudp+Tt6ovjKLNMzo5VH1hBL7xbE5VVlcYy6+pa6X6wigpN26sleoK49kVj7Ei4jFWRDzGiojHWBHxGCuiSmJsUAgbP1IpKrd6rqCj7+Rlij5k9VRubfaTR91+2Kr+IsS8ePHixYsXL171pv8H7omC3v+Pov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AutoShape 4" descr="data:image/png;base64,iVBORw0KGgoAAAANSUhEUgAAAUYAAACaCAMAAADighEiAAAB8lBMVEX///8A//95eXni4uL39/eenp6ioqKAgID7+/vZ2dnW1tbz8/O6//+b//8AAADExMSYmJhFRUWsrKxQUFCSkpL///v5///z//////JgYGDC///s7Ozo///8/fSIiIhlZWVx///U9/f4+uWUyHvm9+1ubm7k//bu9/EArD0AsEkAoQBz0a67u7ub0JkzMzNYWFhJ//8Ak5bL3OrX6fPj+P/B7+nB35vq9NxnvWJmy5Gz5MLG36uK2cL19NYAtnvi67OyyloApiwAsmuKxFyv2KKg4tkZGRnm1r1vX2OtzNkAACgAaHPTv64AABqKoLPIuqEAdl5wuEde08oAr5wmJiYAt7q87PJFwJIss12Okp3R6cPI79uMyG5FvYBewXtoyJyu0n2o1I5Wt1F+xoGX2bJCsT1CzLar8Nvp5aBity2X7vt84eR+5smRwEIAw6DL2oeqkZEA1NsAQl0Afodq/OV7g2h1d44A4NAAl61dt80AYFEAr8O0wKMAGh8AIBAAgHwAKkx1wbNxpsEARUEANxEAGEMAX3lJgo4Aj347ep+AZ10AJjiDzt91r5UAdpAAUFgARzEALi5J3/UAe0uphHWRckWfiWtTZHxPPDOxoI9bPAB0Xz5STWQxKRhWIwAzVXpKOBYkBgBTTDWHWjMwKjs5U1zNE3WcAAATxElEQVR4nO2diV8a19rHp+KCmA4RHcDAaMFRGAENGhBnGAhb0IS4EWAcVtk0tTE1vq+mSdsktTdNTJvc9LYx3Hrfm/a2/+d7DnoT97AJmMzvkwhz5swwfHnOc54zcxYE4cWLFy9evD4g4VxYelSiLP86SimP3PFfYVx4f4aPVaMR3aVDier5kGrnNWram47TMY9Uo3xHEj+Q4WMQptEQGvAK/wo1Uo0GkWsgRhVIxDUaDMEJDOaTakbn4yqwJZWbISVMQxBSKTwUGCMiTzhNCIYTkKVGbY6b4Pmw2n6zagqYUswRDcrNWjJkYnpjmagh6fSMRljWaSXm2aiVTrI6YIS4OUOy8X7OQuoIiBGnUyw5lgIHyc1JZ5q2aG0mbsZh82D2JAlPFdGy1o+naOM0GXcnrZxFB/6FXdG0i01H4v2J6EJvlEo4PSA1HbPKEMYSp0GeiI6KpQ1jECOrc2fibouVtlgN0YX5qMceCVG7/+JheDTrOexgP1ABawyOpqzmUBA3Rz29HvW8FXfHw/NWhItZDToZrSVJp1WG2VMm3K3jZrSkM+3OY4wHmZSHSaUNIEc0bI6r6JgJoWPxMQ9Cx6mUVcpEvvhozBFiZCJWu0XnZnVcyqru1RGJUDgRTUdC4XndJc4ylqbCUoyzAMuDRga23LBQm8eC9hjACKwxnvYQ5hgw3BCVgqZIucDfaLo3ZjpT1ohpSj82jzFlxc0OR0jFRDwQ4zzAyGpZDwEwyumM1gkKJ+52sDFdP53UOinoGzF6F+MX/eaMNgr8os1DZxw2E0ZDJ6piLAOsVfb+z6+NmPThciJP2I4qPGfKEqoo7HIWsccOR2TYERgxe+xw4Fc3kht0YeKon94eP94PgDJTEcvgMqx1NK2yUwYdYEmndPmKUG2IR0JKtTm1ALbUbrfBNJpKBdUuMq6Sm1NpFQ6SKI4ypFUIyGRVVeJKyhXwHPRY/uqZ9L4Lsp/gTs26g9eO0aWAtWfIZZo1XdY6M07T4oAzwwKa6hnWkglpEs4x1gO2XGSIskQt7IJLG/UkSAsZUkXIKJUkWW0I39ku/oMrLoAxzBFyLoybwa+t5qidpieX97oMbYI+dZQYpVSInKMoKR7mwkSYomRIGCQq1RQBDJoKI8yMkyJMHCVlKNg8PdhGPUawUC+yQfCXcSxYZhH8ZlaGcMnPkUSImYmmtCEpwDiLLJJRi3bJ7rzEJJeABVsTOoSJzGLmUNiyhNjZpVMFVJgARnOUimidaYuD/GI+qYW1EWZ2kFqbyp5kSfC9kISWdDg9NMs6ZkcjWpvBwjqWlTARpgeZDOvI0kkyZMiA1wzpIE20g9QVwhG7tYxBjMuqRXLBtaxkMqBccMlZdQRiNKQXkDxGEE+nDSba+TmTnJWa2YU8xiW8N8RYrHKa/fzUIb1fEOMY1QsqdFDZSwkqBTGqIzqN2UZF2FTSBoqMGbBK6gjKkFwejWSVcs5gsalu2y7cZj12FoT2Yxan6fKyjMksyRMhwEJHk+lwIaEBnhiIGshzl0ntQEi2OKB12EAtIncNkA6b8raDhYWamcmCYg4CZpN9wOlJDGi1ulGXTsrMzMojISK/XQ9BCMQYCxOgCWSPqdQpZyyP0TIrswMbZcfGdP3AGkMqtSU9b4llAMZZGQ242ZQJnXIxqmLyGMfSBCyY7AXw1aRyV5bgZgrzWBhn0oRll7Nh6ATU1I4rwKDfkGLAPQDvjIdh85eDu6CnYIADwUZNMBkbDUPvES7v+zcKyzt+V/lCbYiB8sol2bSFzWOUgxILnD5ticU84Lc2k2zG6ZlndzEusjFgpImoatEZtJPAIGMpqyahXabJC8iigwX1RMKZdBbh+G8t1ywiFA/pK3IeOefhqH7OYO3HuLRp1O12w+Iod8cpqh+3p+J5jLE4eAVpaQ9OeaRyLp2mZLRHxuiU6rQJ4QyptFJtWODcKmBJhjiomgwnREuHpSZqhbGtE+1WVOvDgOFV66OKlUJRVqkUt6Pt4opdzHvE1O0ddKEYRQcH+1pLPFzQgKJoX1nm2CgQNfcNVsYz1E5t3QBES6kGqZD0dfQ0C8q5AEEfuICOUn/HupGgHb3SULo9tTaVS0DfjqLNjWWepOYSiq806Ds620o8XNQpKu/z25qH0KEzb4ygYOoFiKCzS19awS4Xo6Klu7W7s2qV/WlL3NVTEo8yMbb2nG9D2s58kd4jfUdLCXVFeRj1QyUWgjpWW+dQc9EushyMQklP1WLOakrU0FXs9yoDY1tnX5nVU91K3NVQXMkuHaOgoXrNyKpLKBk6XwzIkjGKeppKDbLOhATdXZLC/X6pGPWlRlhnR6Kewp1WiRglRTvhMyhQsgsNfkrCqGgp0gOfVSmauiQFua5SMApaPpxmy/tUYPBTAsYPvXI5IHFXAS6yeIwfhVvcK6Gk4b3NmmJvlDVKWs7a7ZxGfVNZam7uvjHYKZGclKW7q7u58DNKJH2DDc1FHFC6KhdPtbafby5PEklzB9qglxyfAWA8fu/h3Df6TjhZRTVUsYamqLsiZ2loOqFeLapQi1qqF3N3V8x3iFoqUiMqmnqOd5HFVDH6nupRFFbOBVcIIwz0jq1dC8cobKrmDZ16xHhC8FMwRkFLKXeFS1Z9YkTaJF3nj3KRhWIUNFS35VKnGOGdn6O66xSIUdzVXN0bOnWLEdTKDYdv+heGsfotlzrGCOL5voNxRCEYG5saqt5yqWeMMPgZ2h9FFoBR0V2DpwX1jRGU7P3Bz/sxivrO1+CGTiUx9p3K9Yt7GkRv6wtR98kYhfq+Ih5JVE4VxKgQn053hEbJl29DQEXryT+V4Mva9LmrIMYyJLvw6ZFSIbJzbzcuSKUHs52DHTmV5z4tSOdOse9+fWBUXvzkSH2GKD97t6GUfXpg/8Vz4GDVMQcf1MVT7INcGkZsp/O35lAf8BKHsu7BuL4C/qysFIjxAoLITYViDApOzW2WhBEzLys5E2bPZMP7u95j9rGSpsrYg3H5DkDovxZ48HMeY/+j1ZUTMeK/rBqNK58cln/1QOr//O/aSCkXV4hKs8bLNjg2y7XMuQ6M7bAXMzDknY7A6F/ZxbjDaH367tEYvZtfze5muXd/7771/6be3T35xa/HJ05rCEUBGNVhzm1Sp8NSRE1TYRkip6lIiOBU9mRWwwVhohKOT1TBUUV0VIUw8P1omNsZSCTUF1B39uu++fbqXf+LFf+q/1sUvAPWGPCjD3+E1nh/+lt0dRp9+N0lzaN7KLrx/d/ur/wdfWy8Z/T/EER84z8+emDcQK8bn6DXA/AXMO7gzBoDILfxybdXwab/8Yr/qX5z8rRCygIw2h2sg0xmSA9yS6slrdgtLakNcTPZhIPURZY1Li2p45KxZEh6G2SLmuwZrcNmAu+z8KcX96At77+Kft0z45MXxmsr/uf+O8bpF8ZV473Ve6sBgPGnF4Hp58Zr/unnS0rZo43nINv08xX/xkuj//s7X11ApsYf/fTY+OLB9GpgGtrd+jT6PG+GfgD67hN4INjMgrN856stRm2QuTkrnJldZINIwkYlPdhlgHFWblmSu7J2NogRmtEUayNcs4g9anJlZcxNndkZRODjGRRF21saTpReCDDeWVneWAUYrwG7Ae9WA/eeXLv/CSjUP0Hryj4OPIGF+tG1+1nA8PmTv798Fsh+//hniPHHn57DH2DVb8xb4RN0pxQDs1yF53sQyPuEl4+/+rq2GJ0qdSaIzGTfYkQSEKM6j3EReEON2RFNhkbzGMOurFQ9M2sPwbH9goYbKDokOVkiaI3oN9fvrn//7OVzP3gHsBg3jNPone+gNQKM/seBfzz76pLs0Yv72VVIbGNj48GDjY2nsFBDa7wWeLLq/8ffYPHduPfsfgD4RWiNAYBx+iGk6//2+c9cTTEukkFmYAm/mVXfdFocVvUt1uKwQYzAIF3LMFFHa8dYmypBxjJOUJydoGjf3q1rWruvFFao74JvDtzZynoAMFgPrIN3/vtLSP9sIJBdAdXFunHpkswD96+sg11GYyBwcf2rYL6KCQRA4v2VfKUSuL8SCDwAtXQ2sAJzX1x/srJT03xW2yqGiSvVBhNi9iCMIQWHTKd0o5TG7JGnPTi9ABLh7CRxClQ07hSoXXB3KqXCuLczewgKuPcHMP58VKhXQNyI/3LtULiTXb1/MMn/8n79BTyVVjmtGCxYSPi9DsPv0xuCUB8YZRfOHaULSkSqerulkiKqwxnAwQdTj9GFD75NfeZVJxhxX/dEra+hHNUJRsWvd4ZrfQ3lqF4wvpqsh5k8SlYFMQoVJd+Hwrzjk2d6RrP6eBYDyvSZdo318mTQu8lb467KwQh8Y6UuoyaqF4y/bpXdUBMPDRU2KuQUVCcYG6d6ynaO4i4Uba/RmLY6wYhgFZg1q01w/sqVM/+c+lQ6nxR7DR3tNRk0XccYhQrYpanxiJMelbYryWCVezbuqF4xKvQj3tdrIwguOdy8wXMtx7Ycxe3nazEjR71iFPXpX20Ng+bN5m4k1LanjeTtOjY84jHukyDX+frhpLAttybOTfrODyPef96ZACC9TcOtTfrNyeNmceYx7pPvdd9vWxNCPLc2nPvXX5MjiFCQew1eQONbsq1/xWMsTL5xSQ6wAhgveX/7N4wp8VcoCNHxXMfQpACW96PFY9wnX4fk1dM8RmCNf65dQnz/9+88Ou+bhxMCvlAXerK5iSnACvP2TOYmxHPDiKJ1B49gc2u4dfPYu5M8xn0SNgoxWDXDG5HCvRMDe8fnpFPjx7YceYxHCveJ9xueVzKMiSaOXW6hVhgbKjcQuA4ag7XCiJR+5/+gPnyMcm5nUSmMXtg/e7Dc4Nmf0176JPEfPkbclc3TwRIHZpuHc1szezse3z5yAZ2CdOoYNQWMvioVI6YhpBghA//gWxmiIQiNBq7AhyAEsTPPOaZhIgAjAfbmMcLd4AANtFKwectmAmcgCJCRIG6HlIiaKGl+9NPCKFQo2jBcIPT+ujXcpmgEWwIB/N8IG9pYmwKkvctcHMa3WeXzA6yHtpiYiJWYJ0mdppclv0hZHFqd0j4zoM0qkfxU/2QWNye1ywTEiJmdGW3UMmBTyUHmWZp0OAnzADgNYh7QJkNKewYcVwLH08LYunl9Tf+fZ3O5N1d/6Fwb/nLu6zfPGjavXAVNw6mO5ua53Pae8KcojO+GF9qdHi7sjkGMNBufd3p6o55Ry7Iq4aQsIZUZruVFsx5mJssllw2sNZLHSAbNjlmO9Nxm071O0+VQ0O6walywIzLjChGuZY15oITVSE4Lo/f1U/Gv2+Pb+tyWKLc1sTk3tT3hG5/sBg1CPPf71rC3aU/L8ADGxrYT1CjoQtHu/Aiw/KqkdMykjljNSZIFGHVKxqWT2qNu1iNlklYpZo6qsN6sHexlPXmMt0MyeyzIzFiBmbLO4OWQctFmQhZtFDDI2yEus4QwN0tYG+fUMG5OeH/7s2dODBuGW+LNOUnfiG9t2De+i3Ff5v0YG5s7TtQNFEUHYcRnT44ZPFwynnJYOUvMsDAagaucOA2ZZcLlTLvg8jH2THbekR21hAzWnUINqhE7GWQyS3Yy7V6QXSZnmZtR6mZWPRMy3ATW6KRc+Z7bReq0MPpeTyp++X1wjpi6Opl78w06J9ke8XVMwLLsbRhqf6rvPN4aFYKTJALWuDOuE6eTNhP4AxcvoS2kzTSvU6ojUTYKTLFXa4MLdmDmpC31hdSe35sv1MD/RYOMxQP2kCEVk7Qp6aRjWQl+E6chrmQiWqfn4HcpQKeFUaEfRuS+FsmIIKfX+Jr1olb9iEAyLJgYQVonNK2grJfsG/tOWp6BmanJCkE1ihvxzr0dLsTtxQxKP/GC5e6arOBaI4yNgr0fK+gbPOMz5NVFKwbR3zjjy5jUB0a4NM9gg77K000IBRX77hXGiHnnSuvWIxkEYUyVLVJYuZm8KoxRPrVdUrceyQ20p1lU5btl9XnbFvc1iyFG3+QwImgSF3NeCVq5qRQLV11ixLyvB4dAg6/7jztzvt++aS+i76Ogp6MWnXjqEiNo470enJSs6Te39FM3Xv6+VfgSzeL2kldGKkd1ivHPtTlRbntSv7nd0r41V4SP5B9p7VHrJnpnwrfW9M/rk+JX6MMi+oXzGPcKF4kUbYJGQWsbogFveYxVFo+xIuIxVkQ8xoqIx1gR8RhPFCYE0eTcCCJE8r08hDvrpgsPVeE8xuPU+qoLRI9bYt+bq3OSyVaJRDy+NtfZsyYWCn1NI+Ivc+ePfxZTLZ0BjN432+c3t3u2JK/+0u88YP39h9wf2x1bw4hvfC631Tle6rOYyukMYPRtTnj/82xwK/+AdQ1glKy9e8D6R9d3+5478RiPk3dzUv7Ln11zxNTDyS/b+17nn1P/NZHbHkawqTdbw/LWPbd3eYzHyds9gXh/u7417P0D+MjBNYl4bsTbPexrGIZdmJ+OTPGFukxhUx2TeG5vf3oeYwnCBBMjuHhv9xMeY0XEY6yIeIwIgpTfD53HiCCKX34oc8YJYfMNfjw1nvuzzBkn9INDNZnlqq4wIq2bZWBsVIha0PbadISqL4yKV2VM+KkfRNGemsw0UW8Y8VdlTJwnaumudp+Tt6ovjKLNMzo5VH1hBL7xbE5VVlcYy6+pa6X6wigpN26sleoK49kVj7Ei4jFWRDzGiojHWBHxGCuiSmJsUAgbP1IpKrd6rqCj7+Rlij5k9VRubfaTR91+2Kr+IsS8ePHixYsXL171pv8H7omC3v+PovM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131590"/>
            <a:ext cx="73818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10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Sobrecarga de métodos </a:t>
            </a:r>
            <a:r>
              <a:rPr lang="es-ES" sz="2000" dirty="0" smtClean="0"/>
              <a:t>(</a:t>
            </a:r>
            <a:r>
              <a:rPr lang="es-AR" sz="2000" dirty="0" err="1" smtClean="0"/>
              <a:t>Overloading</a:t>
            </a:r>
            <a:r>
              <a:rPr lang="es-AR" sz="2000" dirty="0" smtClean="0"/>
              <a:t>)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1400" dirty="0"/>
              <a:t>En JAVA sobrecargar un método es permitir tener dos o mas métodos con el mismo nombre pero con diferentes tipos de parámetros u operaciones, es tarea del compilador saber usar un método u el otro dependiendo del tipo de dato que se le este pasando por parámetro.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410"/>
          <a:stretch/>
        </p:blipFill>
        <p:spPr bwMode="auto">
          <a:xfrm>
            <a:off x="2017749" y="2283718"/>
            <a:ext cx="5108503" cy="233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315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Sobreescritura</a:t>
            </a:r>
            <a:r>
              <a:rPr lang="es-ES" dirty="0" smtClean="0"/>
              <a:t> de métodos </a:t>
            </a:r>
            <a:r>
              <a:rPr lang="es-ES" sz="2000" dirty="0"/>
              <a:t>(</a:t>
            </a:r>
            <a:r>
              <a:rPr lang="es-ES" sz="2000" dirty="0" err="1" smtClean="0"/>
              <a:t>Overriding</a:t>
            </a:r>
            <a:r>
              <a:rPr lang="es-ES" sz="2000" dirty="0" smtClean="0"/>
              <a:t>)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sz="1400" dirty="0" smtClean="0"/>
              <a:t>La </a:t>
            </a:r>
            <a:r>
              <a:rPr lang="es-ES" sz="1400" dirty="0" err="1"/>
              <a:t>sobreescritura</a:t>
            </a:r>
            <a:r>
              <a:rPr lang="es-ES" sz="1400" dirty="0"/>
              <a:t> esta estrechamente ligada a la herencia de </a:t>
            </a:r>
            <a:r>
              <a:rPr lang="es-ES" sz="1400" dirty="0" smtClean="0"/>
              <a:t>clases,  </a:t>
            </a:r>
            <a:r>
              <a:rPr lang="es-ES" sz="1400" dirty="0"/>
              <a:t>recordemos que una subclase hereda todos los métodos de su clase padre, estos </a:t>
            </a:r>
            <a:r>
              <a:rPr lang="es-ES" sz="1400" dirty="0" smtClean="0"/>
              <a:t>métodos </a:t>
            </a:r>
            <a:r>
              <a:rPr lang="es-ES" sz="1400" dirty="0"/>
              <a:t>son accesibles a dicha subclase a menos que la subclase </a:t>
            </a:r>
            <a:r>
              <a:rPr lang="es-ES" sz="1400" dirty="0" err="1"/>
              <a:t>sobreescriba</a:t>
            </a:r>
            <a:r>
              <a:rPr lang="es-ES" sz="1400" dirty="0"/>
              <a:t> los métodos. </a:t>
            </a:r>
          </a:p>
          <a:p>
            <a:pPr marL="114300" indent="0">
              <a:buNone/>
            </a:pPr>
            <a:r>
              <a:rPr lang="es-ES" sz="1400" dirty="0"/>
              <a:t>Diremos que una subclase esta </a:t>
            </a:r>
            <a:r>
              <a:rPr lang="es-ES" sz="1400" dirty="0" err="1"/>
              <a:t>sobreescribiendo</a:t>
            </a:r>
            <a:r>
              <a:rPr lang="es-ES" sz="1400" dirty="0"/>
              <a:t> un método de su clase padre cuando  esta defina un método con las mismas </a:t>
            </a:r>
            <a:r>
              <a:rPr lang="es-ES" sz="1400" dirty="0" smtClean="0"/>
              <a:t>características que </a:t>
            </a:r>
            <a:r>
              <a:rPr lang="es-ES" sz="1400" dirty="0"/>
              <a:t>el método de la superclase</a:t>
            </a:r>
            <a:r>
              <a:rPr lang="es-ES" sz="1400" dirty="0" smtClean="0"/>
              <a:t>.</a:t>
            </a:r>
          </a:p>
          <a:p>
            <a:pPr marL="114300" indent="0">
              <a:buNone/>
            </a:pPr>
            <a:endParaRPr lang="es-A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2499742"/>
            <a:ext cx="5391150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92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41825" y="627534"/>
            <a:ext cx="7194000" cy="3965566"/>
          </a:xfrm>
        </p:spPr>
        <p:txBody>
          <a:bodyPr/>
          <a:lstStyle/>
          <a:p>
            <a:pPr marL="114300" indent="0">
              <a:buNone/>
            </a:pPr>
            <a:r>
              <a:rPr lang="es-ES" sz="1400" dirty="0"/>
              <a:t>Para realizar la </a:t>
            </a:r>
            <a:r>
              <a:rPr lang="es-ES" sz="1400" dirty="0" err="1"/>
              <a:t>sobreescritura</a:t>
            </a:r>
            <a:r>
              <a:rPr lang="es-ES" sz="1400" dirty="0"/>
              <a:t> de </a:t>
            </a:r>
            <a:r>
              <a:rPr lang="es-ES" sz="1400" dirty="0" err="1"/>
              <a:t>metodos</a:t>
            </a:r>
            <a:r>
              <a:rPr lang="es-ES" sz="1400" dirty="0"/>
              <a:t> es importante saber ciertas reglas para poder aplicarla de forma correcta</a:t>
            </a:r>
            <a:r>
              <a:rPr lang="es-ES" sz="1400" dirty="0" smtClean="0"/>
              <a:t>:</a:t>
            </a:r>
          </a:p>
          <a:p>
            <a:pPr marL="114300" indent="0">
              <a:buNone/>
            </a:pPr>
            <a:endParaRPr lang="es-ES" sz="1400" dirty="0"/>
          </a:p>
          <a:p>
            <a:pPr marL="285750" indent="-171450">
              <a:buClrTx/>
              <a:buFont typeface="Arial" pitchFamily="34" charset="0"/>
              <a:buChar char="•"/>
            </a:pPr>
            <a:r>
              <a:rPr lang="es-ES" sz="1400" dirty="0"/>
              <a:t>El nivel de acceso del método </a:t>
            </a:r>
            <a:r>
              <a:rPr lang="es-ES" sz="1400" dirty="0" err="1"/>
              <a:t>sobreescrito</a:t>
            </a:r>
            <a:r>
              <a:rPr lang="es-ES" sz="1400" dirty="0"/>
              <a:t> no puede ser más restrictivo que el método de la </a:t>
            </a:r>
            <a:r>
              <a:rPr lang="es-ES" sz="1400" dirty="0" err="1"/>
              <a:t>SuperClase</a:t>
            </a:r>
            <a:r>
              <a:rPr lang="es-ES" sz="1400" dirty="0"/>
              <a:t>, es decir, que el método de la clase padre sea </a:t>
            </a:r>
            <a:r>
              <a:rPr lang="es-ES" sz="1400" dirty="0" err="1"/>
              <a:t>protected</a:t>
            </a:r>
            <a:r>
              <a:rPr lang="es-ES" sz="1400" dirty="0"/>
              <a:t> y el método de la clase hija sea </a:t>
            </a:r>
            <a:r>
              <a:rPr lang="es-ES" sz="1400" dirty="0" err="1"/>
              <a:t>private</a:t>
            </a:r>
            <a:r>
              <a:rPr lang="es-ES" sz="1400" dirty="0"/>
              <a:t>.</a:t>
            </a:r>
          </a:p>
          <a:p>
            <a:pPr marL="285750" indent="-171450">
              <a:buClrTx/>
              <a:buFont typeface="Arial" pitchFamily="34" charset="0"/>
              <a:buChar char="•"/>
            </a:pPr>
            <a:r>
              <a:rPr lang="es-ES" sz="1400" dirty="0"/>
              <a:t>El tipo de retorno del método </a:t>
            </a:r>
            <a:r>
              <a:rPr lang="es-ES" sz="1400" dirty="0" err="1"/>
              <a:t>sobreescrito</a:t>
            </a:r>
            <a:r>
              <a:rPr lang="es-ES" sz="1400" dirty="0"/>
              <a:t> debe ser el mismo del método de la </a:t>
            </a:r>
            <a:r>
              <a:rPr lang="es-ES" sz="1400" dirty="0" err="1"/>
              <a:t>SuperClase</a:t>
            </a:r>
            <a:r>
              <a:rPr lang="es-ES" sz="1400" dirty="0"/>
              <a:t>.</a:t>
            </a:r>
          </a:p>
          <a:p>
            <a:pPr marL="285750" indent="-171450">
              <a:buClrTx/>
              <a:buFont typeface="Arial" pitchFamily="34" charset="0"/>
              <a:buChar char="•"/>
            </a:pPr>
            <a:r>
              <a:rPr lang="es-ES" sz="1400" dirty="0" smtClean="0"/>
              <a:t>Los parámetros del </a:t>
            </a:r>
            <a:r>
              <a:rPr lang="es-ES" sz="1400" dirty="0"/>
              <a:t>método </a:t>
            </a:r>
            <a:r>
              <a:rPr lang="es-ES" sz="1400" dirty="0" err="1"/>
              <a:t>sobreescrito</a:t>
            </a:r>
            <a:r>
              <a:rPr lang="es-ES" sz="1400" dirty="0"/>
              <a:t> </a:t>
            </a:r>
            <a:r>
              <a:rPr lang="es-ES" sz="1400" dirty="0" smtClean="0"/>
              <a:t>deben </a:t>
            </a:r>
            <a:r>
              <a:rPr lang="es-ES" sz="1400" dirty="0"/>
              <a:t>ser </a:t>
            </a:r>
            <a:r>
              <a:rPr lang="es-ES" sz="1400" dirty="0" smtClean="0"/>
              <a:t>idénticos </a:t>
            </a:r>
            <a:r>
              <a:rPr lang="es-ES" sz="1400" dirty="0"/>
              <a:t>al método de la </a:t>
            </a:r>
            <a:r>
              <a:rPr lang="es-ES" sz="1400" dirty="0" err="1" smtClean="0"/>
              <a:t>SuperClase</a:t>
            </a:r>
            <a:r>
              <a:rPr lang="es-ES" sz="1400" dirty="0" smtClean="0"/>
              <a:t>.</a:t>
            </a:r>
          </a:p>
          <a:p>
            <a:pPr marL="285750" indent="-171450">
              <a:buClrTx/>
              <a:buFont typeface="Arial" pitchFamily="34" charset="0"/>
              <a:buChar char="•"/>
            </a:pPr>
            <a:r>
              <a:rPr lang="es-ES" sz="1400" dirty="0" smtClean="0"/>
              <a:t>No </a:t>
            </a:r>
            <a:r>
              <a:rPr lang="es-ES" sz="1400" dirty="0"/>
              <a:t>se puede </a:t>
            </a:r>
            <a:r>
              <a:rPr lang="es-ES" sz="1400" dirty="0" err="1"/>
              <a:t>sobreescribir</a:t>
            </a:r>
            <a:r>
              <a:rPr lang="es-ES" sz="1400" dirty="0"/>
              <a:t> métodos marcados como final.</a:t>
            </a:r>
          </a:p>
          <a:p>
            <a:pPr marL="285750" indent="-171450">
              <a:buClrTx/>
              <a:buFont typeface="Arial" pitchFamily="34" charset="0"/>
              <a:buChar char="•"/>
            </a:pPr>
            <a:r>
              <a:rPr lang="es-ES" sz="1400" dirty="0"/>
              <a:t>No se puede </a:t>
            </a:r>
            <a:r>
              <a:rPr lang="es-ES" sz="1400" dirty="0" err="1"/>
              <a:t>sobreescribir</a:t>
            </a:r>
            <a:r>
              <a:rPr lang="es-ES" sz="1400" dirty="0"/>
              <a:t> métodos marcados como </a:t>
            </a:r>
            <a:r>
              <a:rPr lang="es-ES" sz="1400" dirty="0" err="1"/>
              <a:t>static</a:t>
            </a:r>
            <a:r>
              <a:rPr lang="es-ES" sz="1400" dirty="0"/>
              <a:t>.</a:t>
            </a:r>
          </a:p>
          <a:p>
            <a:pPr marL="285750" indent="-171450">
              <a:buClrTx/>
              <a:buFont typeface="Arial" pitchFamily="34" charset="0"/>
              <a:buChar char="•"/>
            </a:pPr>
            <a:r>
              <a:rPr lang="es-ES" sz="1400" dirty="0"/>
              <a:t>Los métodos que son declarados como </a:t>
            </a:r>
            <a:r>
              <a:rPr lang="es-ES" sz="1400" dirty="0" err="1"/>
              <a:t>private</a:t>
            </a:r>
            <a:r>
              <a:rPr lang="es-ES" sz="1400" dirty="0"/>
              <a:t> no pueden ser </a:t>
            </a:r>
            <a:r>
              <a:rPr lang="es-ES" sz="1400" dirty="0" err="1"/>
              <a:t>sobreescritos</a:t>
            </a:r>
            <a:r>
              <a:rPr lang="es-ES" sz="1400" dirty="0"/>
              <a:t>, ya que estos no pueden ser heredados</a:t>
            </a:r>
            <a:r>
              <a:rPr lang="es-ES" sz="1400" dirty="0" smtClean="0"/>
              <a:t>.</a:t>
            </a:r>
          </a:p>
          <a:p>
            <a:pPr marL="114300" indent="0">
              <a:buClrTx/>
              <a:buNone/>
            </a:pPr>
            <a:endParaRPr lang="es-ES" sz="1400" dirty="0" smtClean="0"/>
          </a:p>
          <a:p>
            <a:pPr marL="114300" indent="0">
              <a:buClrTx/>
              <a:buNone/>
            </a:pPr>
            <a:r>
              <a:rPr lang="es-ES" sz="1400" dirty="0"/>
              <a:t>Algo que también debemos mencionar es que podemos identificar un método </a:t>
            </a:r>
            <a:r>
              <a:rPr lang="es-ES" sz="1400" dirty="0" err="1"/>
              <a:t>sobreescrito</a:t>
            </a:r>
            <a:r>
              <a:rPr lang="es-ES" sz="1400" dirty="0"/>
              <a:t> cuando tiene la anotación </a:t>
            </a:r>
            <a:r>
              <a:rPr lang="es-ES" sz="1400" b="1" dirty="0" smtClean="0"/>
              <a:t>@</a:t>
            </a:r>
            <a:r>
              <a:rPr lang="es-ES" sz="1400" b="1" dirty="0" err="1" smtClean="0"/>
              <a:t>Override</a:t>
            </a:r>
            <a:r>
              <a:rPr lang="es-ES" sz="1400" dirty="0"/>
              <a:t>, esto es muy común encontrarlo cuando trabajamos con clases abstractas o interfaces, donde se obliga a implementar los métodos de estas si son heredadas o implementadas </a:t>
            </a:r>
            <a:r>
              <a:rPr lang="es-ES" sz="1400" dirty="0" smtClean="0"/>
              <a:t>respectivamente. No es obligatorio, pero si recomendado.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28675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Constructores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ES" dirty="0"/>
              <a:t>Un constructor sirve para inicializar el objeto y establecer sus propiedades y valores predeterminados. Tiene el mismo nombre que la clase y no cuenta con ningún valor de retorno, ya que su función principal es inicializar el objeto y no devolver ningún valor</a:t>
            </a:r>
            <a:r>
              <a:rPr lang="es-ES" dirty="0" smtClean="0"/>
              <a:t>.</a:t>
            </a:r>
            <a:endParaRPr lang="es-ES" dirty="0"/>
          </a:p>
          <a:p>
            <a:pPr marL="114300" indent="0">
              <a:buNone/>
            </a:pPr>
            <a:r>
              <a:rPr lang="es-ES" dirty="0" smtClean="0"/>
              <a:t>Un constructor </a:t>
            </a:r>
            <a:r>
              <a:rPr lang="es-ES" dirty="0"/>
              <a:t>puede aceptar argumentos, lo que permite configurar el objeto con valores específicos al momento de su creación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u="sng" dirty="0" smtClean="0"/>
              <a:t>TIPOS DE CONSTRUCTORES</a:t>
            </a:r>
            <a:r>
              <a:rPr lang="es-ES" dirty="0" smtClean="0"/>
              <a:t>: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b="1" dirty="0"/>
              <a:t>Constructor predeterminado </a:t>
            </a:r>
            <a:r>
              <a:rPr lang="es-ES" dirty="0"/>
              <a:t>(</a:t>
            </a:r>
            <a:r>
              <a:rPr lang="es-ES" i="1" dirty="0"/>
              <a:t>default constructor</a:t>
            </a:r>
            <a:r>
              <a:rPr lang="es-ES" dirty="0" smtClean="0"/>
              <a:t>):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El constructor predeterminado lo proporciona automáticamente Java en caso de que no se defina ningún constructor explícitamente en la clase. Este constructor no toma ningún parámetro y su cuerpo está vacío</a:t>
            </a:r>
            <a:r>
              <a:rPr lang="es-ES" dirty="0" smtClean="0"/>
              <a:t>.</a:t>
            </a:r>
          </a:p>
          <a:p>
            <a:pPr marL="114300" indent="0">
              <a:buNone/>
            </a:pPr>
            <a:endParaRPr lang="es-ES" dirty="0" smtClean="0"/>
          </a:p>
          <a:p>
            <a:pPr marL="114300" indent="0">
              <a:buNone/>
            </a:pPr>
            <a:r>
              <a:rPr lang="es-ES" b="1" dirty="0"/>
              <a:t>Constructor </a:t>
            </a:r>
            <a:r>
              <a:rPr lang="es-ES" b="1" dirty="0" err="1"/>
              <a:t>parametrizado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i="1" dirty="0" err="1"/>
              <a:t>parameterized</a:t>
            </a:r>
            <a:r>
              <a:rPr lang="es-ES" i="1" dirty="0"/>
              <a:t> constructor</a:t>
            </a:r>
            <a:r>
              <a:rPr lang="es-ES" dirty="0" smtClean="0"/>
              <a:t>):</a:t>
            </a:r>
            <a:endParaRPr lang="es-ES" dirty="0"/>
          </a:p>
          <a:p>
            <a:pPr marL="114300" indent="0">
              <a:buNone/>
            </a:pPr>
            <a:r>
              <a:rPr lang="es-ES" dirty="0"/>
              <a:t>El constructor </a:t>
            </a:r>
            <a:r>
              <a:rPr lang="es-ES" dirty="0" err="1"/>
              <a:t>parametrizado</a:t>
            </a:r>
            <a:r>
              <a:rPr lang="es-ES" dirty="0"/>
              <a:t> toma uno o más parámetros y se utiliza para inicializar los miembros de datos de la clase con valores específicos proporcionados por el usuario. Un constructor </a:t>
            </a:r>
            <a:r>
              <a:rPr lang="es-ES" dirty="0" err="1"/>
              <a:t>parametrizado</a:t>
            </a:r>
            <a:r>
              <a:rPr lang="es-ES" dirty="0"/>
              <a:t> debe definirse explícitamente en la clase y se utiliza para crear objetos con diferentes estados y comportamientos, en función de los valores proporcionados en los parámetros.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8659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</a:t>
            </a:r>
            <a:endParaRPr lang="es-A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203598"/>
            <a:ext cx="38385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916451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764</Words>
  <Application>Microsoft Office PowerPoint</Application>
  <PresentationFormat>Presentación en pantalla (16:9)</PresentationFormat>
  <Paragraphs>54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Darker Grotesque SemiBold</vt:lpstr>
      <vt:lpstr>Livvic</vt:lpstr>
      <vt:lpstr>Questrial</vt:lpstr>
      <vt:lpstr>Nunito</vt:lpstr>
      <vt:lpstr>Minimalist Slides for meeting by Slidesgo</vt:lpstr>
      <vt:lpstr>Programación orientada a objetos</vt:lpstr>
      <vt:lpstr>Métodos Set y Get </vt:lpstr>
      <vt:lpstr>Métodos, funciones y procedimientos</vt:lpstr>
      <vt:lpstr>Estructura</vt:lpstr>
      <vt:lpstr>Sobrecarga de métodos (Overloading)</vt:lpstr>
      <vt:lpstr>Sobreescritura de métodos (Overriding)</vt:lpstr>
      <vt:lpstr>Presentación de PowerPoint</vt:lpstr>
      <vt:lpstr>Constructores</vt:lpstr>
      <vt:lpstr>EJERCICIO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Cinthia Rigoni</dc:creator>
  <cp:lastModifiedBy>Cinthia Rigoni</cp:lastModifiedBy>
  <cp:revision>19</cp:revision>
  <dcterms:modified xsi:type="dcterms:W3CDTF">2024-03-16T21:51:54Z</dcterms:modified>
</cp:coreProperties>
</file>