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3" r:id="rId1"/>
  </p:sldMasterIdLst>
  <p:notesMasterIdLst>
    <p:notesMasterId r:id="rId17"/>
  </p:notesMasterIdLst>
  <p:sldIdLst>
    <p:sldId id="256" r:id="rId2"/>
    <p:sldId id="257" r:id="rId3"/>
    <p:sldId id="306" r:id="rId4"/>
    <p:sldId id="309" r:id="rId5"/>
    <p:sldId id="307" r:id="rId6"/>
    <p:sldId id="310" r:id="rId7"/>
    <p:sldId id="311" r:id="rId8"/>
    <p:sldId id="304" r:id="rId9"/>
    <p:sldId id="305" r:id="rId10"/>
    <p:sldId id="313" r:id="rId11"/>
    <p:sldId id="308" r:id="rId12"/>
    <p:sldId id="312" r:id="rId13"/>
    <p:sldId id="314" r:id="rId14"/>
    <p:sldId id="315" r:id="rId15"/>
    <p:sldId id="316" r:id="rId16"/>
  </p:sldIdLst>
  <p:sldSz cx="9144000" cy="5143500" type="screen16x9"/>
  <p:notesSz cx="6858000" cy="9144000"/>
  <p:embeddedFontLst>
    <p:embeddedFont>
      <p:font typeface="Questrial" charset="0"/>
      <p:regular r:id="rId18"/>
    </p:embeddedFont>
    <p:embeddedFont>
      <p:font typeface="Nunito"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7FD6FF4D-FA38-4AB7-AA87-EB5DA22D7DD2}">
  <a:tblStyle styleId="{7FD6FF4D-FA38-4AB7-AA87-EB5DA22D7DD2}"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p:scale>
          <a:sx n="90" d="100"/>
          <a:sy n="90" d="100"/>
        </p:scale>
        <p:origin x="-816" y="-12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1.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4.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3.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2.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5.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1909061059"/>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d3401ed36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d3401ed36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ge1d838b627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9" name="Google Shape;149;ge1d838b627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lvl1pPr lvl="0">
              <a:lnSpc>
                <a:spcPct val="9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4040075" y="3900750"/>
            <a:ext cx="4553400" cy="564000"/>
          </a:xfrm>
          <a:prstGeom prst="rect">
            <a:avLst/>
          </a:prstGeom>
          <a:ln>
            <a:noFill/>
          </a:ln>
        </p:spPr>
        <p:txBody>
          <a:bodyPr spcFirstLastPara="1" wrap="square" lIns="91425" tIns="91425" rIns="91425" bIns="91425" anchor="t" anchorCtr="0">
            <a:noAutofit/>
          </a:bodyPr>
          <a:lstStyle>
            <a:lvl1pPr lvl="0">
              <a:lnSpc>
                <a:spcPct val="100000"/>
              </a:lnSpc>
              <a:spcBef>
                <a:spcPts val="0"/>
              </a:spcBef>
              <a:spcAft>
                <a:spcPts val="0"/>
              </a:spcAft>
              <a:buSzPts val="1400"/>
              <a:buNone/>
              <a:defRPr sz="1800"/>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11" name="Google Shape;11;p2"/>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720000" y="368825"/>
            <a:ext cx="7704000" cy="572700"/>
          </a:xfrm>
          <a:prstGeom prst="rect">
            <a:avLst/>
          </a:prstGeom>
          <a:ln>
            <a:noFill/>
          </a:ln>
        </p:spPr>
        <p:txBody>
          <a:bodyPr spcFirstLastPara="1" wrap="square" lIns="91425" tIns="91425" rIns="91425" bIns="91425" anchor="t" anchorCtr="0">
            <a:noAutofit/>
          </a:bodyPr>
          <a:lstStyle>
            <a:lvl1pPr lvl="0" rtl="0">
              <a:spcBef>
                <a:spcPts val="0"/>
              </a:spcBef>
              <a:spcAft>
                <a:spcPts val="0"/>
              </a:spcAft>
              <a:buSzPts val="3000"/>
              <a:buNone/>
              <a:defRPr sz="3600" b="1"/>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19" name="Google Shape;19;p4"/>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lvl1pPr marL="457200" lvl="0" indent="-342900" rtl="0">
              <a:lnSpc>
                <a:spcPct val="90000"/>
              </a:lnSpc>
              <a:spcBef>
                <a:spcPts val="0"/>
              </a:spcBef>
              <a:spcAft>
                <a:spcPts val="0"/>
              </a:spcAft>
              <a:buClr>
                <a:schemeClr val="accent1"/>
              </a:buClr>
              <a:buSzPts val="1800"/>
              <a:buFont typeface="Livvic"/>
              <a:buAutoNum type="arabicPeriod"/>
              <a:defRPr sz="1200">
                <a:solidFill>
                  <a:srgbClr val="434343"/>
                </a:solidFill>
              </a:defRPr>
            </a:lvl1pPr>
            <a:lvl2pPr marL="914400" lvl="1"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2pPr>
            <a:lvl3pPr marL="1371600" lvl="2"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3pPr>
            <a:lvl4pPr marL="1828800" lvl="3"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4pPr>
            <a:lvl5pPr marL="2286000" lvl="4"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5pPr>
            <a:lvl6pPr marL="2743200" lvl="5"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6pPr>
            <a:lvl7pPr marL="3200400" lvl="6" indent="-317500" rtl="0">
              <a:lnSpc>
                <a:spcPct val="115000"/>
              </a:lnSpc>
              <a:spcBef>
                <a:spcPts val="0"/>
              </a:spcBef>
              <a:spcAft>
                <a:spcPts val="0"/>
              </a:spcAft>
              <a:buClr>
                <a:srgbClr val="15325B"/>
              </a:buClr>
              <a:buSzPts val="1400"/>
              <a:buFont typeface="Darker Grotesque SemiBold"/>
              <a:buAutoNum type="arabicPeriod"/>
              <a:defRPr>
                <a:solidFill>
                  <a:srgbClr val="434343"/>
                </a:solidFill>
              </a:defRPr>
            </a:lvl7pPr>
            <a:lvl8pPr marL="3657600" lvl="7" indent="-317500" rtl="0">
              <a:lnSpc>
                <a:spcPct val="115000"/>
              </a:lnSpc>
              <a:spcBef>
                <a:spcPts val="0"/>
              </a:spcBef>
              <a:spcAft>
                <a:spcPts val="0"/>
              </a:spcAft>
              <a:buClr>
                <a:srgbClr val="15325B"/>
              </a:buClr>
              <a:buSzPts val="1400"/>
              <a:buFont typeface="Darker Grotesque SemiBold"/>
              <a:buAutoNum type="alphaLcPeriod"/>
              <a:defRPr>
                <a:solidFill>
                  <a:srgbClr val="434343"/>
                </a:solidFill>
              </a:defRPr>
            </a:lvl8pPr>
            <a:lvl9pPr marL="4114800" lvl="8" indent="-317500" rtl="0">
              <a:lnSpc>
                <a:spcPct val="115000"/>
              </a:lnSpc>
              <a:spcBef>
                <a:spcPts val="0"/>
              </a:spcBef>
              <a:spcAft>
                <a:spcPts val="0"/>
              </a:spcAft>
              <a:buClr>
                <a:srgbClr val="15325B"/>
              </a:buClr>
              <a:buSzPts val="1400"/>
              <a:buFont typeface="Darker Grotesque SemiBold"/>
              <a:buAutoNum type="romanLcPeriod"/>
              <a:defRPr>
                <a:solidFill>
                  <a:srgbClr val="434343"/>
                </a:solidFill>
              </a:defRPr>
            </a:lvl9pPr>
          </a:lstStyle>
          <a:p>
            <a:endParaRPr/>
          </a:p>
        </p:txBody>
      </p:sp>
      <p:sp>
        <p:nvSpPr>
          <p:cNvPr id="20" name="Google Shape;20;p4"/>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Blank" type="blank">
  <p:cSld name="BLANK">
    <p:bg>
      <p:bgPr>
        <a:noFill/>
        <a:effectLst/>
      </p:bgPr>
    </p:bg>
    <p:spTree>
      <p:nvGrpSpPr>
        <p:cNvPr id="1" name="Shape 48"/>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ackground">
  <p:cSld name="BLANK_1_1_1_1_1_1_1">
    <p:spTree>
      <p:nvGrpSpPr>
        <p:cNvPr id="1" name="Shape 130"/>
        <p:cNvGrpSpPr/>
        <p:nvPr/>
      </p:nvGrpSpPr>
      <p:grpSpPr>
        <a:xfrm>
          <a:off x="0" y="0"/>
          <a:ext cx="0" cy="0"/>
          <a:chOff x="0" y="0"/>
          <a:chExt cx="0" cy="0"/>
        </a:xfrm>
      </p:grpSpPr>
      <p:sp>
        <p:nvSpPr>
          <p:cNvPr id="131" name="Google Shape;131;p23"/>
          <p:cNvSpPr/>
          <p:nvPr/>
        </p:nvSpPr>
        <p:spPr>
          <a:xfrm>
            <a:off x="148375" y="148500"/>
            <a:ext cx="8869500" cy="4846500"/>
          </a:xfrm>
          <a:prstGeom prst="rect">
            <a:avLst/>
          </a:prstGeom>
          <a:noFill/>
          <a:ln w="19050"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ackground 1">
  <p:cSld name="BLANK_1_1_1_1_1_1_1_1">
    <p:spTree>
      <p:nvGrpSpPr>
        <p:cNvPr id="1" name="Shape 132"/>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1pPr>
            <a:lvl2pPr lvl="1"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2pPr>
            <a:lvl3pPr lvl="2"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3pPr>
            <a:lvl4pPr lvl="3"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4pPr>
            <a:lvl5pPr lvl="4"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5pPr>
            <a:lvl6pPr lvl="5"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6pPr>
            <a:lvl7pPr lvl="6"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7pPr>
            <a:lvl8pPr lvl="7"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8pPr>
            <a:lvl9pPr lvl="8" rtl="0">
              <a:spcBef>
                <a:spcPts val="0"/>
              </a:spcBef>
              <a:spcAft>
                <a:spcPts val="0"/>
              </a:spcAft>
              <a:buClr>
                <a:schemeClr val="dk1"/>
              </a:buClr>
              <a:buSzPts val="3000"/>
              <a:buFont typeface="Questrial"/>
              <a:buNone/>
              <a:defRPr sz="3000">
                <a:solidFill>
                  <a:schemeClr val="dk1"/>
                </a:solidFill>
                <a:latin typeface="Questrial"/>
                <a:ea typeface="Questrial"/>
                <a:cs typeface="Questrial"/>
                <a:sym typeface="Quest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Nunito"/>
              <a:buChar char="●"/>
              <a:defRPr>
                <a:solidFill>
                  <a:schemeClr val="dk1"/>
                </a:solidFill>
                <a:latin typeface="Nunito"/>
                <a:ea typeface="Nunito"/>
                <a:cs typeface="Nunito"/>
                <a:sym typeface="Nunito"/>
              </a:defRPr>
            </a:lvl1pPr>
            <a:lvl2pPr marL="914400" lvl="1"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2pPr>
            <a:lvl3pPr marL="1371600" lvl="2"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3pPr>
            <a:lvl4pPr marL="1828800" lvl="3"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4pPr>
            <a:lvl5pPr marL="2286000" lvl="4"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5pPr>
            <a:lvl6pPr marL="2743200" lvl="5"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6pPr>
            <a:lvl7pPr marL="3200400" lvl="6"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7pPr>
            <a:lvl8pPr marL="3657600" lvl="7" indent="-317500">
              <a:lnSpc>
                <a:spcPct val="115000"/>
              </a:lnSpc>
              <a:spcBef>
                <a:spcPts val="1600"/>
              </a:spcBef>
              <a:spcAft>
                <a:spcPts val="0"/>
              </a:spcAft>
              <a:buClr>
                <a:schemeClr val="dk1"/>
              </a:buClr>
              <a:buSzPts val="1400"/>
              <a:buFont typeface="Nunito"/>
              <a:buChar char="○"/>
              <a:defRPr>
                <a:solidFill>
                  <a:schemeClr val="dk1"/>
                </a:solidFill>
                <a:latin typeface="Nunito"/>
                <a:ea typeface="Nunito"/>
                <a:cs typeface="Nunito"/>
                <a:sym typeface="Nunito"/>
              </a:defRPr>
            </a:lvl8pPr>
            <a:lvl9pPr marL="4114800" lvl="8" indent="-317500">
              <a:lnSpc>
                <a:spcPct val="115000"/>
              </a:lnSpc>
              <a:spcBef>
                <a:spcPts val="1600"/>
              </a:spcBef>
              <a:spcAft>
                <a:spcPts val="1600"/>
              </a:spcAft>
              <a:buClr>
                <a:schemeClr val="dk1"/>
              </a:buClr>
              <a:buSzPts val="1400"/>
              <a:buFont typeface="Nunito"/>
              <a:buChar char="■"/>
              <a:defRPr>
                <a:solidFill>
                  <a:schemeClr val="dk1"/>
                </a:solidFill>
                <a:latin typeface="Nunito"/>
                <a:ea typeface="Nunito"/>
                <a:cs typeface="Nunito"/>
                <a:sym typeface="Nuni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8" r:id="rId3"/>
    <p:sldLayoutId id="2147483669" r:id="rId4"/>
    <p:sldLayoutId id="2147483670" r:id="rId5"/>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8"/>
          <p:cNvSpPr txBox="1">
            <a:spLocks noGrp="1"/>
          </p:cNvSpPr>
          <p:nvPr>
            <p:ph type="ctrTitle"/>
          </p:nvPr>
        </p:nvSpPr>
        <p:spPr>
          <a:xfrm>
            <a:off x="4040075" y="1807225"/>
            <a:ext cx="4084500" cy="19236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Programación orientada a objetos</a:t>
            </a:r>
            <a:endParaRPr b="0" dirty="0">
              <a:solidFill>
                <a:schemeClr val="accent1"/>
              </a:solidFill>
            </a:endParaRPr>
          </a:p>
        </p:txBody>
      </p:sp>
      <p:cxnSp>
        <p:nvCxnSpPr>
          <p:cNvPr id="145" name="Google Shape;145;p28"/>
          <p:cNvCxnSpPr/>
          <p:nvPr/>
        </p:nvCxnSpPr>
        <p:spPr>
          <a:xfrm>
            <a:off x="4138541" y="3821618"/>
            <a:ext cx="3113400" cy="0"/>
          </a:xfrm>
          <a:prstGeom prst="straightConnector1">
            <a:avLst/>
          </a:prstGeom>
          <a:noFill/>
          <a:ln w="19050" cap="flat" cmpd="sng">
            <a:solidFill>
              <a:schemeClr val="dk1"/>
            </a:solidFill>
            <a:prstDash val="solid"/>
            <a:round/>
            <a:headEnd type="none" w="med" len="med"/>
            <a:tailEnd type="none" w="med" len="med"/>
          </a:ln>
        </p:spPr>
      </p:cxnSp>
      <p:pic>
        <p:nvPicPr>
          <p:cNvPr id="1026"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833" t="7808" r="7332" b="11163"/>
          <a:stretch/>
        </p:blipFill>
        <p:spPr bwMode="auto">
          <a:xfrm>
            <a:off x="251520" y="1621726"/>
            <a:ext cx="3703276" cy="19000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Calificadores de acceso de clases</a:t>
            </a:r>
            <a:endParaRPr lang="es-AR" dirty="0"/>
          </a:p>
        </p:txBody>
      </p:sp>
      <p:sp>
        <p:nvSpPr>
          <p:cNvPr id="3" name="2 Marcador de texto"/>
          <p:cNvSpPr>
            <a:spLocks noGrp="1"/>
          </p:cNvSpPr>
          <p:nvPr>
            <p:ph type="body" idx="1"/>
          </p:nvPr>
        </p:nvSpPr>
        <p:spPr/>
        <p:txBody>
          <a:bodyPr/>
          <a:lstStyle/>
          <a:p>
            <a:pPr marL="114300" indent="0">
              <a:buNone/>
            </a:pPr>
            <a:r>
              <a:rPr lang="es-ES" sz="1600" dirty="0"/>
              <a:t>Una declaración de clase puede ir precedida de modificadores que otorgan a la clase ciertas propiedades:</a:t>
            </a:r>
          </a:p>
          <a:p>
            <a:pPr marL="285750" indent="-171450">
              <a:buClrTx/>
              <a:buFont typeface="Arial" pitchFamily="34" charset="0"/>
              <a:buChar char="•"/>
            </a:pPr>
            <a:r>
              <a:rPr lang="es-ES" sz="1600" b="1" dirty="0" err="1" smtClean="0"/>
              <a:t>public</a:t>
            </a:r>
            <a:r>
              <a:rPr lang="es-ES" sz="1600" dirty="0"/>
              <a:t>. Una clase </a:t>
            </a:r>
            <a:r>
              <a:rPr lang="es-ES" sz="1600" dirty="0" err="1"/>
              <a:t>public</a:t>
            </a:r>
            <a:r>
              <a:rPr lang="es-ES" sz="1600" dirty="0"/>
              <a:t> es </a:t>
            </a:r>
            <a:r>
              <a:rPr lang="es-ES" sz="1600" dirty="0" err="1"/>
              <a:t>públicamene</a:t>
            </a:r>
            <a:r>
              <a:rPr lang="es-ES" sz="1600" dirty="0"/>
              <a:t> accesible.</a:t>
            </a:r>
          </a:p>
          <a:p>
            <a:pPr marL="285750" indent="-171450">
              <a:buClrTx/>
              <a:buFont typeface="Arial" pitchFamily="34" charset="0"/>
              <a:buChar char="•"/>
            </a:pPr>
            <a:r>
              <a:rPr lang="es-ES" sz="1600" b="1" dirty="0" err="1" smtClean="0"/>
              <a:t>abstract</a:t>
            </a:r>
            <a:r>
              <a:rPr lang="es-ES" sz="1600" dirty="0"/>
              <a:t>. Una clase abstracta se considera incompleta y no se pueden crear instancias de dicha clase. Esto sucede porque la clase contiene métodos </a:t>
            </a:r>
            <a:r>
              <a:rPr lang="es-ES" sz="1600" dirty="0" err="1"/>
              <a:t>abstract</a:t>
            </a:r>
            <a:r>
              <a:rPr lang="es-ES" sz="1600" dirty="0"/>
              <a:t> que deben ser implementados por una subclase.</a:t>
            </a:r>
          </a:p>
          <a:p>
            <a:pPr marL="285750" indent="-171450">
              <a:buClrTx/>
              <a:buFont typeface="Arial" pitchFamily="34" charset="0"/>
              <a:buChar char="•"/>
            </a:pPr>
            <a:r>
              <a:rPr lang="es-ES" sz="1600" b="1" dirty="0" smtClean="0"/>
              <a:t>final</a:t>
            </a:r>
            <a:r>
              <a:rPr lang="es-ES" sz="1600" dirty="0"/>
              <a:t>. Una clase final no admite subclases.</a:t>
            </a:r>
          </a:p>
          <a:p>
            <a:pPr marL="114300" indent="0">
              <a:buNone/>
            </a:pPr>
            <a:r>
              <a:rPr lang="es-ES" sz="1600" dirty="0"/>
              <a:t>Una clase no puede ser a la vez final y </a:t>
            </a:r>
            <a:r>
              <a:rPr lang="es-ES" sz="1600" dirty="0" err="1"/>
              <a:t>abstract</a:t>
            </a:r>
            <a:r>
              <a:rPr lang="es-ES" sz="1600" dirty="0" smtClean="0"/>
              <a:t>.</a:t>
            </a:r>
          </a:p>
          <a:p>
            <a:pPr marL="114300" indent="0">
              <a:buNone/>
            </a:pPr>
            <a:endParaRPr lang="es-AR" sz="1400" dirty="0"/>
          </a:p>
        </p:txBody>
      </p:sp>
    </p:spTree>
    <p:extLst>
      <p:ext uri="{BB962C8B-B14F-4D97-AF65-F5344CB8AC3E}">
        <p14:creationId xmlns:p14="http://schemas.microsoft.com/office/powerpoint/2010/main" val="24551079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Objeto</a:t>
            </a:r>
            <a:endParaRPr lang="es-AR" dirty="0"/>
          </a:p>
        </p:txBody>
      </p:sp>
      <p:sp>
        <p:nvSpPr>
          <p:cNvPr id="3" name="2 Marcador de texto"/>
          <p:cNvSpPr>
            <a:spLocks noGrp="1"/>
          </p:cNvSpPr>
          <p:nvPr>
            <p:ph type="body" idx="1"/>
          </p:nvPr>
        </p:nvSpPr>
        <p:spPr/>
        <p:txBody>
          <a:bodyPr/>
          <a:lstStyle/>
          <a:p>
            <a:pPr marL="114300" indent="0">
              <a:buNone/>
            </a:pPr>
            <a:r>
              <a:rPr lang="es-ES" sz="1400" dirty="0"/>
              <a:t>Un objeto en Java es una entidad que representa información sobre una cosa dentro del código de un programa. Como tal, los objetos en este lenguaje son instancias o miembros de una clase definida, que tienen propiedades, atributos y características que los distinguen del resto, tal como los objetos en el mundo real</a:t>
            </a:r>
            <a:r>
              <a:rPr lang="es-ES" sz="1400" dirty="0" smtClean="0"/>
              <a:t>.</a:t>
            </a:r>
          </a:p>
          <a:p>
            <a:pPr marL="114300" indent="0">
              <a:buNone/>
            </a:pPr>
            <a:r>
              <a:rPr lang="es-ES" sz="1400" dirty="0"/>
              <a:t>Los objetos en Java tienen tres características primarias: identidad, estado y comportamiento</a:t>
            </a:r>
            <a:r>
              <a:rPr lang="es-ES" sz="1400" dirty="0" smtClean="0"/>
              <a:t>.</a:t>
            </a:r>
          </a:p>
          <a:p>
            <a:pPr fontAlgn="base">
              <a:buClrTx/>
              <a:buSzPct val="100000"/>
            </a:pPr>
            <a:r>
              <a:rPr lang="es-ES" sz="1400" b="1" dirty="0"/>
              <a:t>Identidad</a:t>
            </a:r>
            <a:r>
              <a:rPr lang="es-ES" sz="1400" dirty="0"/>
              <a:t>: la identidad de un objeto es un identificador único, tal como la dirección de almacenamiento, el ID del usuario o incluso un nombre.</a:t>
            </a:r>
          </a:p>
          <a:p>
            <a:pPr fontAlgn="base">
              <a:buClrTx/>
              <a:buSzPct val="100000"/>
            </a:pPr>
            <a:r>
              <a:rPr lang="es-ES" sz="1400" b="1" dirty="0"/>
              <a:t>Estado</a:t>
            </a:r>
            <a:r>
              <a:rPr lang="es-ES" sz="1400" dirty="0"/>
              <a:t>: el estado controla aspectos específicos del objeto. Por ejemplo, si queremos describir un ventilador, podemos tener los estados «encendido», «apagado» o «alta potencia». </a:t>
            </a:r>
          </a:p>
          <a:p>
            <a:pPr fontAlgn="base">
              <a:buClrTx/>
              <a:buSzPct val="100000"/>
            </a:pPr>
            <a:r>
              <a:rPr lang="es-ES" sz="1400" b="1" dirty="0"/>
              <a:t>Comportamiento</a:t>
            </a:r>
            <a:r>
              <a:rPr lang="es-ES" sz="1400" dirty="0"/>
              <a:t>: se relaciona con los estados en cuanto que estos modifican el comportamiento del objeto. Sirve para describir lo que hacen los objetos referidos</a:t>
            </a:r>
            <a:r>
              <a:rPr lang="es-ES" sz="1400" dirty="0" smtClean="0"/>
              <a:t>.</a:t>
            </a:r>
          </a:p>
          <a:p>
            <a:pPr marL="114300" indent="0" fontAlgn="base">
              <a:buClrTx/>
              <a:buSzPct val="100000"/>
              <a:buNone/>
            </a:pPr>
            <a:r>
              <a:rPr lang="es-ES" sz="1400" dirty="0"/>
              <a:t>No puedes tener un objeto sin nombre, tampoco puede tener un comportamiento sin un estado.</a:t>
            </a:r>
          </a:p>
          <a:p>
            <a:pPr marL="114300" indent="0">
              <a:buNone/>
            </a:pPr>
            <a:endParaRPr lang="es-AR" sz="1400" dirty="0"/>
          </a:p>
        </p:txBody>
      </p:sp>
    </p:spTree>
    <p:extLst>
      <p:ext uri="{BB962C8B-B14F-4D97-AF65-F5344CB8AC3E}">
        <p14:creationId xmlns:p14="http://schemas.microsoft.com/office/powerpoint/2010/main" val="46209990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UML – Diagrama de clases</a:t>
            </a:r>
            <a:endParaRPr lang="es-AR" dirty="0"/>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58950" y="1347614"/>
            <a:ext cx="3026099" cy="31683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583626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err="1" smtClean="0"/>
              <a:t>Static</a:t>
            </a:r>
            <a:endParaRPr lang="es-AR" dirty="0"/>
          </a:p>
        </p:txBody>
      </p:sp>
      <p:sp>
        <p:nvSpPr>
          <p:cNvPr id="3" name="2 Marcador de texto"/>
          <p:cNvSpPr>
            <a:spLocks noGrp="1"/>
          </p:cNvSpPr>
          <p:nvPr>
            <p:ph type="body" idx="1"/>
          </p:nvPr>
        </p:nvSpPr>
        <p:spPr/>
        <p:txBody>
          <a:bodyPr/>
          <a:lstStyle/>
          <a:p>
            <a:pPr marL="114300" indent="0">
              <a:buNone/>
            </a:pPr>
            <a:r>
              <a:rPr lang="es-ES" sz="1400" dirty="0"/>
              <a:t>En Java el uso de </a:t>
            </a:r>
            <a:r>
              <a:rPr lang="es-ES" sz="1400" dirty="0" err="1"/>
              <a:t>static</a:t>
            </a:r>
            <a:r>
              <a:rPr lang="es-ES" sz="1400" dirty="0"/>
              <a:t> indica que en lugar de pertenecer a una instancia del tipo que se acaba de declarar pertenece a un tipo en si mismo. Es decir, solo se creará una instancia de ese miembro estático el cual será compartida por todas las instancias de la clase.</a:t>
            </a:r>
          </a:p>
          <a:p>
            <a:pPr marL="114300" indent="0">
              <a:buNone/>
            </a:pPr>
            <a:endParaRPr lang="es-ES" sz="1400" dirty="0"/>
          </a:p>
          <a:p>
            <a:pPr marL="114300" indent="0">
              <a:buNone/>
            </a:pPr>
            <a:r>
              <a:rPr lang="es-ES" sz="1400" dirty="0"/>
              <a:t>El uso de </a:t>
            </a:r>
            <a:r>
              <a:rPr lang="es-ES" sz="1400" dirty="0" err="1"/>
              <a:t>static</a:t>
            </a:r>
            <a:r>
              <a:rPr lang="es-ES" sz="1400" dirty="0"/>
              <a:t> hará uso de la memoria una vez en el área de la clase justo cuando se hace la carga de esa clase. Es indiferente el número de veces que la clase se </a:t>
            </a:r>
            <a:r>
              <a:rPr lang="es-ES" sz="1400" dirty="0" err="1"/>
              <a:t>inicialize</a:t>
            </a:r>
            <a:r>
              <a:rPr lang="es-ES" sz="1400" dirty="0"/>
              <a:t>, siempre habrá una y solo una copia del campo definido con </a:t>
            </a:r>
            <a:r>
              <a:rPr lang="es-ES" sz="1400" dirty="0" err="1"/>
              <a:t>static</a:t>
            </a:r>
            <a:r>
              <a:rPr lang="es-ES" sz="1400" dirty="0" smtClean="0"/>
              <a:t>.</a:t>
            </a:r>
            <a:endParaRPr lang="es-ES" sz="1400" dirty="0"/>
          </a:p>
        </p:txBody>
      </p:sp>
    </p:spTree>
    <p:extLst>
      <p:ext uri="{BB962C8B-B14F-4D97-AF65-F5344CB8AC3E}">
        <p14:creationId xmlns:p14="http://schemas.microsoft.com/office/powerpoint/2010/main" val="10783628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Final</a:t>
            </a:r>
            <a:endParaRPr lang="es-AR" dirty="0"/>
          </a:p>
        </p:txBody>
      </p:sp>
      <p:sp>
        <p:nvSpPr>
          <p:cNvPr id="3" name="2 Marcador de texto"/>
          <p:cNvSpPr>
            <a:spLocks noGrp="1"/>
          </p:cNvSpPr>
          <p:nvPr>
            <p:ph type="body" idx="1"/>
          </p:nvPr>
        </p:nvSpPr>
        <p:spPr/>
        <p:txBody>
          <a:bodyPr/>
          <a:lstStyle/>
          <a:p>
            <a:pPr marL="114300" indent="0">
              <a:buNone/>
            </a:pPr>
            <a:r>
              <a:rPr lang="es-ES" sz="1600" dirty="0" smtClean="0"/>
              <a:t>En variables:</a:t>
            </a:r>
          </a:p>
          <a:p>
            <a:pPr marL="114300" indent="0">
              <a:buNone/>
            </a:pPr>
            <a:endParaRPr lang="es-ES" sz="1600" dirty="0" smtClean="0"/>
          </a:p>
          <a:p>
            <a:pPr marL="114300" indent="0">
              <a:buNone/>
            </a:pPr>
            <a:r>
              <a:rPr lang="es-ES" sz="1400" dirty="0" smtClean="0"/>
              <a:t>La </a:t>
            </a:r>
            <a:r>
              <a:rPr lang="es-ES" sz="1400" dirty="0"/>
              <a:t>palabra clave que java ha reservado para definir constantes es la palabra "final". En java es muy simple definir constantes, solo basta con ponerles el modificador final antes de la declaración del tipo. Al definir un dato como constante le podremos asignar un valor por primera vez y luego de eso no será posible cambiarle ese valor. Una vez inicializado el dato, este no podrá cambiar su valor de ninguna forma</a:t>
            </a:r>
            <a:r>
              <a:rPr lang="es-ES" sz="1400" dirty="0" smtClean="0"/>
              <a:t>.</a:t>
            </a:r>
          </a:p>
          <a:p>
            <a:pPr marL="114300" indent="0">
              <a:buNone/>
            </a:pPr>
            <a:endParaRPr lang="es-ES" sz="1600" dirty="0"/>
          </a:p>
          <a:p>
            <a:pPr marL="114300" indent="0">
              <a:buNone/>
            </a:pPr>
            <a:r>
              <a:rPr lang="es-ES" sz="1600" dirty="0" smtClean="0"/>
              <a:t>En métodos:</a:t>
            </a:r>
          </a:p>
          <a:p>
            <a:pPr marL="114300" indent="0">
              <a:buNone/>
            </a:pPr>
            <a:endParaRPr lang="es-ES" sz="1600" dirty="0" smtClean="0"/>
          </a:p>
          <a:p>
            <a:pPr marL="114300" indent="0">
              <a:buNone/>
            </a:pPr>
            <a:r>
              <a:rPr lang="es-ES" sz="1400" dirty="0"/>
              <a:t>Un método final no puede ser redefinido por una clase hija. Esto quiere decir que si yo defino un método final en la clase X y luego la clase Y es hija de la clase X, entonces la clase Y no podrá cambiar la definición de dicho método, puesto que éste es final.</a:t>
            </a:r>
            <a:endParaRPr lang="es-AR" sz="1400" dirty="0"/>
          </a:p>
        </p:txBody>
      </p:sp>
    </p:spTree>
    <p:extLst>
      <p:ext uri="{BB962C8B-B14F-4D97-AF65-F5344CB8AC3E}">
        <p14:creationId xmlns:p14="http://schemas.microsoft.com/office/powerpoint/2010/main" val="57276524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EJERCICIO</a:t>
            </a:r>
            <a:endParaRPr lang="es-AR"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14575" y="1347614"/>
            <a:ext cx="4514850" cy="3467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1391645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29"/>
          <p:cNvSpPr txBox="1">
            <a:spLocks noGrp="1"/>
          </p:cNvSpPr>
          <p:nvPr>
            <p:ph type="title"/>
          </p:nvPr>
        </p:nvSpPr>
        <p:spPr>
          <a:xfrm>
            <a:off x="720000" y="3688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s" dirty="0" smtClean="0"/>
              <a:t>POO</a:t>
            </a:r>
            <a:endParaRPr b="0" dirty="0"/>
          </a:p>
        </p:txBody>
      </p:sp>
      <p:sp>
        <p:nvSpPr>
          <p:cNvPr id="152" name="Google Shape;152;p29"/>
          <p:cNvSpPr txBox="1">
            <a:spLocks noGrp="1"/>
          </p:cNvSpPr>
          <p:nvPr>
            <p:ph type="body" idx="1"/>
          </p:nvPr>
        </p:nvSpPr>
        <p:spPr>
          <a:xfrm>
            <a:off x="941825" y="1202500"/>
            <a:ext cx="7194000" cy="3390600"/>
          </a:xfrm>
          <a:prstGeom prst="rect">
            <a:avLst/>
          </a:prstGeom>
        </p:spPr>
        <p:txBody>
          <a:bodyPr spcFirstLastPara="1" wrap="square" lIns="91425" tIns="91425" rIns="91425" bIns="91425" anchor="t" anchorCtr="0">
            <a:noAutofit/>
          </a:bodyPr>
          <a:lstStyle/>
          <a:p>
            <a:pPr marL="0" lvl="0" indent="0">
              <a:buNone/>
            </a:pPr>
            <a:r>
              <a:rPr lang="es-ES" sz="1800" dirty="0"/>
              <a:t>La Programación Orientada a Objetos (POO) es un enfoque de programación que se basa en la creación y manipulación de “objetos”. Estos objetos son entidades que combinan datos y comportamientos en un solo paquete</a:t>
            </a:r>
            <a:r>
              <a:rPr lang="es-ES" sz="1800" dirty="0" smtClean="0"/>
              <a:t>.</a:t>
            </a:r>
          </a:p>
          <a:p>
            <a:pPr marL="0" lvl="0" indent="0">
              <a:buNone/>
            </a:pPr>
            <a:r>
              <a:rPr lang="es-ES" sz="1800" dirty="0"/>
              <a:t>En la POO, los objetos tienen atributos que representan sus características o propiedades, y métodos que definen las acciones que pueden realizar. Las clases se utilizan para definir la estructura y el comportamiento de los objetos. Una clase actúa como una plantilla o un modelo a partir del cual se crean objetos individuales con características únicas</a:t>
            </a:r>
            <a:r>
              <a:rPr lang="es-ES" sz="1800" dirty="0" smtClean="0"/>
              <a:t>.</a:t>
            </a:r>
          </a:p>
        </p:txBody>
      </p:sp>
      <p:cxnSp>
        <p:nvCxnSpPr>
          <p:cNvPr id="153" name="Google Shape;153;p29"/>
          <p:cNvCxnSpPr/>
          <p:nvPr/>
        </p:nvCxnSpPr>
        <p:spPr>
          <a:xfrm>
            <a:off x="805925" y="1045726"/>
            <a:ext cx="5443800" cy="0"/>
          </a:xfrm>
          <a:prstGeom prst="straightConnector1">
            <a:avLst/>
          </a:prstGeom>
          <a:noFill/>
          <a:ln w="19050" cap="flat" cmpd="sng">
            <a:solidFill>
              <a:schemeClr val="dk1"/>
            </a:solidFill>
            <a:prstDash val="solid"/>
            <a:round/>
            <a:headEnd type="none" w="med" len="med"/>
            <a:tailEnd type="none" w="med" len="med"/>
          </a:ln>
        </p:spPr>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2 Marcador de texto"/>
          <p:cNvSpPr>
            <a:spLocks noGrp="1"/>
          </p:cNvSpPr>
          <p:nvPr>
            <p:ph type="body" idx="1"/>
          </p:nvPr>
        </p:nvSpPr>
        <p:spPr>
          <a:xfrm>
            <a:off x="899592" y="339502"/>
            <a:ext cx="7194000" cy="4536504"/>
          </a:xfrm>
        </p:spPr>
        <p:txBody>
          <a:bodyPr/>
          <a:lstStyle/>
          <a:p>
            <a:pPr marL="114300" indent="0">
              <a:buNone/>
            </a:pPr>
            <a:r>
              <a:rPr lang="es-ES" sz="1400" dirty="0"/>
              <a:t>La programación orientada a objetos como paradigma, se basa en cuatro pilares fundamentales: abstracción, encapsulamiento, polimorfismo y herencia</a:t>
            </a:r>
            <a:r>
              <a:rPr lang="es-ES" sz="1400" dirty="0" smtClean="0"/>
              <a:t>.</a:t>
            </a:r>
          </a:p>
          <a:p>
            <a:pPr marL="114300" indent="0">
              <a:buNone/>
            </a:pPr>
            <a:endParaRPr lang="es-ES" sz="1400" dirty="0" smtClean="0"/>
          </a:p>
          <a:p>
            <a:pPr marL="285750" indent="-171450">
              <a:buClrTx/>
              <a:buFont typeface="Arial" pitchFamily="34" charset="0"/>
              <a:buChar char="•"/>
            </a:pPr>
            <a:r>
              <a:rPr lang="es-ES" sz="1400" b="1" dirty="0" smtClean="0"/>
              <a:t>Abstracción</a:t>
            </a:r>
            <a:r>
              <a:rPr lang="es-ES" sz="1400" dirty="0"/>
              <a:t>: Es el proceso de identificar las características y comportamientos esenciales de un objeto, ignorando los detalles irrelevantes. Esto permite crear clases que definen un modelo general de un objeto, sin especificar cómo se implementa ese modelo</a:t>
            </a:r>
            <a:r>
              <a:rPr lang="es-ES" sz="1400" dirty="0" smtClean="0"/>
              <a:t>.</a:t>
            </a:r>
            <a:endParaRPr lang="es-ES" sz="1400" dirty="0"/>
          </a:p>
          <a:p>
            <a:pPr marL="285750" indent="-171450">
              <a:buClrTx/>
              <a:buFont typeface="Arial" pitchFamily="34" charset="0"/>
              <a:buChar char="•"/>
            </a:pPr>
            <a:r>
              <a:rPr lang="es-ES" sz="1400" b="1" dirty="0" smtClean="0"/>
              <a:t>Encapsulamiento</a:t>
            </a:r>
            <a:r>
              <a:rPr lang="es-ES" sz="1400" dirty="0"/>
              <a:t>: Es el proceso de ocultar los detalles internos de un objeto a los demás objetos. Esto se logra al definir los atributos y métodos de un objeto como privados o públicos. Los atributos privados solo pueden ser accedidos por los métodos del objeto, mientras que los atributos públicos pueden ser accedidos por cualquier objeto</a:t>
            </a:r>
            <a:r>
              <a:rPr lang="es-ES" sz="1400" dirty="0" smtClean="0"/>
              <a:t>.</a:t>
            </a:r>
            <a:endParaRPr lang="es-ES" sz="1400" dirty="0"/>
          </a:p>
          <a:p>
            <a:pPr marL="285750" indent="-171450">
              <a:buClrTx/>
              <a:buFont typeface="Arial" pitchFamily="34" charset="0"/>
              <a:buChar char="•"/>
            </a:pPr>
            <a:r>
              <a:rPr lang="es-ES" sz="1400" b="1" dirty="0" smtClean="0"/>
              <a:t>Herencia</a:t>
            </a:r>
            <a:r>
              <a:rPr lang="es-ES" sz="1400" dirty="0"/>
              <a:t>: Es la capacidad de una clase de heredar las características y comportamientos de otra clase. Esto permite crear clases más complejas a partir de clases más simples</a:t>
            </a:r>
            <a:r>
              <a:rPr lang="es-ES" sz="1400" dirty="0" smtClean="0"/>
              <a:t>.</a:t>
            </a:r>
            <a:endParaRPr lang="es-ES" sz="1400" dirty="0"/>
          </a:p>
          <a:p>
            <a:pPr marL="285750" indent="-171450">
              <a:buClrTx/>
              <a:buFont typeface="Arial" pitchFamily="34" charset="0"/>
              <a:buChar char="•"/>
            </a:pPr>
            <a:r>
              <a:rPr lang="es-ES" sz="1400" b="1" dirty="0" smtClean="0"/>
              <a:t>Polimorfismo</a:t>
            </a:r>
            <a:r>
              <a:rPr lang="es-ES" sz="1400" dirty="0"/>
              <a:t>: Es la capacidad de un objeto de comportarse de diferentes maneras dependiendo del contexto. Esto se logra al definir métodos con el mismo nombre pero con diferentes parámetros o tipos de retorno.</a:t>
            </a:r>
          </a:p>
          <a:p>
            <a:pPr marL="114300" indent="0">
              <a:buNone/>
            </a:pPr>
            <a:endParaRPr lang="es-ES" sz="1400" dirty="0"/>
          </a:p>
          <a:p>
            <a:pPr marL="114300" indent="0">
              <a:buNone/>
            </a:pPr>
            <a:r>
              <a:rPr lang="es-ES" sz="1400" dirty="0"/>
              <a:t>Estos cuatro pilares son fundamentales para la POO, ya que permiten crear programas más modulares, reutilizables y fáciles de mantener.</a:t>
            </a:r>
            <a:endParaRPr lang="es-AR" sz="1400" dirty="0"/>
          </a:p>
        </p:txBody>
      </p:sp>
    </p:spTree>
    <p:extLst>
      <p:ext uri="{BB962C8B-B14F-4D97-AF65-F5344CB8AC3E}">
        <p14:creationId xmlns:p14="http://schemas.microsoft.com/office/powerpoint/2010/main" val="39562462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Abstracción</a:t>
            </a:r>
            <a:endParaRPr lang="es-AR" dirty="0"/>
          </a:p>
        </p:txBody>
      </p:sp>
      <p:sp>
        <p:nvSpPr>
          <p:cNvPr id="3" name="2 Marcador de texto"/>
          <p:cNvSpPr>
            <a:spLocks noGrp="1"/>
          </p:cNvSpPr>
          <p:nvPr>
            <p:ph type="body" idx="1"/>
          </p:nvPr>
        </p:nvSpPr>
        <p:spPr/>
        <p:txBody>
          <a:bodyPr/>
          <a:lstStyle/>
          <a:p>
            <a:pPr marL="114300" indent="0">
              <a:buNone/>
            </a:pPr>
            <a:r>
              <a:rPr lang="es-ES" sz="1600" dirty="0" smtClean="0"/>
              <a:t>Es </a:t>
            </a:r>
            <a:r>
              <a:rPr lang="es-ES" sz="1600" dirty="0"/>
              <a:t>la capacidad de simplificar el mundo real y convertirlo en una «caja negra» que contiene solo la información esencial</a:t>
            </a:r>
            <a:r>
              <a:rPr lang="es-ES" sz="1600" dirty="0" smtClean="0"/>
              <a:t>.</a:t>
            </a:r>
          </a:p>
          <a:p>
            <a:pPr marL="114300" indent="0">
              <a:buNone/>
            </a:pPr>
            <a:r>
              <a:rPr lang="es-ES" sz="1600" dirty="0"/>
              <a:t>En la POO, los conceptos del mundo real se modelan como objetos, y la abstracción consiste en definir interfaces y comportamientos comunes para estos objetos</a:t>
            </a:r>
            <a:r>
              <a:rPr lang="es-ES" sz="1600" dirty="0" smtClean="0"/>
              <a:t>.</a:t>
            </a:r>
            <a:endParaRPr lang="es-ES" sz="1600" dirty="0"/>
          </a:p>
          <a:p>
            <a:pPr marL="114300" indent="0">
              <a:buNone/>
            </a:pPr>
            <a:r>
              <a:rPr lang="es-ES" sz="1600" dirty="0"/>
              <a:t>Una de las formas más comunes de implementar la abstracción en la POO es mediante el uso de clases abstractas. Una clase abstracta es una plantilla que define un conjunto de métodos y propiedades comunes para un grupo de objetos relacionados, pero no puede ser instanciada por sí misma. En cambio, las clases concretas, que heredan de la clase abstracta, proporcionan implementaciones específicas de estos métodos y propiedades.</a:t>
            </a:r>
            <a:endParaRPr lang="es-AR" sz="1600" dirty="0"/>
          </a:p>
        </p:txBody>
      </p:sp>
    </p:spTree>
    <p:extLst>
      <p:ext uri="{BB962C8B-B14F-4D97-AF65-F5344CB8AC3E}">
        <p14:creationId xmlns:p14="http://schemas.microsoft.com/office/powerpoint/2010/main" val="33964552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TAD (Tipo de datos abstractos)</a:t>
            </a:r>
            <a:endParaRPr lang="es-AR" dirty="0"/>
          </a:p>
        </p:txBody>
      </p:sp>
      <p:sp>
        <p:nvSpPr>
          <p:cNvPr id="3" name="2 Marcador de texto"/>
          <p:cNvSpPr>
            <a:spLocks noGrp="1"/>
          </p:cNvSpPr>
          <p:nvPr>
            <p:ph type="body" idx="1"/>
          </p:nvPr>
        </p:nvSpPr>
        <p:spPr/>
        <p:txBody>
          <a:bodyPr/>
          <a:lstStyle/>
          <a:p>
            <a:pPr marL="114300" indent="0">
              <a:buNone/>
            </a:pPr>
            <a:r>
              <a:rPr lang="es-ES" sz="1600" dirty="0"/>
              <a:t>Un Tipo de Dato Abstracto (TDA) es un modelo que define valores y las operaciones que se pueden realizan sobre ellos. Y se denomina abstracto ya que la intención es que quien lo utiliza, no necesita conocer los detalles de la representación interna o bien el cómo están implementadas las operaciones</a:t>
            </a:r>
            <a:r>
              <a:rPr lang="es-ES" sz="1600" dirty="0" smtClean="0"/>
              <a:t>.</a:t>
            </a:r>
            <a:endParaRPr lang="es-ES" sz="1600" dirty="0"/>
          </a:p>
          <a:p>
            <a:pPr marL="114300" indent="0">
              <a:buNone/>
            </a:pPr>
            <a:r>
              <a:rPr lang="es-ES" sz="1600" dirty="0"/>
              <a:t>Es por esto una práctica que nos provee un grado de abstracción que permite desacoplar al código que usa un TDA de aquel código que lo implementa.</a:t>
            </a:r>
            <a:endParaRPr lang="es-AR" sz="1600" dirty="0"/>
          </a:p>
        </p:txBody>
      </p:sp>
    </p:spTree>
    <p:extLst>
      <p:ext uri="{BB962C8B-B14F-4D97-AF65-F5344CB8AC3E}">
        <p14:creationId xmlns:p14="http://schemas.microsoft.com/office/powerpoint/2010/main" val="23660695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Encapsulamiento. Ocultamiento</a:t>
            </a:r>
            <a:endParaRPr lang="es-AR" dirty="0"/>
          </a:p>
        </p:txBody>
      </p:sp>
      <p:sp>
        <p:nvSpPr>
          <p:cNvPr id="3" name="2 Marcador de texto"/>
          <p:cNvSpPr>
            <a:spLocks noGrp="1"/>
          </p:cNvSpPr>
          <p:nvPr>
            <p:ph type="body" idx="1"/>
          </p:nvPr>
        </p:nvSpPr>
        <p:spPr/>
        <p:txBody>
          <a:bodyPr/>
          <a:lstStyle/>
          <a:p>
            <a:pPr marL="114300" indent="0">
              <a:buNone/>
            </a:pPr>
            <a:r>
              <a:rPr lang="es-ES" sz="1400" dirty="0" smtClean="0"/>
              <a:t>Implica </a:t>
            </a:r>
            <a:r>
              <a:rPr lang="es-ES" sz="1400" dirty="0"/>
              <a:t>separar el qué del cómo. El qué se refiere a qué representa el objeto. El cómo se refiere a cómo actúa, es decir su comportamiento dentro del sistema</a:t>
            </a:r>
            <a:r>
              <a:rPr lang="es-ES" sz="1400" dirty="0" smtClean="0"/>
              <a:t>.</a:t>
            </a:r>
          </a:p>
          <a:p>
            <a:pPr marL="114300" indent="0">
              <a:buNone/>
            </a:pPr>
            <a:endParaRPr lang="es-ES" sz="1400" dirty="0"/>
          </a:p>
          <a:p>
            <a:pPr marL="400050" indent="-285750">
              <a:buClrTx/>
              <a:buFont typeface="Arial" pitchFamily="34" charset="0"/>
              <a:buChar char="•"/>
            </a:pPr>
            <a:r>
              <a:rPr lang="es-ES" sz="1400" dirty="0" smtClean="0"/>
              <a:t>Encapsulamiento</a:t>
            </a:r>
            <a:r>
              <a:rPr lang="es-ES" sz="1400" dirty="0"/>
              <a:t>: Es el proceso de almacenar en una misma sección los elementos de una abstracción que constituyen su estructura y su comportamiento; sirve para separar el interfaz </a:t>
            </a:r>
            <a:r>
              <a:rPr lang="es-ES" sz="1400" dirty="0" smtClean="0"/>
              <a:t>entre </a:t>
            </a:r>
            <a:r>
              <a:rPr lang="es-ES" sz="1400" dirty="0"/>
              <a:t>una abstracción y su implantación</a:t>
            </a:r>
            <a:r>
              <a:rPr lang="es-ES" sz="1400" dirty="0" smtClean="0"/>
              <a:t>.</a:t>
            </a:r>
          </a:p>
          <a:p>
            <a:pPr marL="114300" indent="0">
              <a:buNone/>
            </a:pPr>
            <a:endParaRPr lang="es-ES" sz="1400" dirty="0"/>
          </a:p>
          <a:p>
            <a:pPr marL="114300" indent="0">
              <a:buNone/>
            </a:pPr>
            <a:r>
              <a:rPr lang="es-ES" sz="1400" dirty="0"/>
              <a:t>Existen tres niveles de acceso para el encapsulamiento, los cuales son</a:t>
            </a:r>
            <a:r>
              <a:rPr lang="es-ES" sz="1400" dirty="0" smtClean="0"/>
              <a:t>:</a:t>
            </a:r>
          </a:p>
          <a:p>
            <a:pPr marL="114300" indent="0">
              <a:buNone/>
            </a:pPr>
            <a:endParaRPr lang="es-ES" sz="1400" dirty="0"/>
          </a:p>
          <a:p>
            <a:pPr marL="400050" indent="-285750">
              <a:buClrTx/>
              <a:buFont typeface="Arial" pitchFamily="34" charset="0"/>
              <a:buChar char="•"/>
            </a:pPr>
            <a:r>
              <a:rPr lang="es-ES" sz="1400" b="1" dirty="0"/>
              <a:t>Público</a:t>
            </a:r>
            <a:r>
              <a:rPr lang="es-ES" sz="1400" dirty="0"/>
              <a:t> (</a:t>
            </a:r>
            <a:r>
              <a:rPr lang="es-ES" sz="1400" dirty="0" err="1"/>
              <a:t>Public</a:t>
            </a:r>
            <a:r>
              <a:rPr lang="es-ES" sz="1400" dirty="0"/>
              <a:t>): Todos pueden acceder a los datos o métodos de una clase que se definen con este nivel, este es el nivel más bajo, esto es lo que tu quieres que la parte externa vea</a:t>
            </a:r>
            <a:r>
              <a:rPr lang="es-ES" sz="1400" dirty="0" smtClean="0"/>
              <a:t>.</a:t>
            </a:r>
            <a:endParaRPr lang="es-ES" sz="1400" dirty="0"/>
          </a:p>
          <a:p>
            <a:pPr marL="400050" indent="-285750">
              <a:buClrTx/>
              <a:buFont typeface="Arial" pitchFamily="34" charset="0"/>
              <a:buChar char="•"/>
            </a:pPr>
            <a:r>
              <a:rPr lang="es-ES" sz="1400" b="1" dirty="0"/>
              <a:t>Protegido</a:t>
            </a:r>
            <a:r>
              <a:rPr lang="es-ES" sz="1400" dirty="0"/>
              <a:t> (</a:t>
            </a:r>
            <a:r>
              <a:rPr lang="es-ES" sz="1400" dirty="0" err="1"/>
              <a:t>Protected</a:t>
            </a:r>
            <a:r>
              <a:rPr lang="es-ES" sz="1400" dirty="0"/>
              <a:t>): Podemos decir que estás no son de acceso público, solamente son accesibles dentro de su clase y por subclases</a:t>
            </a:r>
            <a:r>
              <a:rPr lang="es-ES" sz="1400" dirty="0" smtClean="0"/>
              <a:t>.</a:t>
            </a:r>
            <a:endParaRPr lang="es-ES" sz="1400" dirty="0"/>
          </a:p>
          <a:p>
            <a:pPr marL="400050" indent="-285750">
              <a:buClrTx/>
              <a:buFont typeface="Arial" pitchFamily="34" charset="0"/>
              <a:buChar char="•"/>
            </a:pPr>
            <a:r>
              <a:rPr lang="es-ES" sz="1400" b="1" dirty="0"/>
              <a:t>Privado</a:t>
            </a:r>
            <a:r>
              <a:rPr lang="es-ES" sz="1400" dirty="0"/>
              <a:t> (</a:t>
            </a:r>
            <a:r>
              <a:rPr lang="es-ES" sz="1400" dirty="0" err="1"/>
              <a:t>Private</a:t>
            </a:r>
            <a:r>
              <a:rPr lang="es-ES" sz="1400" dirty="0"/>
              <a:t>): En este nivel se puede declarar miembros accesibles sólo para la propia clase.</a:t>
            </a:r>
            <a:endParaRPr lang="es-AR" sz="1400" dirty="0"/>
          </a:p>
        </p:txBody>
      </p:sp>
    </p:spTree>
    <p:extLst>
      <p:ext uri="{BB962C8B-B14F-4D97-AF65-F5344CB8AC3E}">
        <p14:creationId xmlns:p14="http://schemas.microsoft.com/office/powerpoint/2010/main" val="8567231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Herencia</a:t>
            </a:r>
            <a:endParaRPr lang="es-AR" dirty="0"/>
          </a:p>
        </p:txBody>
      </p:sp>
      <p:sp>
        <p:nvSpPr>
          <p:cNvPr id="3" name="2 Marcador de texto"/>
          <p:cNvSpPr>
            <a:spLocks noGrp="1"/>
          </p:cNvSpPr>
          <p:nvPr>
            <p:ph type="body" idx="1"/>
          </p:nvPr>
        </p:nvSpPr>
        <p:spPr/>
        <p:txBody>
          <a:bodyPr/>
          <a:lstStyle/>
          <a:p>
            <a:pPr marL="114300" indent="0">
              <a:buNone/>
            </a:pPr>
            <a:r>
              <a:rPr lang="es-ES" sz="1600" dirty="0"/>
              <a:t>La herencia simple es la relación de clases más importantes, es esencial en los sistemas orientados a objetos, recordemos que la herencia define una relación entre clases en la que una de ellas brinda la estructura de comportamiento definida en una o más clases</a:t>
            </a:r>
            <a:r>
              <a:rPr lang="es-ES" sz="1600" dirty="0" smtClean="0"/>
              <a:t>.</a:t>
            </a:r>
            <a:endParaRPr lang="es-ES" sz="1600" dirty="0"/>
          </a:p>
          <a:p>
            <a:pPr marL="114300" indent="0">
              <a:buNone/>
            </a:pPr>
            <a:r>
              <a:rPr lang="es-ES" sz="1600" dirty="0"/>
              <a:t>Recordando que la herencia representa una jerarquía de abstracciones en la que una subclase hereda de una o más superclases</a:t>
            </a:r>
            <a:r>
              <a:rPr lang="es-ES" sz="1600" dirty="0" smtClean="0"/>
              <a:t>.</a:t>
            </a:r>
            <a:endParaRPr lang="es-ES" sz="1600" dirty="0"/>
          </a:p>
          <a:p>
            <a:pPr marL="114300" indent="0">
              <a:buNone/>
            </a:pPr>
            <a:r>
              <a:rPr lang="es-ES" sz="1600" dirty="0"/>
              <a:t>La herencia implica una relación de especialización en la que la subclase especializa el comportamiento o la estructura más general de sus superclases.</a:t>
            </a:r>
            <a:endParaRPr lang="es-AR" sz="1600" dirty="0"/>
          </a:p>
        </p:txBody>
      </p:sp>
    </p:spTree>
    <p:extLst>
      <p:ext uri="{BB962C8B-B14F-4D97-AF65-F5344CB8AC3E}">
        <p14:creationId xmlns:p14="http://schemas.microsoft.com/office/powerpoint/2010/main" val="241409654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smtClean="0"/>
              <a:t>Clases</a:t>
            </a:r>
            <a:endParaRPr lang="es-AR" dirty="0"/>
          </a:p>
        </p:txBody>
      </p:sp>
      <p:sp>
        <p:nvSpPr>
          <p:cNvPr id="3" name="2 Marcador de texto"/>
          <p:cNvSpPr>
            <a:spLocks noGrp="1"/>
          </p:cNvSpPr>
          <p:nvPr>
            <p:ph type="body" idx="1"/>
          </p:nvPr>
        </p:nvSpPr>
        <p:spPr/>
        <p:txBody>
          <a:bodyPr/>
          <a:lstStyle/>
          <a:p>
            <a:pPr marL="114300" indent="0">
              <a:buNone/>
            </a:pPr>
            <a:r>
              <a:rPr lang="es-ES" sz="1800" dirty="0"/>
              <a:t>En Java, las clases son una parte fundamental de la POO y son la base para la creación de objetos, que son instancias de esas clases. Una clase en Java es un plano o un modelo que define la estructura y el comportamiento de los objetos que se pueden crear a partir de ella.</a:t>
            </a:r>
            <a:endParaRPr lang="es-AR" sz="1800"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9792" y="2317423"/>
            <a:ext cx="5130575" cy="24985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50784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1 Título"/>
          <p:cNvSpPr>
            <a:spLocks noGrp="1"/>
          </p:cNvSpPr>
          <p:nvPr>
            <p:ph type="title"/>
          </p:nvPr>
        </p:nvSpPr>
        <p:spPr/>
        <p:txBody>
          <a:bodyPr/>
          <a:lstStyle/>
          <a:p>
            <a:r>
              <a:rPr lang="es-ES" dirty="0"/>
              <a:t>Conceptos fundamentales de las clases</a:t>
            </a:r>
            <a:br>
              <a:rPr lang="es-ES" dirty="0"/>
            </a:br>
            <a:endParaRPr lang="es-AR" dirty="0"/>
          </a:p>
        </p:txBody>
      </p:sp>
      <p:sp>
        <p:nvSpPr>
          <p:cNvPr id="3" name="2 Marcador de texto"/>
          <p:cNvSpPr>
            <a:spLocks noGrp="1"/>
          </p:cNvSpPr>
          <p:nvPr>
            <p:ph type="body" idx="1"/>
          </p:nvPr>
        </p:nvSpPr>
        <p:spPr>
          <a:xfrm>
            <a:off x="941825" y="1563638"/>
            <a:ext cx="7194000" cy="3240360"/>
          </a:xfrm>
        </p:spPr>
        <p:txBody>
          <a:bodyPr/>
          <a:lstStyle/>
          <a:p>
            <a:pPr>
              <a:buClrTx/>
              <a:buFont typeface="Arial" pitchFamily="34" charset="0"/>
              <a:buChar char="•"/>
            </a:pPr>
            <a:r>
              <a:rPr lang="es-ES" sz="1400" b="1" dirty="0"/>
              <a:t>Atributos</a:t>
            </a:r>
            <a:r>
              <a:rPr lang="es-ES" sz="1400" dirty="0"/>
              <a:t>: Las clases pueden tener atributos, también conocidos como variables de instancia, que representan las características o propiedades del </a:t>
            </a:r>
            <a:r>
              <a:rPr lang="es-ES" sz="1400" dirty="0" smtClean="0"/>
              <a:t>objeto.</a:t>
            </a:r>
          </a:p>
          <a:p>
            <a:pPr>
              <a:buClrTx/>
              <a:buFont typeface="Arial" pitchFamily="34" charset="0"/>
              <a:buChar char="•"/>
            </a:pPr>
            <a:r>
              <a:rPr lang="es-ES" sz="1400" b="1" dirty="0"/>
              <a:t>Métodos</a:t>
            </a:r>
            <a:r>
              <a:rPr lang="es-ES" sz="1400" dirty="0"/>
              <a:t>: Las clases contienen métodos que representan el comportamiento del objeto. Los métodos son funciones que pueden realizar acciones y manipular los atributos de la clase</a:t>
            </a:r>
            <a:r>
              <a:rPr lang="es-ES" sz="1400" dirty="0" smtClean="0"/>
              <a:t>.</a:t>
            </a:r>
          </a:p>
          <a:p>
            <a:pPr>
              <a:buClrTx/>
              <a:buFont typeface="Arial" pitchFamily="34" charset="0"/>
              <a:buChar char="•"/>
            </a:pPr>
            <a:r>
              <a:rPr lang="es-ES" sz="1400" b="1" dirty="0"/>
              <a:t>Constructores</a:t>
            </a:r>
            <a:r>
              <a:rPr lang="es-ES" sz="1400" dirty="0"/>
              <a:t>: Las clases pueden tener constructores, que son métodos especiales utilizados para inicializar objetos cuando se crean</a:t>
            </a:r>
            <a:r>
              <a:rPr lang="es-ES" sz="1400" dirty="0" smtClean="0"/>
              <a:t>.</a:t>
            </a:r>
          </a:p>
          <a:p>
            <a:pPr>
              <a:buClrTx/>
              <a:buFont typeface="Arial" pitchFamily="34" charset="0"/>
              <a:buChar char="•"/>
            </a:pPr>
            <a:r>
              <a:rPr lang="es-ES" sz="1400" b="1" dirty="0"/>
              <a:t>Encapsulación</a:t>
            </a:r>
            <a:r>
              <a:rPr lang="es-ES" sz="1400" dirty="0"/>
              <a:t>: La encapsulación es un principio de la POO que se refiere a la ocultación de los detalles de implementación de una clase y la exposición controlada de sus atributos y métodos</a:t>
            </a:r>
            <a:r>
              <a:rPr lang="es-ES" sz="1400" dirty="0" smtClean="0"/>
              <a:t>.</a:t>
            </a:r>
          </a:p>
          <a:p>
            <a:pPr>
              <a:buClrTx/>
              <a:buFont typeface="Arial" pitchFamily="34" charset="0"/>
              <a:buChar char="•"/>
            </a:pPr>
            <a:r>
              <a:rPr lang="es-ES" sz="1400" b="1" dirty="0"/>
              <a:t>Herencia</a:t>
            </a:r>
            <a:r>
              <a:rPr lang="es-ES" sz="1400" dirty="0"/>
              <a:t>: Las clases pueden heredar atributos y métodos de otras clases. La herencia permite la creación de jerarquías de clases, donde una clase (subclase o clase derivada) puede extender o heredar características de otra clase (superclase o clase base).</a:t>
            </a:r>
          </a:p>
          <a:p>
            <a:pPr>
              <a:buClrTx/>
              <a:buFont typeface="Arial" pitchFamily="34" charset="0"/>
              <a:buChar char="•"/>
            </a:pPr>
            <a:r>
              <a:rPr lang="es-ES" sz="1400" b="1" dirty="0"/>
              <a:t>Instanciación</a:t>
            </a:r>
            <a:r>
              <a:rPr lang="es-ES" sz="1400" dirty="0"/>
              <a:t>: Para utilizar una clase, primero debes crear una instancia u objeto de esa clase.</a:t>
            </a:r>
            <a:endParaRPr lang="es-AR" sz="1400" dirty="0"/>
          </a:p>
        </p:txBody>
      </p:sp>
    </p:spTree>
    <p:extLst>
      <p:ext uri="{BB962C8B-B14F-4D97-AF65-F5344CB8AC3E}">
        <p14:creationId xmlns:p14="http://schemas.microsoft.com/office/powerpoint/2010/main" val="3549374522"/>
      </p:ext>
    </p:extLst>
  </p:cSld>
  <p:clrMapOvr>
    <a:masterClrMapping/>
  </p:clrMapOvr>
</p:sld>
</file>

<file path=ppt/theme/theme1.xml><?xml version="1.0" encoding="utf-8"?>
<a:theme xmlns:a="http://schemas.openxmlformats.org/drawingml/2006/main" name="Minimalist Slides for meeting by Slidesgo">
  <a:themeElements>
    <a:clrScheme name="Simple Light">
      <a:dk1>
        <a:srgbClr val="3F4252"/>
      </a:dk1>
      <a:lt1>
        <a:srgbClr val="F5F5F5"/>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3F4252"/>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135</TotalTime>
  <Words>1454</Words>
  <Application>Microsoft Office PowerPoint</Application>
  <PresentationFormat>Presentación en pantalla (16:9)</PresentationFormat>
  <Paragraphs>69</Paragraphs>
  <Slides>15</Slides>
  <Notes>2</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15</vt:i4>
      </vt:variant>
    </vt:vector>
  </HeadingPairs>
  <TitlesOfParts>
    <vt:vector size="21" baseType="lpstr">
      <vt:lpstr>Arial</vt:lpstr>
      <vt:lpstr>Questrial</vt:lpstr>
      <vt:lpstr>Nunito</vt:lpstr>
      <vt:lpstr>Livvic</vt:lpstr>
      <vt:lpstr>Darker Grotesque SemiBold</vt:lpstr>
      <vt:lpstr>Minimalist Slides for meeting by Slidesgo</vt:lpstr>
      <vt:lpstr>Programación orientada a objetos</vt:lpstr>
      <vt:lpstr>POO</vt:lpstr>
      <vt:lpstr>Presentación de PowerPoint</vt:lpstr>
      <vt:lpstr>Abstracción</vt:lpstr>
      <vt:lpstr>TAD (Tipo de datos abstractos)</vt:lpstr>
      <vt:lpstr>Encapsulamiento. Ocultamiento</vt:lpstr>
      <vt:lpstr>Herencia</vt:lpstr>
      <vt:lpstr>Clases</vt:lpstr>
      <vt:lpstr>Conceptos fundamentales de las clases </vt:lpstr>
      <vt:lpstr>Calificadores de acceso de clases</vt:lpstr>
      <vt:lpstr>Objeto</vt:lpstr>
      <vt:lpstr>UML – Diagrama de clases</vt:lpstr>
      <vt:lpstr>Static</vt:lpstr>
      <vt:lpstr>Final</vt:lpstr>
      <vt:lpstr>EJERCICIO</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Programación orientada a objetos</dc:title>
  <dc:creator>Cinthia Rigoni</dc:creator>
  <cp:lastModifiedBy>Cinthia Rigoni</cp:lastModifiedBy>
  <cp:revision>12</cp:revision>
  <dcterms:modified xsi:type="dcterms:W3CDTF">2024-03-13T20:21:04Z</dcterms:modified>
</cp:coreProperties>
</file>