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318" r:id="rId3"/>
    <p:sldId id="319" r:id="rId4"/>
    <p:sldId id="320" r:id="rId5"/>
    <p:sldId id="326" r:id="rId6"/>
    <p:sldId id="327" r:id="rId7"/>
    <p:sldId id="328" r:id="rId8"/>
    <p:sldId id="321" r:id="rId9"/>
    <p:sldId id="329" r:id="rId10"/>
    <p:sldId id="322" r:id="rId11"/>
    <p:sldId id="325" r:id="rId12"/>
    <p:sldId id="323" r:id="rId13"/>
    <p:sldId id="324" r:id="rId14"/>
  </p:sldIdLst>
  <p:sldSz cx="9144000" cy="5143500" type="screen16x9"/>
  <p:notesSz cx="6858000" cy="9144000"/>
  <p:embeddedFontLst>
    <p:embeddedFont>
      <p:font typeface="Nunito" charset="0"/>
      <p:regular r:id="rId16"/>
      <p:bold r:id="rId17"/>
      <p:italic r:id="rId18"/>
      <p:boldItalic r:id="rId19"/>
    </p:embeddedFont>
    <p:embeddedFont>
      <p:font typeface="Questrial"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FD6FF4D-FA38-4AB7-AA87-EB5DA22D7DD2}">
  <a:tblStyle styleId="{7FD6FF4D-FA38-4AB7-AA87-EB5DA22D7D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90610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688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41825" y="1202500"/>
            <a:ext cx="7194000" cy="3390600"/>
          </a:xfrm>
          <a:prstGeom prst="rect">
            <a:avLst/>
          </a:prstGeom>
        </p:spPr>
        <p:txBody>
          <a:bodyPr spcFirstLastPara="1" wrap="square" lIns="91425" tIns="91425" rIns="91425" bIns="91425" anchor="t" anchorCtr="0">
            <a:noAutofit/>
          </a:bodyPr>
          <a:lstStyle>
            <a:lvl1pPr marL="457200" lvl="0" indent="-342900" rtl="0">
              <a:lnSpc>
                <a:spcPct val="90000"/>
              </a:lnSpc>
              <a:spcBef>
                <a:spcPts val="0"/>
              </a:spcBef>
              <a:spcAft>
                <a:spcPts val="0"/>
              </a:spcAft>
              <a:buClr>
                <a:schemeClr val="accent1"/>
              </a:buClr>
              <a:buSzPts val="1800"/>
              <a:buFont typeface="Livvic"/>
              <a:buAutoNum type="arabicPeriod"/>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endParaRPr/>
          </a:p>
        </p:txBody>
      </p:sp>
      <p:sp>
        <p:nvSpPr>
          <p:cNvPr id="20" name="Google Shape;20;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Programación orientada a objetos</a:t>
            </a:r>
            <a:endParaRPr b="0" dirty="0">
              <a:solidFill>
                <a:schemeClr val="accent1"/>
              </a:solidFill>
            </a:endParaRPr>
          </a:p>
        </p:txBody>
      </p:sp>
      <p:cxnSp>
        <p:nvCxnSpPr>
          <p:cNvPr id="145" name="Google Shape;145;p28"/>
          <p:cNvCxnSpPr/>
          <p:nvPr/>
        </p:nvCxnSpPr>
        <p:spPr>
          <a:xfrm>
            <a:off x="4138541" y="3821618"/>
            <a:ext cx="3113400" cy="0"/>
          </a:xfrm>
          <a:prstGeom prst="straightConnector1">
            <a:avLst/>
          </a:prstGeom>
          <a:noFill/>
          <a:ln w="19050" cap="flat" cmpd="sng">
            <a:solidFill>
              <a:schemeClr val="dk1"/>
            </a:solidFill>
            <a:prstDash val="solid"/>
            <a:round/>
            <a:headEnd type="none" w="med" len="med"/>
            <a:tailEnd type="none" w="med" len="med"/>
          </a:ln>
        </p:spPr>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33" t="7808" r="7332" b="11163"/>
          <a:stretch/>
        </p:blipFill>
        <p:spPr bwMode="auto">
          <a:xfrm>
            <a:off x="251520" y="1621726"/>
            <a:ext cx="3703276" cy="190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Agregación</a:t>
            </a:r>
            <a:endParaRPr lang="es-AR" dirty="0"/>
          </a:p>
        </p:txBody>
      </p:sp>
      <p:sp>
        <p:nvSpPr>
          <p:cNvPr id="3" name="2 Marcador de texto"/>
          <p:cNvSpPr>
            <a:spLocks noGrp="1"/>
          </p:cNvSpPr>
          <p:nvPr>
            <p:ph type="body" idx="1"/>
          </p:nvPr>
        </p:nvSpPr>
        <p:spPr>
          <a:xfrm>
            <a:off x="323528" y="1059582"/>
            <a:ext cx="5832648" cy="3605748"/>
          </a:xfrm>
        </p:spPr>
        <p:txBody>
          <a:bodyPr/>
          <a:lstStyle/>
          <a:p>
            <a:pPr marL="114300" indent="0">
              <a:buNone/>
            </a:pPr>
            <a:r>
              <a:rPr lang="es-ES" sz="1400" dirty="0"/>
              <a:t>La agregación es un tipo de relación que indica que un objeto forma parte o le pertenece a otro objeto, es prácticamente una asociación, pero se diferencian por la notación que se utiliza en UML y su funcionalidad dentro del código</a:t>
            </a:r>
            <a:r>
              <a:rPr lang="es-ES" sz="1400" dirty="0" smtClean="0"/>
              <a:t>.</a:t>
            </a:r>
          </a:p>
          <a:p>
            <a:pPr marL="114300" indent="0">
              <a:buNone/>
            </a:pPr>
            <a:endParaRPr lang="es-ES" sz="1400" dirty="0" smtClean="0"/>
          </a:p>
          <a:p>
            <a:pPr marL="114300" indent="0">
              <a:buNone/>
            </a:pPr>
            <a:r>
              <a:rPr lang="es-ES" sz="1400" dirty="0"/>
              <a:t>Vemos que se compone de </a:t>
            </a:r>
            <a:r>
              <a:rPr lang="es-ES" sz="1400" dirty="0" smtClean="0"/>
              <a:t>una línea </a:t>
            </a:r>
            <a:r>
              <a:rPr lang="es-ES" sz="1400" dirty="0"/>
              <a:t>con un rombo </a:t>
            </a:r>
            <a:r>
              <a:rPr lang="es-ES" sz="1400" dirty="0" smtClean="0"/>
              <a:t>blanco (a </a:t>
            </a:r>
            <a:r>
              <a:rPr lang="es-ES" sz="1400" dirty="0"/>
              <a:t>este lo llamaremos desde </a:t>
            </a:r>
            <a:r>
              <a:rPr lang="es-ES" sz="1400" dirty="0" smtClean="0"/>
              <a:t>ahora diamante</a:t>
            </a:r>
            <a:r>
              <a:rPr lang="es-ES" sz="1400" dirty="0"/>
              <a:t>), el cual es colocado </a:t>
            </a:r>
            <a:r>
              <a:rPr lang="es-ES" sz="1400" dirty="0" smtClean="0"/>
              <a:t>del lado </a:t>
            </a:r>
            <a:r>
              <a:rPr lang="es-ES" sz="1400" dirty="0"/>
              <a:t>de la clase TODO, y con </a:t>
            </a:r>
            <a:r>
              <a:rPr lang="es-ES" sz="1400" dirty="0" smtClean="0"/>
              <a:t>ello me </a:t>
            </a:r>
            <a:r>
              <a:rPr lang="es-ES" sz="1400" dirty="0"/>
              <a:t>refiero a que es la clase </a:t>
            </a:r>
            <a:r>
              <a:rPr lang="es-ES" sz="1400" dirty="0" smtClean="0"/>
              <a:t>que almacenará </a:t>
            </a:r>
            <a:r>
              <a:rPr lang="es-ES" sz="1400" dirty="0"/>
              <a:t>objetos de la otra </a:t>
            </a:r>
            <a:r>
              <a:rPr lang="es-ES" sz="1400" dirty="0" smtClean="0"/>
              <a:t>clase (la </a:t>
            </a:r>
            <a:r>
              <a:rPr lang="es-ES" sz="1400" dirty="0"/>
              <a:t>clase PARTE</a:t>
            </a:r>
            <a:r>
              <a:rPr lang="es-ES" sz="1400" dirty="0" smtClean="0"/>
              <a:t>).</a:t>
            </a:r>
          </a:p>
          <a:p>
            <a:pPr marL="114300" indent="0">
              <a:buNone/>
            </a:pPr>
            <a:endParaRPr lang="es-ES" sz="1400" dirty="0"/>
          </a:p>
          <a:p>
            <a:pPr marL="114300" indent="0">
              <a:buNone/>
            </a:pPr>
            <a:r>
              <a:rPr lang="es-ES" sz="1400" dirty="0" smtClean="0"/>
              <a:t>La </a:t>
            </a:r>
            <a:r>
              <a:rPr lang="es-ES" sz="1400" dirty="0"/>
              <a:t>agregación se refiere a la relación entre dos clases donde una clase (la clase contenedora) contiene una </a:t>
            </a:r>
            <a:r>
              <a:rPr lang="es-ES" sz="1400" dirty="0" smtClean="0"/>
              <a:t>referencia</a:t>
            </a:r>
          </a:p>
          <a:p>
            <a:pPr marL="114300" indent="0">
              <a:buNone/>
            </a:pPr>
            <a:r>
              <a:rPr lang="es-ES" sz="1400" dirty="0" smtClean="0"/>
              <a:t>a </a:t>
            </a:r>
            <a:r>
              <a:rPr lang="es-ES" sz="1400" dirty="0"/>
              <a:t>otra clase (la clase contenida) como uno de </a:t>
            </a:r>
            <a:r>
              <a:rPr lang="es-ES" sz="1400" dirty="0" smtClean="0"/>
              <a:t>sus</a:t>
            </a:r>
          </a:p>
          <a:p>
            <a:pPr marL="114300" indent="0">
              <a:buNone/>
            </a:pPr>
            <a:r>
              <a:rPr lang="es-ES" sz="1400" dirty="0" smtClean="0"/>
              <a:t>campos</a:t>
            </a:r>
            <a:r>
              <a:rPr lang="es-ES" sz="1400" dirty="0"/>
              <a:t>. Esta </a:t>
            </a:r>
            <a:r>
              <a:rPr lang="es-ES" sz="1400" dirty="0" smtClean="0"/>
              <a:t>relación indica </a:t>
            </a:r>
            <a:r>
              <a:rPr lang="es-ES" sz="1400" dirty="0"/>
              <a:t>que la </a:t>
            </a:r>
            <a:r>
              <a:rPr lang="es-ES" sz="1400" dirty="0" smtClean="0"/>
              <a:t>clase</a:t>
            </a:r>
          </a:p>
          <a:p>
            <a:pPr marL="114300" indent="0">
              <a:buNone/>
            </a:pPr>
            <a:r>
              <a:rPr lang="es-ES" sz="1400" dirty="0" smtClean="0"/>
              <a:t>contenedora </a:t>
            </a:r>
            <a:r>
              <a:rPr lang="es-ES" sz="1400" dirty="0"/>
              <a:t>tiene una parte que </a:t>
            </a:r>
            <a:r>
              <a:rPr lang="es-ES" sz="1400" dirty="0" smtClean="0"/>
              <a:t>es otra </a:t>
            </a:r>
            <a:r>
              <a:rPr lang="es-ES" sz="1400" dirty="0"/>
              <a:t>clase.</a:t>
            </a:r>
            <a:endParaRPr lang="es-AR" sz="1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7" y="3396628"/>
            <a:ext cx="4153438" cy="1512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descr="Agregación Vs Composición en diagramas de clases. UML. | Blog SE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597" y="339502"/>
            <a:ext cx="2066702"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64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339502"/>
            <a:ext cx="42100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219822"/>
            <a:ext cx="43338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405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Composición</a:t>
            </a:r>
            <a:endParaRPr lang="es-AR" dirty="0"/>
          </a:p>
        </p:txBody>
      </p:sp>
      <p:sp>
        <p:nvSpPr>
          <p:cNvPr id="3" name="2 Marcador de texto"/>
          <p:cNvSpPr>
            <a:spLocks noGrp="1"/>
          </p:cNvSpPr>
          <p:nvPr>
            <p:ph type="body" idx="1"/>
          </p:nvPr>
        </p:nvSpPr>
        <p:spPr>
          <a:xfrm>
            <a:off x="2123728" y="1059582"/>
            <a:ext cx="6516724" cy="3462608"/>
          </a:xfrm>
        </p:spPr>
        <p:txBody>
          <a:bodyPr/>
          <a:lstStyle/>
          <a:p>
            <a:pPr marL="114300" indent="0">
              <a:buNone/>
            </a:pPr>
            <a:r>
              <a:rPr lang="es-ES" sz="1400" dirty="0"/>
              <a:t>La composición es una relación como la agregación, pero más fuerte, es decir, un objeto no puede ser ese objeto sin otros objetos, por ejemplo: una silla no puede ser silla sin sus patas, un automóvil no puede ser automóvil sin sus ruedas o su motor, básicamente todos dependen de entre sí</a:t>
            </a:r>
            <a:r>
              <a:rPr lang="es-ES" sz="1400" dirty="0" smtClean="0"/>
              <a:t>.</a:t>
            </a:r>
          </a:p>
          <a:p>
            <a:pPr marL="114300" indent="0">
              <a:buNone/>
            </a:pPr>
            <a:r>
              <a:rPr lang="es-ES" sz="1400" dirty="0"/>
              <a:t>Vemos que se parece a la de agregación, sólo que el diamante es oscuro. En este ejemplo tenemos la clase Silla que se compone de 4 patas.</a:t>
            </a:r>
          </a:p>
          <a:p>
            <a:pPr marL="114300" indent="0">
              <a:buNone/>
            </a:pPr>
            <a:r>
              <a:rPr lang="es-ES" sz="1400" dirty="0"/>
              <a:t>La forma de implementar esto es un poco diferente, ya que, a diferencia de las demás relaciones, en esta no queremos que, si el objeto Silla es destruido, sus patas anden vagando por la memoria, por decirse así; entonces, el objetivo es que la destrucción se lleve consigo a todas las patas que componen a la silla, y para lograr esto, debemos crear el objeto dentro de la clase Silla, siendo nuestra función de </a:t>
            </a:r>
            <a:r>
              <a:rPr lang="es-ES" sz="1400" dirty="0" err="1"/>
              <a:t>agregarPata</a:t>
            </a:r>
            <a:r>
              <a:rPr lang="es-ES" sz="1400" dirty="0"/>
              <a:t> una compuesta por parámetros del constructor de Pata.</a:t>
            </a:r>
          </a:p>
          <a:p>
            <a:pPr marL="114300" indent="0">
              <a:buNone/>
            </a:pPr>
            <a:endParaRPr lang="es-AR"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579862"/>
            <a:ext cx="3528392" cy="137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181956"/>
            <a:ext cx="1867755" cy="2664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86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52525"/>
            <a:ext cx="464820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2339" y="524126"/>
            <a:ext cx="3705225" cy="2047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2339" y="2715766"/>
            <a:ext cx="370522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313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Relaciones</a:t>
            </a:r>
            <a:endParaRPr lang="es-AR" dirty="0"/>
          </a:p>
        </p:txBody>
      </p:sp>
      <p:sp>
        <p:nvSpPr>
          <p:cNvPr id="3" name="2 Marcador de texto"/>
          <p:cNvSpPr>
            <a:spLocks noGrp="1"/>
          </p:cNvSpPr>
          <p:nvPr>
            <p:ph type="body" idx="1"/>
          </p:nvPr>
        </p:nvSpPr>
        <p:spPr/>
        <p:txBody>
          <a:bodyPr/>
          <a:lstStyle/>
          <a:p>
            <a:pPr marL="114300" indent="0">
              <a:buNone/>
            </a:pPr>
            <a:r>
              <a:rPr lang="es-ES" sz="1400" dirty="0"/>
              <a:t>Además de la relación de herencia las clases empleadas dentro de una aplicación Java, los objetos pueden estar conectados dentro de un programa con otros tipos de relaciones</a:t>
            </a:r>
            <a:r>
              <a:rPr lang="es-ES" sz="1400" dirty="0" smtClean="0"/>
              <a:t>.</a:t>
            </a:r>
          </a:p>
          <a:p>
            <a:pPr marL="114300" indent="0">
              <a:buNone/>
            </a:pPr>
            <a:r>
              <a:rPr lang="es-ES" sz="1400" dirty="0" smtClean="0"/>
              <a:t>En </a:t>
            </a:r>
            <a:r>
              <a:rPr lang="es-ES" sz="1400" dirty="0"/>
              <a:t>la </a:t>
            </a:r>
            <a:r>
              <a:rPr lang="es-ES" sz="1400" dirty="0" smtClean="0"/>
              <a:t>mayoría de </a:t>
            </a:r>
            <a:r>
              <a:rPr lang="es-ES" sz="1400" dirty="0"/>
              <a:t>los casos la resolución de un problema más o menos complejo exige la colaboración entre objetos. Esta colaboración se puede llevar a cabo mediante el establecimiento de relaciones entre clases (relación de herencia o generalización) o entre instancias (relación de asociación y relación todo-parte: agregación y composición</a:t>
            </a:r>
            <a:r>
              <a:rPr lang="es-ES" sz="1400" dirty="0" smtClean="0"/>
              <a:t>).</a:t>
            </a:r>
          </a:p>
          <a:p>
            <a:pPr marL="114300" indent="0">
              <a:buNone/>
            </a:pPr>
            <a:endParaRPr lang="es-AR" sz="1400" dirty="0"/>
          </a:p>
        </p:txBody>
      </p:sp>
      <p:sp>
        <p:nvSpPr>
          <p:cNvPr id="4" name="3 Rectángulo"/>
          <p:cNvSpPr/>
          <p:nvPr/>
        </p:nvSpPr>
        <p:spPr>
          <a:xfrm>
            <a:off x="2636548" y="3200991"/>
            <a:ext cx="1584176"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Asociación</a:t>
            </a:r>
            <a:endParaRPr lang="es-AR" dirty="0"/>
          </a:p>
        </p:txBody>
      </p:sp>
      <p:sp>
        <p:nvSpPr>
          <p:cNvPr id="5" name="4 Rectángulo"/>
          <p:cNvSpPr/>
          <p:nvPr/>
        </p:nvSpPr>
        <p:spPr>
          <a:xfrm>
            <a:off x="2636548" y="3713431"/>
            <a:ext cx="1584176"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Agregación</a:t>
            </a:r>
            <a:endParaRPr lang="es-AR" dirty="0"/>
          </a:p>
        </p:txBody>
      </p:sp>
      <p:sp>
        <p:nvSpPr>
          <p:cNvPr id="6" name="5 Rectángulo"/>
          <p:cNvSpPr/>
          <p:nvPr/>
        </p:nvSpPr>
        <p:spPr>
          <a:xfrm>
            <a:off x="2636548" y="4225871"/>
            <a:ext cx="1584176" cy="36004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Composición</a:t>
            </a:r>
            <a:endParaRPr lang="es-AR" dirty="0"/>
          </a:p>
        </p:txBody>
      </p:sp>
      <p:cxnSp>
        <p:nvCxnSpPr>
          <p:cNvPr id="8" name="7 Conector recto de flecha"/>
          <p:cNvCxnSpPr>
            <a:stCxn id="4" idx="3"/>
          </p:cNvCxnSpPr>
          <p:nvPr/>
        </p:nvCxnSpPr>
        <p:spPr>
          <a:xfrm>
            <a:off x="4220724" y="3381011"/>
            <a:ext cx="99058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8 Conector recto de flecha"/>
          <p:cNvCxnSpPr>
            <a:stCxn id="4" idx="3"/>
          </p:cNvCxnSpPr>
          <p:nvPr/>
        </p:nvCxnSpPr>
        <p:spPr>
          <a:xfrm>
            <a:off x="4220724" y="3381011"/>
            <a:ext cx="990583" cy="5124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 name="11 Rectángulo redondeado"/>
          <p:cNvSpPr/>
          <p:nvPr/>
        </p:nvSpPr>
        <p:spPr>
          <a:xfrm>
            <a:off x="5211307" y="3200991"/>
            <a:ext cx="1368152" cy="3600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Unidireccional</a:t>
            </a:r>
            <a:endParaRPr lang="es-AR" dirty="0"/>
          </a:p>
        </p:txBody>
      </p:sp>
      <p:sp>
        <p:nvSpPr>
          <p:cNvPr id="13" name="12 Rectángulo redondeado"/>
          <p:cNvSpPr/>
          <p:nvPr/>
        </p:nvSpPr>
        <p:spPr>
          <a:xfrm>
            <a:off x="5211307" y="3713431"/>
            <a:ext cx="1368152" cy="36004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ES" dirty="0" smtClean="0"/>
              <a:t>Bidireccional</a:t>
            </a:r>
            <a:endParaRPr lang="es-AR" dirty="0"/>
          </a:p>
        </p:txBody>
      </p:sp>
    </p:spTree>
    <p:extLst>
      <p:ext uri="{BB962C8B-B14F-4D97-AF65-F5344CB8AC3E}">
        <p14:creationId xmlns:p14="http://schemas.microsoft.com/office/powerpoint/2010/main" val="721762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Asociación</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11510"/>
            <a:ext cx="3857625"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texto"/>
          <p:cNvSpPr>
            <a:spLocks noGrp="1"/>
          </p:cNvSpPr>
          <p:nvPr>
            <p:ph type="body" idx="1"/>
          </p:nvPr>
        </p:nvSpPr>
        <p:spPr>
          <a:xfrm>
            <a:off x="395536" y="1059582"/>
            <a:ext cx="4968552" cy="3672408"/>
          </a:xfrm>
        </p:spPr>
        <p:txBody>
          <a:bodyPr/>
          <a:lstStyle/>
          <a:p>
            <a:pPr marL="114300" indent="0">
              <a:buNone/>
            </a:pPr>
            <a:r>
              <a:rPr lang="es-ES" sz="1400" dirty="0"/>
              <a:t>En una asociación, dos instancias A y B relacionadas entre sí existen de forma independiente. No hay una relación </a:t>
            </a:r>
            <a:r>
              <a:rPr lang="es-ES" sz="1400" i="1" dirty="0"/>
              <a:t>fuerte</a:t>
            </a:r>
            <a:r>
              <a:rPr lang="es-ES" sz="1400" dirty="0"/>
              <a:t>. </a:t>
            </a:r>
            <a:endParaRPr lang="es-ES" sz="1400" dirty="0" smtClean="0"/>
          </a:p>
          <a:p>
            <a:pPr marL="114300" indent="0">
              <a:buNone/>
            </a:pPr>
            <a:r>
              <a:rPr lang="es-ES" sz="1400" dirty="0" smtClean="0"/>
              <a:t>El </a:t>
            </a:r>
            <a:r>
              <a:rPr lang="es-ES" sz="1400" dirty="0"/>
              <a:t>sentido en que se recorre la asociación se denomina </a:t>
            </a:r>
            <a:r>
              <a:rPr lang="es-ES" sz="1400" b="1" dirty="0"/>
              <a:t>navegabilidad</a:t>
            </a:r>
            <a:r>
              <a:rPr lang="es-ES" sz="1400" dirty="0"/>
              <a:t> de la asociación. Cada extremo de la asociación se caracteriza por el </a:t>
            </a:r>
            <a:r>
              <a:rPr lang="es-ES" sz="1400" b="1" dirty="0"/>
              <a:t>rol</a:t>
            </a:r>
            <a:r>
              <a:rPr lang="es-ES" sz="1400" dirty="0"/>
              <a:t> o papel que juega en dicha relación el objeto situado en cada extremo. La </a:t>
            </a:r>
            <a:r>
              <a:rPr lang="es-ES" sz="1400" b="1" dirty="0" err="1"/>
              <a:t>cardinalidad</a:t>
            </a:r>
            <a:r>
              <a:rPr lang="es-ES" sz="1400" dirty="0"/>
              <a:t> o multiplicidad es el número mínimo y máximo de instancias que pueden relacionarse con la otra instancia del extremo opuesto de la relación. Por defecto es 1</a:t>
            </a:r>
            <a:r>
              <a:rPr lang="es-ES" sz="1400" dirty="0" smtClean="0"/>
              <a:t>.</a:t>
            </a:r>
          </a:p>
          <a:p>
            <a:pPr marL="114300" indent="0">
              <a:buNone/>
            </a:pPr>
            <a:endParaRPr lang="es-ES" sz="1400" dirty="0" smtClean="0"/>
          </a:p>
          <a:p>
            <a:pPr marL="400050" indent="-285750">
              <a:buClrTx/>
              <a:buSzPct val="100000"/>
              <a:buFont typeface="Arial" pitchFamily="34" charset="0"/>
              <a:buChar char="•"/>
            </a:pPr>
            <a:r>
              <a:rPr lang="es-ES" sz="1400" dirty="0"/>
              <a:t>1: Uno y sólo uno (por defecto)</a:t>
            </a:r>
          </a:p>
          <a:p>
            <a:pPr marL="400050" indent="-285750">
              <a:buClrTx/>
              <a:buSzPct val="100000"/>
              <a:buFont typeface="Arial" pitchFamily="34" charset="0"/>
              <a:buChar char="•"/>
            </a:pPr>
            <a:r>
              <a:rPr lang="es-ES" sz="1400" dirty="0"/>
              <a:t>0..1: Cero a uno. También (0,1)</a:t>
            </a:r>
          </a:p>
          <a:p>
            <a:pPr marL="400050" indent="-285750">
              <a:buClrTx/>
              <a:buSzPct val="100000"/>
              <a:buFont typeface="Arial" pitchFamily="34" charset="0"/>
              <a:buChar char="•"/>
            </a:pPr>
            <a:r>
              <a:rPr lang="es-ES" sz="1400" dirty="0"/>
              <a:t>M..N: Desde M hasta N (enteros naturales)</a:t>
            </a:r>
          </a:p>
          <a:p>
            <a:pPr marL="400050" indent="-285750">
              <a:buClrTx/>
              <a:buSzPct val="100000"/>
              <a:buFont typeface="Arial" pitchFamily="34" charset="0"/>
              <a:buChar char="•"/>
            </a:pPr>
            <a:r>
              <a:rPr lang="es-ES" sz="1400" dirty="0"/>
              <a:t>0..*: Cero a muchos</a:t>
            </a:r>
          </a:p>
          <a:p>
            <a:pPr marL="400050" indent="-285750">
              <a:buClrTx/>
              <a:buSzPct val="100000"/>
              <a:buFont typeface="Arial" pitchFamily="34" charset="0"/>
              <a:buChar char="•"/>
            </a:pPr>
            <a:r>
              <a:rPr lang="es-ES" sz="1400" dirty="0"/>
              <a:t>1..*: Uno a muchos (al menos uno)</a:t>
            </a:r>
          </a:p>
          <a:p>
            <a:pPr marL="400050" indent="-285750">
              <a:buClrTx/>
              <a:buSzPct val="100000"/>
              <a:buFont typeface="Arial" pitchFamily="34" charset="0"/>
              <a:buChar char="•"/>
            </a:pPr>
            <a:r>
              <a:rPr lang="es-ES" sz="1400" dirty="0"/>
              <a:t>1,5,9: Uno o cinco o nueve</a:t>
            </a:r>
            <a:endParaRPr lang="es-AR" sz="1400" dirty="0"/>
          </a:p>
        </p:txBody>
      </p:sp>
    </p:spTree>
    <p:extLst>
      <p:ext uri="{BB962C8B-B14F-4D97-AF65-F5344CB8AC3E}">
        <p14:creationId xmlns:p14="http://schemas.microsoft.com/office/powerpoint/2010/main" val="116594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941825" y="627534"/>
            <a:ext cx="7194000" cy="3965566"/>
          </a:xfrm>
        </p:spPr>
        <p:txBody>
          <a:bodyPr/>
          <a:lstStyle/>
          <a:p>
            <a:pPr marL="114300" indent="0">
              <a:buNone/>
            </a:pPr>
            <a:r>
              <a:rPr lang="es-ES" sz="1600" b="1" dirty="0" smtClean="0"/>
              <a:t>Asociación unidireccional</a:t>
            </a:r>
          </a:p>
          <a:p>
            <a:pPr marL="400050" indent="-285750">
              <a:buClrTx/>
              <a:buSzPct val="100000"/>
              <a:buFont typeface="Arial" pitchFamily="34" charset="0"/>
              <a:buChar char="•"/>
            </a:pPr>
            <a:r>
              <a:rPr lang="es-ES" sz="1400" dirty="0"/>
              <a:t>En una asociación unidireccional, una clase (o tipo) está relacionada con otra clase, pero la segunda clase no está necesariamente relacionada con la primera.</a:t>
            </a:r>
          </a:p>
          <a:p>
            <a:pPr marL="400050" indent="-285750">
              <a:buClrTx/>
              <a:buSzPct val="100000"/>
              <a:buFont typeface="Arial" pitchFamily="34" charset="0"/>
              <a:buChar char="•"/>
            </a:pPr>
            <a:r>
              <a:rPr lang="es-ES" sz="1400" dirty="0"/>
              <a:t>En términos simples, una clase A puede tener una referencia a una clase B, pero la clase B no tiene necesariamente una referencia a la clase A.</a:t>
            </a:r>
          </a:p>
          <a:p>
            <a:pPr marL="400050" indent="-285750">
              <a:buClrTx/>
              <a:buSzPct val="100000"/>
              <a:buFont typeface="Arial" pitchFamily="34" charset="0"/>
              <a:buChar char="•"/>
            </a:pPr>
            <a:r>
              <a:rPr lang="es-ES" sz="1400" dirty="0"/>
              <a:t>Este tipo de relación es comúnmente representada por una flecha que apunta de una clase a otra</a:t>
            </a:r>
            <a:r>
              <a:rPr lang="es-ES" sz="1400" dirty="0" smtClean="0"/>
              <a:t>.</a:t>
            </a:r>
          </a:p>
          <a:p>
            <a:pPr marL="114300" indent="0">
              <a:buClrTx/>
              <a:buSzPct val="100000"/>
              <a:buNone/>
            </a:pPr>
            <a:endParaRPr lang="es-ES" sz="1600" dirty="0" smtClean="0"/>
          </a:p>
          <a:p>
            <a:pPr marL="114300" indent="0">
              <a:buNone/>
            </a:pPr>
            <a:r>
              <a:rPr lang="es-ES" sz="1600" b="1" dirty="0" smtClean="0"/>
              <a:t>Asociación bidireccional</a:t>
            </a:r>
          </a:p>
          <a:p>
            <a:pPr>
              <a:buClrTx/>
              <a:buSzPct val="100000"/>
              <a:buFont typeface="Arial" pitchFamily="34" charset="0"/>
              <a:buChar char="•"/>
            </a:pPr>
            <a:r>
              <a:rPr lang="es-ES" sz="1400" dirty="0"/>
              <a:t>En una asociación bidireccional, ambas clases están relacionadas entre sí.</a:t>
            </a:r>
          </a:p>
          <a:p>
            <a:pPr>
              <a:buClrTx/>
              <a:buSzPct val="100000"/>
              <a:buFont typeface="Arial" pitchFamily="34" charset="0"/>
              <a:buChar char="•"/>
            </a:pPr>
            <a:r>
              <a:rPr lang="es-ES" sz="1400" dirty="0"/>
              <a:t>Esto significa que si una clase A está asociada con una clase B, entonces la clase B también está asociada con la clase A.</a:t>
            </a:r>
          </a:p>
          <a:p>
            <a:pPr>
              <a:buClrTx/>
              <a:buSzPct val="100000"/>
              <a:buFont typeface="Arial" pitchFamily="34" charset="0"/>
              <a:buChar char="•"/>
            </a:pPr>
            <a:r>
              <a:rPr lang="es-ES" sz="1400" dirty="0"/>
              <a:t>Este tipo de relación es comúnmente representado por una línea que conecta </a:t>
            </a:r>
            <a:r>
              <a:rPr lang="es-ES" sz="1400" dirty="0" smtClean="0"/>
              <a:t>ambas </a:t>
            </a:r>
            <a:r>
              <a:rPr lang="es-ES" sz="1400" dirty="0"/>
              <a:t>clases</a:t>
            </a:r>
            <a:r>
              <a:rPr lang="es-ES" sz="1400" dirty="0" smtClean="0"/>
              <a:t>.</a:t>
            </a:r>
          </a:p>
          <a:p>
            <a:pPr marL="114300" indent="0">
              <a:buClrTx/>
              <a:buSzPct val="100000"/>
              <a:buNone/>
            </a:pPr>
            <a:endParaRPr lang="es-ES" sz="1400" dirty="0"/>
          </a:p>
          <a:p>
            <a:pPr marL="114300" indent="0">
              <a:buClrTx/>
              <a:buSzPct val="100000"/>
              <a:buNone/>
            </a:pPr>
            <a:r>
              <a:rPr lang="es-ES" sz="1400" dirty="0" smtClean="0"/>
              <a:t>La </a:t>
            </a:r>
            <a:r>
              <a:rPr lang="es-ES" sz="1400" dirty="0"/>
              <a:t>diferencia clave entre asociaciones unidireccionales y bidireccionales en Java es la dirección en la que fluye la relación entre las clases. En una asociación unidireccional, la relación fluye en una sola dirección, mientras que en una asociación bidireccional, la relación fluye en ambas direcciones.</a:t>
            </a:r>
          </a:p>
        </p:txBody>
      </p:sp>
    </p:spTree>
    <p:extLst>
      <p:ext uri="{BB962C8B-B14F-4D97-AF65-F5344CB8AC3E}">
        <p14:creationId xmlns:p14="http://schemas.microsoft.com/office/powerpoint/2010/main" val="20484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323528" y="267494"/>
            <a:ext cx="2190015" cy="864096"/>
          </a:xfrm>
        </p:spPr>
        <p:txBody>
          <a:bodyPr/>
          <a:lstStyle/>
          <a:p>
            <a:pPr marL="114300" indent="0">
              <a:buNone/>
            </a:pPr>
            <a:r>
              <a:rPr lang="es-ES" sz="2000" b="1" dirty="0" smtClean="0"/>
              <a:t>Ejemplo unidireccional</a:t>
            </a:r>
            <a:endParaRPr lang="es-AR" sz="2000" b="1"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950" y="2566987"/>
            <a:ext cx="2533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214" y="2576512"/>
            <a:ext cx="24479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5" y="326656"/>
            <a:ext cx="4824189" cy="184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264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323528" y="267494"/>
            <a:ext cx="2190015" cy="433146"/>
          </a:xfrm>
        </p:spPr>
        <p:txBody>
          <a:bodyPr/>
          <a:lstStyle/>
          <a:p>
            <a:pPr marL="114300" indent="0">
              <a:buNone/>
            </a:pPr>
            <a:r>
              <a:rPr lang="es-ES" sz="2000" b="1" dirty="0" smtClean="0"/>
              <a:t>Ejemplo</a:t>
            </a:r>
            <a:r>
              <a:rPr lang="es-ES" sz="1800" b="1" dirty="0" smtClean="0"/>
              <a:t> </a:t>
            </a:r>
            <a:r>
              <a:rPr lang="es-ES" sz="2000" b="1" dirty="0" smtClean="0"/>
              <a:t>bidireccional</a:t>
            </a:r>
          </a:p>
          <a:p>
            <a:pPr marL="114300" indent="0">
              <a:buNone/>
            </a:pPr>
            <a:r>
              <a:rPr lang="es-ES" sz="2000" b="1" dirty="0" smtClean="0"/>
              <a:t>1 a 1</a:t>
            </a:r>
            <a:endParaRPr lang="es-AR" sz="1800" b="1"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991" y="2355726"/>
            <a:ext cx="2533650"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841" y="2355726"/>
            <a:ext cx="2419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267493"/>
            <a:ext cx="4176464" cy="1496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50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323528" y="267494"/>
            <a:ext cx="2190015" cy="433146"/>
          </a:xfrm>
        </p:spPr>
        <p:txBody>
          <a:bodyPr/>
          <a:lstStyle/>
          <a:p>
            <a:pPr marL="114300" indent="0">
              <a:buNone/>
            </a:pPr>
            <a:r>
              <a:rPr lang="es-ES" sz="2000" b="1" dirty="0" smtClean="0"/>
              <a:t>Ejemplo</a:t>
            </a:r>
            <a:r>
              <a:rPr lang="es-ES" sz="1800" b="1" dirty="0" smtClean="0"/>
              <a:t> </a:t>
            </a:r>
            <a:r>
              <a:rPr lang="es-ES" sz="2000" b="1" dirty="0" smtClean="0"/>
              <a:t>bidireccional</a:t>
            </a:r>
          </a:p>
          <a:p>
            <a:pPr marL="114300" indent="0">
              <a:buNone/>
            </a:pPr>
            <a:r>
              <a:rPr lang="es-ES" sz="2000" b="1" dirty="0" smtClean="0"/>
              <a:t>1 a muchos</a:t>
            </a:r>
            <a:endParaRPr lang="es-AR" sz="1800" b="1"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841" y="2355726"/>
            <a:ext cx="24193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241" y="267494"/>
            <a:ext cx="4718950" cy="1742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2355726"/>
            <a:ext cx="27622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7219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 de asociación</a:t>
            </a:r>
            <a:endParaRPr lang="es-AR" dirty="0"/>
          </a:p>
        </p:txBody>
      </p:sp>
      <p:sp>
        <p:nvSpPr>
          <p:cNvPr id="3" name="2 Marcador de texto"/>
          <p:cNvSpPr>
            <a:spLocks noGrp="1"/>
          </p:cNvSpPr>
          <p:nvPr>
            <p:ph type="body" idx="1"/>
          </p:nvPr>
        </p:nvSpPr>
        <p:spPr/>
        <p:txBody>
          <a:bodyPr/>
          <a:lstStyle/>
          <a:p>
            <a:pPr marL="114300" indent="0">
              <a:buNone/>
            </a:pPr>
            <a:r>
              <a:rPr lang="es-ES" sz="1400" dirty="0"/>
              <a:t>Es una Clase que surge de una multiplicidad de muchos a muchos </a:t>
            </a:r>
            <a:r>
              <a:rPr lang="es-ES" sz="1400" dirty="0" smtClean="0"/>
              <a:t>. </a:t>
            </a:r>
            <a:r>
              <a:rPr lang="es-ES" sz="1400" dirty="0"/>
              <a:t>Por lo general, una clase de asociación contiene referencias a las clases que está relacionando y, posiblemente, métodos para interactuar con esas clases relacionadas. Estos métodos pueden incluir operaciones para establecer o romper la asociación, así como para realizar acciones específicas que involucren a las clases relacionadas</a:t>
            </a:r>
            <a:r>
              <a:rPr lang="es-ES" sz="1400" dirty="0" smtClean="0"/>
              <a:t>.</a:t>
            </a:r>
          </a:p>
          <a:p>
            <a:pPr marL="114300" indent="0">
              <a:buNone/>
            </a:pPr>
            <a:endParaRPr lang="es-ES" sz="1400" dirty="0" smtClean="0"/>
          </a:p>
          <a:p>
            <a:pPr marL="114300" indent="0">
              <a:buNone/>
            </a:pPr>
            <a:r>
              <a:rPr lang="es-ES" sz="1400" dirty="0"/>
              <a:t>Por ejemplo, si tenemos las clases </a:t>
            </a:r>
            <a:r>
              <a:rPr lang="es-ES" sz="1400" i="1" dirty="0" err="1"/>
              <a:t>Student</a:t>
            </a:r>
            <a:r>
              <a:rPr lang="es-ES" sz="1400" dirty="0"/>
              <a:t> y </a:t>
            </a:r>
            <a:r>
              <a:rPr lang="es-ES" sz="1400" i="1" dirty="0" err="1"/>
              <a:t>Course</a:t>
            </a:r>
            <a:r>
              <a:rPr lang="es-ES" sz="1400" dirty="0"/>
              <a:t>, que tienen una relación de muchos a muchos (es decir, un estudiante puede inscribirse en varios cursos y un curso puede tener varios estudiantes inscritos), podríamos tener una clase de asociación llamada </a:t>
            </a:r>
            <a:r>
              <a:rPr lang="es-ES" sz="1400" i="1" dirty="0" err="1"/>
              <a:t>Enrollment</a:t>
            </a:r>
            <a:r>
              <a:rPr lang="es-ES" sz="1400" dirty="0"/>
              <a:t>. Esta clase podría contener referencias a un objeto </a:t>
            </a:r>
            <a:r>
              <a:rPr lang="es-ES" sz="1400" i="1" dirty="0" err="1"/>
              <a:t>Student</a:t>
            </a:r>
            <a:r>
              <a:rPr lang="es-ES" sz="1400" dirty="0"/>
              <a:t> y un objeto </a:t>
            </a:r>
            <a:r>
              <a:rPr lang="es-ES" sz="1400" i="1" dirty="0" err="1"/>
              <a:t>Course</a:t>
            </a:r>
            <a:r>
              <a:rPr lang="es-ES" sz="1400" dirty="0"/>
              <a:t>, así como métodos para inscribir un estudiante en un curso o para obtener información sobre la inscripción, como la fecha de inscripción o la calificación del estudiante en ese curso</a:t>
            </a:r>
            <a:r>
              <a:rPr lang="es-ES" sz="1400" dirty="0" smtClean="0"/>
              <a:t>.</a:t>
            </a:r>
          </a:p>
          <a:p>
            <a:pPr marL="114300" indent="0">
              <a:buNone/>
            </a:pPr>
            <a:endParaRPr lang="es-ES" sz="1400" dirty="0"/>
          </a:p>
          <a:p>
            <a:pPr marL="114300" indent="0">
              <a:buNone/>
            </a:pPr>
            <a:endParaRPr lang="es-AR" sz="1400" dirty="0"/>
          </a:p>
        </p:txBody>
      </p:sp>
    </p:spTree>
    <p:extLst>
      <p:ext uri="{BB962C8B-B14F-4D97-AF65-F5344CB8AC3E}">
        <p14:creationId xmlns:p14="http://schemas.microsoft.com/office/powerpoint/2010/main" val="281660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9496" y="914574"/>
            <a:ext cx="5985009" cy="3314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5711008"/>
      </p:ext>
    </p:extLst>
  </p:cSld>
  <p:clrMapOvr>
    <a:masterClrMapping/>
  </p:clrMapOvr>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TotalTime>
  <Words>812</Words>
  <Application>Microsoft Office PowerPoint</Application>
  <PresentationFormat>Presentación en pantalla (16:9)</PresentationFormat>
  <Paragraphs>52</Paragraphs>
  <Slides>13</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Arial</vt:lpstr>
      <vt:lpstr>Nunito</vt:lpstr>
      <vt:lpstr>Darker Grotesque SemiBold</vt:lpstr>
      <vt:lpstr>Questrial</vt:lpstr>
      <vt:lpstr>Livvic</vt:lpstr>
      <vt:lpstr>Minimalist Slides for meeting by Slidesgo</vt:lpstr>
      <vt:lpstr>Programación orientada a objetos</vt:lpstr>
      <vt:lpstr>Relaciones</vt:lpstr>
      <vt:lpstr>Asociación</vt:lpstr>
      <vt:lpstr>Presentación de PowerPoint</vt:lpstr>
      <vt:lpstr>Presentación de PowerPoint</vt:lpstr>
      <vt:lpstr>Presentación de PowerPoint</vt:lpstr>
      <vt:lpstr>Presentación de PowerPoint</vt:lpstr>
      <vt:lpstr>Clase de asociación</vt:lpstr>
      <vt:lpstr>Presentación de PowerPoint</vt:lpstr>
      <vt:lpstr>Agregación</vt:lpstr>
      <vt:lpstr>Presentación de PowerPoint</vt:lpstr>
      <vt:lpstr>Composición</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Cinthia Rigoni</dc:creator>
  <cp:lastModifiedBy>Cinthia Rigoni</cp:lastModifiedBy>
  <cp:revision>29</cp:revision>
  <dcterms:modified xsi:type="dcterms:W3CDTF">2024-04-09T00:54:57Z</dcterms:modified>
</cp:coreProperties>
</file>