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0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7" r:id="rId13"/>
    <p:sldId id="367" r:id="rId14"/>
    <p:sldId id="358" r:id="rId15"/>
    <p:sldId id="359" r:id="rId16"/>
    <p:sldId id="360" r:id="rId17"/>
    <p:sldId id="361" r:id="rId18"/>
    <p:sldId id="362" r:id="rId19"/>
    <p:sldId id="368" r:id="rId20"/>
    <p:sldId id="364" r:id="rId21"/>
    <p:sldId id="365" r:id="rId2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B06"/>
    <a:srgbClr val="538A55"/>
    <a:srgbClr val="002800"/>
    <a:srgbClr val="002900"/>
    <a:srgbClr val="0E3108"/>
    <a:srgbClr val="008800"/>
    <a:srgbClr val="091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94681"/>
  </p:normalViewPr>
  <p:slideViewPr>
    <p:cSldViewPr snapToGrid="0">
      <p:cViewPr varScale="1">
        <p:scale>
          <a:sx n="215" d="100"/>
          <a:sy n="215" d="100"/>
        </p:scale>
        <p:origin x="1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66FB3-B99E-6C4F-BD05-D747EE73EB74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7605E-1F2E-2C47-8406-5CD7D04F7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07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E6449-E729-5A0D-2CE0-68F7DEC1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D4C7-87F2-FB49-B7F4-02A41A3A4184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19C3B-5FD5-1FAD-3792-666EAFCE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CC10-2313-C457-7EED-64EA143F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01728B-139D-55AD-EBC0-0AAB49320A92}"/>
              </a:ext>
            </a:extLst>
          </p:cNvPr>
          <p:cNvSpPr/>
          <p:nvPr userDrawn="1"/>
        </p:nvSpPr>
        <p:spPr>
          <a:xfrm>
            <a:off x="40887" y="50180"/>
            <a:ext cx="12110225" cy="6768791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9E7DC7-0BCA-FB79-0FC9-59BB16049F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887" t="24318" r="28491" b="15729"/>
          <a:stretch/>
        </p:blipFill>
        <p:spPr>
          <a:xfrm>
            <a:off x="11470396" y="154845"/>
            <a:ext cx="607741" cy="7190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60FF009-6514-7469-B2A9-0E8C79A46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662" y="2454951"/>
            <a:ext cx="5683308" cy="1381125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E70147B-CE1E-0C17-3A8F-7EF629CD7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814" y="3044515"/>
            <a:ext cx="5581186" cy="1655762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D65CC6-3609-7DA9-4937-B5DADED10012}"/>
              </a:ext>
            </a:extLst>
          </p:cNvPr>
          <p:cNvSpPr/>
          <p:nvPr userDrawn="1"/>
        </p:nvSpPr>
        <p:spPr>
          <a:xfrm>
            <a:off x="438122" y="479336"/>
            <a:ext cx="5760000" cy="57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0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C3FC-F058-7EF6-C737-D45552E4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13C3C-B186-F712-2581-821826EC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497A9-B88B-DA81-F6C8-C1B124F5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7958-301F-CD41-AA30-E58CE4D8AD65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FBABC-7CDB-ADA7-0101-906778AC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5258-02AD-2842-F8B9-CDBA8C24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7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4B91F-4DD4-9EDD-C01F-9472F6B56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73C4A-CC5B-528E-5BD4-E0EE6BB3E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33710-600E-0195-810F-3D342B6C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F5C-BCDE-AB46-86F2-F4497513B56F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DD8B-B1C5-8E00-F03A-29957576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D2BB2-B7D3-2C2D-346A-01BF1774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20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ADAB-C6F7-9CDF-A2F0-36BBBDBBD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29" y="1434595"/>
            <a:ext cx="10515600" cy="4351338"/>
          </a:xfrm>
        </p:spPr>
        <p:txBody>
          <a:bodyPr/>
          <a:lstStyle>
            <a:lvl1pPr marL="457200" indent="-457200">
              <a:buClr>
                <a:srgbClr val="002900"/>
              </a:buClr>
              <a:buFont typeface="System Font Regular"/>
              <a:buChar char="□"/>
              <a:defRPr/>
            </a:lvl1pPr>
            <a:lvl2pPr marL="800100" indent="-342900">
              <a:buClr>
                <a:srgbClr val="002900"/>
              </a:buClr>
              <a:buFont typeface="System Font Regular"/>
              <a:buChar char="□"/>
              <a:defRPr/>
            </a:lvl2pPr>
            <a:lvl3pPr marL="1257300" indent="-342900">
              <a:buClr>
                <a:srgbClr val="002900"/>
              </a:buClr>
              <a:buFont typeface="System Font Regular"/>
              <a:buChar char="□"/>
              <a:defRPr/>
            </a:lvl3pPr>
            <a:lvl4pPr marL="1657350" indent="-285750">
              <a:buClr>
                <a:srgbClr val="002900"/>
              </a:buClr>
              <a:buFont typeface="System Font Regular"/>
              <a:buChar char="□"/>
              <a:defRPr/>
            </a:lvl4pPr>
            <a:lvl5pPr marL="2114550" indent="-285750">
              <a:buClr>
                <a:srgbClr val="002900"/>
              </a:buClr>
              <a:buFont typeface="System Font Regular"/>
              <a:buChar char="□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5048-D7AF-86FE-759B-E33DD1D4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578" y="6477936"/>
            <a:ext cx="2743200" cy="365125"/>
          </a:xfrm>
        </p:spPr>
        <p:txBody>
          <a:bodyPr/>
          <a:lstStyle>
            <a:lvl1pPr>
              <a:defRPr sz="1050"/>
            </a:lvl1pPr>
          </a:lstStyle>
          <a:p>
            <a:fld id="{B6C92760-7064-5745-8FDA-EF1561BA9E94}" type="datetime1">
              <a:rPr lang="de-DE" smtClean="0"/>
              <a:pPr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6354-D223-07D3-6FC5-C62FE1F3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740" y="6481726"/>
            <a:ext cx="4114800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CDF6C-3E72-9478-A35D-B2C82CF1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9062" y="6481727"/>
            <a:ext cx="2743200" cy="365125"/>
          </a:xfrm>
        </p:spPr>
        <p:txBody>
          <a:bodyPr/>
          <a:lstStyle>
            <a:lvl1pPr>
              <a:defRPr sz="1050"/>
            </a:lvl1pPr>
          </a:lstStyle>
          <a:p>
            <a:fld id="{E8E80710-C226-254F-BE49-02EA81A2F07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A4A98C-D313-265C-5489-75902D65EFC8}"/>
              </a:ext>
            </a:extLst>
          </p:cNvPr>
          <p:cNvSpPr/>
          <p:nvPr userDrawn="1"/>
        </p:nvSpPr>
        <p:spPr>
          <a:xfrm>
            <a:off x="39028" y="11148"/>
            <a:ext cx="12110225" cy="808861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686259D-107B-8DC0-22E0-8C83973C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161"/>
            <a:ext cx="10301868" cy="64406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6DD3B8D-2120-9E3A-BF9F-AD8F812C98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887" t="24318" r="28491" b="15729"/>
          <a:stretch/>
        </p:blipFill>
        <p:spPr>
          <a:xfrm>
            <a:off x="11482195" y="48657"/>
            <a:ext cx="607741" cy="71909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FE947D-5263-BA65-1D58-2435507530D8}"/>
              </a:ext>
            </a:extLst>
          </p:cNvPr>
          <p:cNvCxnSpPr>
            <a:cxnSpLocks/>
          </p:cNvCxnSpPr>
          <p:nvPr userDrawn="1"/>
        </p:nvCxnSpPr>
        <p:spPr>
          <a:xfrm>
            <a:off x="200578" y="6436191"/>
            <a:ext cx="11810508" cy="0"/>
          </a:xfrm>
          <a:prstGeom prst="line">
            <a:avLst/>
          </a:prstGeom>
          <a:ln>
            <a:solidFill>
              <a:srgbClr val="002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A290-20E6-C618-ECAB-CE02BC15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F560-72FB-0B9E-A483-C59CE85EA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5A4F-8C70-220C-64CC-6B4B1549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9D30-458C-9446-B849-613829144579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37135-F923-3D99-4A84-2EF90450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A6C7-357B-7980-CFCB-3AE18AE6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5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FA4E-BC80-53C9-5CD5-35632F8C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8150-EA1F-6008-B42E-B6A692C61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A204C-CEDA-26F5-26E4-A38A08E90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907FB-5047-0E90-55EB-569250B4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0344-646C-5543-9DB9-9FDAC0000562}" type="datetime1">
              <a:rPr lang="de-DE" smtClean="0"/>
              <a:t>04.12.22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BE0C1-A9B2-0854-D239-001C501F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47CEE-8032-E51F-12DA-B24C5533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29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0538-0155-50D3-2D50-9B04893A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2C3BF-AEC1-2B38-B3A2-11959CCA2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9E98-B7C0-3F86-C9C4-203C2CEE2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5CE4F-1517-0AF4-837B-8B099B52B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2CBD9-6C72-1E31-5455-3509C5D2E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F013D-D788-19B9-227C-010CD196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2844-E4E0-294F-8443-79595E6555AA}" type="datetime1">
              <a:rPr lang="de-DE" smtClean="0"/>
              <a:t>04.12.22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024EE-FA0D-E096-21BC-1A9B05BE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1AF0F-B457-3713-C69C-8B1D3AD7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6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9451-0ADE-508A-F7BD-7B1DB60C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6F875-4785-3AA2-1FB7-C32899F5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FE19-51BF-7F48-B5C4-4F49EB5D4E4A}" type="datetime1">
              <a:rPr lang="de-DE" smtClean="0"/>
              <a:t>04.12.22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4439D-853A-417E-4FF9-421BF187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F2C8D-1949-7127-2A13-64C21C47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41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50478-BA32-14EA-48FE-075D3B1C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9BCB-4F43-1D4F-B259-8AA4CB0CB379}" type="datetime1">
              <a:rPr lang="de-DE" smtClean="0"/>
              <a:t>04.12.22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682CA-A7B8-ED41-09B7-2ADF8887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C682C-6C02-E323-278B-B369976C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0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70D6-0999-4B27-712E-D6EB2582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FC2B-E8D7-BB00-A124-CF0BB42A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77F41-6CD2-A766-F60A-DF53D20C6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9E33D-ED0F-2A8E-4F32-25919CC8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1595-D6B3-324D-B2D7-464CD95FF691}" type="datetime1">
              <a:rPr lang="de-DE" smtClean="0"/>
              <a:t>04.12.22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BA46D-DB71-5775-DBAF-9896FDB6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F690A-584D-9D97-9CEB-CCEAC7A9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13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DB19-7CB8-0068-3980-F073D587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3BEF3-3C60-AD52-6CF1-8F99CC0D1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D3EA4-2407-00D0-8020-1C5E41EB2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FCE-F2A9-BE74-8A93-8EBC3EC6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8528-DC65-2B49-A31A-05CD44584212}" type="datetime1">
              <a:rPr lang="de-DE" smtClean="0"/>
              <a:t>04.12.22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2E9F1-D29B-0CA8-AD76-35F32EF3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47938-0734-F371-6790-3AC95B40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18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B6E56-D045-2BA1-15C8-29EA58F5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AD57E-2FD8-F926-A3DA-E21421213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EABE3-CC3D-B839-A4C6-418BC7E58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6FA42-C846-694E-AD45-C23E818FBAB2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D4D26-3AAA-84A8-0E2B-96EA6226E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9AD6-4B11-D26D-474C-C527671C3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0710-C226-254F-BE49-02EA81A2F0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26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atures/packages" TargetMode="External"/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atures/packages" TargetMode="External"/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" TargetMode="External"/><Relationship Id="rId7" Type="http://schemas.openxmlformats.org/officeDocument/2006/relationships/hyperlink" Target="https://docs.docker.com/engine/reference/commandline/run/" TargetMode="External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compose/compose-file/" TargetMode="External"/><Relationship Id="rId5" Type="http://schemas.openxmlformats.org/officeDocument/2006/relationships/hyperlink" Target="https://docs.docker.com/compose/gettingstarted/#step-4-build-and-run-your-app-with-compose" TargetMode="External"/><Relationship Id="rId4" Type="http://schemas.openxmlformats.org/officeDocument/2006/relationships/hyperlink" Target="https://docs.docker.com/develop/develop-images/dockerfile_best-practice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n.gruendner.de/" TargetMode="External"/><Relationship Id="rId2" Type="http://schemas.openxmlformats.org/officeDocument/2006/relationships/hyperlink" Target="mailto:consulting@gruendner.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juliangruendner/" TargetMode="External"/><Relationship Id="rId4" Type="http://schemas.openxmlformats.org/officeDocument/2006/relationships/hyperlink" Target="https://github.com/juliangruendn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juliangruendner/docker_tutorial.git" TargetMode="External"/><Relationship Id="rId2" Type="http://schemas.openxmlformats.org/officeDocument/2006/relationships/hyperlink" Target="mailto:git@github.com:juliangruendner/base_sa_develop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kummer.github.io/git-flow-cheatshe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kummer.github.io/git-flow-cheatshe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69F2-5228-2026-A181-9E22F2638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876" y="2463297"/>
            <a:ext cx="9144000" cy="965703"/>
          </a:xfrm>
        </p:spPr>
        <p:txBody>
          <a:bodyPr/>
          <a:lstStyle/>
          <a:p>
            <a:r>
              <a:rPr lang="en-GB" dirty="0"/>
              <a:t>Docker and GIT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163CB-711B-E6EC-D923-C00457BC40D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26690" y="3031191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BASIS FOR A DEVELOPMENT ENVIRONMENT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BE815DD-BECD-E1E4-B892-59F4FDEFF899}"/>
              </a:ext>
            </a:extLst>
          </p:cNvPr>
          <p:cNvSpPr txBox="1">
            <a:spLocks/>
          </p:cNvSpPr>
          <p:nvPr/>
        </p:nvSpPr>
        <p:spPr>
          <a:xfrm>
            <a:off x="536580" y="351016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solidFill>
                  <a:schemeClr val="bg1"/>
                </a:solidFill>
              </a:rPr>
              <a:t>Julian Gründner - PHD</a:t>
            </a:r>
          </a:p>
        </p:txBody>
      </p:sp>
    </p:spTree>
    <p:extLst>
      <p:ext uri="{BB962C8B-B14F-4D97-AF65-F5344CB8AC3E}">
        <p14:creationId xmlns:p14="http://schemas.microsoft.com/office/powerpoint/2010/main" val="99263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Docker: from file to running container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4C68-2FF3-4013-5779-C23E16B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0C-6CCD-5E41-8C2F-5C4DFE20791B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2702-8FD8-1B81-F9E5-7A176E9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2C42-B1C8-7343-0AE3-B4A7117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10</a:t>
            </a:fld>
            <a:endParaRPr lang="en-GB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492B7945-21AC-E79F-A389-CE844239E9FC}"/>
              </a:ext>
            </a:extLst>
          </p:cNvPr>
          <p:cNvSpPr/>
          <p:nvPr/>
        </p:nvSpPr>
        <p:spPr>
          <a:xfrm>
            <a:off x="2841304" y="1389079"/>
            <a:ext cx="3424674" cy="2475278"/>
          </a:xfrm>
          <a:prstGeom prst="cube">
            <a:avLst>
              <a:gd name="adj" fmla="val 40615"/>
            </a:avLst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BDC2BF-7F44-C12C-50CC-009903B7A2E9}"/>
              </a:ext>
            </a:extLst>
          </p:cNvPr>
          <p:cNvSpPr/>
          <p:nvPr/>
        </p:nvSpPr>
        <p:spPr>
          <a:xfrm>
            <a:off x="2966452" y="3297440"/>
            <a:ext cx="2117778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OS (</a:t>
            </a:r>
            <a:r>
              <a:rPr lang="de-DE" sz="1600" dirty="0" err="1"/>
              <a:t>base</a:t>
            </a:r>
            <a:r>
              <a:rPr lang="de-DE" sz="1600" dirty="0"/>
              <a:t> </a:t>
            </a:r>
            <a:r>
              <a:rPr lang="de-DE" sz="1600" dirty="0" err="1"/>
              <a:t>lib</a:t>
            </a:r>
            <a:r>
              <a:rPr lang="de-DE" sz="16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00F48-704C-DB4C-DD35-F051683319C9}"/>
              </a:ext>
            </a:extLst>
          </p:cNvPr>
          <p:cNvSpPr/>
          <p:nvPr/>
        </p:nvSpPr>
        <p:spPr>
          <a:xfrm>
            <a:off x="2953392" y="2693389"/>
            <a:ext cx="2140788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Curl</a:t>
            </a:r>
            <a:endParaRPr lang="de-DE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210258-6A33-3538-ABDC-FFEF2BA1B313}"/>
              </a:ext>
            </a:extLst>
          </p:cNvPr>
          <p:cNvSpPr txBox="1"/>
          <p:nvPr/>
        </p:nvSpPr>
        <p:spPr>
          <a:xfrm>
            <a:off x="2902129" y="2352848"/>
            <a:ext cx="230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Container (</a:t>
            </a:r>
            <a:r>
              <a:rPr lang="de-DE" dirty="0" err="1">
                <a:solidFill>
                  <a:schemeClr val="bg1"/>
                </a:solidFill>
              </a:rPr>
              <a:t>Temporary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A6D827-92AA-0403-8F02-90771DE4A3A4}"/>
              </a:ext>
            </a:extLst>
          </p:cNvPr>
          <p:cNvSpPr/>
          <p:nvPr/>
        </p:nvSpPr>
        <p:spPr>
          <a:xfrm>
            <a:off x="7157606" y="1432091"/>
            <a:ext cx="2673918" cy="1598496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78AD56-C8AA-D173-CE17-51CE11BB6C42}"/>
              </a:ext>
            </a:extLst>
          </p:cNvPr>
          <p:cNvSpPr/>
          <p:nvPr/>
        </p:nvSpPr>
        <p:spPr>
          <a:xfrm>
            <a:off x="7243000" y="2443896"/>
            <a:ext cx="2404082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OS (</a:t>
            </a:r>
            <a:r>
              <a:rPr lang="de-DE" sz="1600" dirty="0" err="1"/>
              <a:t>base</a:t>
            </a:r>
            <a:r>
              <a:rPr lang="de-DE" sz="1600" dirty="0"/>
              <a:t> </a:t>
            </a:r>
            <a:r>
              <a:rPr lang="de-DE" sz="1600" dirty="0" err="1"/>
              <a:t>lib</a:t>
            </a:r>
            <a:r>
              <a:rPr lang="de-DE" sz="16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414535-2E50-BB51-268B-F66D9FE2EF30}"/>
              </a:ext>
            </a:extLst>
          </p:cNvPr>
          <p:cNvSpPr txBox="1"/>
          <p:nvPr/>
        </p:nvSpPr>
        <p:spPr>
          <a:xfrm>
            <a:off x="7157606" y="1432091"/>
            <a:ext cx="230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Image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2B11B1-E276-4C10-7125-C5A8C3B886C9}"/>
              </a:ext>
            </a:extLst>
          </p:cNvPr>
          <p:cNvSpPr/>
          <p:nvPr/>
        </p:nvSpPr>
        <p:spPr>
          <a:xfrm>
            <a:off x="7229939" y="1839845"/>
            <a:ext cx="2430203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Curl</a:t>
            </a:r>
            <a:endParaRPr lang="de-D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8B6088-6F58-9704-7399-1579AAAC377A}"/>
              </a:ext>
            </a:extLst>
          </p:cNvPr>
          <p:cNvSpPr txBox="1"/>
          <p:nvPr/>
        </p:nvSpPr>
        <p:spPr>
          <a:xfrm>
            <a:off x="1160530" y="3973272"/>
            <a:ext cx="144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Dockerfile</a:t>
            </a:r>
            <a:endParaRPr lang="de-DE" sz="2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75C98F-1BF9-3007-0808-3686D01224CF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392689" y="3129385"/>
            <a:ext cx="448615" cy="252359"/>
          </a:xfrm>
          <a:prstGeom prst="straightConnector1">
            <a:avLst/>
          </a:prstGeom>
          <a:ln w="57150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0A710B-8021-2505-41E8-C900DE19D5AB}"/>
              </a:ext>
            </a:extLst>
          </p:cNvPr>
          <p:cNvCxnSpPr>
            <a:cxnSpLocks/>
          </p:cNvCxnSpPr>
          <p:nvPr/>
        </p:nvCxnSpPr>
        <p:spPr>
          <a:xfrm>
            <a:off x="6481470" y="2443896"/>
            <a:ext cx="448615" cy="0"/>
          </a:xfrm>
          <a:prstGeom prst="straightConnector1">
            <a:avLst/>
          </a:prstGeom>
          <a:ln w="57150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>
            <a:extLst>
              <a:ext uri="{FF2B5EF4-FFF2-40B4-BE49-F238E27FC236}">
                <a16:creationId xmlns:a16="http://schemas.microsoft.com/office/drawing/2014/main" id="{BBDB4D04-27ED-40F1-35D2-9CFEB700637E}"/>
              </a:ext>
            </a:extLst>
          </p:cNvPr>
          <p:cNvSpPr/>
          <p:nvPr/>
        </p:nvSpPr>
        <p:spPr>
          <a:xfrm>
            <a:off x="6481470" y="3608287"/>
            <a:ext cx="3424674" cy="2475278"/>
          </a:xfrm>
          <a:prstGeom prst="cube">
            <a:avLst>
              <a:gd name="adj" fmla="val 40615"/>
            </a:avLst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2EF80B-CBB3-A89E-9CD4-9C0B2B7A1004}"/>
              </a:ext>
            </a:extLst>
          </p:cNvPr>
          <p:cNvSpPr/>
          <p:nvPr/>
        </p:nvSpPr>
        <p:spPr>
          <a:xfrm>
            <a:off x="6606618" y="5516648"/>
            <a:ext cx="2117778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OS (</a:t>
            </a:r>
            <a:r>
              <a:rPr lang="de-DE" sz="1600" dirty="0" err="1"/>
              <a:t>base</a:t>
            </a:r>
            <a:r>
              <a:rPr lang="de-DE" sz="1600" dirty="0"/>
              <a:t> </a:t>
            </a:r>
            <a:r>
              <a:rPr lang="de-DE" sz="1600" dirty="0" err="1"/>
              <a:t>lib</a:t>
            </a:r>
            <a:r>
              <a:rPr lang="de-DE" sz="16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06BF17-8973-631C-6D97-6895662B293A}"/>
              </a:ext>
            </a:extLst>
          </p:cNvPr>
          <p:cNvSpPr/>
          <p:nvPr/>
        </p:nvSpPr>
        <p:spPr>
          <a:xfrm>
            <a:off x="6593558" y="4912597"/>
            <a:ext cx="2140788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Curl</a:t>
            </a:r>
            <a:endParaRPr lang="de-DE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E29FC5-0C9D-74D2-62B1-5321A3A6ED4A}"/>
              </a:ext>
            </a:extLst>
          </p:cNvPr>
          <p:cNvSpPr txBox="1"/>
          <p:nvPr/>
        </p:nvSpPr>
        <p:spPr>
          <a:xfrm>
            <a:off x="6542295" y="4572056"/>
            <a:ext cx="23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44BA4F-8986-4BA3-AB8D-8D0E5393C632}"/>
              </a:ext>
            </a:extLst>
          </p:cNvPr>
          <p:cNvSpPr/>
          <p:nvPr/>
        </p:nvSpPr>
        <p:spPr>
          <a:xfrm>
            <a:off x="7496627" y="3695924"/>
            <a:ext cx="1672851" cy="23361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App - </a:t>
            </a:r>
            <a:r>
              <a:rPr lang="de-DE" sz="1600" dirty="0" err="1"/>
              <a:t>files</a:t>
            </a:r>
            <a:endParaRPr lang="de-DE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37C3D9-2B57-FE6F-EBD0-594ED26CD505}"/>
              </a:ext>
            </a:extLst>
          </p:cNvPr>
          <p:cNvSpPr/>
          <p:nvPr/>
        </p:nvSpPr>
        <p:spPr>
          <a:xfrm>
            <a:off x="7356742" y="4068976"/>
            <a:ext cx="1489553" cy="481627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Changes</a:t>
            </a:r>
            <a:r>
              <a:rPr lang="de-DE" sz="1600" dirty="0"/>
              <a:t> </a:t>
            </a:r>
            <a:r>
              <a:rPr lang="de-DE" sz="1600" dirty="0" err="1"/>
              <a:t>during</a:t>
            </a:r>
            <a:r>
              <a:rPr lang="de-DE" sz="1600" dirty="0"/>
              <a:t> </a:t>
            </a:r>
            <a:r>
              <a:rPr lang="de-DE" sz="1600" dirty="0" err="1"/>
              <a:t>run</a:t>
            </a:r>
            <a:endParaRPr lang="de-DE" sz="1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8D8FBC-D23D-E472-6ADD-BF927152F620}"/>
              </a:ext>
            </a:extLst>
          </p:cNvPr>
          <p:cNvCxnSpPr>
            <a:cxnSpLocks/>
          </p:cNvCxnSpPr>
          <p:nvPr/>
        </p:nvCxnSpPr>
        <p:spPr>
          <a:xfrm>
            <a:off x="8395763" y="3129385"/>
            <a:ext cx="0" cy="478902"/>
          </a:xfrm>
          <a:prstGeom prst="straightConnector1">
            <a:avLst/>
          </a:prstGeom>
          <a:ln w="57150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Document">
            <a:extLst>
              <a:ext uri="{FF2B5EF4-FFF2-40B4-BE49-F238E27FC236}">
                <a16:creationId xmlns:a16="http://schemas.microsoft.com/office/drawing/2014/main" id="{BE20A177-2AC5-1445-C540-377113FCA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159" y="2639417"/>
            <a:ext cx="1484653" cy="14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Container Lifecycle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4C68-2FF3-4013-5779-C23E16B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0C-6CCD-5E41-8C2F-5C4DFE20791B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2702-8FD8-1B81-F9E5-7A176E9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2C42-B1C8-7343-0AE3-B4A7117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11</a:t>
            </a:fld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09C4F96-F87F-35B4-FB91-B3EABBA887FB}"/>
              </a:ext>
            </a:extLst>
          </p:cNvPr>
          <p:cNvSpPr/>
          <p:nvPr/>
        </p:nvSpPr>
        <p:spPr>
          <a:xfrm>
            <a:off x="2294712" y="3828690"/>
            <a:ext cx="1132371" cy="413202"/>
          </a:xfrm>
          <a:prstGeom prst="ellipse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stopped</a:t>
            </a:r>
            <a:endParaRPr lang="de-DE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17790A-3593-0391-C241-E4C9AB2A64C2}"/>
              </a:ext>
            </a:extLst>
          </p:cNvPr>
          <p:cNvSpPr/>
          <p:nvPr/>
        </p:nvSpPr>
        <p:spPr>
          <a:xfrm>
            <a:off x="7389094" y="3828690"/>
            <a:ext cx="1132371" cy="413202"/>
          </a:xfrm>
          <a:prstGeom prst="ellipse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running</a:t>
            </a:r>
            <a:endParaRPr lang="de-D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5152DE-56E7-A69F-C6B1-D8C605303B20}"/>
              </a:ext>
            </a:extLst>
          </p:cNvPr>
          <p:cNvSpPr/>
          <p:nvPr/>
        </p:nvSpPr>
        <p:spPr>
          <a:xfrm>
            <a:off x="4841903" y="3857023"/>
            <a:ext cx="1132371" cy="29746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start</a:t>
            </a:r>
            <a:endParaRPr lang="de-DE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9B4A9D-1A78-1451-9116-085B59583BBA}"/>
              </a:ext>
            </a:extLst>
          </p:cNvPr>
          <p:cNvSpPr/>
          <p:nvPr/>
        </p:nvSpPr>
        <p:spPr>
          <a:xfrm>
            <a:off x="2294710" y="5749338"/>
            <a:ext cx="1132371" cy="413202"/>
          </a:xfrm>
          <a:prstGeom prst="ellipse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deleted</a:t>
            </a:r>
            <a:endParaRPr lang="de-DE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FF3C81-2C9A-DD7B-B717-1B3E3133AD78}"/>
              </a:ext>
            </a:extLst>
          </p:cNvPr>
          <p:cNvSpPr/>
          <p:nvPr/>
        </p:nvSpPr>
        <p:spPr>
          <a:xfrm>
            <a:off x="2338251" y="2765907"/>
            <a:ext cx="1132371" cy="29746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create</a:t>
            </a:r>
            <a:endParaRPr lang="de-DE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7EB2B3-8B8F-CBB2-1FC0-3B6D8D6B69BD}"/>
              </a:ext>
            </a:extLst>
          </p:cNvPr>
          <p:cNvCxnSpPr>
            <a:endCxn id="7" idx="2"/>
          </p:cNvCxnSpPr>
          <p:nvPr/>
        </p:nvCxnSpPr>
        <p:spPr>
          <a:xfrm>
            <a:off x="5974274" y="4023360"/>
            <a:ext cx="1414820" cy="11931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0ECCA3-82A2-5C15-855C-C25B2BA2FCE3}"/>
              </a:ext>
            </a:extLst>
          </p:cNvPr>
          <p:cNvCxnSpPr>
            <a:cxnSpLocks/>
            <a:stCxn id="2" idx="6"/>
            <a:endCxn id="8" idx="1"/>
          </p:cNvCxnSpPr>
          <p:nvPr/>
        </p:nvCxnSpPr>
        <p:spPr>
          <a:xfrm flipV="1">
            <a:off x="3427083" y="4005756"/>
            <a:ext cx="1414820" cy="29535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DD1274-4ADB-4334-D218-E0F76FAC29C3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flipH="1">
            <a:off x="2860896" y="5381145"/>
            <a:ext cx="1" cy="368193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9558A88-AC22-410E-E4C9-85AA17126A5C}"/>
              </a:ext>
            </a:extLst>
          </p:cNvPr>
          <p:cNvSpPr/>
          <p:nvPr/>
        </p:nvSpPr>
        <p:spPr>
          <a:xfrm>
            <a:off x="2294711" y="5083679"/>
            <a:ext cx="1132371" cy="29746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destroy</a:t>
            </a:r>
            <a:endParaRPr lang="de-DE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1798F6-AF8D-66E9-9AD8-BBC88ACBAD4A}"/>
              </a:ext>
            </a:extLst>
          </p:cNvPr>
          <p:cNvCxnSpPr>
            <a:cxnSpLocks/>
            <a:stCxn id="2" idx="4"/>
            <a:endCxn id="14" idx="0"/>
          </p:cNvCxnSpPr>
          <p:nvPr/>
        </p:nvCxnSpPr>
        <p:spPr>
          <a:xfrm flipH="1">
            <a:off x="2860897" y="4241892"/>
            <a:ext cx="1" cy="841787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B1C41D-5C9F-E9FA-492B-1E1A4233B9D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470622" y="2914640"/>
            <a:ext cx="1371281" cy="1105884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FA8AD3-C745-73AC-C0A7-61E2036AE725}"/>
              </a:ext>
            </a:extLst>
          </p:cNvPr>
          <p:cNvSpPr txBox="1"/>
          <p:nvPr/>
        </p:nvSpPr>
        <p:spPr>
          <a:xfrm>
            <a:off x="109485" y="2694041"/>
            <a:ext cx="969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docker</a:t>
            </a:r>
            <a:r>
              <a:rPr lang="de-DE" sz="1400" dirty="0"/>
              <a:t> </a:t>
            </a:r>
            <a:r>
              <a:rPr lang="de-DE" sz="1400" dirty="0" err="1"/>
              <a:t>run</a:t>
            </a:r>
            <a:endParaRPr lang="de-DE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3A896-F94E-7B3E-7524-FD6EF2A86425}"/>
              </a:ext>
            </a:extLst>
          </p:cNvPr>
          <p:cNvSpPr txBox="1"/>
          <p:nvPr/>
        </p:nvSpPr>
        <p:spPr>
          <a:xfrm>
            <a:off x="131566" y="2952488"/>
            <a:ext cx="161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</a:rPr>
              <a:t>docker-compose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de-DE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852935-2947-00E9-AE44-B5ABC3F56180}"/>
              </a:ext>
            </a:extLst>
          </p:cNvPr>
          <p:cNvSpPr txBox="1"/>
          <p:nvPr/>
        </p:nvSpPr>
        <p:spPr>
          <a:xfrm>
            <a:off x="828744" y="4614142"/>
            <a:ext cx="1838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</a:rPr>
              <a:t>docker-compose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 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C6FB25-9BB3-1C64-3572-E09E61BD74E7}"/>
              </a:ext>
            </a:extLst>
          </p:cNvPr>
          <p:cNvSpPr txBox="1"/>
          <p:nvPr/>
        </p:nvSpPr>
        <p:spPr>
          <a:xfrm>
            <a:off x="836434" y="4341572"/>
            <a:ext cx="92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docker</a:t>
            </a:r>
            <a:r>
              <a:rPr lang="de-DE" sz="1400" dirty="0"/>
              <a:t> </a:t>
            </a:r>
            <a:r>
              <a:rPr lang="de-DE" sz="1400" dirty="0" err="1"/>
              <a:t>rm</a:t>
            </a:r>
            <a:endParaRPr lang="de-DE" sz="1400" dirty="0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61E620B5-5B16-20C6-331F-81FE38F4FDF1}"/>
              </a:ext>
            </a:extLst>
          </p:cNvPr>
          <p:cNvSpPr/>
          <p:nvPr/>
        </p:nvSpPr>
        <p:spPr>
          <a:xfrm>
            <a:off x="4295852" y="5179870"/>
            <a:ext cx="1582751" cy="665659"/>
          </a:xfrm>
          <a:prstGeom prst="diamond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restart</a:t>
            </a:r>
            <a:r>
              <a:rPr lang="de-DE" sz="1400" dirty="0"/>
              <a:t> </a:t>
            </a:r>
            <a:r>
              <a:rPr lang="de-DE" sz="1400" dirty="0" err="1"/>
              <a:t>policy</a:t>
            </a:r>
            <a:r>
              <a:rPr lang="de-DE" sz="1400" dirty="0"/>
              <a:t>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FA3C2C-216C-E594-BEA2-37AE95ADFCD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955279" y="4259310"/>
            <a:ext cx="480136" cy="1106918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80ABC3-77FE-ECC7-65CD-D283C3283029}"/>
              </a:ext>
            </a:extLst>
          </p:cNvPr>
          <p:cNvSpPr/>
          <p:nvPr/>
        </p:nvSpPr>
        <p:spPr>
          <a:xfrm>
            <a:off x="6681684" y="5364546"/>
            <a:ext cx="589973" cy="29746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die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9F0C16-689C-A20F-7A93-2E5FDBD71B65}"/>
              </a:ext>
            </a:extLst>
          </p:cNvPr>
          <p:cNvSpPr/>
          <p:nvPr/>
        </p:nvSpPr>
        <p:spPr>
          <a:xfrm>
            <a:off x="8140428" y="5366228"/>
            <a:ext cx="589973" cy="29746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oom</a:t>
            </a:r>
            <a:endParaRPr lang="de-DE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B04583-5EA4-9BD7-C95A-9345297A273B}"/>
              </a:ext>
            </a:extLst>
          </p:cNvPr>
          <p:cNvCxnSpPr>
            <a:cxnSpLocks/>
            <a:stCxn id="7" idx="4"/>
            <a:endCxn id="23" idx="0"/>
          </p:cNvCxnSpPr>
          <p:nvPr/>
        </p:nvCxnSpPr>
        <p:spPr>
          <a:xfrm flipH="1">
            <a:off x="6976671" y="4241892"/>
            <a:ext cx="978609" cy="1122654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FB11B8-0BEE-0A50-8337-A215E6AAB343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 flipV="1">
            <a:off x="7271657" y="5513279"/>
            <a:ext cx="868771" cy="1682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468E7E-49C1-1FEE-E933-ABA940736218}"/>
              </a:ext>
            </a:extLst>
          </p:cNvPr>
          <p:cNvCxnSpPr>
            <a:cxnSpLocks/>
            <a:stCxn id="21" idx="1"/>
            <a:endCxn id="2" idx="5"/>
          </p:cNvCxnSpPr>
          <p:nvPr/>
        </p:nvCxnSpPr>
        <p:spPr>
          <a:xfrm flipH="1" flipV="1">
            <a:off x="3261251" y="4181380"/>
            <a:ext cx="1034601" cy="1331320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EEB04D-5B12-EA2D-B0E6-7ACDA71660EF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5087228" y="4154489"/>
            <a:ext cx="320861" cy="1025381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F04283-03EB-EA17-C8B2-AF44EC1AEAEE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 flipV="1">
            <a:off x="5878603" y="5512700"/>
            <a:ext cx="803081" cy="579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B0224EB-B780-17CE-81CB-ABBD4CDDD919}"/>
              </a:ext>
            </a:extLst>
          </p:cNvPr>
          <p:cNvSpPr txBox="1"/>
          <p:nvPr/>
        </p:nvSpPr>
        <p:spPr>
          <a:xfrm>
            <a:off x="5086021" y="4946459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B18CF0-0A85-744C-FC11-AEA97B83479F}"/>
              </a:ext>
            </a:extLst>
          </p:cNvPr>
          <p:cNvSpPr txBox="1"/>
          <p:nvPr/>
        </p:nvSpPr>
        <p:spPr>
          <a:xfrm>
            <a:off x="4163334" y="511072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No</a:t>
            </a:r>
            <a:endParaRPr lang="de-DE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3113F2-445C-6B6A-12E3-1196EF573C2A}"/>
              </a:ext>
            </a:extLst>
          </p:cNvPr>
          <p:cNvSpPr txBox="1"/>
          <p:nvPr/>
        </p:nvSpPr>
        <p:spPr>
          <a:xfrm>
            <a:off x="3469416" y="3739140"/>
            <a:ext cx="105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docker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endParaRPr lang="de-DE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93BA7C-0722-9901-551A-B63D723F9EB0}"/>
              </a:ext>
            </a:extLst>
          </p:cNvPr>
          <p:cNvSpPr txBox="1"/>
          <p:nvPr/>
        </p:nvSpPr>
        <p:spPr>
          <a:xfrm>
            <a:off x="7575036" y="3121343"/>
            <a:ext cx="1034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docker</a:t>
            </a:r>
            <a:r>
              <a:rPr lang="de-DE" sz="1400" dirty="0"/>
              <a:t> </a:t>
            </a:r>
            <a:r>
              <a:rPr lang="de-DE" sz="1400" dirty="0" err="1"/>
              <a:t>stop</a:t>
            </a:r>
            <a:endParaRPr lang="de-DE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20C60F-D8F5-AFD8-0D42-809B2E368F30}"/>
              </a:ext>
            </a:extLst>
          </p:cNvPr>
          <p:cNvSpPr/>
          <p:nvPr/>
        </p:nvSpPr>
        <p:spPr>
          <a:xfrm>
            <a:off x="5082091" y="2765907"/>
            <a:ext cx="732856" cy="29746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stop</a:t>
            </a:r>
            <a:endParaRPr lang="de-DE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30BFA9-05F2-E2FC-CFB9-8325834C5700}"/>
              </a:ext>
            </a:extLst>
          </p:cNvPr>
          <p:cNvSpPr/>
          <p:nvPr/>
        </p:nvSpPr>
        <p:spPr>
          <a:xfrm>
            <a:off x="6495609" y="2780022"/>
            <a:ext cx="732856" cy="29746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die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367F09-7EE6-5A15-F6D0-0FCD706A69F2}"/>
              </a:ext>
            </a:extLst>
          </p:cNvPr>
          <p:cNvCxnSpPr>
            <a:cxnSpLocks/>
            <a:stCxn id="7" idx="0"/>
            <a:endCxn id="54" idx="3"/>
          </p:cNvCxnSpPr>
          <p:nvPr/>
        </p:nvCxnSpPr>
        <p:spPr>
          <a:xfrm flipH="1" flipV="1">
            <a:off x="7228465" y="2928755"/>
            <a:ext cx="726815" cy="899935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1FFAE7-3731-8593-75DC-FAD10BD90D87}"/>
              </a:ext>
            </a:extLst>
          </p:cNvPr>
          <p:cNvCxnSpPr>
            <a:cxnSpLocks/>
            <a:stCxn id="54" idx="1"/>
            <a:endCxn id="53" idx="3"/>
          </p:cNvCxnSpPr>
          <p:nvPr/>
        </p:nvCxnSpPr>
        <p:spPr>
          <a:xfrm flipH="1" flipV="1">
            <a:off x="5814947" y="2914640"/>
            <a:ext cx="680662" cy="14115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3E42C0-A424-A8EA-AD78-292C884AE8DD}"/>
              </a:ext>
            </a:extLst>
          </p:cNvPr>
          <p:cNvCxnSpPr>
            <a:cxnSpLocks/>
            <a:stCxn id="53" idx="1"/>
            <a:endCxn id="2" idx="0"/>
          </p:cNvCxnSpPr>
          <p:nvPr/>
        </p:nvCxnSpPr>
        <p:spPr>
          <a:xfrm flipH="1">
            <a:off x="2860898" y="2914640"/>
            <a:ext cx="2221193" cy="914050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1A20597-6239-6824-8DDB-17E5D434E485}"/>
              </a:ext>
            </a:extLst>
          </p:cNvPr>
          <p:cNvSpPr/>
          <p:nvPr/>
        </p:nvSpPr>
        <p:spPr>
          <a:xfrm>
            <a:off x="6662280" y="1617724"/>
            <a:ext cx="452624" cy="120278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1D58BAF-614F-DA4A-D18A-0987C813ABD2}"/>
              </a:ext>
            </a:extLst>
          </p:cNvPr>
          <p:cNvSpPr/>
          <p:nvPr/>
        </p:nvSpPr>
        <p:spPr>
          <a:xfrm>
            <a:off x="6662280" y="1849134"/>
            <a:ext cx="452624" cy="167075"/>
          </a:xfrm>
          <a:prstGeom prst="ellipse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9C091A-BAF7-9F02-17FA-0C999831D0B2}"/>
              </a:ext>
            </a:extLst>
          </p:cNvPr>
          <p:cNvSpPr txBox="1"/>
          <p:nvPr/>
        </p:nvSpPr>
        <p:spPr>
          <a:xfrm>
            <a:off x="7389094" y="2747029"/>
            <a:ext cx="1838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</a:rPr>
              <a:t>docker-compose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 down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F7B78B-4E73-3EE1-5A81-3149992C4402}"/>
              </a:ext>
            </a:extLst>
          </p:cNvPr>
          <p:cNvSpPr txBox="1"/>
          <p:nvPr/>
        </p:nvSpPr>
        <p:spPr>
          <a:xfrm>
            <a:off x="7381119" y="2484694"/>
            <a:ext cx="1744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</a:rPr>
              <a:t>docker-compose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</a:rPr>
              <a:t>stop</a:t>
            </a:r>
            <a:endParaRPr lang="de-DE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3CB58A-39E3-58DB-4313-E01D10A47530}"/>
              </a:ext>
            </a:extLst>
          </p:cNvPr>
          <p:cNvSpPr txBox="1"/>
          <p:nvPr/>
        </p:nvSpPr>
        <p:spPr>
          <a:xfrm>
            <a:off x="7297757" y="1522210"/>
            <a:ext cx="597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event</a:t>
            </a:r>
            <a:endParaRPr lang="de-DE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909234-77A2-6ED7-2EFA-C0E91E67E692}"/>
              </a:ext>
            </a:extLst>
          </p:cNvPr>
          <p:cNvSpPr txBox="1"/>
          <p:nvPr/>
        </p:nvSpPr>
        <p:spPr>
          <a:xfrm>
            <a:off x="7271657" y="1768638"/>
            <a:ext cx="128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container</a:t>
            </a:r>
            <a:r>
              <a:rPr lang="de-DE" sz="1400" dirty="0"/>
              <a:t> </a:t>
            </a:r>
            <a:r>
              <a:rPr lang="de-DE" sz="1400" dirty="0" err="1"/>
              <a:t>state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157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advantages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4C68-2FF3-4013-5779-C23E16B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0C-6CCD-5E41-8C2F-5C4DFE20791B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2702-8FD8-1B81-F9E5-7A176E9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2C42-B1C8-7343-0AE3-B4A7117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12</a:t>
            </a:fld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09C4F96-F87F-35B4-FB91-B3EABBA887FB}"/>
              </a:ext>
            </a:extLst>
          </p:cNvPr>
          <p:cNvSpPr/>
          <p:nvPr/>
        </p:nvSpPr>
        <p:spPr>
          <a:xfrm>
            <a:off x="2294712" y="3828690"/>
            <a:ext cx="1132371" cy="413202"/>
          </a:xfrm>
          <a:prstGeom prst="ellipse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stopped</a:t>
            </a:r>
            <a:endParaRPr lang="de-DE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17790A-3593-0391-C241-E4C9AB2A64C2}"/>
              </a:ext>
            </a:extLst>
          </p:cNvPr>
          <p:cNvSpPr/>
          <p:nvPr/>
        </p:nvSpPr>
        <p:spPr>
          <a:xfrm>
            <a:off x="7389094" y="3828690"/>
            <a:ext cx="1132371" cy="413202"/>
          </a:xfrm>
          <a:prstGeom prst="ellipse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running</a:t>
            </a:r>
            <a:endParaRPr lang="de-D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5152DE-56E7-A69F-C6B1-D8C605303B20}"/>
              </a:ext>
            </a:extLst>
          </p:cNvPr>
          <p:cNvSpPr/>
          <p:nvPr/>
        </p:nvSpPr>
        <p:spPr>
          <a:xfrm>
            <a:off x="4841903" y="3857023"/>
            <a:ext cx="1132371" cy="29746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start</a:t>
            </a:r>
            <a:endParaRPr lang="de-DE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9B4A9D-1A78-1451-9116-085B59583BBA}"/>
              </a:ext>
            </a:extLst>
          </p:cNvPr>
          <p:cNvSpPr/>
          <p:nvPr/>
        </p:nvSpPr>
        <p:spPr>
          <a:xfrm>
            <a:off x="2294710" y="5749338"/>
            <a:ext cx="1132371" cy="413202"/>
          </a:xfrm>
          <a:prstGeom prst="ellipse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deleted</a:t>
            </a:r>
            <a:endParaRPr lang="de-DE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FF3C81-2C9A-DD7B-B717-1B3E3133AD78}"/>
              </a:ext>
            </a:extLst>
          </p:cNvPr>
          <p:cNvSpPr/>
          <p:nvPr/>
        </p:nvSpPr>
        <p:spPr>
          <a:xfrm>
            <a:off x="2338251" y="2765907"/>
            <a:ext cx="1132371" cy="29746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create</a:t>
            </a:r>
            <a:endParaRPr lang="de-DE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7EB2B3-8B8F-CBB2-1FC0-3B6D8D6B69BD}"/>
              </a:ext>
            </a:extLst>
          </p:cNvPr>
          <p:cNvCxnSpPr>
            <a:endCxn id="7" idx="2"/>
          </p:cNvCxnSpPr>
          <p:nvPr/>
        </p:nvCxnSpPr>
        <p:spPr>
          <a:xfrm>
            <a:off x="5974274" y="4023360"/>
            <a:ext cx="1414820" cy="11931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0ECCA3-82A2-5C15-855C-C25B2BA2FCE3}"/>
              </a:ext>
            </a:extLst>
          </p:cNvPr>
          <p:cNvCxnSpPr>
            <a:cxnSpLocks/>
            <a:stCxn id="2" idx="6"/>
            <a:endCxn id="8" idx="1"/>
          </p:cNvCxnSpPr>
          <p:nvPr/>
        </p:nvCxnSpPr>
        <p:spPr>
          <a:xfrm flipV="1">
            <a:off x="3427083" y="4005756"/>
            <a:ext cx="1414820" cy="29535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DD1274-4ADB-4334-D218-E0F76FAC29C3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flipH="1">
            <a:off x="2860896" y="5381145"/>
            <a:ext cx="1" cy="368193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9558A88-AC22-410E-E4C9-85AA17126A5C}"/>
              </a:ext>
            </a:extLst>
          </p:cNvPr>
          <p:cNvSpPr/>
          <p:nvPr/>
        </p:nvSpPr>
        <p:spPr>
          <a:xfrm>
            <a:off x="2294711" y="5083679"/>
            <a:ext cx="1132371" cy="29746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destroy</a:t>
            </a:r>
            <a:endParaRPr lang="de-DE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1798F6-AF8D-66E9-9AD8-BBC88ACBAD4A}"/>
              </a:ext>
            </a:extLst>
          </p:cNvPr>
          <p:cNvCxnSpPr>
            <a:cxnSpLocks/>
            <a:stCxn id="2" idx="4"/>
            <a:endCxn id="14" idx="0"/>
          </p:cNvCxnSpPr>
          <p:nvPr/>
        </p:nvCxnSpPr>
        <p:spPr>
          <a:xfrm flipH="1">
            <a:off x="2860897" y="4241892"/>
            <a:ext cx="1" cy="841787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B1C41D-5C9F-E9FA-492B-1E1A4233B9D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470622" y="2914640"/>
            <a:ext cx="1371281" cy="1105884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FA8AD3-C745-73AC-C0A7-61E2036AE725}"/>
              </a:ext>
            </a:extLst>
          </p:cNvPr>
          <p:cNvSpPr txBox="1"/>
          <p:nvPr/>
        </p:nvSpPr>
        <p:spPr>
          <a:xfrm>
            <a:off x="109485" y="2694041"/>
            <a:ext cx="969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docker</a:t>
            </a:r>
            <a:r>
              <a:rPr lang="de-DE" sz="1400" dirty="0"/>
              <a:t> </a:t>
            </a:r>
            <a:r>
              <a:rPr lang="de-DE" sz="1400" dirty="0" err="1"/>
              <a:t>run</a:t>
            </a:r>
            <a:endParaRPr lang="de-DE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3A896-F94E-7B3E-7524-FD6EF2A86425}"/>
              </a:ext>
            </a:extLst>
          </p:cNvPr>
          <p:cNvSpPr txBox="1"/>
          <p:nvPr/>
        </p:nvSpPr>
        <p:spPr>
          <a:xfrm>
            <a:off x="131566" y="2952488"/>
            <a:ext cx="161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</a:rPr>
              <a:t>docker-compose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de-DE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852935-2947-00E9-AE44-B5ABC3F56180}"/>
              </a:ext>
            </a:extLst>
          </p:cNvPr>
          <p:cNvSpPr txBox="1"/>
          <p:nvPr/>
        </p:nvSpPr>
        <p:spPr>
          <a:xfrm>
            <a:off x="828744" y="4614142"/>
            <a:ext cx="1838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</a:rPr>
              <a:t>docker-compose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 down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C6FB25-9BB3-1C64-3572-E09E61BD74E7}"/>
              </a:ext>
            </a:extLst>
          </p:cNvPr>
          <p:cNvSpPr txBox="1"/>
          <p:nvPr/>
        </p:nvSpPr>
        <p:spPr>
          <a:xfrm>
            <a:off x="836434" y="4341572"/>
            <a:ext cx="92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docker</a:t>
            </a:r>
            <a:r>
              <a:rPr lang="de-DE" sz="1400" dirty="0"/>
              <a:t> </a:t>
            </a:r>
            <a:r>
              <a:rPr lang="de-DE" sz="1400" dirty="0" err="1"/>
              <a:t>rm</a:t>
            </a:r>
            <a:endParaRPr lang="de-DE" sz="1400" dirty="0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61E620B5-5B16-20C6-331F-81FE38F4FDF1}"/>
              </a:ext>
            </a:extLst>
          </p:cNvPr>
          <p:cNvSpPr/>
          <p:nvPr/>
        </p:nvSpPr>
        <p:spPr>
          <a:xfrm>
            <a:off x="4295852" y="5179870"/>
            <a:ext cx="1582751" cy="665659"/>
          </a:xfrm>
          <a:prstGeom prst="diamond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restart</a:t>
            </a:r>
            <a:r>
              <a:rPr lang="de-DE" sz="1400" dirty="0"/>
              <a:t> </a:t>
            </a:r>
            <a:r>
              <a:rPr lang="de-DE" sz="1400" dirty="0" err="1"/>
              <a:t>policy</a:t>
            </a:r>
            <a:r>
              <a:rPr lang="de-DE" sz="1400" dirty="0"/>
              <a:t>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FA3C2C-216C-E594-BEA2-37AE95ADFCD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955279" y="4259310"/>
            <a:ext cx="480136" cy="1106918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80ABC3-77FE-ECC7-65CD-D283C3283029}"/>
              </a:ext>
            </a:extLst>
          </p:cNvPr>
          <p:cNvSpPr/>
          <p:nvPr/>
        </p:nvSpPr>
        <p:spPr>
          <a:xfrm>
            <a:off x="6681684" y="5364546"/>
            <a:ext cx="589973" cy="29746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die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9F0C16-689C-A20F-7A93-2E5FDBD71B65}"/>
              </a:ext>
            </a:extLst>
          </p:cNvPr>
          <p:cNvSpPr/>
          <p:nvPr/>
        </p:nvSpPr>
        <p:spPr>
          <a:xfrm>
            <a:off x="8140428" y="5366228"/>
            <a:ext cx="589973" cy="29746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oom</a:t>
            </a:r>
            <a:endParaRPr lang="de-DE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B04583-5EA4-9BD7-C95A-9345297A273B}"/>
              </a:ext>
            </a:extLst>
          </p:cNvPr>
          <p:cNvCxnSpPr>
            <a:cxnSpLocks/>
            <a:stCxn id="7" idx="4"/>
            <a:endCxn id="23" idx="0"/>
          </p:cNvCxnSpPr>
          <p:nvPr/>
        </p:nvCxnSpPr>
        <p:spPr>
          <a:xfrm flipH="1">
            <a:off x="6976671" y="4241892"/>
            <a:ext cx="978609" cy="1122654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FB11B8-0BEE-0A50-8337-A215E6AAB343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 flipV="1">
            <a:off x="7271657" y="5513279"/>
            <a:ext cx="868771" cy="1682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468E7E-49C1-1FEE-E933-ABA940736218}"/>
              </a:ext>
            </a:extLst>
          </p:cNvPr>
          <p:cNvCxnSpPr>
            <a:cxnSpLocks/>
            <a:stCxn id="21" idx="1"/>
            <a:endCxn id="2" idx="5"/>
          </p:cNvCxnSpPr>
          <p:nvPr/>
        </p:nvCxnSpPr>
        <p:spPr>
          <a:xfrm flipH="1" flipV="1">
            <a:off x="3261251" y="4181380"/>
            <a:ext cx="1034601" cy="1331320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EEB04D-5B12-EA2D-B0E6-7ACDA71660EF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5087228" y="4154489"/>
            <a:ext cx="320861" cy="1025381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F04283-03EB-EA17-C8B2-AF44EC1AEAEE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 flipV="1">
            <a:off x="5878603" y="5512700"/>
            <a:ext cx="803081" cy="579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B0224EB-B780-17CE-81CB-ABBD4CDDD919}"/>
              </a:ext>
            </a:extLst>
          </p:cNvPr>
          <p:cNvSpPr txBox="1"/>
          <p:nvPr/>
        </p:nvSpPr>
        <p:spPr>
          <a:xfrm>
            <a:off x="5086021" y="4946459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B18CF0-0A85-744C-FC11-AEA97B83479F}"/>
              </a:ext>
            </a:extLst>
          </p:cNvPr>
          <p:cNvSpPr txBox="1"/>
          <p:nvPr/>
        </p:nvSpPr>
        <p:spPr>
          <a:xfrm>
            <a:off x="4163334" y="511072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No</a:t>
            </a:r>
            <a:endParaRPr lang="de-DE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3113F2-445C-6B6A-12E3-1196EF573C2A}"/>
              </a:ext>
            </a:extLst>
          </p:cNvPr>
          <p:cNvSpPr txBox="1"/>
          <p:nvPr/>
        </p:nvSpPr>
        <p:spPr>
          <a:xfrm>
            <a:off x="3469416" y="3739140"/>
            <a:ext cx="105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docker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endParaRPr lang="de-DE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93BA7C-0722-9901-551A-B63D723F9EB0}"/>
              </a:ext>
            </a:extLst>
          </p:cNvPr>
          <p:cNvSpPr txBox="1"/>
          <p:nvPr/>
        </p:nvSpPr>
        <p:spPr>
          <a:xfrm>
            <a:off x="7575036" y="3121343"/>
            <a:ext cx="1034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docker</a:t>
            </a:r>
            <a:r>
              <a:rPr lang="de-DE" sz="1400" dirty="0"/>
              <a:t> </a:t>
            </a:r>
            <a:r>
              <a:rPr lang="de-DE" sz="1400" dirty="0" err="1"/>
              <a:t>stop</a:t>
            </a:r>
            <a:endParaRPr lang="de-DE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20C60F-D8F5-AFD8-0D42-809B2E368F30}"/>
              </a:ext>
            </a:extLst>
          </p:cNvPr>
          <p:cNvSpPr/>
          <p:nvPr/>
        </p:nvSpPr>
        <p:spPr>
          <a:xfrm>
            <a:off x="5082091" y="2765907"/>
            <a:ext cx="732856" cy="29746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stop</a:t>
            </a:r>
            <a:endParaRPr lang="de-DE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30BFA9-05F2-E2FC-CFB9-8325834C5700}"/>
              </a:ext>
            </a:extLst>
          </p:cNvPr>
          <p:cNvSpPr/>
          <p:nvPr/>
        </p:nvSpPr>
        <p:spPr>
          <a:xfrm>
            <a:off x="6495609" y="2780022"/>
            <a:ext cx="732856" cy="29746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die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367F09-7EE6-5A15-F6D0-0FCD706A69F2}"/>
              </a:ext>
            </a:extLst>
          </p:cNvPr>
          <p:cNvCxnSpPr>
            <a:cxnSpLocks/>
            <a:stCxn id="7" idx="0"/>
            <a:endCxn id="54" idx="3"/>
          </p:cNvCxnSpPr>
          <p:nvPr/>
        </p:nvCxnSpPr>
        <p:spPr>
          <a:xfrm flipH="1" flipV="1">
            <a:off x="7228465" y="2928755"/>
            <a:ext cx="726815" cy="899935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1FFAE7-3731-8593-75DC-FAD10BD90D87}"/>
              </a:ext>
            </a:extLst>
          </p:cNvPr>
          <p:cNvCxnSpPr>
            <a:cxnSpLocks/>
            <a:stCxn id="54" idx="1"/>
            <a:endCxn id="53" idx="3"/>
          </p:cNvCxnSpPr>
          <p:nvPr/>
        </p:nvCxnSpPr>
        <p:spPr>
          <a:xfrm flipH="1" flipV="1">
            <a:off x="5814947" y="2914640"/>
            <a:ext cx="680662" cy="14115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3E42C0-A424-A8EA-AD78-292C884AE8DD}"/>
              </a:ext>
            </a:extLst>
          </p:cNvPr>
          <p:cNvCxnSpPr>
            <a:cxnSpLocks/>
            <a:stCxn id="53" idx="1"/>
            <a:endCxn id="2" idx="0"/>
          </p:cNvCxnSpPr>
          <p:nvPr/>
        </p:nvCxnSpPr>
        <p:spPr>
          <a:xfrm flipH="1">
            <a:off x="2860898" y="2914640"/>
            <a:ext cx="2221193" cy="914050"/>
          </a:xfrm>
          <a:prstGeom prst="straightConnector1">
            <a:avLst/>
          </a:prstGeom>
          <a:ln w="19050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1A20597-6239-6824-8DDB-17E5D434E485}"/>
              </a:ext>
            </a:extLst>
          </p:cNvPr>
          <p:cNvSpPr/>
          <p:nvPr/>
        </p:nvSpPr>
        <p:spPr>
          <a:xfrm>
            <a:off x="6662280" y="1617724"/>
            <a:ext cx="452624" cy="120278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1D58BAF-614F-DA4A-D18A-0987C813ABD2}"/>
              </a:ext>
            </a:extLst>
          </p:cNvPr>
          <p:cNvSpPr/>
          <p:nvPr/>
        </p:nvSpPr>
        <p:spPr>
          <a:xfrm>
            <a:off x="6662280" y="1849134"/>
            <a:ext cx="452624" cy="167075"/>
          </a:xfrm>
          <a:prstGeom prst="ellipse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EA753C-5F2A-E82E-1D63-1B4CD76554A4}"/>
              </a:ext>
            </a:extLst>
          </p:cNvPr>
          <p:cNvSpPr txBox="1"/>
          <p:nvPr/>
        </p:nvSpPr>
        <p:spPr>
          <a:xfrm>
            <a:off x="7297757" y="1522210"/>
            <a:ext cx="597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event</a:t>
            </a:r>
            <a:endParaRPr lang="de-D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9C091A-BAF7-9F02-17FA-0C999831D0B2}"/>
              </a:ext>
            </a:extLst>
          </p:cNvPr>
          <p:cNvSpPr txBox="1"/>
          <p:nvPr/>
        </p:nvSpPr>
        <p:spPr>
          <a:xfrm>
            <a:off x="7389094" y="2747029"/>
            <a:ext cx="1838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</a:rPr>
              <a:t>docker-compose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 down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F7B78B-4E73-3EE1-5A81-3149992C4402}"/>
              </a:ext>
            </a:extLst>
          </p:cNvPr>
          <p:cNvSpPr txBox="1"/>
          <p:nvPr/>
        </p:nvSpPr>
        <p:spPr>
          <a:xfrm>
            <a:off x="7381119" y="2484694"/>
            <a:ext cx="1744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</a:rPr>
              <a:t>docker-compose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</a:rPr>
              <a:t>stop</a:t>
            </a:r>
            <a:endParaRPr lang="de-DE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AB4A128-DEED-3981-98CB-35D224438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86" y="923422"/>
            <a:ext cx="3833096" cy="203770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4DA356D-0101-4927-FDB4-16D678FAF397}"/>
              </a:ext>
            </a:extLst>
          </p:cNvPr>
          <p:cNvSpPr txBox="1"/>
          <p:nvPr/>
        </p:nvSpPr>
        <p:spPr>
          <a:xfrm>
            <a:off x="7271657" y="1768638"/>
            <a:ext cx="128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container</a:t>
            </a:r>
            <a:r>
              <a:rPr lang="de-DE" sz="1400" dirty="0"/>
              <a:t> </a:t>
            </a:r>
            <a:r>
              <a:rPr lang="de-DE" sz="1400" dirty="0" err="1"/>
              <a:t>state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8252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ways to container </a:t>
            </a:r>
            <a:r>
              <a:rPr lang="en-GB" dirty="0" err="1"/>
              <a:t>persistance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4C68-2FF3-4013-5779-C23E16B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0C-6CCD-5E41-8C2F-5C4DFE20791B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2702-8FD8-1B81-F9E5-7A176E9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2C42-B1C8-7343-0AE3-B4A7117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13</a:t>
            </a:fld>
            <a:endParaRPr lang="en-GB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071C3C30-B999-134E-3E6B-7357A4620F05}"/>
              </a:ext>
            </a:extLst>
          </p:cNvPr>
          <p:cNvSpPr/>
          <p:nvPr/>
        </p:nvSpPr>
        <p:spPr>
          <a:xfrm>
            <a:off x="3729539" y="1026806"/>
            <a:ext cx="3424674" cy="2475278"/>
          </a:xfrm>
          <a:prstGeom prst="cube">
            <a:avLst>
              <a:gd name="adj" fmla="val 40615"/>
            </a:avLst>
          </a:prstGeom>
          <a:solidFill>
            <a:srgbClr val="002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E3946-0D84-3392-7015-F9AF7A9C353E}"/>
              </a:ext>
            </a:extLst>
          </p:cNvPr>
          <p:cNvSpPr/>
          <p:nvPr/>
        </p:nvSpPr>
        <p:spPr>
          <a:xfrm>
            <a:off x="3854687" y="2935167"/>
            <a:ext cx="2117778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OS (</a:t>
            </a:r>
            <a:r>
              <a:rPr lang="de-DE" sz="1600" dirty="0" err="1"/>
              <a:t>base</a:t>
            </a:r>
            <a:r>
              <a:rPr lang="de-DE" sz="1600" dirty="0"/>
              <a:t> </a:t>
            </a:r>
            <a:r>
              <a:rPr lang="de-DE" sz="1600" dirty="0" err="1"/>
              <a:t>lib</a:t>
            </a:r>
            <a:r>
              <a:rPr lang="de-DE" sz="16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0F0239-34E6-AC13-E501-7117AC403BE0}"/>
              </a:ext>
            </a:extLst>
          </p:cNvPr>
          <p:cNvSpPr/>
          <p:nvPr/>
        </p:nvSpPr>
        <p:spPr>
          <a:xfrm>
            <a:off x="3841627" y="2331116"/>
            <a:ext cx="2140788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Curl</a:t>
            </a:r>
            <a:endParaRPr lang="de-DE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D5181D-F0C5-E35F-D940-AFA336CD675A}"/>
              </a:ext>
            </a:extLst>
          </p:cNvPr>
          <p:cNvSpPr txBox="1"/>
          <p:nvPr/>
        </p:nvSpPr>
        <p:spPr>
          <a:xfrm>
            <a:off x="3790364" y="1990575"/>
            <a:ext cx="230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Container (</a:t>
            </a:r>
            <a:r>
              <a:rPr lang="de-DE" dirty="0" err="1">
                <a:solidFill>
                  <a:schemeClr val="bg1"/>
                </a:solidFill>
              </a:rPr>
              <a:t>Temporary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AE0E34-D5C5-C1E9-D2A6-1515AB8290B9}"/>
              </a:ext>
            </a:extLst>
          </p:cNvPr>
          <p:cNvSpPr/>
          <p:nvPr/>
        </p:nvSpPr>
        <p:spPr>
          <a:xfrm>
            <a:off x="4099410" y="4069020"/>
            <a:ext cx="2673918" cy="1598496"/>
          </a:xfrm>
          <a:prstGeom prst="rect">
            <a:avLst/>
          </a:prstGeom>
          <a:solidFill>
            <a:srgbClr val="002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94CC2F-108E-FD0B-6321-1180767C9666}"/>
              </a:ext>
            </a:extLst>
          </p:cNvPr>
          <p:cNvSpPr txBox="1"/>
          <p:nvPr/>
        </p:nvSpPr>
        <p:spPr>
          <a:xfrm>
            <a:off x="4099410" y="4069020"/>
            <a:ext cx="230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Volume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0AD1E1-7AD2-C921-4F3D-B57E424D9B39}"/>
              </a:ext>
            </a:extLst>
          </p:cNvPr>
          <p:cNvSpPr/>
          <p:nvPr/>
        </p:nvSpPr>
        <p:spPr>
          <a:xfrm>
            <a:off x="4239295" y="4530478"/>
            <a:ext cx="2430655" cy="23361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App - </a:t>
            </a:r>
            <a:r>
              <a:rPr lang="de-DE" sz="1600" dirty="0" err="1"/>
              <a:t>files</a:t>
            </a:r>
            <a:endParaRPr lang="de-DE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9D306C-3B41-C88F-0E01-6C90D05E5A68}"/>
              </a:ext>
            </a:extLst>
          </p:cNvPr>
          <p:cNvSpPr/>
          <p:nvPr/>
        </p:nvSpPr>
        <p:spPr>
          <a:xfrm>
            <a:off x="4239295" y="4904141"/>
            <a:ext cx="2430655" cy="481627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Changes</a:t>
            </a:r>
            <a:r>
              <a:rPr lang="de-DE" sz="1600" dirty="0"/>
              <a:t> </a:t>
            </a:r>
            <a:r>
              <a:rPr lang="de-DE" sz="1600" dirty="0" err="1"/>
              <a:t>during</a:t>
            </a:r>
            <a:r>
              <a:rPr lang="de-DE" sz="1600" dirty="0"/>
              <a:t> </a:t>
            </a:r>
            <a:r>
              <a:rPr lang="de-DE" sz="1600" dirty="0" err="1"/>
              <a:t>run</a:t>
            </a:r>
            <a:endParaRPr lang="de-DE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01807C-4573-3F2F-1C54-5410B227A4E9}"/>
              </a:ext>
            </a:extLst>
          </p:cNvPr>
          <p:cNvSpPr/>
          <p:nvPr/>
        </p:nvSpPr>
        <p:spPr>
          <a:xfrm>
            <a:off x="6928983" y="4069020"/>
            <a:ext cx="2673918" cy="1598496"/>
          </a:xfrm>
          <a:prstGeom prst="rect">
            <a:avLst/>
          </a:prstGeom>
          <a:solidFill>
            <a:srgbClr val="002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EC02C2-8B40-21CF-472D-E5A706228D9E}"/>
              </a:ext>
            </a:extLst>
          </p:cNvPr>
          <p:cNvSpPr txBox="1"/>
          <p:nvPr/>
        </p:nvSpPr>
        <p:spPr>
          <a:xfrm>
            <a:off x="6928983" y="4069020"/>
            <a:ext cx="230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Host – </a:t>
            </a:r>
            <a:r>
              <a:rPr lang="de-DE" dirty="0" err="1">
                <a:solidFill>
                  <a:schemeClr val="bg1"/>
                </a:solidFill>
              </a:rPr>
              <a:t>file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system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B9F948-DA63-41F5-1F29-10A632919061}"/>
              </a:ext>
            </a:extLst>
          </p:cNvPr>
          <p:cNvSpPr/>
          <p:nvPr/>
        </p:nvSpPr>
        <p:spPr>
          <a:xfrm>
            <a:off x="7068868" y="4530478"/>
            <a:ext cx="2430655" cy="23361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App - </a:t>
            </a:r>
            <a:r>
              <a:rPr lang="de-DE" sz="1600" dirty="0" err="1"/>
              <a:t>files</a:t>
            </a:r>
            <a:endParaRPr lang="de-DE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8C0F62-DCF2-7BAF-4D98-5F0F24B66995}"/>
              </a:ext>
            </a:extLst>
          </p:cNvPr>
          <p:cNvSpPr/>
          <p:nvPr/>
        </p:nvSpPr>
        <p:spPr>
          <a:xfrm>
            <a:off x="7068868" y="4904141"/>
            <a:ext cx="2430655" cy="481627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Changes</a:t>
            </a:r>
            <a:r>
              <a:rPr lang="de-DE" sz="1600" dirty="0"/>
              <a:t> </a:t>
            </a:r>
            <a:r>
              <a:rPr lang="de-DE" sz="1600" dirty="0" err="1"/>
              <a:t>during</a:t>
            </a:r>
            <a:r>
              <a:rPr lang="de-DE" sz="1600" dirty="0"/>
              <a:t> </a:t>
            </a:r>
            <a:r>
              <a:rPr lang="de-DE" sz="1600" dirty="0" err="1"/>
              <a:t>run</a:t>
            </a:r>
            <a:endParaRPr lang="de-DE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B2E6BC-6E1A-7F93-6C87-CDCA9809A718}"/>
              </a:ext>
            </a:extLst>
          </p:cNvPr>
          <p:cNvSpPr/>
          <p:nvPr/>
        </p:nvSpPr>
        <p:spPr>
          <a:xfrm>
            <a:off x="1055621" y="4069020"/>
            <a:ext cx="2673918" cy="2109541"/>
          </a:xfrm>
          <a:prstGeom prst="rect">
            <a:avLst/>
          </a:prstGeom>
          <a:solidFill>
            <a:srgbClr val="002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5B9813-12D0-4AB6-70FB-78EF90974DB8}"/>
              </a:ext>
            </a:extLst>
          </p:cNvPr>
          <p:cNvSpPr/>
          <p:nvPr/>
        </p:nvSpPr>
        <p:spPr>
          <a:xfrm>
            <a:off x="1141015" y="5591870"/>
            <a:ext cx="2404082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OS (</a:t>
            </a:r>
            <a:r>
              <a:rPr lang="de-DE" sz="1600" dirty="0" err="1"/>
              <a:t>base</a:t>
            </a:r>
            <a:r>
              <a:rPr lang="de-DE" sz="1600" dirty="0"/>
              <a:t> </a:t>
            </a:r>
            <a:r>
              <a:rPr lang="de-DE" sz="1600" dirty="0" err="1"/>
              <a:t>lib</a:t>
            </a:r>
            <a:r>
              <a:rPr lang="de-DE" sz="1600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3F25F0-1D07-E4BA-6882-CBB7AD9D5EC6}"/>
              </a:ext>
            </a:extLst>
          </p:cNvPr>
          <p:cNvSpPr txBox="1"/>
          <p:nvPr/>
        </p:nvSpPr>
        <p:spPr>
          <a:xfrm>
            <a:off x="1055621" y="4069020"/>
            <a:ext cx="23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A4959-82F0-8BCA-87AB-0A4669A8113D}"/>
              </a:ext>
            </a:extLst>
          </p:cNvPr>
          <p:cNvSpPr/>
          <p:nvPr/>
        </p:nvSpPr>
        <p:spPr>
          <a:xfrm>
            <a:off x="1127954" y="4987819"/>
            <a:ext cx="2430203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Curl</a:t>
            </a:r>
            <a:endParaRPr lang="de-DE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1249C1-ABE3-FF7D-D243-74EEDA72B467}"/>
              </a:ext>
            </a:extLst>
          </p:cNvPr>
          <p:cNvSpPr/>
          <p:nvPr/>
        </p:nvSpPr>
        <p:spPr>
          <a:xfrm>
            <a:off x="1134234" y="4515797"/>
            <a:ext cx="2430655" cy="369332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App - </a:t>
            </a:r>
            <a:r>
              <a:rPr lang="de-DE" sz="1600" dirty="0" err="1"/>
              <a:t>files</a:t>
            </a:r>
            <a:endParaRPr lang="de-DE" sz="1600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D3C8FE7-4CEE-CA6E-3654-F1BCF6037452}"/>
              </a:ext>
            </a:extLst>
          </p:cNvPr>
          <p:cNvCxnSpPr>
            <a:endCxn id="26" idx="2"/>
          </p:cNvCxnSpPr>
          <p:nvPr/>
        </p:nvCxnSpPr>
        <p:spPr>
          <a:xfrm flipV="1">
            <a:off x="2224784" y="2767112"/>
            <a:ext cx="1504755" cy="1301908"/>
          </a:xfrm>
          <a:prstGeom prst="bentConnector3">
            <a:avLst>
              <a:gd name="adj1" fmla="val -12"/>
            </a:avLst>
          </a:prstGeom>
          <a:ln w="28575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07BF306-CA42-FD3F-84CF-7D1E2DA59138}"/>
              </a:ext>
            </a:extLst>
          </p:cNvPr>
          <p:cNvSpPr/>
          <p:nvPr/>
        </p:nvSpPr>
        <p:spPr>
          <a:xfrm>
            <a:off x="4673724" y="1162960"/>
            <a:ext cx="1672851" cy="233616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Mount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70D600-1299-51FA-EAF7-C03351C708CC}"/>
              </a:ext>
            </a:extLst>
          </p:cNvPr>
          <p:cNvSpPr/>
          <p:nvPr/>
        </p:nvSpPr>
        <p:spPr>
          <a:xfrm>
            <a:off x="4533839" y="1536012"/>
            <a:ext cx="1489553" cy="481627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Mount 2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10E1DA5-0E0F-0832-A834-C135DADA74B2}"/>
              </a:ext>
            </a:extLst>
          </p:cNvPr>
          <p:cNvCxnSpPr>
            <a:stCxn id="31" idx="0"/>
            <a:endCxn id="65" idx="3"/>
          </p:cNvCxnSpPr>
          <p:nvPr/>
        </p:nvCxnSpPr>
        <p:spPr>
          <a:xfrm rot="5400000" flipH="1" flipV="1">
            <a:off x="4491316" y="2536944"/>
            <a:ext cx="2292194" cy="771958"/>
          </a:xfrm>
          <a:prstGeom prst="bentConnector4">
            <a:avLst>
              <a:gd name="adj1" fmla="val 16505"/>
              <a:gd name="adj2" fmla="val 170495"/>
            </a:avLst>
          </a:prstGeom>
          <a:ln w="28575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1E0519D-E321-084F-4680-51235FA6DF0B}"/>
              </a:ext>
            </a:extLst>
          </p:cNvPr>
          <p:cNvCxnSpPr>
            <a:stCxn id="35" idx="0"/>
            <a:endCxn id="44" idx="3"/>
          </p:cNvCxnSpPr>
          <p:nvPr/>
        </p:nvCxnSpPr>
        <p:spPr>
          <a:xfrm rot="16200000" flipV="1">
            <a:off x="5819165" y="1807178"/>
            <a:ext cx="2789252" cy="1734432"/>
          </a:xfrm>
          <a:prstGeom prst="bentConnector2">
            <a:avLst/>
          </a:prstGeom>
          <a:ln w="28575">
            <a:solidFill>
              <a:srgbClr val="122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3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FF0866-34E9-821E-0619-831AE394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29" y="1618673"/>
            <a:ext cx="10515600" cy="4351338"/>
          </a:xfrm>
        </p:spPr>
        <p:txBody>
          <a:bodyPr/>
          <a:lstStyle/>
          <a:p>
            <a:r>
              <a:rPr lang="de-DE" sz="2800" dirty="0" err="1"/>
              <a:t>Registries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container</a:t>
            </a:r>
            <a:r>
              <a:rPr lang="de-DE" sz="2800" dirty="0"/>
              <a:t> </a:t>
            </a:r>
            <a:r>
              <a:rPr lang="de-DE" sz="2800" dirty="0" err="1"/>
              <a:t>images</a:t>
            </a:r>
            <a:endParaRPr lang="de-DE" sz="2800" dirty="0"/>
          </a:p>
          <a:p>
            <a:r>
              <a:rPr lang="de-DE" sz="2800" dirty="0"/>
              <a:t>Support easy </a:t>
            </a:r>
            <a:r>
              <a:rPr lang="de-DE" sz="2800" dirty="0" err="1"/>
              <a:t>distribution</a:t>
            </a:r>
            <a:r>
              <a:rPr lang="de-DE" sz="2800" dirty="0"/>
              <a:t> </a:t>
            </a:r>
            <a:r>
              <a:rPr lang="de-DE" dirty="0"/>
              <a:t>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sz="2800" dirty="0"/>
          </a:p>
          <a:p>
            <a:r>
              <a:rPr lang="de-DE" dirty="0" err="1"/>
              <a:t>Examples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Docker Hub: </a:t>
            </a:r>
            <a:r>
              <a:rPr lang="de-DE" sz="2400" dirty="0">
                <a:hlinkClick r:id="rId2"/>
              </a:rPr>
              <a:t>https://hub.docker.com/explore/</a:t>
            </a:r>
            <a:endParaRPr lang="de-DE" sz="2400" dirty="0"/>
          </a:p>
          <a:p>
            <a:pPr lvl="1"/>
            <a:r>
              <a:rPr lang="de-DE" dirty="0"/>
              <a:t>GITHUB: </a:t>
            </a:r>
            <a:r>
              <a:rPr lang="de-DE" dirty="0">
                <a:hlinkClick r:id="rId3"/>
              </a:rPr>
              <a:t>https://github.com/features/packages</a:t>
            </a:r>
            <a:endParaRPr lang="de-DE" dirty="0"/>
          </a:p>
          <a:p>
            <a:pPr lvl="1"/>
            <a:endParaRPr lang="de-DE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Registries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4C68-2FF3-4013-5779-C23E16B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0C-6CCD-5E41-8C2F-5C4DFE20791B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2702-8FD8-1B81-F9E5-7A176E9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2C42-B1C8-7343-0AE3-B4A7117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44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FF0866-34E9-821E-0619-831AE394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29" y="1618673"/>
            <a:ext cx="10515600" cy="4351338"/>
          </a:xfrm>
        </p:spPr>
        <p:txBody>
          <a:bodyPr/>
          <a:lstStyle/>
          <a:p>
            <a:r>
              <a:rPr lang="de-DE" sz="2800" dirty="0" err="1"/>
              <a:t>Registries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container</a:t>
            </a:r>
            <a:r>
              <a:rPr lang="de-DE" sz="2800" dirty="0"/>
              <a:t> </a:t>
            </a:r>
            <a:r>
              <a:rPr lang="de-DE" sz="2800" dirty="0" err="1"/>
              <a:t>images</a:t>
            </a:r>
            <a:endParaRPr lang="de-DE" sz="2800" dirty="0"/>
          </a:p>
          <a:p>
            <a:r>
              <a:rPr lang="de-DE" sz="2800" dirty="0"/>
              <a:t>Support easy </a:t>
            </a:r>
            <a:r>
              <a:rPr lang="de-DE" sz="2800" dirty="0" err="1"/>
              <a:t>distribution</a:t>
            </a:r>
            <a:r>
              <a:rPr lang="de-DE" sz="2800" dirty="0"/>
              <a:t> </a:t>
            </a:r>
            <a:r>
              <a:rPr lang="de-DE" dirty="0"/>
              <a:t>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sz="2800" dirty="0"/>
          </a:p>
          <a:p>
            <a:r>
              <a:rPr lang="de-DE" dirty="0" err="1"/>
              <a:t>Examples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Docker Hub: </a:t>
            </a:r>
            <a:r>
              <a:rPr lang="de-DE" sz="2400" dirty="0">
                <a:hlinkClick r:id="rId2"/>
              </a:rPr>
              <a:t>https://hub.docker.com/explore/</a:t>
            </a:r>
            <a:endParaRPr lang="de-DE" sz="2400" dirty="0"/>
          </a:p>
          <a:p>
            <a:pPr lvl="1"/>
            <a:r>
              <a:rPr lang="de-DE" dirty="0"/>
              <a:t>GITHUB: </a:t>
            </a:r>
            <a:r>
              <a:rPr lang="de-DE" dirty="0">
                <a:hlinkClick r:id="rId3"/>
              </a:rPr>
              <a:t>https://github.com/features/packages</a:t>
            </a:r>
            <a:endParaRPr lang="de-DE" dirty="0"/>
          </a:p>
          <a:p>
            <a:pPr lvl="1"/>
            <a:endParaRPr lang="de-DE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Registries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4C68-2FF3-4013-5779-C23E16B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0C-6CCD-5E41-8C2F-5C4DFE20791B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2702-8FD8-1B81-F9E5-7A176E9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2C42-B1C8-7343-0AE3-B4A7117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00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Container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4C68-2FF3-4013-5779-C23E16B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0C-6CCD-5E41-8C2F-5C4DFE20791B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2702-8FD8-1B81-F9E5-7A176E9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2C42-B1C8-7343-0AE3-B4A7117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16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2DE1E7-5B65-B9BE-DAC9-645ED4E9023C}"/>
              </a:ext>
            </a:extLst>
          </p:cNvPr>
          <p:cNvSpPr/>
          <p:nvPr/>
        </p:nvSpPr>
        <p:spPr>
          <a:xfrm>
            <a:off x="1669557" y="2070821"/>
            <a:ext cx="2673918" cy="2716358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A313D-B020-DA01-08E5-39EC85BF3CEA}"/>
              </a:ext>
            </a:extLst>
          </p:cNvPr>
          <p:cNvSpPr/>
          <p:nvPr/>
        </p:nvSpPr>
        <p:spPr>
          <a:xfrm>
            <a:off x="1805829" y="4086004"/>
            <a:ext cx="2404082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OS (</a:t>
            </a:r>
            <a:r>
              <a:rPr lang="de-DE" sz="1600" dirty="0" err="1"/>
              <a:t>base</a:t>
            </a:r>
            <a:r>
              <a:rPr lang="de-DE" sz="1600" dirty="0"/>
              <a:t> </a:t>
            </a:r>
            <a:r>
              <a:rPr lang="de-DE" sz="1600" dirty="0" err="1"/>
              <a:t>lib</a:t>
            </a:r>
            <a:r>
              <a:rPr lang="de-DE" sz="16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C7D02-672D-4130-7374-7871B620AC33}"/>
              </a:ext>
            </a:extLst>
          </p:cNvPr>
          <p:cNvSpPr txBox="1"/>
          <p:nvPr/>
        </p:nvSpPr>
        <p:spPr>
          <a:xfrm>
            <a:off x="1669557" y="2070640"/>
            <a:ext cx="267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Container Concept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782CF4-6BA8-795A-B190-F9FFC36069D7}"/>
              </a:ext>
            </a:extLst>
          </p:cNvPr>
          <p:cNvSpPr/>
          <p:nvPr/>
        </p:nvSpPr>
        <p:spPr>
          <a:xfrm>
            <a:off x="1805829" y="3410515"/>
            <a:ext cx="2404082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App 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libs</a:t>
            </a:r>
            <a:endParaRPr lang="de-DE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3E0DF-200D-653C-EDD0-411371D1F7B1}"/>
              </a:ext>
            </a:extLst>
          </p:cNvPr>
          <p:cNvSpPr/>
          <p:nvPr/>
        </p:nvSpPr>
        <p:spPr>
          <a:xfrm>
            <a:off x="1779708" y="2736351"/>
            <a:ext cx="2430203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D4B59E-AB6C-D51B-926D-06309711C27E}"/>
              </a:ext>
            </a:extLst>
          </p:cNvPr>
          <p:cNvSpPr/>
          <p:nvPr/>
        </p:nvSpPr>
        <p:spPr>
          <a:xfrm>
            <a:off x="4764580" y="2070821"/>
            <a:ext cx="2396183" cy="2716358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96F10F-1A0A-6A25-6B56-AA63E6A7C02C}"/>
              </a:ext>
            </a:extLst>
          </p:cNvPr>
          <p:cNvSpPr/>
          <p:nvPr/>
        </p:nvSpPr>
        <p:spPr>
          <a:xfrm>
            <a:off x="4874731" y="4086004"/>
            <a:ext cx="2175879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Linux Ubuntu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6275DB-9D26-DC5E-C11A-580B056427E0}"/>
              </a:ext>
            </a:extLst>
          </p:cNvPr>
          <p:cNvSpPr/>
          <p:nvPr/>
        </p:nvSpPr>
        <p:spPr>
          <a:xfrm>
            <a:off x="4874731" y="3394864"/>
            <a:ext cx="2175879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Curl</a:t>
            </a:r>
            <a:endParaRPr lang="de-DE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A8C111-142B-0192-757E-5D9CF254F4E5}"/>
              </a:ext>
            </a:extLst>
          </p:cNvPr>
          <p:cNvSpPr/>
          <p:nvPr/>
        </p:nvSpPr>
        <p:spPr>
          <a:xfrm>
            <a:off x="4883440" y="2699787"/>
            <a:ext cx="2175879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Bash </a:t>
            </a:r>
            <a:r>
              <a:rPr lang="de-DE" sz="1600" dirty="0" err="1"/>
              <a:t>script</a:t>
            </a:r>
            <a:endParaRPr lang="de-DE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ECC0BB-04CE-CE3F-F2C6-9B5A42E0160D}"/>
              </a:ext>
            </a:extLst>
          </p:cNvPr>
          <p:cNvSpPr txBox="1"/>
          <p:nvPr/>
        </p:nvSpPr>
        <p:spPr>
          <a:xfrm>
            <a:off x="4764580" y="2080307"/>
            <a:ext cx="239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4659F0-94E3-49AB-8D65-9859BB436517}"/>
              </a:ext>
            </a:extLst>
          </p:cNvPr>
          <p:cNvSpPr/>
          <p:nvPr/>
        </p:nvSpPr>
        <p:spPr>
          <a:xfrm>
            <a:off x="7541423" y="2070821"/>
            <a:ext cx="2396183" cy="2716358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D8796E-84D2-21AC-2C5B-290606086C41}"/>
              </a:ext>
            </a:extLst>
          </p:cNvPr>
          <p:cNvSpPr/>
          <p:nvPr/>
        </p:nvSpPr>
        <p:spPr>
          <a:xfrm>
            <a:off x="7651574" y="4086004"/>
            <a:ext cx="2175879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Linux Debian Stretch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43FEC-56B1-6598-D35C-999D340C2A9C}"/>
              </a:ext>
            </a:extLst>
          </p:cNvPr>
          <p:cNvSpPr/>
          <p:nvPr/>
        </p:nvSpPr>
        <p:spPr>
          <a:xfrm>
            <a:off x="7651574" y="3394864"/>
            <a:ext cx="2175879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Python3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pip</a:t>
            </a:r>
            <a:endParaRPr lang="de-DE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AE2D1-9A14-740F-66D8-E06BE7347A7C}"/>
              </a:ext>
            </a:extLst>
          </p:cNvPr>
          <p:cNvSpPr/>
          <p:nvPr/>
        </p:nvSpPr>
        <p:spPr>
          <a:xfrm>
            <a:off x="7660283" y="2699787"/>
            <a:ext cx="2175879" cy="477154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Flask</a:t>
            </a:r>
            <a:r>
              <a:rPr lang="de-DE" sz="1600" dirty="0"/>
              <a:t> web </a:t>
            </a:r>
            <a:r>
              <a:rPr lang="de-DE" sz="1600" dirty="0" err="1"/>
              <a:t>service</a:t>
            </a:r>
            <a:endParaRPr lang="de-DE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2C8163-C446-335B-FEAE-705DC910E56D}"/>
              </a:ext>
            </a:extLst>
          </p:cNvPr>
          <p:cNvSpPr txBox="1"/>
          <p:nvPr/>
        </p:nvSpPr>
        <p:spPr>
          <a:xfrm>
            <a:off x="7541423" y="2080307"/>
            <a:ext cx="239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Flask</a:t>
            </a:r>
            <a:r>
              <a:rPr lang="de-DE" dirty="0">
                <a:solidFill>
                  <a:schemeClr val="bg1"/>
                </a:solidFill>
              </a:rPr>
              <a:t> web </a:t>
            </a:r>
            <a:r>
              <a:rPr lang="de-DE" dirty="0" err="1">
                <a:solidFill>
                  <a:schemeClr val="bg1"/>
                </a:solidFill>
              </a:rPr>
              <a:t>service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6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most important docker </a:t>
            </a:r>
            <a:r>
              <a:rPr lang="en-GB" dirty="0" err="1"/>
              <a:t>comands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4C68-2FF3-4013-5779-C23E16B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0C-6CCD-5E41-8C2F-5C4DFE20791B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2702-8FD8-1B81-F9E5-7A176E9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2C42-B1C8-7343-0AE3-B4A7117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17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E7BB0-3FD6-53E9-AB31-C1DEDA705BD3}"/>
              </a:ext>
            </a:extLst>
          </p:cNvPr>
          <p:cNvSpPr txBox="1"/>
          <p:nvPr/>
        </p:nvSpPr>
        <p:spPr>
          <a:xfrm>
            <a:off x="7148107" y="1311457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Command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15032-D53B-2786-3ADF-E25D93909577}"/>
              </a:ext>
            </a:extLst>
          </p:cNvPr>
          <p:cNvSpPr txBox="1"/>
          <p:nvPr/>
        </p:nvSpPr>
        <p:spPr>
          <a:xfrm>
            <a:off x="2564973" y="1311457"/>
            <a:ext cx="767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What</a:t>
            </a:r>
            <a:endParaRPr lang="de-DE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EA824-D961-72EE-47F2-EDA251A3F7EA}"/>
              </a:ext>
            </a:extLst>
          </p:cNvPr>
          <p:cNvSpPr txBox="1"/>
          <p:nvPr/>
        </p:nvSpPr>
        <p:spPr>
          <a:xfrm>
            <a:off x="1669593" y="1953621"/>
            <a:ext cx="31849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Show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r>
              <a:rPr lang="de-DE" dirty="0"/>
              <a:t>Show all </a:t>
            </a:r>
            <a:r>
              <a:rPr lang="de-DE" dirty="0" err="1"/>
              <a:t>containers</a:t>
            </a:r>
            <a:endParaRPr lang="de-DE" dirty="0"/>
          </a:p>
          <a:p>
            <a:r>
              <a:rPr lang="de-DE" dirty="0"/>
              <a:t>Show all </a:t>
            </a:r>
            <a:r>
              <a:rPr lang="de-DE" dirty="0" err="1"/>
              <a:t>images</a:t>
            </a:r>
            <a:endParaRPr lang="de-DE" dirty="0"/>
          </a:p>
          <a:p>
            <a:r>
              <a:rPr lang="de-DE" dirty="0"/>
              <a:t>Start a </a:t>
            </a:r>
            <a:r>
              <a:rPr lang="de-DE" dirty="0" err="1"/>
              <a:t>container</a:t>
            </a:r>
            <a:endParaRPr lang="de-DE" dirty="0"/>
          </a:p>
          <a:p>
            <a:r>
              <a:rPr lang="de-DE" dirty="0" err="1"/>
              <a:t>Stop</a:t>
            </a:r>
            <a:r>
              <a:rPr lang="de-DE" dirty="0"/>
              <a:t> a </a:t>
            </a:r>
            <a:r>
              <a:rPr lang="de-DE" dirty="0" err="1"/>
              <a:t>container</a:t>
            </a:r>
            <a:endParaRPr lang="de-DE" dirty="0"/>
          </a:p>
          <a:p>
            <a:r>
              <a:rPr lang="de-DE" dirty="0"/>
              <a:t>Remove a </a:t>
            </a:r>
            <a:r>
              <a:rPr lang="de-DE" dirty="0" err="1"/>
              <a:t>container</a:t>
            </a:r>
            <a:endParaRPr lang="de-DE" dirty="0"/>
          </a:p>
          <a:p>
            <a:r>
              <a:rPr lang="de-DE" dirty="0"/>
              <a:t>Remove an </a:t>
            </a:r>
            <a:r>
              <a:rPr lang="de-DE" dirty="0" err="1"/>
              <a:t>image</a:t>
            </a:r>
            <a:endParaRPr lang="de-DE" dirty="0"/>
          </a:p>
          <a:p>
            <a:r>
              <a:rPr lang="de-DE" dirty="0"/>
              <a:t>Show all </a:t>
            </a:r>
            <a:r>
              <a:rPr lang="de-DE" dirty="0" err="1"/>
              <a:t>networks</a:t>
            </a:r>
            <a:endParaRPr lang="de-DE" dirty="0"/>
          </a:p>
          <a:p>
            <a:r>
              <a:rPr lang="de-DE" dirty="0"/>
              <a:t>Show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network</a:t>
            </a:r>
            <a:endParaRPr lang="de-DE" dirty="0"/>
          </a:p>
          <a:p>
            <a:r>
              <a:rPr lang="de-DE" dirty="0"/>
              <a:t>Login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container</a:t>
            </a:r>
            <a:endParaRPr lang="de-DE" dirty="0"/>
          </a:p>
          <a:p>
            <a:r>
              <a:rPr lang="de-DE" dirty="0"/>
              <a:t>Show </a:t>
            </a:r>
            <a:r>
              <a:rPr lang="de-DE" dirty="0" err="1"/>
              <a:t>logfile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container</a:t>
            </a:r>
            <a:endParaRPr lang="de-DE" dirty="0"/>
          </a:p>
          <a:p>
            <a:r>
              <a:rPr lang="de-DE" dirty="0"/>
              <a:t>Remove </a:t>
            </a:r>
            <a:r>
              <a:rPr lang="de-DE" dirty="0" err="1"/>
              <a:t>dangling</a:t>
            </a:r>
            <a:r>
              <a:rPr lang="de-DE" dirty="0"/>
              <a:t> </a:t>
            </a:r>
            <a:r>
              <a:rPr lang="de-DE" dirty="0" err="1"/>
              <a:t>volumes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3861DC-1C79-3B65-D323-B5CFA42D2325}"/>
              </a:ext>
            </a:extLst>
          </p:cNvPr>
          <p:cNvSpPr txBox="1"/>
          <p:nvPr/>
        </p:nvSpPr>
        <p:spPr>
          <a:xfrm>
            <a:off x="5833869" y="1953621"/>
            <a:ext cx="47793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ps</a:t>
            </a:r>
            <a:endParaRPr lang="de-DE" dirty="0"/>
          </a:p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ps</a:t>
            </a:r>
            <a:r>
              <a:rPr lang="de-DE" dirty="0"/>
              <a:t> –a</a:t>
            </a:r>
          </a:p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&lt;</a:t>
            </a:r>
            <a:r>
              <a:rPr lang="de-DE" dirty="0" err="1"/>
              <a:t>container_name</a:t>
            </a:r>
            <a:r>
              <a:rPr lang="de-DE" dirty="0"/>
              <a:t>&gt;</a:t>
            </a:r>
          </a:p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 &lt;</a:t>
            </a:r>
            <a:r>
              <a:rPr lang="de-DE" dirty="0" err="1"/>
              <a:t>container_name</a:t>
            </a:r>
            <a:r>
              <a:rPr lang="de-DE" dirty="0"/>
              <a:t>&gt;</a:t>
            </a:r>
          </a:p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rm</a:t>
            </a:r>
            <a:r>
              <a:rPr lang="de-DE" dirty="0"/>
              <a:t> &lt;</a:t>
            </a:r>
            <a:r>
              <a:rPr lang="de-DE" dirty="0" err="1"/>
              <a:t>container_name</a:t>
            </a:r>
            <a:r>
              <a:rPr lang="de-DE" dirty="0"/>
              <a:t>&gt;</a:t>
            </a:r>
          </a:p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rmi</a:t>
            </a:r>
            <a:r>
              <a:rPr lang="de-DE" dirty="0"/>
              <a:t> &lt;</a:t>
            </a:r>
            <a:r>
              <a:rPr lang="de-DE" dirty="0" err="1"/>
              <a:t>container_name</a:t>
            </a:r>
            <a:r>
              <a:rPr lang="de-DE" dirty="0"/>
              <a:t>&gt;</a:t>
            </a:r>
          </a:p>
          <a:p>
            <a:r>
              <a:rPr lang="de-DE" dirty="0"/>
              <a:t>Docker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r>
              <a:rPr lang="de-DE" dirty="0"/>
              <a:t>Docker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inspect</a:t>
            </a:r>
            <a:r>
              <a:rPr lang="de-DE" dirty="0"/>
              <a:t> &lt;</a:t>
            </a:r>
            <a:r>
              <a:rPr lang="de-DE" dirty="0" err="1"/>
              <a:t>container_name</a:t>
            </a:r>
            <a:r>
              <a:rPr lang="de-DE" dirty="0"/>
              <a:t>&gt;</a:t>
            </a:r>
          </a:p>
          <a:p>
            <a:r>
              <a:rPr lang="de-DE" dirty="0"/>
              <a:t>Docker </a:t>
            </a:r>
            <a:r>
              <a:rPr lang="de-DE" dirty="0" err="1"/>
              <a:t>exec</a:t>
            </a:r>
            <a:r>
              <a:rPr lang="de-DE" dirty="0"/>
              <a:t> –</a:t>
            </a:r>
            <a:r>
              <a:rPr lang="de-DE" dirty="0" err="1"/>
              <a:t>it</a:t>
            </a:r>
            <a:r>
              <a:rPr lang="de-DE" dirty="0"/>
              <a:t> &lt;</a:t>
            </a:r>
            <a:r>
              <a:rPr lang="de-DE" dirty="0" err="1"/>
              <a:t>container_name</a:t>
            </a:r>
            <a:r>
              <a:rPr lang="de-DE" dirty="0"/>
              <a:t>&gt; </a:t>
            </a:r>
            <a:r>
              <a:rPr lang="de-DE" dirty="0" err="1"/>
              <a:t>bash</a:t>
            </a:r>
            <a:endParaRPr lang="de-DE" dirty="0"/>
          </a:p>
          <a:p>
            <a:r>
              <a:rPr lang="de-DE" dirty="0"/>
              <a:t>Docker </a:t>
            </a:r>
            <a:r>
              <a:rPr lang="de-DE" dirty="0" err="1"/>
              <a:t>logs</a:t>
            </a:r>
            <a:r>
              <a:rPr lang="de-DE" dirty="0"/>
              <a:t> &lt;</a:t>
            </a:r>
            <a:r>
              <a:rPr lang="de-DE" dirty="0" err="1"/>
              <a:t>container_name</a:t>
            </a:r>
            <a:r>
              <a:rPr lang="de-DE" dirty="0"/>
              <a:t>&gt;</a:t>
            </a:r>
          </a:p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rm</a:t>
            </a:r>
            <a:r>
              <a:rPr lang="de-DE" dirty="0"/>
              <a:t> `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ls</a:t>
            </a:r>
            <a:r>
              <a:rPr lang="de-DE" dirty="0"/>
              <a:t> -</a:t>
            </a:r>
            <a:r>
              <a:rPr lang="de-DE" dirty="0" err="1"/>
              <a:t>q</a:t>
            </a:r>
            <a:r>
              <a:rPr lang="de-DE" dirty="0"/>
              <a:t> -f </a:t>
            </a:r>
            <a:r>
              <a:rPr lang="de-DE" dirty="0" err="1"/>
              <a:t>dangling</a:t>
            </a:r>
            <a:r>
              <a:rPr lang="de-DE" dirty="0"/>
              <a:t>=</a:t>
            </a:r>
            <a:r>
              <a:rPr lang="de-DE" dirty="0" err="1"/>
              <a:t>true</a:t>
            </a:r>
            <a:r>
              <a:rPr lang="de-DE" dirty="0"/>
              <a:t>`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655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 for Docker Commands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4C68-2FF3-4013-5779-C23E16B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0C-6CCD-5E41-8C2F-5C4DFE20791B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2702-8FD8-1B81-F9E5-7A176E9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2C42-B1C8-7343-0AE3-B4A7117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18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91EB6-F7E9-DA6F-AF27-3CE140AA3B4F}"/>
              </a:ext>
            </a:extLst>
          </p:cNvPr>
          <p:cNvSpPr/>
          <p:nvPr/>
        </p:nvSpPr>
        <p:spPr>
          <a:xfrm>
            <a:off x="769558" y="1340526"/>
            <a:ext cx="73819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alias </a:t>
            </a:r>
            <a:r>
              <a:rPr lang="de-DE" dirty="0" err="1"/>
              <a:t>drmvd</a:t>
            </a:r>
            <a:r>
              <a:rPr lang="de-DE" dirty="0"/>
              <a:t>='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rm</a:t>
            </a:r>
            <a:r>
              <a:rPr lang="de-DE" dirty="0"/>
              <a:t> `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ls</a:t>
            </a:r>
            <a:r>
              <a:rPr lang="de-DE" dirty="0"/>
              <a:t> -</a:t>
            </a:r>
            <a:r>
              <a:rPr lang="de-DE" dirty="0" err="1"/>
              <a:t>q</a:t>
            </a:r>
            <a:r>
              <a:rPr lang="de-DE" dirty="0"/>
              <a:t> -f </a:t>
            </a:r>
            <a:r>
              <a:rPr lang="de-DE" dirty="0" err="1"/>
              <a:t>dangling</a:t>
            </a:r>
            <a:r>
              <a:rPr lang="de-DE" dirty="0"/>
              <a:t>=</a:t>
            </a:r>
            <a:r>
              <a:rPr lang="de-DE" dirty="0" err="1"/>
              <a:t>true</a:t>
            </a:r>
            <a:r>
              <a:rPr lang="de-DE" dirty="0"/>
              <a:t>`'</a:t>
            </a:r>
          </a:p>
          <a:p>
            <a:r>
              <a:rPr lang="de-DE" dirty="0"/>
              <a:t>alias </a:t>
            </a:r>
            <a:r>
              <a:rPr lang="de-DE" dirty="0" err="1"/>
              <a:t>dexec</a:t>
            </a:r>
            <a:r>
              <a:rPr lang="de-DE" dirty="0"/>
              <a:t>='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exec</a:t>
            </a:r>
            <a:r>
              <a:rPr lang="de-DE" dirty="0"/>
              <a:t> -</a:t>
            </a:r>
            <a:r>
              <a:rPr lang="de-DE" dirty="0" err="1"/>
              <a:t>it</a:t>
            </a:r>
            <a:r>
              <a:rPr lang="de-DE" dirty="0"/>
              <a:t> '</a:t>
            </a:r>
          </a:p>
          <a:p>
            <a:r>
              <a:rPr lang="de-DE" dirty="0"/>
              <a:t>alias </a:t>
            </a:r>
            <a:r>
              <a:rPr lang="de-DE" dirty="0" err="1"/>
              <a:t>drm</a:t>
            </a:r>
            <a:r>
              <a:rPr lang="de-DE" dirty="0"/>
              <a:t>='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rm</a:t>
            </a:r>
            <a:r>
              <a:rPr lang="de-DE" dirty="0"/>
              <a:t>'</a:t>
            </a:r>
          </a:p>
          <a:p>
            <a:r>
              <a:rPr lang="de-DE" dirty="0"/>
              <a:t>alias </a:t>
            </a:r>
            <a:r>
              <a:rPr lang="de-DE" dirty="0" err="1"/>
              <a:t>drmi</a:t>
            </a:r>
            <a:r>
              <a:rPr lang="de-DE" dirty="0"/>
              <a:t>='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rmi</a:t>
            </a:r>
            <a:r>
              <a:rPr lang="de-DE" dirty="0"/>
              <a:t>'</a:t>
            </a:r>
          </a:p>
          <a:p>
            <a:r>
              <a:rPr lang="de-DE" dirty="0"/>
              <a:t>alias </a:t>
            </a:r>
            <a:r>
              <a:rPr lang="de-DE" dirty="0" err="1"/>
              <a:t>dstart</a:t>
            </a:r>
            <a:r>
              <a:rPr lang="de-DE" dirty="0"/>
              <a:t>='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'</a:t>
            </a:r>
          </a:p>
          <a:p>
            <a:r>
              <a:rPr lang="de-DE" dirty="0"/>
              <a:t>alias </a:t>
            </a:r>
            <a:r>
              <a:rPr lang="de-DE" dirty="0" err="1"/>
              <a:t>dstop</a:t>
            </a:r>
            <a:r>
              <a:rPr lang="de-DE" dirty="0"/>
              <a:t>='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'</a:t>
            </a:r>
          </a:p>
          <a:p>
            <a:r>
              <a:rPr lang="de-DE" dirty="0"/>
              <a:t>alias </a:t>
            </a:r>
            <a:r>
              <a:rPr lang="de-DE" dirty="0" err="1"/>
              <a:t>dps</a:t>
            </a:r>
            <a:r>
              <a:rPr lang="de-DE" dirty="0"/>
              <a:t>='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ps</a:t>
            </a:r>
            <a:r>
              <a:rPr lang="de-DE" dirty="0"/>
              <a:t>'</a:t>
            </a:r>
          </a:p>
          <a:p>
            <a:r>
              <a:rPr lang="de-DE" dirty="0"/>
              <a:t>alias </a:t>
            </a:r>
            <a:r>
              <a:rPr lang="de-DE" dirty="0" err="1"/>
              <a:t>dpsa</a:t>
            </a:r>
            <a:r>
              <a:rPr lang="de-DE" dirty="0"/>
              <a:t>='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ps</a:t>
            </a:r>
            <a:r>
              <a:rPr lang="de-DE" dirty="0"/>
              <a:t> -a'</a:t>
            </a:r>
          </a:p>
          <a:p>
            <a:r>
              <a:rPr lang="de-DE" dirty="0"/>
              <a:t>alias </a:t>
            </a:r>
            <a:r>
              <a:rPr lang="de-DE" dirty="0" err="1"/>
              <a:t>dm</a:t>
            </a:r>
            <a:r>
              <a:rPr lang="de-DE" dirty="0"/>
              <a:t>='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'</a:t>
            </a:r>
          </a:p>
          <a:p>
            <a:r>
              <a:rPr lang="de-DE" dirty="0"/>
              <a:t>alias </a:t>
            </a:r>
            <a:r>
              <a:rPr lang="de-DE" dirty="0" err="1"/>
              <a:t>dtom</a:t>
            </a:r>
            <a:r>
              <a:rPr lang="de-DE" dirty="0"/>
              <a:t>='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exec</a:t>
            </a:r>
            <a:r>
              <a:rPr lang="de-DE" dirty="0"/>
              <a:t> -</a:t>
            </a:r>
            <a:r>
              <a:rPr lang="de-DE" dirty="0" err="1"/>
              <a:t>it</a:t>
            </a:r>
            <a:r>
              <a:rPr lang="de-DE" dirty="0"/>
              <a:t> tomcat_tomcat_1 </a:t>
            </a:r>
            <a:r>
              <a:rPr lang="de-DE" dirty="0" err="1"/>
              <a:t>bash</a:t>
            </a:r>
            <a:r>
              <a:rPr lang="de-DE" dirty="0"/>
              <a:t>'</a:t>
            </a:r>
          </a:p>
          <a:p>
            <a:r>
              <a:rPr lang="de-DE" dirty="0"/>
              <a:t>alias </a:t>
            </a:r>
            <a:r>
              <a:rPr lang="de-DE" dirty="0" err="1"/>
              <a:t>dnl</a:t>
            </a:r>
            <a:r>
              <a:rPr lang="de-DE" dirty="0"/>
              <a:t>='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'</a:t>
            </a:r>
          </a:p>
          <a:p>
            <a:r>
              <a:rPr lang="de-DE" dirty="0"/>
              <a:t>alias </a:t>
            </a:r>
            <a:r>
              <a:rPr lang="de-DE" dirty="0" err="1"/>
              <a:t>dni</a:t>
            </a:r>
            <a:r>
              <a:rPr lang="de-DE" dirty="0"/>
              <a:t>='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inspect</a:t>
            </a:r>
            <a:r>
              <a:rPr lang="de-DE" dirty="0"/>
              <a:t>'</a:t>
            </a:r>
          </a:p>
          <a:p>
            <a:r>
              <a:rPr lang="de-DE" dirty="0"/>
              <a:t>alias dl='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logs</a:t>
            </a:r>
            <a:r>
              <a:rPr lang="de-DE" dirty="0"/>
              <a:t>'</a:t>
            </a:r>
          </a:p>
          <a:p>
            <a:r>
              <a:rPr lang="de-DE" dirty="0"/>
              <a:t>alias </a:t>
            </a:r>
            <a:r>
              <a:rPr lang="de-DE" dirty="0" err="1"/>
              <a:t>dlogpath</a:t>
            </a:r>
            <a:r>
              <a:rPr lang="de-DE" dirty="0"/>
              <a:t>="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inspect</a:t>
            </a:r>
            <a:r>
              <a:rPr lang="de-DE" dirty="0"/>
              <a:t> $1 | </a:t>
            </a:r>
            <a:r>
              <a:rPr lang="de-DE" dirty="0" err="1"/>
              <a:t>grep</a:t>
            </a:r>
            <a:r>
              <a:rPr lang="de-DE" dirty="0"/>
              <a:t> -G '\"</a:t>
            </a:r>
            <a:r>
              <a:rPr lang="de-DE" dirty="0" err="1"/>
              <a:t>LogPath</a:t>
            </a:r>
            <a:r>
              <a:rPr lang="de-DE" dirty="0"/>
              <a:t>\": \"*\"' | </a:t>
            </a:r>
            <a:r>
              <a:rPr lang="de-DE" dirty="0" err="1"/>
              <a:t>sed</a:t>
            </a:r>
            <a:r>
              <a:rPr lang="de-DE" dirty="0"/>
              <a:t> -</a:t>
            </a:r>
            <a:r>
              <a:rPr lang="de-DE" dirty="0" err="1"/>
              <a:t>e</a:t>
            </a:r>
            <a:r>
              <a:rPr lang="de-DE" dirty="0"/>
              <a:t> 's/.*\"</a:t>
            </a:r>
            <a:r>
              <a:rPr lang="de-DE" dirty="0" err="1"/>
              <a:t>LogPath</a:t>
            </a:r>
            <a:r>
              <a:rPr lang="de-DE" dirty="0"/>
              <a:t>\": \"//</a:t>
            </a:r>
            <a:r>
              <a:rPr lang="de-DE" dirty="0" err="1"/>
              <a:t>g</a:t>
            </a:r>
            <a:r>
              <a:rPr lang="de-DE" dirty="0"/>
              <a:t>' | </a:t>
            </a:r>
            <a:r>
              <a:rPr lang="de-DE" dirty="0" err="1"/>
              <a:t>sed</a:t>
            </a:r>
            <a:r>
              <a:rPr lang="de-DE" dirty="0"/>
              <a:t> -</a:t>
            </a:r>
            <a:r>
              <a:rPr lang="de-DE" dirty="0" err="1"/>
              <a:t>e</a:t>
            </a:r>
            <a:r>
              <a:rPr lang="de-DE" dirty="0"/>
              <a:t> 's/\",//</a:t>
            </a:r>
            <a:r>
              <a:rPr lang="de-DE" dirty="0" err="1"/>
              <a:t>g</a:t>
            </a:r>
            <a:r>
              <a:rPr lang="de-DE" dirty="0"/>
              <a:t>'"</a:t>
            </a:r>
          </a:p>
          <a:p>
            <a:r>
              <a:rPr lang="de-DE" dirty="0"/>
              <a:t>alias </a:t>
            </a:r>
            <a:r>
              <a:rPr lang="de-DE" dirty="0" err="1"/>
              <a:t>dcleanv</a:t>
            </a:r>
            <a:r>
              <a:rPr lang="de-DE" dirty="0"/>
              <a:t>='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rm</a:t>
            </a:r>
            <a:r>
              <a:rPr lang="de-DE" dirty="0"/>
              <a:t> `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ls</a:t>
            </a:r>
            <a:r>
              <a:rPr lang="de-DE" dirty="0"/>
              <a:t> -</a:t>
            </a:r>
            <a:r>
              <a:rPr lang="de-DE" dirty="0" err="1"/>
              <a:t>q</a:t>
            </a:r>
            <a:r>
              <a:rPr lang="de-DE" dirty="0"/>
              <a:t> -f </a:t>
            </a:r>
            <a:r>
              <a:rPr lang="de-DE" dirty="0" err="1"/>
              <a:t>dangling</a:t>
            </a:r>
            <a:r>
              <a:rPr lang="de-DE" dirty="0"/>
              <a:t>=</a:t>
            </a:r>
            <a:r>
              <a:rPr lang="de-DE" dirty="0" err="1"/>
              <a:t>true</a:t>
            </a:r>
            <a:r>
              <a:rPr lang="de-DE" dirty="0"/>
              <a:t>`'</a:t>
            </a:r>
          </a:p>
        </p:txBody>
      </p:sp>
    </p:spTree>
    <p:extLst>
      <p:ext uri="{BB962C8B-B14F-4D97-AF65-F5344CB8AC3E}">
        <p14:creationId xmlns:p14="http://schemas.microsoft.com/office/powerpoint/2010/main" val="2565544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working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4C68-2FF3-4013-5779-C23E16B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0C-6CCD-5E41-8C2F-5C4DFE20791B}" type="datetime1">
              <a:rPr lang="de-DE" smtClean="0"/>
              <a:t>04.12.22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2702-8FD8-1B81-F9E5-7A176E9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2C42-B1C8-7343-0AE3-B4A7117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19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48472C-0A44-3813-DA9E-AC04C43A870C}"/>
              </a:ext>
            </a:extLst>
          </p:cNvPr>
          <p:cNvSpPr/>
          <p:nvPr/>
        </p:nvSpPr>
        <p:spPr>
          <a:xfrm>
            <a:off x="7920841" y="1645649"/>
            <a:ext cx="1818833" cy="2306283"/>
          </a:xfrm>
          <a:prstGeom prst="rect">
            <a:avLst/>
          </a:prstGeom>
          <a:noFill/>
          <a:ln>
            <a:solidFill>
              <a:srgbClr val="1220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8B4316-E962-7598-C394-3A1F9D2C3A71}"/>
              </a:ext>
            </a:extLst>
          </p:cNvPr>
          <p:cNvSpPr/>
          <p:nvPr/>
        </p:nvSpPr>
        <p:spPr>
          <a:xfrm>
            <a:off x="7958929" y="2038203"/>
            <a:ext cx="1742655" cy="1461734"/>
          </a:xfrm>
          <a:prstGeom prst="rect">
            <a:avLst/>
          </a:prstGeom>
          <a:solidFill>
            <a:srgbClr val="002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/>
              <a:t>example-docker-1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68EF1-F10C-0C22-8B4A-76B5CB0AC90C}"/>
              </a:ext>
            </a:extLst>
          </p:cNvPr>
          <p:cNvSpPr txBox="1"/>
          <p:nvPr/>
        </p:nvSpPr>
        <p:spPr>
          <a:xfrm>
            <a:off x="7866681" y="1600946"/>
            <a:ext cx="10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docker-tut-1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2C0D0-9FD9-20A0-8143-D725ACCB5703}"/>
              </a:ext>
            </a:extLst>
          </p:cNvPr>
          <p:cNvSpPr/>
          <p:nvPr/>
        </p:nvSpPr>
        <p:spPr>
          <a:xfrm>
            <a:off x="7837714" y="1215942"/>
            <a:ext cx="4307971" cy="4171406"/>
          </a:xfrm>
          <a:prstGeom prst="rect">
            <a:avLst/>
          </a:prstGeom>
          <a:noFill/>
          <a:ln>
            <a:solidFill>
              <a:srgbClr val="1220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02DCEE-84E2-9E44-E954-43F3D85841FA}"/>
              </a:ext>
            </a:extLst>
          </p:cNvPr>
          <p:cNvSpPr/>
          <p:nvPr/>
        </p:nvSpPr>
        <p:spPr>
          <a:xfrm>
            <a:off x="9238534" y="1172731"/>
            <a:ext cx="29534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Docker host (</a:t>
            </a:r>
            <a:r>
              <a:rPr lang="de-DE" sz="1400" dirty="0" err="1"/>
              <a:t>usually</a:t>
            </a:r>
            <a:r>
              <a:rPr lang="de-DE" sz="1400" dirty="0"/>
              <a:t> </a:t>
            </a:r>
            <a:r>
              <a:rPr lang="de-DE" sz="1400" dirty="0" err="1"/>
              <a:t>own</a:t>
            </a:r>
            <a:r>
              <a:rPr lang="de-DE" sz="1400" dirty="0"/>
              <a:t> </a:t>
            </a:r>
            <a:r>
              <a:rPr lang="de-DE" sz="1400" dirty="0" err="1"/>
              <a:t>pc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r>
              <a:rPr lang="de-DE" sz="1400" dirty="0"/>
              <a:t>)</a:t>
            </a:r>
          </a:p>
        </p:txBody>
      </p:sp>
      <p:sp>
        <p:nvSpPr>
          <p:cNvPr id="20" name="Round Single Corner Rectangle 62">
            <a:extLst>
              <a:ext uri="{FF2B5EF4-FFF2-40B4-BE49-F238E27FC236}">
                <a16:creationId xmlns:a16="http://schemas.microsoft.com/office/drawing/2014/main" id="{039624EF-AB1A-F2A9-7E3F-F345C0E6EC81}"/>
              </a:ext>
            </a:extLst>
          </p:cNvPr>
          <p:cNvSpPr/>
          <p:nvPr/>
        </p:nvSpPr>
        <p:spPr>
          <a:xfrm>
            <a:off x="8570310" y="3036362"/>
            <a:ext cx="1108710" cy="325562"/>
          </a:xfrm>
          <a:prstGeom prst="round1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/test-</a:t>
            </a:r>
            <a:r>
              <a:rPr lang="de-DE" sz="1050" dirty="0" err="1"/>
              <a:t>script.sh</a:t>
            </a:r>
            <a:endParaRPr lang="de-DE" sz="105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572B31-8347-CACD-8C66-15980D7E630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124665" y="3361924"/>
            <a:ext cx="43086" cy="871629"/>
          </a:xfrm>
          <a:prstGeom prst="straightConnector1">
            <a:avLst/>
          </a:prstGeom>
          <a:ln w="28575">
            <a:solidFill>
              <a:srgbClr val="1220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E22FE0A6-9A0F-F4F5-1D69-06FCFFA85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29" y="1618673"/>
            <a:ext cx="7289036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sz="1800" dirty="0"/>
              <a:t>Clone </a:t>
            </a:r>
            <a:r>
              <a:rPr lang="de-DE" sz="1800" dirty="0" err="1"/>
              <a:t>repo</a:t>
            </a:r>
            <a:r>
              <a:rPr lang="de-DE" sz="1800" dirty="0"/>
              <a:t>: &lt;</a:t>
            </a:r>
            <a:r>
              <a:rPr lang="de-DE" sz="1800" dirty="0" err="1"/>
              <a:t>insert</a:t>
            </a:r>
            <a:r>
              <a:rPr lang="de-DE" sz="1800" dirty="0"/>
              <a:t>-</a:t>
            </a:r>
            <a:r>
              <a:rPr lang="de-DE" sz="1800" dirty="0" err="1"/>
              <a:t>repo</a:t>
            </a:r>
            <a:r>
              <a:rPr lang="de-DE" sz="1800" dirty="0"/>
              <a:t>-link-</a:t>
            </a:r>
            <a:r>
              <a:rPr lang="de-DE" sz="1800" dirty="0" err="1"/>
              <a:t>here</a:t>
            </a:r>
            <a:r>
              <a:rPr lang="de-DE" sz="1800" dirty="0"/>
              <a:t>&gt;</a:t>
            </a:r>
          </a:p>
          <a:p>
            <a:pPr>
              <a:buFont typeface="+mj-lt"/>
              <a:buAutoNum type="arabicPeriod"/>
            </a:pPr>
            <a:r>
              <a:rPr lang="de-DE" sz="1800" dirty="0"/>
              <a:t>Go </a:t>
            </a:r>
            <a:r>
              <a:rPr lang="de-DE" sz="1800" dirty="0" err="1"/>
              <a:t>through</a:t>
            </a:r>
            <a:r>
              <a:rPr lang="de-DE" sz="1800" dirty="0"/>
              <a:t> </a:t>
            </a:r>
            <a:r>
              <a:rPr lang="de-DE" sz="1800" dirty="0" err="1"/>
              <a:t>repo</a:t>
            </a:r>
            <a:r>
              <a:rPr lang="de-DE" sz="1800" dirty="0"/>
              <a:t> </a:t>
            </a:r>
            <a:r>
              <a:rPr lang="de-DE" sz="1800" dirty="0" err="1"/>
              <a:t>readme</a:t>
            </a:r>
            <a:endParaRPr lang="de-DE" sz="1800" dirty="0"/>
          </a:p>
          <a:p>
            <a:pPr>
              <a:buFont typeface="+mj-lt"/>
              <a:buAutoNum type="arabicPeriod"/>
            </a:pPr>
            <a:r>
              <a:rPr lang="de-DE" sz="1800" dirty="0" err="1"/>
              <a:t>Contains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examples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containers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started</a:t>
            </a:r>
            <a:r>
              <a:rPr lang="de-DE" sz="1800" dirty="0"/>
              <a:t> via 	 </a:t>
            </a:r>
            <a:r>
              <a:rPr lang="de-DE" sz="1800" dirty="0" err="1"/>
              <a:t>docker-compose</a:t>
            </a:r>
            <a:endParaRPr lang="de-DE" sz="1800" dirty="0"/>
          </a:p>
          <a:p>
            <a:pPr lvl="1">
              <a:buFont typeface="+mj-lt"/>
              <a:buAutoNum type="arabicPeriod"/>
            </a:pPr>
            <a:r>
              <a:rPr lang="de-DE" sz="1400" dirty="0"/>
              <a:t>Docker-</a:t>
            </a:r>
            <a:r>
              <a:rPr lang="de-DE" sz="1400" dirty="0" err="1"/>
              <a:t>compose.yml</a:t>
            </a:r>
            <a:r>
              <a:rPr lang="de-DE" sz="1400" dirty="0"/>
              <a:t>:</a:t>
            </a:r>
          </a:p>
          <a:p>
            <a:pPr lvl="2">
              <a:buFont typeface="+mj-lt"/>
              <a:buAutoNum type="arabicPeriod"/>
            </a:pPr>
            <a:r>
              <a:rPr lang="de-DE" sz="1000" dirty="0"/>
              <a:t>Can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started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command</a:t>
            </a:r>
            <a:r>
              <a:rPr lang="de-DE" sz="1000" dirty="0"/>
              <a:t>  „</a:t>
            </a:r>
            <a:r>
              <a:rPr lang="de-DE" sz="1000" dirty="0" err="1"/>
              <a:t>docker-compose</a:t>
            </a:r>
            <a:r>
              <a:rPr lang="de-DE" sz="1000" dirty="0"/>
              <a:t> </a:t>
            </a:r>
            <a:r>
              <a:rPr lang="de-DE" sz="1000" dirty="0" err="1"/>
              <a:t>up</a:t>
            </a:r>
            <a:r>
              <a:rPr lang="de-DE" sz="1000" dirty="0"/>
              <a:t> –d“</a:t>
            </a:r>
          </a:p>
          <a:p>
            <a:pPr lvl="2">
              <a:buFont typeface="+mj-lt"/>
              <a:buAutoNum type="arabicPeriod"/>
            </a:pPr>
            <a:r>
              <a:rPr lang="de-DE" sz="1000" dirty="0" err="1"/>
              <a:t>Uses</a:t>
            </a:r>
            <a:r>
              <a:rPr lang="de-DE" sz="1000" dirty="0"/>
              <a:t> </a:t>
            </a:r>
            <a:r>
              <a:rPr lang="de-DE" sz="1000" dirty="0" err="1"/>
              <a:t>base</a:t>
            </a:r>
            <a:r>
              <a:rPr lang="de-DE" sz="1000" dirty="0"/>
              <a:t> </a:t>
            </a:r>
            <a:r>
              <a:rPr lang="de-DE" sz="1000" dirty="0" err="1"/>
              <a:t>image</a:t>
            </a:r>
            <a:r>
              <a:rPr lang="de-DE" sz="1000" dirty="0"/>
              <a:t> ubuntu:18.04</a:t>
            </a:r>
          </a:p>
          <a:p>
            <a:pPr lvl="2">
              <a:buFont typeface="+mj-lt"/>
              <a:buAutoNum type="arabicPeriod"/>
            </a:pPr>
            <a:r>
              <a:rPr lang="de-DE" sz="1000" dirty="0"/>
              <a:t>Mounts an </a:t>
            </a:r>
            <a:r>
              <a:rPr lang="de-DE" sz="1000" dirty="0" err="1"/>
              <a:t>example</a:t>
            </a:r>
            <a:r>
              <a:rPr lang="de-DE" sz="1000" dirty="0"/>
              <a:t> </a:t>
            </a: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my</a:t>
            </a:r>
            <a:r>
              <a:rPr lang="de-DE" sz="1000" dirty="0"/>
              <a:t>-test-</a:t>
            </a:r>
            <a:r>
              <a:rPr lang="de-DE" sz="1000" dirty="0" err="1"/>
              <a:t>script.sh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container</a:t>
            </a:r>
            <a:endParaRPr lang="de-DE" sz="1000" dirty="0"/>
          </a:p>
          <a:p>
            <a:pPr lvl="2">
              <a:buFont typeface="+mj-lt"/>
              <a:buAutoNum type="arabicPeriod"/>
            </a:pPr>
            <a:r>
              <a:rPr lang="de-DE" sz="1000" dirty="0"/>
              <a:t>Passes </a:t>
            </a:r>
            <a:r>
              <a:rPr lang="de-DE" sz="1000" dirty="0" err="1"/>
              <a:t>env</a:t>
            </a:r>
            <a:r>
              <a:rPr lang="de-DE" sz="1000" dirty="0"/>
              <a:t> </a:t>
            </a:r>
            <a:r>
              <a:rPr lang="de-DE" sz="1000" dirty="0" err="1"/>
              <a:t>var</a:t>
            </a:r>
            <a:r>
              <a:rPr lang="de-DE" sz="1000" dirty="0"/>
              <a:t> DOCKER_TUT_URL_TO_CALL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env</a:t>
            </a:r>
            <a:r>
              <a:rPr lang="de-DE" sz="1000" dirty="0"/>
              <a:t> </a:t>
            </a:r>
            <a:r>
              <a:rPr lang="de-DE" sz="1000" dirty="0" err="1"/>
              <a:t>var</a:t>
            </a:r>
            <a:r>
              <a:rPr lang="de-DE" sz="1000" dirty="0"/>
              <a:t> URL_TO_CALL via .</a:t>
            </a:r>
            <a:r>
              <a:rPr lang="de-DE" sz="1000" dirty="0" err="1"/>
              <a:t>env</a:t>
            </a:r>
            <a:r>
              <a:rPr lang="de-DE" sz="1000" dirty="0"/>
              <a:t> </a:t>
            </a:r>
            <a:r>
              <a:rPr lang="de-DE" sz="1000" dirty="0" err="1"/>
              <a:t>file</a:t>
            </a:r>
            <a:r>
              <a:rPr lang="de-DE" sz="1000" dirty="0"/>
              <a:t> in </a:t>
            </a:r>
            <a:r>
              <a:rPr lang="de-DE" sz="1000" dirty="0" err="1"/>
              <a:t>repo</a:t>
            </a:r>
            <a:r>
              <a:rPr lang="de-DE" sz="1000" dirty="0"/>
              <a:t> and </a:t>
            </a:r>
            <a:r>
              <a:rPr lang="de-DE" sz="1000" dirty="0" err="1"/>
              <a:t>docker-compose</a:t>
            </a:r>
            <a:r>
              <a:rPr lang="de-DE" sz="1000" dirty="0"/>
              <a:t> </a:t>
            </a:r>
            <a:r>
              <a:rPr lang="de-DE" sz="1000" dirty="0" err="1"/>
              <a:t>env</a:t>
            </a:r>
            <a:r>
              <a:rPr lang="de-DE" sz="1000" dirty="0"/>
              <a:t> </a:t>
            </a:r>
            <a:r>
              <a:rPr lang="de-DE" sz="1000" dirty="0" err="1"/>
              <a:t>var</a:t>
            </a:r>
            <a:r>
              <a:rPr lang="de-DE" sz="1000" dirty="0"/>
              <a:t> </a:t>
            </a:r>
            <a:r>
              <a:rPr lang="de-DE" sz="1000" dirty="0" err="1"/>
              <a:t>mapping</a:t>
            </a:r>
            <a:endParaRPr lang="de-DE" sz="1000" dirty="0"/>
          </a:p>
          <a:p>
            <a:pPr lvl="1">
              <a:buFont typeface="+mj-lt"/>
              <a:buAutoNum type="arabicPeriod"/>
            </a:pPr>
            <a:r>
              <a:rPr lang="de-DE" sz="1400" dirty="0"/>
              <a:t>Docker-</a:t>
            </a:r>
            <a:r>
              <a:rPr lang="de-DE" sz="1400" dirty="0" err="1"/>
              <a:t>compose.own.yml</a:t>
            </a:r>
            <a:endParaRPr lang="de-DE" sz="1400" dirty="0"/>
          </a:p>
          <a:p>
            <a:pPr lvl="2">
              <a:buFont typeface="+mj-lt"/>
              <a:buAutoNum type="arabicPeriod"/>
            </a:pPr>
            <a:r>
              <a:rPr lang="de-DE" sz="1000" dirty="0"/>
              <a:t>Can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started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command</a:t>
            </a:r>
            <a:r>
              <a:rPr lang="de-DE" sz="1000" dirty="0"/>
              <a:t> „</a:t>
            </a:r>
            <a:r>
              <a:rPr lang="de-DE" sz="1000" dirty="0" err="1"/>
              <a:t>docker-compose</a:t>
            </a:r>
            <a:r>
              <a:rPr lang="de-DE" sz="1000" dirty="0"/>
              <a:t> –f </a:t>
            </a:r>
            <a:r>
              <a:rPr lang="de-DE" sz="1000" dirty="0" err="1"/>
              <a:t>docker-compose.own.yml</a:t>
            </a:r>
            <a:r>
              <a:rPr lang="de-DE" sz="1000" dirty="0"/>
              <a:t> </a:t>
            </a:r>
            <a:r>
              <a:rPr lang="de-DE" sz="1000" dirty="0" err="1"/>
              <a:t>up</a:t>
            </a:r>
            <a:r>
              <a:rPr lang="de-DE" sz="1000" dirty="0"/>
              <a:t> –d“</a:t>
            </a:r>
          </a:p>
          <a:p>
            <a:pPr lvl="2">
              <a:buFont typeface="+mj-lt"/>
              <a:buAutoNum type="arabicPeriod"/>
            </a:pPr>
            <a:r>
              <a:rPr lang="de-DE" sz="1000" dirty="0" err="1"/>
              <a:t>Uses</a:t>
            </a:r>
            <a:r>
              <a:rPr lang="de-DE" sz="1000" dirty="0"/>
              <a:t> </a:t>
            </a:r>
            <a:r>
              <a:rPr lang="de-DE" sz="1000" dirty="0" err="1"/>
              <a:t>build</a:t>
            </a:r>
            <a:r>
              <a:rPr lang="de-DE" sz="1000" dirty="0"/>
              <a:t> in </a:t>
            </a:r>
            <a:r>
              <a:rPr lang="de-DE" sz="1000" dirty="0" err="1"/>
              <a:t>docker-compose</a:t>
            </a:r>
            <a:r>
              <a:rPr lang="de-DE" sz="1000" dirty="0"/>
              <a:t>, </a:t>
            </a:r>
            <a:r>
              <a:rPr lang="de-DE" sz="1000" dirty="0" err="1"/>
              <a:t>which</a:t>
            </a:r>
            <a:r>
              <a:rPr lang="de-DE" sz="1000" dirty="0"/>
              <a:t> </a:t>
            </a:r>
            <a:r>
              <a:rPr lang="de-DE" sz="1000" dirty="0" err="1"/>
              <a:t>builds</a:t>
            </a:r>
            <a:r>
              <a:rPr lang="de-DE" sz="1000" dirty="0"/>
              <a:t> ist own </a:t>
            </a:r>
            <a:r>
              <a:rPr lang="de-DE" sz="1000" dirty="0" err="1"/>
              <a:t>image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Dockerfile</a:t>
            </a:r>
            <a:r>
              <a:rPr lang="de-DE" sz="1000" dirty="0"/>
              <a:t> 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repository</a:t>
            </a:r>
            <a:endParaRPr lang="de-DE" sz="1000" dirty="0"/>
          </a:p>
          <a:p>
            <a:pPr lvl="2">
              <a:buFont typeface="+mj-lt"/>
              <a:buAutoNum type="arabicPeriod"/>
            </a:pPr>
            <a:r>
              <a:rPr lang="de-DE" sz="1000" dirty="0"/>
              <a:t>Base Image – </a:t>
            </a:r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Dockerfile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python:3.9</a:t>
            </a:r>
          </a:p>
          <a:p>
            <a:pPr lvl="2">
              <a:buFont typeface="+mj-lt"/>
              <a:buAutoNum type="arabicPeriod"/>
            </a:pPr>
            <a:r>
              <a:rPr lang="de-DE" sz="1000" dirty="0" err="1"/>
              <a:t>Dockerfile</a:t>
            </a:r>
            <a:r>
              <a:rPr lang="de-DE" sz="1000" dirty="0"/>
              <a:t> </a:t>
            </a:r>
            <a:r>
              <a:rPr lang="de-DE" sz="1000" dirty="0" err="1"/>
              <a:t>copiese</a:t>
            </a:r>
            <a:r>
              <a:rPr lang="de-DE" sz="1000" dirty="0"/>
              <a:t> </a:t>
            </a:r>
            <a:r>
              <a:rPr lang="de-DE" sz="1000" dirty="0" err="1"/>
              <a:t>docker-entrypoint.sh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image</a:t>
            </a:r>
            <a:r>
              <a:rPr lang="de-DE" sz="1000" dirty="0"/>
              <a:t> and </a:t>
            </a:r>
            <a:r>
              <a:rPr lang="de-DE" sz="1000" dirty="0" err="1"/>
              <a:t>sets</a:t>
            </a:r>
            <a:r>
              <a:rPr lang="de-DE" sz="1000" dirty="0"/>
              <a:t> </a:t>
            </a:r>
            <a:r>
              <a:rPr lang="de-DE" sz="1000" dirty="0" err="1"/>
              <a:t>it</a:t>
            </a:r>
            <a:r>
              <a:rPr lang="de-DE" sz="1000" dirty="0"/>
              <a:t>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default</a:t>
            </a:r>
            <a:r>
              <a:rPr lang="de-DE" sz="1000" dirty="0"/>
              <a:t> </a:t>
            </a:r>
            <a:r>
              <a:rPr lang="de-DE" sz="1000" dirty="0" err="1"/>
              <a:t>startup</a:t>
            </a:r>
            <a:r>
              <a:rPr lang="de-DE" sz="1000" dirty="0"/>
              <a:t> </a:t>
            </a: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executed</a:t>
            </a:r>
            <a:r>
              <a:rPr lang="de-DE" sz="1000" dirty="0"/>
              <a:t> on </a:t>
            </a:r>
            <a:r>
              <a:rPr lang="de-DE" sz="1000" dirty="0" err="1"/>
              <a:t>container</a:t>
            </a:r>
            <a:r>
              <a:rPr lang="de-DE" sz="1000" dirty="0"/>
              <a:t> </a:t>
            </a:r>
            <a:r>
              <a:rPr lang="de-DE" sz="1000" dirty="0" err="1"/>
              <a:t>startup</a:t>
            </a:r>
            <a:endParaRPr lang="de-DE" sz="1000" dirty="0"/>
          </a:p>
          <a:p>
            <a:pPr lvl="2">
              <a:buFont typeface="+mj-lt"/>
              <a:buAutoNum type="arabicPeriod"/>
            </a:pPr>
            <a:r>
              <a:rPr lang="de-DE" sz="1000" dirty="0"/>
              <a:t>Passes </a:t>
            </a:r>
            <a:r>
              <a:rPr lang="de-DE" sz="1000" dirty="0" err="1"/>
              <a:t>env</a:t>
            </a:r>
            <a:r>
              <a:rPr lang="de-DE" sz="1000" dirty="0"/>
              <a:t> </a:t>
            </a:r>
            <a:r>
              <a:rPr lang="de-DE" sz="1000" dirty="0" err="1"/>
              <a:t>var</a:t>
            </a:r>
            <a:r>
              <a:rPr lang="de-DE" sz="1000" dirty="0"/>
              <a:t> DOCKER_TUT_MESSAGE_TO_PRINT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env</a:t>
            </a:r>
            <a:r>
              <a:rPr lang="de-DE" sz="1000" dirty="0"/>
              <a:t> </a:t>
            </a:r>
            <a:r>
              <a:rPr lang="de-DE" sz="1000" dirty="0" err="1"/>
              <a:t>var</a:t>
            </a:r>
            <a:r>
              <a:rPr lang="de-DE" sz="1000" dirty="0"/>
              <a:t> MESSAGE_TO_PRINT via .</a:t>
            </a:r>
            <a:r>
              <a:rPr lang="de-DE" sz="1000" dirty="0" err="1"/>
              <a:t>env</a:t>
            </a:r>
            <a:r>
              <a:rPr lang="de-DE" sz="1000" dirty="0"/>
              <a:t> </a:t>
            </a:r>
            <a:r>
              <a:rPr lang="de-DE" sz="1000" dirty="0" err="1"/>
              <a:t>file</a:t>
            </a:r>
            <a:r>
              <a:rPr lang="de-DE" sz="1000" dirty="0"/>
              <a:t> in </a:t>
            </a:r>
            <a:r>
              <a:rPr lang="de-DE" sz="1000" dirty="0" err="1"/>
              <a:t>repo</a:t>
            </a:r>
            <a:r>
              <a:rPr lang="de-DE" sz="1000" dirty="0"/>
              <a:t> and </a:t>
            </a:r>
            <a:r>
              <a:rPr lang="de-DE" sz="1000" dirty="0" err="1"/>
              <a:t>docker-compose</a:t>
            </a:r>
            <a:r>
              <a:rPr lang="de-DE" sz="1000" dirty="0"/>
              <a:t> </a:t>
            </a:r>
            <a:r>
              <a:rPr lang="de-DE" sz="1000" dirty="0" err="1"/>
              <a:t>env</a:t>
            </a:r>
            <a:r>
              <a:rPr lang="de-DE" sz="1000" dirty="0"/>
              <a:t> </a:t>
            </a:r>
            <a:r>
              <a:rPr lang="de-DE" sz="1000" dirty="0" err="1"/>
              <a:t>var</a:t>
            </a:r>
            <a:r>
              <a:rPr lang="de-DE" sz="1000" dirty="0"/>
              <a:t> </a:t>
            </a:r>
            <a:r>
              <a:rPr lang="de-DE" sz="1000" dirty="0" err="1"/>
              <a:t>mapping</a:t>
            </a:r>
            <a:endParaRPr lang="de-DE" sz="1000" dirty="0"/>
          </a:p>
          <a:p>
            <a:pPr lvl="2">
              <a:buFont typeface="+mj-lt"/>
              <a:buAutoNum type="arabicPeriod"/>
            </a:pPr>
            <a:endParaRPr lang="de-DE" sz="1000" dirty="0"/>
          </a:p>
          <a:p>
            <a:pPr lvl="1">
              <a:buFont typeface="+mj-lt"/>
              <a:buAutoNum type="arabicPeriod"/>
            </a:pPr>
            <a:endParaRPr lang="de-DE" sz="1000" dirty="0"/>
          </a:p>
          <a:p>
            <a:pPr>
              <a:buFont typeface="+mj-lt"/>
              <a:buAutoNum type="arabicPeriod"/>
            </a:pPr>
            <a:endParaRPr lang="en-GB" sz="1800" dirty="0"/>
          </a:p>
        </p:txBody>
      </p:sp>
      <p:sp>
        <p:nvSpPr>
          <p:cNvPr id="47" name="Round Single Corner Rectangle 62">
            <a:extLst>
              <a:ext uri="{FF2B5EF4-FFF2-40B4-BE49-F238E27FC236}">
                <a16:creationId xmlns:a16="http://schemas.microsoft.com/office/drawing/2014/main" id="{CB3FD4AD-1440-EC3D-91C5-BB45938C61EC}"/>
              </a:ext>
            </a:extLst>
          </p:cNvPr>
          <p:cNvSpPr/>
          <p:nvPr/>
        </p:nvSpPr>
        <p:spPr>
          <a:xfrm>
            <a:off x="8629489" y="4233553"/>
            <a:ext cx="1218090" cy="325562"/>
          </a:xfrm>
          <a:prstGeom prst="round1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./</a:t>
            </a:r>
            <a:r>
              <a:rPr lang="de-DE" sz="1050" dirty="0" err="1"/>
              <a:t>my</a:t>
            </a:r>
            <a:r>
              <a:rPr lang="de-DE" sz="1050" dirty="0"/>
              <a:t>-test-</a:t>
            </a:r>
            <a:r>
              <a:rPr lang="de-DE" sz="1050" dirty="0" err="1"/>
              <a:t>script.sh</a:t>
            </a:r>
            <a:endParaRPr lang="de-DE" sz="105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3C84F6-7E1D-A92D-549F-64B8EBA09F21}"/>
              </a:ext>
            </a:extLst>
          </p:cNvPr>
          <p:cNvSpPr/>
          <p:nvPr/>
        </p:nvSpPr>
        <p:spPr>
          <a:xfrm>
            <a:off x="10169236" y="1645649"/>
            <a:ext cx="1818833" cy="2306283"/>
          </a:xfrm>
          <a:prstGeom prst="rect">
            <a:avLst/>
          </a:prstGeom>
          <a:noFill/>
          <a:ln>
            <a:solidFill>
              <a:srgbClr val="1220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1DEBB1-2FEE-AF3C-DE6C-46F67BDDFB12}"/>
              </a:ext>
            </a:extLst>
          </p:cNvPr>
          <p:cNvSpPr/>
          <p:nvPr/>
        </p:nvSpPr>
        <p:spPr>
          <a:xfrm>
            <a:off x="10207324" y="2038203"/>
            <a:ext cx="1742655" cy="1461734"/>
          </a:xfrm>
          <a:prstGeom prst="rect">
            <a:avLst/>
          </a:prstGeom>
          <a:solidFill>
            <a:srgbClr val="002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/>
              <a:t>example-docker-2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896669-A744-0E8F-82E9-C794610B552F}"/>
              </a:ext>
            </a:extLst>
          </p:cNvPr>
          <p:cNvSpPr txBox="1"/>
          <p:nvPr/>
        </p:nvSpPr>
        <p:spPr>
          <a:xfrm>
            <a:off x="10115076" y="1600946"/>
            <a:ext cx="10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docker-tut-2</a:t>
            </a:r>
          </a:p>
        </p:txBody>
      </p:sp>
      <p:sp>
        <p:nvSpPr>
          <p:cNvPr id="51" name="Round Single Corner Rectangle 62">
            <a:extLst>
              <a:ext uri="{FF2B5EF4-FFF2-40B4-BE49-F238E27FC236}">
                <a16:creationId xmlns:a16="http://schemas.microsoft.com/office/drawing/2014/main" id="{4EBC26ED-4D79-7269-B32E-53E54299547F}"/>
              </a:ext>
            </a:extLst>
          </p:cNvPr>
          <p:cNvSpPr/>
          <p:nvPr/>
        </p:nvSpPr>
        <p:spPr>
          <a:xfrm>
            <a:off x="10301868" y="3036362"/>
            <a:ext cx="1625547" cy="325562"/>
          </a:xfrm>
          <a:prstGeom prst="round1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docker-entrypoint.sh</a:t>
            </a:r>
            <a:endParaRPr lang="de-DE" sz="1050" dirty="0"/>
          </a:p>
        </p:txBody>
      </p:sp>
      <p:sp>
        <p:nvSpPr>
          <p:cNvPr id="58" name="Round Single Corner Rectangle 62">
            <a:extLst>
              <a:ext uri="{FF2B5EF4-FFF2-40B4-BE49-F238E27FC236}">
                <a16:creationId xmlns:a16="http://schemas.microsoft.com/office/drawing/2014/main" id="{0B6CE247-01BF-8E9A-31A9-9770BC03BB69}"/>
              </a:ext>
            </a:extLst>
          </p:cNvPr>
          <p:cNvSpPr/>
          <p:nvPr/>
        </p:nvSpPr>
        <p:spPr>
          <a:xfrm>
            <a:off x="7958929" y="4661768"/>
            <a:ext cx="2122813" cy="614559"/>
          </a:xfrm>
          <a:prstGeom prst="round1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dirty="0">
                <a:solidFill>
                  <a:schemeClr val="bg1"/>
                </a:solidFill>
              </a:rPr>
              <a:t>.</a:t>
            </a:r>
            <a:r>
              <a:rPr lang="de-DE" sz="1050" dirty="0" err="1">
                <a:solidFill>
                  <a:schemeClr val="bg1"/>
                </a:solidFill>
              </a:rPr>
              <a:t>env</a:t>
            </a:r>
            <a:endParaRPr lang="de-DE" sz="1050" dirty="0">
              <a:solidFill>
                <a:schemeClr val="bg1"/>
              </a:solidFill>
            </a:endParaRPr>
          </a:p>
          <a:p>
            <a:r>
              <a:rPr lang="en-GB" sz="105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DOCKER_TUT_URL_TO_CALL</a:t>
            </a:r>
          </a:p>
          <a:p>
            <a:endParaRPr lang="de-DE" sz="1050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5D8C3D3-10E2-A12E-72F6-12FF377A9F2F}"/>
              </a:ext>
            </a:extLst>
          </p:cNvPr>
          <p:cNvCxnSpPr>
            <a:cxnSpLocks/>
          </p:cNvCxnSpPr>
          <p:nvPr/>
        </p:nvCxnSpPr>
        <p:spPr>
          <a:xfrm>
            <a:off x="8221349" y="2769070"/>
            <a:ext cx="223488" cy="2135971"/>
          </a:xfrm>
          <a:prstGeom prst="straightConnector1">
            <a:avLst/>
          </a:prstGeom>
          <a:ln w="28575">
            <a:solidFill>
              <a:srgbClr val="1220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3AB6E11-0B9F-1877-19E1-9FEFCC14FB48}"/>
              </a:ext>
            </a:extLst>
          </p:cNvPr>
          <p:cNvSpPr txBox="1"/>
          <p:nvPr/>
        </p:nvSpPr>
        <p:spPr>
          <a:xfrm>
            <a:off x="8029827" y="2530454"/>
            <a:ext cx="1278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538A55"/>
                </a:solidFill>
                <a:effectLst/>
                <a:latin typeface="Menlo" panose="020B0609030804020204" pitchFamily="49" charset="0"/>
              </a:rPr>
              <a:t>URL_TO_CALL</a:t>
            </a:r>
          </a:p>
        </p:txBody>
      </p:sp>
    </p:spTree>
    <p:extLst>
      <p:ext uri="{BB962C8B-B14F-4D97-AF65-F5344CB8AC3E}">
        <p14:creationId xmlns:p14="http://schemas.microsoft.com/office/powerpoint/2010/main" val="220516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FF0866-34E9-821E-0619-831AE394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29" y="1618673"/>
            <a:ext cx="10515600" cy="4351338"/>
          </a:xfrm>
        </p:spPr>
        <p:txBody>
          <a:bodyPr/>
          <a:lstStyle/>
          <a:p>
            <a:r>
              <a:rPr lang="de-DE" sz="2800" dirty="0"/>
              <a:t>A  fast and modern </a:t>
            </a:r>
            <a:r>
              <a:rPr lang="de-DE" sz="2800" dirty="0" err="1"/>
              <a:t>version</a:t>
            </a:r>
            <a:r>
              <a:rPr lang="de-DE" sz="2800" dirty="0"/>
              <a:t> </a:t>
            </a:r>
            <a:r>
              <a:rPr lang="de-DE" sz="2800" dirty="0" err="1"/>
              <a:t>control</a:t>
            </a:r>
            <a:r>
              <a:rPr lang="de-DE" sz="2800" dirty="0"/>
              <a:t> </a:t>
            </a:r>
            <a:r>
              <a:rPr lang="de-DE" sz="2800" dirty="0" err="1"/>
              <a:t>system</a:t>
            </a:r>
            <a:endParaRPr lang="de-DE" sz="2800" dirty="0"/>
          </a:p>
          <a:p>
            <a:r>
              <a:rPr lang="de-DE" sz="2800" dirty="0" err="1"/>
              <a:t>Allows</a:t>
            </a:r>
            <a:r>
              <a:rPr lang="de-DE" sz="2800" dirty="0"/>
              <a:t> </a:t>
            </a:r>
            <a:r>
              <a:rPr lang="de-DE" sz="2800" dirty="0" err="1"/>
              <a:t>you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track </a:t>
            </a:r>
            <a:r>
              <a:rPr lang="de-DE" sz="2800" dirty="0" err="1"/>
              <a:t>changes</a:t>
            </a:r>
            <a:r>
              <a:rPr lang="de-DE" sz="2800" dirty="0"/>
              <a:t> and </a:t>
            </a:r>
            <a:r>
              <a:rPr lang="de-DE" sz="2800" dirty="0" err="1"/>
              <a:t>collaborate</a:t>
            </a:r>
            <a:r>
              <a:rPr lang="de-DE" sz="2800" dirty="0"/>
              <a:t> on </a:t>
            </a:r>
            <a:r>
              <a:rPr lang="de-DE" sz="2800" dirty="0" err="1"/>
              <a:t>the</a:t>
            </a:r>
            <a:r>
              <a:rPr lang="de-DE" sz="2800" dirty="0"/>
              <a:t> same code </a:t>
            </a:r>
            <a:r>
              <a:rPr lang="de-DE" sz="2800" dirty="0" err="1"/>
              <a:t>basis</a:t>
            </a:r>
            <a:r>
              <a:rPr lang="de-DE" sz="2800" dirty="0"/>
              <a:t> </a:t>
            </a:r>
            <a:r>
              <a:rPr lang="de-DE" sz="2800" dirty="0" err="1"/>
              <a:t>accross</a:t>
            </a:r>
            <a:r>
              <a:rPr lang="de-DE" sz="2800" dirty="0"/>
              <a:t> multiple </a:t>
            </a:r>
            <a:r>
              <a:rPr lang="de-DE" sz="2800" dirty="0" err="1"/>
              <a:t>team</a:t>
            </a:r>
            <a:r>
              <a:rPr lang="de-DE" sz="2800" dirty="0"/>
              <a:t> </a:t>
            </a:r>
            <a:r>
              <a:rPr lang="de-DE" sz="2800" dirty="0" err="1"/>
              <a:t>members</a:t>
            </a:r>
            <a:endParaRPr lang="de-DE" sz="2800" dirty="0"/>
          </a:p>
          <a:p>
            <a:r>
              <a:rPr lang="de-DE" sz="2800" dirty="0"/>
              <a:t>Remote and </a:t>
            </a:r>
            <a:r>
              <a:rPr lang="de-DE" sz="2800" dirty="0" err="1"/>
              <a:t>distributed</a:t>
            </a:r>
            <a:endParaRPr lang="en-GB" dirty="0"/>
          </a:p>
          <a:p>
            <a:pPr lvl="1"/>
            <a:r>
              <a:rPr lang="en-GB" dirty="0"/>
              <a:t>People work in parallel, sometimes on the same files</a:t>
            </a:r>
            <a:endParaRPr lang="de-DE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4C68-2FF3-4013-5779-C23E16B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0C-6CCD-5E41-8C2F-5C4DFE20791B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2702-8FD8-1B81-F9E5-7A176E9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2C42-B1C8-7343-0AE3-B4A7117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115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FF0866-34E9-821E-0619-831AE394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29" y="161867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de-DE" sz="2800" dirty="0"/>
              <a:t>Docker </a:t>
            </a:r>
            <a:r>
              <a:rPr lang="de-DE" sz="2800" dirty="0" err="1"/>
              <a:t>website</a:t>
            </a:r>
            <a:endParaRPr lang="de-DE" sz="2800" dirty="0"/>
          </a:p>
          <a:p>
            <a:pPr lvl="1"/>
            <a:r>
              <a:rPr lang="de-DE" dirty="0">
                <a:hlinkClick r:id="rId2"/>
              </a:rPr>
              <a:t>https://www.docker.com/</a:t>
            </a:r>
            <a:endParaRPr lang="de-DE" dirty="0"/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https://docs.docker.com/get-started/</a:t>
            </a:r>
            <a:endParaRPr lang="de-DE" dirty="0"/>
          </a:p>
          <a:p>
            <a:r>
              <a:rPr lang="de-DE" dirty="0" err="1"/>
              <a:t>Dockerfiles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https://docs.docker.com/develop/develop-images/dockerfile_best-practices/</a:t>
            </a:r>
            <a:endParaRPr lang="de-DE" dirty="0"/>
          </a:p>
          <a:p>
            <a:r>
              <a:rPr lang="de-DE" dirty="0"/>
              <a:t>Docker </a:t>
            </a:r>
            <a:r>
              <a:rPr lang="de-DE" dirty="0" err="1"/>
              <a:t>compose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  <a:p>
            <a:pPr lvl="1"/>
            <a:r>
              <a:rPr lang="de-DE" dirty="0">
                <a:hlinkClick r:id="rId5"/>
              </a:rPr>
              <a:t>https://docs.docker.com/compose/gettingstarted/#step-4-build-and-run-your-app-with-compose</a:t>
            </a:r>
            <a:r>
              <a:rPr lang="de-DE" dirty="0"/>
              <a:t> </a:t>
            </a:r>
          </a:p>
          <a:p>
            <a:r>
              <a:rPr lang="de-DE" dirty="0"/>
              <a:t>Docker </a:t>
            </a:r>
            <a:r>
              <a:rPr lang="de-DE" dirty="0" err="1"/>
              <a:t>compose</a:t>
            </a:r>
            <a:r>
              <a:rPr lang="de-DE" dirty="0"/>
              <a:t> </a:t>
            </a:r>
            <a:r>
              <a:rPr lang="de-DE" dirty="0" err="1"/>
              <a:t>reference</a:t>
            </a:r>
            <a:endParaRPr lang="de-DE" dirty="0"/>
          </a:p>
          <a:p>
            <a:pPr lvl="1"/>
            <a:r>
              <a:rPr lang="de-DE" dirty="0">
                <a:hlinkClick r:id="rId6"/>
              </a:rPr>
              <a:t>https://docs.docker.com/compose/compose-file/</a:t>
            </a:r>
            <a:endParaRPr lang="de-DE" dirty="0"/>
          </a:p>
          <a:p>
            <a:r>
              <a:rPr lang="de-DE" dirty="0"/>
              <a:t>Docker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reference</a:t>
            </a:r>
            <a:endParaRPr lang="de-DE" dirty="0"/>
          </a:p>
          <a:p>
            <a:pPr lvl="1"/>
            <a:r>
              <a:rPr lang="de-DE" dirty="0">
                <a:hlinkClick r:id="rId7"/>
              </a:rPr>
              <a:t>https://docs.docker.com/engine/reference/commandline/run/</a:t>
            </a:r>
            <a:endParaRPr lang="de-DE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</a:t>
            </a:r>
            <a:r>
              <a:rPr lang="en-GB" dirty="0" err="1"/>
              <a:t>Docuementation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4C68-2FF3-4013-5779-C23E16B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0C-6CCD-5E41-8C2F-5C4DFE20791B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2702-8FD8-1B81-F9E5-7A176E9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2C42-B1C8-7343-0AE3-B4A7117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07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FF0866-34E9-821E-0619-831AE394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29" y="16186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800" dirty="0"/>
              <a:t>Julian Gründner – IT-Consulting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Email: </a:t>
            </a:r>
            <a:r>
              <a:rPr lang="de-DE" sz="2000" dirty="0">
                <a:hlinkClick r:id="rId2"/>
              </a:rPr>
              <a:t>consulting@gruendner.de</a:t>
            </a:r>
            <a:endParaRPr lang="de-DE" sz="2000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Website: </a:t>
            </a:r>
            <a:r>
              <a:rPr lang="de-DE" sz="2000" dirty="0">
                <a:hlinkClick r:id="rId3"/>
              </a:rPr>
              <a:t>https://julian.gruendner.de/</a:t>
            </a:r>
            <a:endParaRPr lang="de-DE" sz="2000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 err="1"/>
              <a:t>Github</a:t>
            </a:r>
            <a:r>
              <a:rPr lang="de-DE" sz="2000" dirty="0"/>
              <a:t>: </a:t>
            </a:r>
            <a:r>
              <a:rPr lang="de-DE" sz="2000" dirty="0">
                <a:hlinkClick r:id="rId4"/>
              </a:rPr>
              <a:t>https://github.com/juliangruendner</a:t>
            </a:r>
            <a:endParaRPr lang="de-DE" sz="2000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LinkedIn: </a:t>
            </a:r>
            <a:r>
              <a:rPr lang="de-DE" sz="2000" dirty="0">
                <a:hlinkClick r:id="rId5"/>
              </a:rPr>
              <a:t>https://www.linkedin.com/in/juliangruendner/</a:t>
            </a:r>
            <a:endParaRPr lang="de-D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4C68-2FF3-4013-5779-C23E16B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0C-6CCD-5E41-8C2F-5C4DFE20791B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2702-8FD8-1B81-F9E5-7A176E9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2C42-B1C8-7343-0AE3-B4A7117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70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– How it works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52B5DB-BD69-AA4B-44D4-7E9F94B07AE6}"/>
              </a:ext>
            </a:extLst>
          </p:cNvPr>
          <p:cNvSpPr/>
          <p:nvPr/>
        </p:nvSpPr>
        <p:spPr>
          <a:xfrm>
            <a:off x="4418873" y="1398028"/>
            <a:ext cx="1846217" cy="548640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Remote (GIT) Repository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96DB51-ACE5-C09A-72BC-0C66DC893856}"/>
              </a:ext>
            </a:extLst>
          </p:cNvPr>
          <p:cNvSpPr/>
          <p:nvPr/>
        </p:nvSpPr>
        <p:spPr>
          <a:xfrm>
            <a:off x="4418870" y="5512092"/>
            <a:ext cx="1846217" cy="548640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Developer </a:t>
            </a:r>
            <a:r>
              <a:rPr lang="de-DE" dirty="0" err="1"/>
              <a:t>Workdir</a:t>
            </a:r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F5A020-78C9-B22E-FAB9-0329C25CD3BB}"/>
              </a:ext>
            </a:extLst>
          </p:cNvPr>
          <p:cNvSpPr/>
          <p:nvPr/>
        </p:nvSpPr>
        <p:spPr>
          <a:xfrm>
            <a:off x="4418874" y="3154680"/>
            <a:ext cx="1846217" cy="548640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Developer (GIT) Repository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33E261-7335-38FF-4586-6CA86AA9B0F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614463" y="1672348"/>
            <a:ext cx="1804410" cy="1497630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6B9743-4C18-47BF-ED36-C1A8F1F4274D}"/>
              </a:ext>
            </a:extLst>
          </p:cNvPr>
          <p:cNvCxnSpPr>
            <a:cxnSpLocks/>
          </p:cNvCxnSpPr>
          <p:nvPr/>
        </p:nvCxnSpPr>
        <p:spPr>
          <a:xfrm flipV="1">
            <a:off x="4863253" y="1946668"/>
            <a:ext cx="8464" cy="1223310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D84954-1E7B-5F79-7ECB-0505A55FA06B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6265090" y="1672348"/>
            <a:ext cx="2247101" cy="1403653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D4CD86-3AAA-6979-B3FB-D780AE60AEE2}"/>
              </a:ext>
            </a:extLst>
          </p:cNvPr>
          <p:cNvCxnSpPr>
            <a:cxnSpLocks/>
          </p:cNvCxnSpPr>
          <p:nvPr/>
        </p:nvCxnSpPr>
        <p:spPr>
          <a:xfrm>
            <a:off x="5812245" y="1946668"/>
            <a:ext cx="0" cy="1118804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B9E9E5E-B490-29A0-C159-E949304FBCDC}"/>
              </a:ext>
            </a:extLst>
          </p:cNvPr>
          <p:cNvSpPr/>
          <p:nvPr/>
        </p:nvSpPr>
        <p:spPr>
          <a:xfrm>
            <a:off x="4418871" y="4288782"/>
            <a:ext cx="1846217" cy="548640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(GIT)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FD1D66-535D-3B7F-7D69-340D2742B84B}"/>
              </a:ext>
            </a:extLst>
          </p:cNvPr>
          <p:cNvCxnSpPr>
            <a:cxnSpLocks/>
          </p:cNvCxnSpPr>
          <p:nvPr/>
        </p:nvCxnSpPr>
        <p:spPr>
          <a:xfrm flipV="1">
            <a:off x="4804349" y="3703320"/>
            <a:ext cx="0" cy="585462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A87C2E-6F8D-B549-2ED1-4BFB8FDF321F}"/>
              </a:ext>
            </a:extLst>
          </p:cNvPr>
          <p:cNvCxnSpPr>
            <a:cxnSpLocks/>
          </p:cNvCxnSpPr>
          <p:nvPr/>
        </p:nvCxnSpPr>
        <p:spPr>
          <a:xfrm flipV="1">
            <a:off x="4786932" y="4837422"/>
            <a:ext cx="0" cy="674670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C193FE-D737-A4BB-36FB-52485124047A}"/>
              </a:ext>
            </a:extLst>
          </p:cNvPr>
          <p:cNvSpPr txBox="1"/>
          <p:nvPr/>
        </p:nvSpPr>
        <p:spPr>
          <a:xfrm>
            <a:off x="3886044" y="3793420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167A5E-E9B9-FA0E-9970-10F67AFBFD37}"/>
              </a:ext>
            </a:extLst>
          </p:cNvPr>
          <p:cNvSpPr txBox="1"/>
          <p:nvPr/>
        </p:nvSpPr>
        <p:spPr>
          <a:xfrm>
            <a:off x="3886044" y="500723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CDF00C-F6D8-8959-AFA0-3D796EBAE2C2}"/>
              </a:ext>
            </a:extLst>
          </p:cNvPr>
          <p:cNvSpPr txBox="1"/>
          <p:nvPr/>
        </p:nvSpPr>
        <p:spPr>
          <a:xfrm>
            <a:off x="4024011" y="249596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51DBF6-29A8-CDD9-5CCD-E8B86600EBC2}"/>
              </a:ext>
            </a:extLst>
          </p:cNvPr>
          <p:cNvSpPr txBox="1"/>
          <p:nvPr/>
        </p:nvSpPr>
        <p:spPr>
          <a:xfrm>
            <a:off x="5825163" y="252209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Pull /</a:t>
            </a:r>
            <a:r>
              <a:rPr lang="de-DE" dirty="0" err="1"/>
              <a:t>Clone</a:t>
            </a:r>
            <a:endParaRPr lang="de-DE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EEB71B9-45DA-8CCA-FEA1-16A8FFA8C6FE}"/>
              </a:ext>
            </a:extLst>
          </p:cNvPr>
          <p:cNvSpPr/>
          <p:nvPr/>
        </p:nvSpPr>
        <p:spPr>
          <a:xfrm>
            <a:off x="6278274" y="3320207"/>
            <a:ext cx="322226" cy="2481943"/>
          </a:xfrm>
          <a:custGeom>
            <a:avLst/>
            <a:gdLst>
              <a:gd name="connsiteX0" fmla="*/ 0 w 322226"/>
              <a:gd name="connsiteY0" fmla="*/ 0 h 2481943"/>
              <a:gd name="connsiteX1" fmla="*/ 322217 w 322226"/>
              <a:gd name="connsiteY1" fmla="*/ 1227908 h 2481943"/>
              <a:gd name="connsiteX2" fmla="*/ 8708 w 322226"/>
              <a:gd name="connsiteY2" fmla="*/ 2481943 h 24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226" h="2481943">
                <a:moveTo>
                  <a:pt x="0" y="0"/>
                </a:moveTo>
                <a:cubicBezTo>
                  <a:pt x="160383" y="407125"/>
                  <a:pt x="320766" y="814251"/>
                  <a:pt x="322217" y="1227908"/>
                </a:cubicBezTo>
                <a:cubicBezTo>
                  <a:pt x="323668" y="1641565"/>
                  <a:pt x="166188" y="2061754"/>
                  <a:pt x="8708" y="2481943"/>
                </a:cubicBezTo>
              </a:path>
            </a:pathLst>
          </a:custGeom>
          <a:noFill/>
          <a:ln>
            <a:solidFill>
              <a:srgbClr val="0029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989AB3-B9C5-FAB8-F5AE-C170C5E5E118}"/>
              </a:ext>
            </a:extLst>
          </p:cNvPr>
          <p:cNvSpPr txBox="1"/>
          <p:nvPr/>
        </p:nvSpPr>
        <p:spPr>
          <a:xfrm>
            <a:off x="6582185" y="446221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Pull /</a:t>
            </a:r>
            <a:r>
              <a:rPr lang="de-DE" dirty="0" err="1"/>
              <a:t>Clone</a:t>
            </a:r>
            <a:endParaRPr lang="de-DE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3C839F-3D38-2884-84A4-446684161DF6}"/>
              </a:ext>
            </a:extLst>
          </p:cNvPr>
          <p:cNvCxnSpPr>
            <a:cxnSpLocks/>
          </p:cNvCxnSpPr>
          <p:nvPr/>
        </p:nvCxnSpPr>
        <p:spPr>
          <a:xfrm flipH="1">
            <a:off x="2092978" y="1451297"/>
            <a:ext cx="2266881" cy="1666429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43AAE3-53B9-3512-D64A-F3BB3DAAD71B}"/>
              </a:ext>
            </a:extLst>
          </p:cNvPr>
          <p:cNvSpPr txBox="1"/>
          <p:nvPr/>
        </p:nvSpPr>
        <p:spPr>
          <a:xfrm>
            <a:off x="2816869" y="2915110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push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D29627-27D5-3130-7366-38FE1C56039A}"/>
              </a:ext>
            </a:extLst>
          </p:cNvPr>
          <p:cNvSpPr txBox="1"/>
          <p:nvPr/>
        </p:nvSpPr>
        <p:spPr>
          <a:xfrm>
            <a:off x="1460789" y="265399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Pull /</a:t>
            </a:r>
            <a:r>
              <a:rPr lang="de-DE" sz="1200" dirty="0" err="1"/>
              <a:t>Clone</a:t>
            </a:r>
            <a:endParaRPr lang="de-DE" sz="1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6BAB53-90FA-DD61-8705-0564E1669257}"/>
              </a:ext>
            </a:extLst>
          </p:cNvPr>
          <p:cNvCxnSpPr>
            <a:cxnSpLocks/>
          </p:cNvCxnSpPr>
          <p:nvPr/>
        </p:nvCxnSpPr>
        <p:spPr>
          <a:xfrm>
            <a:off x="6379843" y="1506205"/>
            <a:ext cx="2507389" cy="1525096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5456330-4FF8-5793-5944-12E022BDBE51}"/>
              </a:ext>
            </a:extLst>
          </p:cNvPr>
          <p:cNvSpPr txBox="1"/>
          <p:nvPr/>
        </p:nvSpPr>
        <p:spPr>
          <a:xfrm>
            <a:off x="7864409" y="2888510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push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918A58-E511-1CDC-CAC9-C67677C372FE}"/>
              </a:ext>
            </a:extLst>
          </p:cNvPr>
          <p:cNvSpPr txBox="1"/>
          <p:nvPr/>
        </p:nvSpPr>
        <p:spPr>
          <a:xfrm>
            <a:off x="8804938" y="2653991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Pull /</a:t>
            </a:r>
            <a:r>
              <a:rPr lang="de-DE" sz="1200" dirty="0" err="1"/>
              <a:t>Clone</a:t>
            </a:r>
            <a:endParaRPr lang="de-DE" sz="1200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C1EF7D2-B360-8745-53D9-C368F875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45" y="3172486"/>
            <a:ext cx="2336664" cy="183224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3C2128-A75F-0ED8-C77A-D952605D4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577" y="3079930"/>
            <a:ext cx="2336664" cy="1832241"/>
          </a:xfrm>
          <a:prstGeom prst="rect">
            <a:avLst/>
          </a:prstGeom>
        </p:spPr>
      </p:pic>
      <p:sp>
        <p:nvSpPr>
          <p:cNvPr id="75" name="Date Placeholder 74">
            <a:extLst>
              <a:ext uri="{FF2B5EF4-FFF2-40B4-BE49-F238E27FC236}">
                <a16:creationId xmlns:a16="http://schemas.microsoft.com/office/drawing/2014/main" id="{249C7D02-8799-6D82-94F8-B4059B82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5A56B-014D-854E-802C-A10219C6E628}" type="datetime1">
              <a:rPr lang="de-DE" smtClean="0"/>
              <a:t>04.12.22</a:t>
            </a:fld>
            <a:endParaRPr lang="en-GB"/>
          </a:p>
        </p:txBody>
      </p:sp>
      <p:sp>
        <p:nvSpPr>
          <p:cNvPr id="76" name="Footer Placeholder 75">
            <a:extLst>
              <a:ext uri="{FF2B5EF4-FFF2-40B4-BE49-F238E27FC236}">
                <a16:creationId xmlns:a16="http://schemas.microsoft.com/office/drawing/2014/main" id="{5D7652F8-EEDA-3FC6-114C-7BAACB63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77" name="Slide Number Placeholder 76">
            <a:extLst>
              <a:ext uri="{FF2B5EF4-FFF2-40B4-BE49-F238E27FC236}">
                <a16:creationId xmlns:a16="http://schemas.microsoft.com/office/drawing/2014/main" id="{933F7110-7D1B-1550-8AEB-2268534B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7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– The Commands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54F8E-0C0C-782F-2FAE-23FAC2F5550E}"/>
              </a:ext>
            </a:extLst>
          </p:cNvPr>
          <p:cNvSpPr txBox="1"/>
          <p:nvPr/>
        </p:nvSpPr>
        <p:spPr>
          <a:xfrm>
            <a:off x="365166" y="1384464"/>
            <a:ext cx="61454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git@github.com:juliangruendner/base_sa_develop.git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git@github.com:juliangruendner/docker_tutorial.git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>
                <a:solidFill>
                  <a:srgbClr val="002900"/>
                </a:solidFill>
              </a:rPr>
              <a:t>// update </a:t>
            </a:r>
            <a:r>
              <a:rPr lang="de-DE" dirty="0" err="1">
                <a:solidFill>
                  <a:srgbClr val="002900"/>
                </a:solidFill>
              </a:rPr>
              <a:t>project</a:t>
            </a:r>
            <a:endParaRPr lang="de-DE" dirty="0">
              <a:solidFill>
                <a:srgbClr val="002900"/>
              </a:solidFill>
            </a:endParaRPr>
          </a:p>
          <a:p>
            <a:r>
              <a:rPr lang="de-DE" dirty="0" err="1"/>
              <a:t>git</a:t>
            </a:r>
            <a:r>
              <a:rPr lang="de-DE" dirty="0"/>
              <a:t> pull</a:t>
            </a:r>
          </a:p>
          <a:p>
            <a:br>
              <a:rPr lang="de-DE" dirty="0"/>
            </a:br>
            <a:r>
              <a:rPr lang="de-DE" dirty="0">
                <a:solidFill>
                  <a:srgbClr val="002900"/>
                </a:solidFill>
              </a:rPr>
              <a:t>//</a:t>
            </a:r>
            <a:r>
              <a:rPr lang="de-DE" dirty="0" err="1">
                <a:solidFill>
                  <a:srgbClr val="002900"/>
                </a:solidFill>
              </a:rPr>
              <a:t>create</a:t>
            </a:r>
            <a:r>
              <a:rPr lang="de-DE" dirty="0">
                <a:solidFill>
                  <a:srgbClr val="002900"/>
                </a:solidFill>
              </a:rPr>
              <a:t> own </a:t>
            </a:r>
            <a:r>
              <a:rPr lang="de-DE" dirty="0" err="1">
                <a:solidFill>
                  <a:srgbClr val="002900"/>
                </a:solidFill>
              </a:rPr>
              <a:t>branch</a:t>
            </a:r>
            <a:endParaRPr lang="de-DE" dirty="0">
              <a:solidFill>
                <a:srgbClr val="002900"/>
              </a:solidFill>
            </a:endParaRP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-b [</a:t>
            </a:r>
            <a:r>
              <a:rPr lang="de-DE" dirty="0" err="1"/>
              <a:t>name_of_your_new_branch</a:t>
            </a:r>
            <a:r>
              <a:rPr lang="de-DE" dirty="0"/>
              <a:t>]</a:t>
            </a:r>
          </a:p>
          <a:p>
            <a:r>
              <a:rPr lang="de-DE" dirty="0" err="1"/>
              <a:t>git</a:t>
            </a:r>
            <a:r>
              <a:rPr lang="de-DE" dirty="0"/>
              <a:t> push </a:t>
            </a:r>
            <a:r>
              <a:rPr lang="de-DE" dirty="0" err="1"/>
              <a:t>origin</a:t>
            </a:r>
            <a:r>
              <a:rPr lang="de-DE" dirty="0"/>
              <a:t> [</a:t>
            </a:r>
            <a:r>
              <a:rPr lang="de-DE" dirty="0" err="1"/>
              <a:t>name_of_your_new_branch</a:t>
            </a:r>
            <a:r>
              <a:rPr lang="de-DE" dirty="0"/>
              <a:t>]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002900"/>
                </a:solidFill>
              </a:rPr>
              <a:t>//Add - </a:t>
            </a:r>
            <a:r>
              <a:rPr lang="de-DE" dirty="0" err="1">
                <a:solidFill>
                  <a:srgbClr val="002900"/>
                </a:solidFill>
              </a:rPr>
              <a:t>commit</a:t>
            </a:r>
            <a:r>
              <a:rPr lang="de-DE" dirty="0">
                <a:solidFill>
                  <a:srgbClr val="002900"/>
                </a:solidFill>
              </a:rPr>
              <a:t> - push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.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„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“</a:t>
            </a:r>
          </a:p>
          <a:p>
            <a:r>
              <a:rPr lang="de-DE" dirty="0" err="1"/>
              <a:t>git</a:t>
            </a:r>
            <a:r>
              <a:rPr lang="de-DE" dirty="0"/>
              <a:t> push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52AEB-FB31-9EED-7151-0B9C0D9ABA15}"/>
              </a:ext>
            </a:extLst>
          </p:cNvPr>
          <p:cNvSpPr/>
          <p:nvPr/>
        </p:nvSpPr>
        <p:spPr>
          <a:xfrm>
            <a:off x="7815216" y="1297088"/>
            <a:ext cx="1846217" cy="548640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Remote (GIT)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33B410-1D15-CCC5-C6BF-F2D604D3413F}"/>
              </a:ext>
            </a:extLst>
          </p:cNvPr>
          <p:cNvSpPr/>
          <p:nvPr/>
        </p:nvSpPr>
        <p:spPr>
          <a:xfrm>
            <a:off x="7815213" y="5411152"/>
            <a:ext cx="1846217" cy="548640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Developer </a:t>
            </a:r>
            <a:r>
              <a:rPr lang="de-DE" dirty="0" err="1"/>
              <a:t>Workdir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2B51B-8D88-1EB8-FC6F-4BC9A39924CE}"/>
              </a:ext>
            </a:extLst>
          </p:cNvPr>
          <p:cNvSpPr/>
          <p:nvPr/>
        </p:nvSpPr>
        <p:spPr>
          <a:xfrm>
            <a:off x="7815217" y="3053740"/>
            <a:ext cx="1846217" cy="548640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Developer (GIT) Repository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4D37E1-5C58-1688-37C2-0CF2C22F34D7}"/>
              </a:ext>
            </a:extLst>
          </p:cNvPr>
          <p:cNvCxnSpPr>
            <a:cxnSpLocks/>
          </p:cNvCxnSpPr>
          <p:nvPr/>
        </p:nvCxnSpPr>
        <p:spPr>
          <a:xfrm flipV="1">
            <a:off x="8259596" y="1845728"/>
            <a:ext cx="8464" cy="1223310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8E2EAB-4448-9406-8311-939172D28AA3}"/>
              </a:ext>
            </a:extLst>
          </p:cNvPr>
          <p:cNvCxnSpPr>
            <a:cxnSpLocks/>
          </p:cNvCxnSpPr>
          <p:nvPr/>
        </p:nvCxnSpPr>
        <p:spPr>
          <a:xfrm>
            <a:off x="9208588" y="1845728"/>
            <a:ext cx="0" cy="1118804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78F93C-867D-D860-75DF-EE1264B6B682}"/>
              </a:ext>
            </a:extLst>
          </p:cNvPr>
          <p:cNvSpPr/>
          <p:nvPr/>
        </p:nvSpPr>
        <p:spPr>
          <a:xfrm>
            <a:off x="7815214" y="4187842"/>
            <a:ext cx="1846217" cy="548640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(GIT)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A010B7-1653-0889-8961-2D622FC5FE5C}"/>
              </a:ext>
            </a:extLst>
          </p:cNvPr>
          <p:cNvCxnSpPr>
            <a:cxnSpLocks/>
          </p:cNvCxnSpPr>
          <p:nvPr/>
        </p:nvCxnSpPr>
        <p:spPr>
          <a:xfrm flipV="1">
            <a:off x="8200692" y="3602380"/>
            <a:ext cx="0" cy="585462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5C0CE9-F7FD-FF01-EFE3-AE8F8D35D82B}"/>
              </a:ext>
            </a:extLst>
          </p:cNvPr>
          <p:cNvCxnSpPr>
            <a:cxnSpLocks/>
          </p:cNvCxnSpPr>
          <p:nvPr/>
        </p:nvCxnSpPr>
        <p:spPr>
          <a:xfrm flipV="1">
            <a:off x="8183275" y="4736482"/>
            <a:ext cx="0" cy="674670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5003A9-5BC7-314D-19D9-A02D93A99F10}"/>
              </a:ext>
            </a:extLst>
          </p:cNvPr>
          <p:cNvSpPr txBox="1"/>
          <p:nvPr/>
        </p:nvSpPr>
        <p:spPr>
          <a:xfrm>
            <a:off x="7282387" y="3692480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AF76AA-E50A-4529-D762-D2E51614B97F}"/>
              </a:ext>
            </a:extLst>
          </p:cNvPr>
          <p:cNvSpPr txBox="1"/>
          <p:nvPr/>
        </p:nvSpPr>
        <p:spPr>
          <a:xfrm>
            <a:off x="7282387" y="49062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78701B-4EA6-0847-76B3-B4B4129CC658}"/>
              </a:ext>
            </a:extLst>
          </p:cNvPr>
          <p:cNvSpPr txBox="1"/>
          <p:nvPr/>
        </p:nvSpPr>
        <p:spPr>
          <a:xfrm>
            <a:off x="7420354" y="239502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1A270-97A2-40F2-607A-0B8F2604E900}"/>
              </a:ext>
            </a:extLst>
          </p:cNvPr>
          <p:cNvSpPr txBox="1"/>
          <p:nvPr/>
        </p:nvSpPr>
        <p:spPr>
          <a:xfrm>
            <a:off x="9221506" y="242115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Pull /</a:t>
            </a:r>
            <a:r>
              <a:rPr lang="de-DE" dirty="0" err="1"/>
              <a:t>Clone</a:t>
            </a:r>
            <a:endParaRPr lang="de-DE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2716B99-5E35-34B9-B86B-8DF269A7C3F5}"/>
              </a:ext>
            </a:extLst>
          </p:cNvPr>
          <p:cNvSpPr/>
          <p:nvPr/>
        </p:nvSpPr>
        <p:spPr>
          <a:xfrm>
            <a:off x="9674617" y="3219267"/>
            <a:ext cx="322226" cy="2481943"/>
          </a:xfrm>
          <a:custGeom>
            <a:avLst/>
            <a:gdLst>
              <a:gd name="connsiteX0" fmla="*/ 0 w 322226"/>
              <a:gd name="connsiteY0" fmla="*/ 0 h 2481943"/>
              <a:gd name="connsiteX1" fmla="*/ 322217 w 322226"/>
              <a:gd name="connsiteY1" fmla="*/ 1227908 h 2481943"/>
              <a:gd name="connsiteX2" fmla="*/ 8708 w 322226"/>
              <a:gd name="connsiteY2" fmla="*/ 2481943 h 24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226" h="2481943">
                <a:moveTo>
                  <a:pt x="0" y="0"/>
                </a:moveTo>
                <a:cubicBezTo>
                  <a:pt x="160383" y="407125"/>
                  <a:pt x="320766" y="814251"/>
                  <a:pt x="322217" y="1227908"/>
                </a:cubicBezTo>
                <a:cubicBezTo>
                  <a:pt x="323668" y="1641565"/>
                  <a:pt x="166188" y="2061754"/>
                  <a:pt x="8708" y="2481943"/>
                </a:cubicBezTo>
              </a:path>
            </a:pathLst>
          </a:custGeom>
          <a:noFill/>
          <a:ln>
            <a:solidFill>
              <a:srgbClr val="0029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E9673-DA0D-F443-9198-DF57D24145CD}"/>
              </a:ext>
            </a:extLst>
          </p:cNvPr>
          <p:cNvSpPr txBox="1"/>
          <p:nvPr/>
        </p:nvSpPr>
        <p:spPr>
          <a:xfrm>
            <a:off x="9978528" y="436127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Pull /</a:t>
            </a:r>
            <a:r>
              <a:rPr lang="de-DE" dirty="0" err="1"/>
              <a:t>Clone</a:t>
            </a:r>
            <a:endParaRPr lang="de-DE" dirty="0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20C90636-3379-7071-C293-4E4A7C3E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82C3-326D-104F-910A-BF2CB94FE8DE}" type="datetime1">
              <a:rPr lang="de-DE" smtClean="0"/>
              <a:t>04.12.22</a:t>
            </a:fld>
            <a:endParaRPr lang="en-GB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617C5B2-C319-54C9-7240-52010DC1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C6FF931-28F9-D140-A14D-FB677AD9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29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– Branches and Merging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52AEB-FB31-9EED-7151-0B9C0D9ABA15}"/>
              </a:ext>
            </a:extLst>
          </p:cNvPr>
          <p:cNvSpPr/>
          <p:nvPr/>
        </p:nvSpPr>
        <p:spPr>
          <a:xfrm>
            <a:off x="7815216" y="1297088"/>
            <a:ext cx="1846217" cy="548640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Remote (GIT)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33B410-1D15-CCC5-C6BF-F2D604D3413F}"/>
              </a:ext>
            </a:extLst>
          </p:cNvPr>
          <p:cNvSpPr/>
          <p:nvPr/>
        </p:nvSpPr>
        <p:spPr>
          <a:xfrm>
            <a:off x="7815213" y="5411152"/>
            <a:ext cx="1846217" cy="548640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Developer </a:t>
            </a:r>
            <a:r>
              <a:rPr lang="de-DE" dirty="0" err="1"/>
              <a:t>Workdir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2B51B-8D88-1EB8-FC6F-4BC9A39924CE}"/>
              </a:ext>
            </a:extLst>
          </p:cNvPr>
          <p:cNvSpPr/>
          <p:nvPr/>
        </p:nvSpPr>
        <p:spPr>
          <a:xfrm>
            <a:off x="7815217" y="3053740"/>
            <a:ext cx="1846217" cy="548640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Developer (GIT) Repository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4D37E1-5C58-1688-37C2-0CF2C22F34D7}"/>
              </a:ext>
            </a:extLst>
          </p:cNvPr>
          <p:cNvCxnSpPr>
            <a:cxnSpLocks/>
          </p:cNvCxnSpPr>
          <p:nvPr/>
        </p:nvCxnSpPr>
        <p:spPr>
          <a:xfrm flipV="1">
            <a:off x="8259596" y="1845728"/>
            <a:ext cx="8464" cy="1223310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8E2EAB-4448-9406-8311-939172D28AA3}"/>
              </a:ext>
            </a:extLst>
          </p:cNvPr>
          <p:cNvCxnSpPr>
            <a:cxnSpLocks/>
          </p:cNvCxnSpPr>
          <p:nvPr/>
        </p:nvCxnSpPr>
        <p:spPr>
          <a:xfrm>
            <a:off x="9208588" y="1845728"/>
            <a:ext cx="0" cy="1118804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78F93C-867D-D860-75DF-EE1264B6B682}"/>
              </a:ext>
            </a:extLst>
          </p:cNvPr>
          <p:cNvSpPr/>
          <p:nvPr/>
        </p:nvSpPr>
        <p:spPr>
          <a:xfrm>
            <a:off x="7815214" y="4187842"/>
            <a:ext cx="1846217" cy="548640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(GIT)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A010B7-1653-0889-8961-2D622FC5FE5C}"/>
              </a:ext>
            </a:extLst>
          </p:cNvPr>
          <p:cNvCxnSpPr>
            <a:cxnSpLocks/>
          </p:cNvCxnSpPr>
          <p:nvPr/>
        </p:nvCxnSpPr>
        <p:spPr>
          <a:xfrm flipV="1">
            <a:off x="8200692" y="3602380"/>
            <a:ext cx="0" cy="585462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5C0CE9-F7FD-FF01-EFE3-AE8F8D35D82B}"/>
              </a:ext>
            </a:extLst>
          </p:cNvPr>
          <p:cNvCxnSpPr>
            <a:cxnSpLocks/>
          </p:cNvCxnSpPr>
          <p:nvPr/>
        </p:nvCxnSpPr>
        <p:spPr>
          <a:xfrm flipV="1">
            <a:off x="8183275" y="4736482"/>
            <a:ext cx="0" cy="674670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5003A9-5BC7-314D-19D9-A02D93A99F10}"/>
              </a:ext>
            </a:extLst>
          </p:cNvPr>
          <p:cNvSpPr txBox="1"/>
          <p:nvPr/>
        </p:nvSpPr>
        <p:spPr>
          <a:xfrm>
            <a:off x="7282387" y="3692480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AF76AA-E50A-4529-D762-D2E51614B97F}"/>
              </a:ext>
            </a:extLst>
          </p:cNvPr>
          <p:cNvSpPr txBox="1"/>
          <p:nvPr/>
        </p:nvSpPr>
        <p:spPr>
          <a:xfrm>
            <a:off x="7282387" y="49062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78701B-4EA6-0847-76B3-B4B4129CC658}"/>
              </a:ext>
            </a:extLst>
          </p:cNvPr>
          <p:cNvSpPr txBox="1"/>
          <p:nvPr/>
        </p:nvSpPr>
        <p:spPr>
          <a:xfrm>
            <a:off x="7420354" y="239502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1A270-97A2-40F2-607A-0B8F2604E900}"/>
              </a:ext>
            </a:extLst>
          </p:cNvPr>
          <p:cNvSpPr txBox="1"/>
          <p:nvPr/>
        </p:nvSpPr>
        <p:spPr>
          <a:xfrm>
            <a:off x="9221506" y="242115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Pull /</a:t>
            </a:r>
            <a:r>
              <a:rPr lang="de-DE" dirty="0" err="1"/>
              <a:t>Clone</a:t>
            </a:r>
            <a:endParaRPr lang="de-DE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2716B99-5E35-34B9-B86B-8DF269A7C3F5}"/>
              </a:ext>
            </a:extLst>
          </p:cNvPr>
          <p:cNvSpPr/>
          <p:nvPr/>
        </p:nvSpPr>
        <p:spPr>
          <a:xfrm>
            <a:off x="9674617" y="3219267"/>
            <a:ext cx="322226" cy="2481943"/>
          </a:xfrm>
          <a:custGeom>
            <a:avLst/>
            <a:gdLst>
              <a:gd name="connsiteX0" fmla="*/ 0 w 322226"/>
              <a:gd name="connsiteY0" fmla="*/ 0 h 2481943"/>
              <a:gd name="connsiteX1" fmla="*/ 322217 w 322226"/>
              <a:gd name="connsiteY1" fmla="*/ 1227908 h 2481943"/>
              <a:gd name="connsiteX2" fmla="*/ 8708 w 322226"/>
              <a:gd name="connsiteY2" fmla="*/ 2481943 h 24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226" h="2481943">
                <a:moveTo>
                  <a:pt x="0" y="0"/>
                </a:moveTo>
                <a:cubicBezTo>
                  <a:pt x="160383" y="407125"/>
                  <a:pt x="320766" y="814251"/>
                  <a:pt x="322217" y="1227908"/>
                </a:cubicBezTo>
                <a:cubicBezTo>
                  <a:pt x="323668" y="1641565"/>
                  <a:pt x="166188" y="2061754"/>
                  <a:pt x="8708" y="2481943"/>
                </a:cubicBezTo>
              </a:path>
            </a:pathLst>
          </a:custGeom>
          <a:noFill/>
          <a:ln>
            <a:solidFill>
              <a:srgbClr val="0029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E9673-DA0D-F443-9198-DF57D24145CD}"/>
              </a:ext>
            </a:extLst>
          </p:cNvPr>
          <p:cNvSpPr txBox="1"/>
          <p:nvPr/>
        </p:nvSpPr>
        <p:spPr>
          <a:xfrm>
            <a:off x="9978528" y="436127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Pull /</a:t>
            </a:r>
            <a:r>
              <a:rPr lang="de-DE" dirty="0" err="1"/>
              <a:t>Clone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46121C-B4C8-DE96-8FBF-9C50D7EB67D2}"/>
              </a:ext>
            </a:extLst>
          </p:cNvPr>
          <p:cNvSpPr/>
          <p:nvPr/>
        </p:nvSpPr>
        <p:spPr>
          <a:xfrm>
            <a:off x="421642" y="1540835"/>
            <a:ext cx="63183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2900"/>
                </a:solidFill>
              </a:rPr>
              <a:t>//</a:t>
            </a:r>
            <a:r>
              <a:rPr lang="de-DE" dirty="0" err="1">
                <a:solidFill>
                  <a:srgbClr val="002900"/>
                </a:solidFill>
              </a:rPr>
              <a:t>create</a:t>
            </a:r>
            <a:r>
              <a:rPr lang="de-DE" dirty="0">
                <a:solidFill>
                  <a:srgbClr val="002900"/>
                </a:solidFill>
              </a:rPr>
              <a:t> </a:t>
            </a:r>
            <a:r>
              <a:rPr lang="de-DE" dirty="0" err="1">
                <a:solidFill>
                  <a:srgbClr val="002900"/>
                </a:solidFill>
              </a:rPr>
              <a:t>own</a:t>
            </a:r>
            <a:r>
              <a:rPr lang="de-DE" dirty="0">
                <a:solidFill>
                  <a:srgbClr val="002900"/>
                </a:solidFill>
              </a:rPr>
              <a:t> </a:t>
            </a:r>
            <a:r>
              <a:rPr lang="de-DE" dirty="0" err="1">
                <a:solidFill>
                  <a:srgbClr val="002900"/>
                </a:solidFill>
              </a:rPr>
              <a:t>branch</a:t>
            </a:r>
            <a:endParaRPr lang="de-DE" dirty="0">
              <a:solidFill>
                <a:srgbClr val="002900"/>
              </a:solidFill>
            </a:endParaRP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[</a:t>
            </a:r>
            <a:r>
              <a:rPr lang="de-DE" dirty="0" err="1"/>
              <a:t>name_of_your_new_branch</a:t>
            </a:r>
            <a:r>
              <a:rPr lang="de-DE" dirty="0"/>
              <a:t>]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[</a:t>
            </a:r>
            <a:r>
              <a:rPr lang="de-DE" dirty="0" err="1"/>
              <a:t>name_of_branch_to_merge</a:t>
            </a:r>
            <a:r>
              <a:rPr lang="de-DE" dirty="0"/>
              <a:t>]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.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„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“</a:t>
            </a:r>
          </a:p>
          <a:p>
            <a:r>
              <a:rPr lang="de-DE" dirty="0" err="1"/>
              <a:t>git</a:t>
            </a:r>
            <a:r>
              <a:rPr lang="de-DE" dirty="0"/>
              <a:t> push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GIT-FLOW</a:t>
            </a:r>
          </a:p>
          <a:p>
            <a:r>
              <a:rPr lang="de-DE" dirty="0">
                <a:hlinkClick r:id="rId2"/>
              </a:rPr>
              <a:t>https://danielkummer.github.io/git-flow-cheatsheet/</a:t>
            </a:r>
            <a:endParaRPr lang="de-DE" dirty="0"/>
          </a:p>
          <a:p>
            <a:br>
              <a:rPr lang="de-DE" dirty="0"/>
            </a:b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19424-B445-1A46-6A67-B7FE6D0A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7B30-6B88-484D-86EA-B4EA7ABD3FF7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0321-99CE-7CFE-7511-5F994214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0434-7D6F-3E87-40B0-C236983E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3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– Branches and Merging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52AEB-FB31-9EED-7151-0B9C0D9ABA15}"/>
              </a:ext>
            </a:extLst>
          </p:cNvPr>
          <p:cNvSpPr/>
          <p:nvPr/>
        </p:nvSpPr>
        <p:spPr>
          <a:xfrm>
            <a:off x="7815216" y="1297088"/>
            <a:ext cx="1846217" cy="548640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Remote (GIT)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33B410-1D15-CCC5-C6BF-F2D604D3413F}"/>
              </a:ext>
            </a:extLst>
          </p:cNvPr>
          <p:cNvSpPr/>
          <p:nvPr/>
        </p:nvSpPr>
        <p:spPr>
          <a:xfrm>
            <a:off x="7815213" y="5411152"/>
            <a:ext cx="1846217" cy="548640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Developer </a:t>
            </a:r>
            <a:r>
              <a:rPr lang="de-DE" dirty="0" err="1"/>
              <a:t>Workdir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2B51B-8D88-1EB8-FC6F-4BC9A39924CE}"/>
              </a:ext>
            </a:extLst>
          </p:cNvPr>
          <p:cNvSpPr/>
          <p:nvPr/>
        </p:nvSpPr>
        <p:spPr>
          <a:xfrm>
            <a:off x="7815217" y="3053740"/>
            <a:ext cx="1846217" cy="548640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Developer (GIT) Repository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4D37E1-5C58-1688-37C2-0CF2C22F34D7}"/>
              </a:ext>
            </a:extLst>
          </p:cNvPr>
          <p:cNvCxnSpPr>
            <a:cxnSpLocks/>
          </p:cNvCxnSpPr>
          <p:nvPr/>
        </p:nvCxnSpPr>
        <p:spPr>
          <a:xfrm flipV="1">
            <a:off x="8259596" y="1845728"/>
            <a:ext cx="8464" cy="1223310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8E2EAB-4448-9406-8311-939172D28AA3}"/>
              </a:ext>
            </a:extLst>
          </p:cNvPr>
          <p:cNvCxnSpPr>
            <a:cxnSpLocks/>
          </p:cNvCxnSpPr>
          <p:nvPr/>
        </p:nvCxnSpPr>
        <p:spPr>
          <a:xfrm>
            <a:off x="9208588" y="1845728"/>
            <a:ext cx="0" cy="1118804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78F93C-867D-D860-75DF-EE1264B6B682}"/>
              </a:ext>
            </a:extLst>
          </p:cNvPr>
          <p:cNvSpPr/>
          <p:nvPr/>
        </p:nvSpPr>
        <p:spPr>
          <a:xfrm>
            <a:off x="7815214" y="4187842"/>
            <a:ext cx="1846217" cy="548640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(GIT)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A010B7-1653-0889-8961-2D622FC5FE5C}"/>
              </a:ext>
            </a:extLst>
          </p:cNvPr>
          <p:cNvCxnSpPr>
            <a:cxnSpLocks/>
          </p:cNvCxnSpPr>
          <p:nvPr/>
        </p:nvCxnSpPr>
        <p:spPr>
          <a:xfrm flipV="1">
            <a:off x="8200692" y="3602380"/>
            <a:ext cx="0" cy="585462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5C0CE9-F7FD-FF01-EFE3-AE8F8D35D82B}"/>
              </a:ext>
            </a:extLst>
          </p:cNvPr>
          <p:cNvCxnSpPr>
            <a:cxnSpLocks/>
          </p:cNvCxnSpPr>
          <p:nvPr/>
        </p:nvCxnSpPr>
        <p:spPr>
          <a:xfrm flipV="1">
            <a:off x="8183275" y="4736482"/>
            <a:ext cx="0" cy="674670"/>
          </a:xfrm>
          <a:prstGeom prst="straightConnector1">
            <a:avLst/>
          </a:prstGeom>
          <a:ln w="28575">
            <a:solidFill>
              <a:srgbClr val="002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5003A9-5BC7-314D-19D9-A02D93A99F10}"/>
              </a:ext>
            </a:extLst>
          </p:cNvPr>
          <p:cNvSpPr txBox="1"/>
          <p:nvPr/>
        </p:nvSpPr>
        <p:spPr>
          <a:xfrm>
            <a:off x="7282387" y="3692480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AF76AA-E50A-4529-D762-D2E51614B97F}"/>
              </a:ext>
            </a:extLst>
          </p:cNvPr>
          <p:cNvSpPr txBox="1"/>
          <p:nvPr/>
        </p:nvSpPr>
        <p:spPr>
          <a:xfrm>
            <a:off x="7282387" y="49062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78701B-4EA6-0847-76B3-B4B4129CC658}"/>
              </a:ext>
            </a:extLst>
          </p:cNvPr>
          <p:cNvSpPr txBox="1"/>
          <p:nvPr/>
        </p:nvSpPr>
        <p:spPr>
          <a:xfrm>
            <a:off x="7420354" y="239502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1A270-97A2-40F2-607A-0B8F2604E900}"/>
              </a:ext>
            </a:extLst>
          </p:cNvPr>
          <p:cNvSpPr txBox="1"/>
          <p:nvPr/>
        </p:nvSpPr>
        <p:spPr>
          <a:xfrm>
            <a:off x="9221506" y="242115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Pull /</a:t>
            </a:r>
            <a:r>
              <a:rPr lang="de-DE" dirty="0" err="1"/>
              <a:t>Clone</a:t>
            </a:r>
            <a:endParaRPr lang="de-DE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2716B99-5E35-34B9-B86B-8DF269A7C3F5}"/>
              </a:ext>
            </a:extLst>
          </p:cNvPr>
          <p:cNvSpPr/>
          <p:nvPr/>
        </p:nvSpPr>
        <p:spPr>
          <a:xfrm>
            <a:off x="9674617" y="3219267"/>
            <a:ext cx="322226" cy="2481943"/>
          </a:xfrm>
          <a:custGeom>
            <a:avLst/>
            <a:gdLst>
              <a:gd name="connsiteX0" fmla="*/ 0 w 322226"/>
              <a:gd name="connsiteY0" fmla="*/ 0 h 2481943"/>
              <a:gd name="connsiteX1" fmla="*/ 322217 w 322226"/>
              <a:gd name="connsiteY1" fmla="*/ 1227908 h 2481943"/>
              <a:gd name="connsiteX2" fmla="*/ 8708 w 322226"/>
              <a:gd name="connsiteY2" fmla="*/ 2481943 h 24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226" h="2481943">
                <a:moveTo>
                  <a:pt x="0" y="0"/>
                </a:moveTo>
                <a:cubicBezTo>
                  <a:pt x="160383" y="407125"/>
                  <a:pt x="320766" y="814251"/>
                  <a:pt x="322217" y="1227908"/>
                </a:cubicBezTo>
                <a:cubicBezTo>
                  <a:pt x="323668" y="1641565"/>
                  <a:pt x="166188" y="2061754"/>
                  <a:pt x="8708" y="2481943"/>
                </a:cubicBezTo>
              </a:path>
            </a:pathLst>
          </a:custGeom>
          <a:noFill/>
          <a:ln>
            <a:solidFill>
              <a:srgbClr val="0029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E9673-DA0D-F443-9198-DF57D24145CD}"/>
              </a:ext>
            </a:extLst>
          </p:cNvPr>
          <p:cNvSpPr txBox="1"/>
          <p:nvPr/>
        </p:nvSpPr>
        <p:spPr>
          <a:xfrm>
            <a:off x="9978528" y="436127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Pull /</a:t>
            </a:r>
            <a:r>
              <a:rPr lang="de-DE" dirty="0" err="1"/>
              <a:t>Clone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46121C-B4C8-DE96-8FBF-9C50D7EB67D2}"/>
              </a:ext>
            </a:extLst>
          </p:cNvPr>
          <p:cNvSpPr/>
          <p:nvPr/>
        </p:nvSpPr>
        <p:spPr>
          <a:xfrm>
            <a:off x="421642" y="1540835"/>
            <a:ext cx="63183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2900"/>
                </a:solidFill>
              </a:rPr>
              <a:t>//</a:t>
            </a:r>
            <a:r>
              <a:rPr lang="de-DE" dirty="0" err="1">
                <a:solidFill>
                  <a:srgbClr val="002900"/>
                </a:solidFill>
              </a:rPr>
              <a:t>create</a:t>
            </a:r>
            <a:r>
              <a:rPr lang="de-DE" dirty="0">
                <a:solidFill>
                  <a:srgbClr val="002900"/>
                </a:solidFill>
              </a:rPr>
              <a:t> </a:t>
            </a:r>
            <a:r>
              <a:rPr lang="de-DE" dirty="0" err="1">
                <a:solidFill>
                  <a:srgbClr val="002900"/>
                </a:solidFill>
              </a:rPr>
              <a:t>own</a:t>
            </a:r>
            <a:r>
              <a:rPr lang="de-DE" dirty="0">
                <a:solidFill>
                  <a:srgbClr val="002900"/>
                </a:solidFill>
              </a:rPr>
              <a:t> </a:t>
            </a:r>
            <a:r>
              <a:rPr lang="de-DE" dirty="0" err="1">
                <a:solidFill>
                  <a:srgbClr val="002900"/>
                </a:solidFill>
              </a:rPr>
              <a:t>branch</a:t>
            </a:r>
            <a:endParaRPr lang="de-DE" dirty="0">
              <a:solidFill>
                <a:srgbClr val="002900"/>
              </a:solidFill>
            </a:endParaRP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[</a:t>
            </a:r>
            <a:r>
              <a:rPr lang="de-DE" dirty="0" err="1"/>
              <a:t>name_of_your_new_branch</a:t>
            </a:r>
            <a:r>
              <a:rPr lang="de-DE" dirty="0"/>
              <a:t>]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[</a:t>
            </a:r>
            <a:r>
              <a:rPr lang="de-DE" dirty="0" err="1"/>
              <a:t>name_of_branch_to_merge</a:t>
            </a:r>
            <a:r>
              <a:rPr lang="de-DE" dirty="0"/>
              <a:t>]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.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„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“</a:t>
            </a:r>
          </a:p>
          <a:p>
            <a:r>
              <a:rPr lang="de-DE" dirty="0" err="1"/>
              <a:t>git</a:t>
            </a:r>
            <a:r>
              <a:rPr lang="de-DE" dirty="0"/>
              <a:t> push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GIT-FLOW</a:t>
            </a:r>
          </a:p>
          <a:p>
            <a:r>
              <a:rPr lang="de-DE" dirty="0">
                <a:hlinkClick r:id="rId2"/>
              </a:rPr>
              <a:t>https://danielkummer.github.io/git-flow-cheatsheet/</a:t>
            </a:r>
            <a:endParaRPr lang="de-DE" dirty="0"/>
          </a:p>
          <a:p>
            <a:br>
              <a:rPr lang="de-DE" dirty="0"/>
            </a:b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19424-B445-1A46-6A67-B7FE6D0A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7B30-6B88-484D-86EA-B4EA7ABD3FF7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0321-99CE-7CFE-7511-5F994214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0434-7D6F-3E87-40B0-C236983E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52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FF0866-34E9-821E-0619-831AE394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29" y="1618673"/>
            <a:ext cx="10515600" cy="4351338"/>
          </a:xfrm>
        </p:spPr>
        <p:txBody>
          <a:bodyPr/>
          <a:lstStyle/>
          <a:p>
            <a:r>
              <a:rPr lang="de-DE" sz="2800" dirty="0"/>
              <a:t>A </a:t>
            </a:r>
            <a:r>
              <a:rPr lang="de-DE" sz="2800" dirty="0" err="1"/>
              <a:t>container</a:t>
            </a:r>
            <a:r>
              <a:rPr lang="de-DE" sz="2800" dirty="0"/>
              <a:t> </a:t>
            </a:r>
            <a:r>
              <a:rPr lang="de-DE" sz="2800" dirty="0" err="1"/>
              <a:t>platform</a:t>
            </a:r>
            <a:endParaRPr lang="de-DE" sz="2800" dirty="0"/>
          </a:p>
          <a:p>
            <a:r>
              <a:rPr lang="de-DE" dirty="0"/>
              <a:t>Container „a </a:t>
            </a:r>
            <a:r>
              <a:rPr lang="de-DE" dirty="0" err="1"/>
              <a:t>bit</a:t>
            </a:r>
            <a:r>
              <a:rPr lang="de-DE" dirty="0"/>
              <a:t> like a virtual </a:t>
            </a:r>
            <a:r>
              <a:rPr lang="de-DE" dirty="0" err="1"/>
              <a:t>machine</a:t>
            </a:r>
            <a:r>
              <a:rPr lang="de-DE" dirty="0"/>
              <a:t>“</a:t>
            </a:r>
          </a:p>
          <a:p>
            <a:pPr lvl="1"/>
            <a:r>
              <a:rPr lang="de-DE" sz="2400" dirty="0" err="1"/>
              <a:t>rather</a:t>
            </a:r>
            <a:r>
              <a:rPr lang="de-DE" sz="2400" dirty="0"/>
              <a:t> </a:t>
            </a:r>
            <a:r>
              <a:rPr lang="de-DE" sz="2400" dirty="0" err="1"/>
              <a:t>than</a:t>
            </a:r>
            <a:r>
              <a:rPr lang="de-DE" sz="2400" dirty="0"/>
              <a:t> </a:t>
            </a:r>
            <a:r>
              <a:rPr lang="de-DE" sz="2400" dirty="0" err="1"/>
              <a:t>creating</a:t>
            </a:r>
            <a:r>
              <a:rPr lang="de-DE" sz="2400" dirty="0"/>
              <a:t> a </a:t>
            </a:r>
            <a:r>
              <a:rPr lang="de-DE" sz="2400" dirty="0" err="1"/>
              <a:t>whole</a:t>
            </a:r>
            <a:r>
              <a:rPr lang="de-DE" sz="2400" dirty="0"/>
              <a:t> virtual </a:t>
            </a:r>
            <a:r>
              <a:rPr lang="de-DE" sz="2400" dirty="0" err="1"/>
              <a:t>operating</a:t>
            </a:r>
            <a:r>
              <a:rPr lang="de-DE" sz="2400" dirty="0"/>
              <a:t> </a:t>
            </a:r>
            <a:r>
              <a:rPr lang="de-DE" sz="2400" dirty="0" err="1"/>
              <a:t>system</a:t>
            </a:r>
            <a:r>
              <a:rPr lang="de-DE" sz="2400" dirty="0"/>
              <a:t>, Docker </a:t>
            </a:r>
            <a:r>
              <a:rPr lang="de-DE" sz="2400" dirty="0" err="1"/>
              <a:t>allows</a:t>
            </a:r>
            <a:r>
              <a:rPr lang="de-DE" sz="2400" dirty="0"/>
              <a:t> </a:t>
            </a:r>
            <a:r>
              <a:rPr lang="de-DE" sz="2400" dirty="0" err="1"/>
              <a:t>applications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use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b="1" dirty="0"/>
              <a:t>same Linux </a:t>
            </a:r>
            <a:r>
              <a:rPr lang="de-DE" sz="2400" b="1" dirty="0" err="1"/>
              <a:t>kernel</a:t>
            </a:r>
            <a:r>
              <a:rPr lang="de-DE" sz="2400" b="1" dirty="0"/>
              <a:t> </a:t>
            </a:r>
            <a:r>
              <a:rPr lang="de-DE" sz="2400" b="1" dirty="0" err="1"/>
              <a:t>as</a:t>
            </a:r>
            <a:r>
              <a:rPr lang="de-DE" sz="2400" b="1" dirty="0"/>
              <a:t>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system</a:t>
            </a:r>
            <a:r>
              <a:rPr lang="de-DE" sz="2400" b="1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they're</a:t>
            </a:r>
            <a:r>
              <a:rPr lang="de-DE" sz="2400" dirty="0"/>
              <a:t> </a:t>
            </a:r>
            <a:r>
              <a:rPr lang="de-DE" sz="2400" dirty="0" err="1"/>
              <a:t>running</a:t>
            </a:r>
            <a:r>
              <a:rPr lang="de-DE" sz="2400" dirty="0"/>
              <a:t> on and </a:t>
            </a:r>
            <a:r>
              <a:rPr lang="de-DE" sz="2400" dirty="0" err="1"/>
              <a:t>only</a:t>
            </a:r>
            <a:r>
              <a:rPr lang="de-DE" sz="2400" dirty="0"/>
              <a:t> </a:t>
            </a:r>
            <a:r>
              <a:rPr lang="de-DE" sz="2400" dirty="0" err="1"/>
              <a:t>requires</a:t>
            </a:r>
            <a:r>
              <a:rPr lang="de-DE" sz="2400" dirty="0"/>
              <a:t> </a:t>
            </a:r>
            <a:r>
              <a:rPr lang="de-DE" sz="2400" dirty="0" err="1"/>
              <a:t>applications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shipped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things</a:t>
            </a:r>
            <a:r>
              <a:rPr lang="de-DE" sz="2400" dirty="0"/>
              <a:t> not </a:t>
            </a:r>
            <a:r>
              <a:rPr lang="de-DE" sz="2400" dirty="0" err="1"/>
              <a:t>already</a:t>
            </a:r>
            <a:r>
              <a:rPr lang="de-DE" sz="2400" dirty="0"/>
              <a:t> </a:t>
            </a:r>
            <a:r>
              <a:rPr lang="de-DE" sz="2400" dirty="0" err="1"/>
              <a:t>running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host </a:t>
            </a:r>
            <a:r>
              <a:rPr lang="de-DE" sz="2400" dirty="0" err="1"/>
              <a:t>computer</a:t>
            </a:r>
            <a:r>
              <a:rPr lang="de-DE" sz="2400" dirty="0"/>
              <a:t>. This </a:t>
            </a:r>
            <a:r>
              <a:rPr lang="de-DE" sz="2400" dirty="0" err="1"/>
              <a:t>gives</a:t>
            </a:r>
            <a:r>
              <a:rPr lang="de-DE" sz="2400" dirty="0"/>
              <a:t> a </a:t>
            </a:r>
            <a:r>
              <a:rPr lang="de-DE" sz="2400" b="1" dirty="0" err="1"/>
              <a:t>significant</a:t>
            </a:r>
            <a:r>
              <a:rPr lang="de-DE" sz="2400" b="1" dirty="0"/>
              <a:t> </a:t>
            </a:r>
            <a:r>
              <a:rPr lang="de-DE" sz="2400" b="1" dirty="0" err="1"/>
              <a:t>performance</a:t>
            </a:r>
            <a:r>
              <a:rPr lang="de-DE" sz="2400" b="1" dirty="0"/>
              <a:t> boost </a:t>
            </a:r>
            <a:r>
              <a:rPr lang="de-DE" sz="2400" dirty="0"/>
              <a:t>and </a:t>
            </a:r>
            <a:r>
              <a:rPr lang="de-DE" sz="2400" b="1" dirty="0" err="1"/>
              <a:t>reduces</a:t>
            </a:r>
            <a:r>
              <a:rPr lang="de-DE" sz="2400" b="1" dirty="0"/>
              <a:t>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size</a:t>
            </a:r>
            <a:r>
              <a:rPr lang="de-DE" sz="2400" b="1" dirty="0"/>
              <a:t> </a:t>
            </a:r>
            <a:r>
              <a:rPr lang="de-DE" sz="2400" b="1" dirty="0" err="1"/>
              <a:t>of</a:t>
            </a:r>
            <a:r>
              <a:rPr lang="de-DE" sz="2400" b="1" dirty="0"/>
              <a:t>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application</a:t>
            </a:r>
            <a:r>
              <a:rPr lang="de-DE" sz="2400" dirty="0"/>
              <a:t>.</a:t>
            </a:r>
            <a:endParaRPr lang="de-DE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Docker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4C68-2FF3-4013-5779-C23E16B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0C-6CCD-5E41-8C2F-5C4DFE20791B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2702-8FD8-1B81-F9E5-7A176E9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2C42-B1C8-7343-0AE3-B4A7117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67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vs Virtual Machine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4C68-2FF3-4013-5779-C23E16B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0C-6CCD-5E41-8C2F-5C4DFE20791B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2702-8FD8-1B81-F9E5-7A176E9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2C42-B1C8-7343-0AE3-B4A7117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8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F44F45-ACE9-49D5-26A9-3DD6123A658C}"/>
              </a:ext>
            </a:extLst>
          </p:cNvPr>
          <p:cNvSpPr/>
          <p:nvPr/>
        </p:nvSpPr>
        <p:spPr>
          <a:xfrm>
            <a:off x="2093707" y="5004543"/>
            <a:ext cx="3558948" cy="400792"/>
          </a:xfrm>
          <a:prstGeom prst="rect">
            <a:avLst/>
          </a:prstGeom>
          <a:solidFill>
            <a:srgbClr val="002900"/>
          </a:solidFill>
          <a:ln>
            <a:solidFill>
              <a:srgbClr val="091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Infrastructure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3F22E-859F-F432-0F3F-D2A436074864}"/>
              </a:ext>
            </a:extLst>
          </p:cNvPr>
          <p:cNvSpPr/>
          <p:nvPr/>
        </p:nvSpPr>
        <p:spPr>
          <a:xfrm>
            <a:off x="6372066" y="5014442"/>
            <a:ext cx="3558948" cy="400791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Infrastructure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DC5F7-A73A-C529-16F1-8040D149BE81}"/>
              </a:ext>
            </a:extLst>
          </p:cNvPr>
          <p:cNvSpPr/>
          <p:nvPr/>
        </p:nvSpPr>
        <p:spPr>
          <a:xfrm>
            <a:off x="6372066" y="4471144"/>
            <a:ext cx="3558948" cy="400791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Operating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306A2F-66E8-A6CE-53BB-A437DC5C4EFF}"/>
              </a:ext>
            </a:extLst>
          </p:cNvPr>
          <p:cNvSpPr/>
          <p:nvPr/>
        </p:nvSpPr>
        <p:spPr>
          <a:xfrm>
            <a:off x="2093707" y="4449275"/>
            <a:ext cx="3558948" cy="400792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Hypervisor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DFCFF9-9654-156E-C98F-8E3A020C99B7}"/>
              </a:ext>
            </a:extLst>
          </p:cNvPr>
          <p:cNvSpPr/>
          <p:nvPr/>
        </p:nvSpPr>
        <p:spPr>
          <a:xfrm>
            <a:off x="6372066" y="3920429"/>
            <a:ext cx="3558948" cy="400791"/>
          </a:xfrm>
          <a:prstGeom prst="rect">
            <a:avLst/>
          </a:prstGeom>
          <a:solidFill>
            <a:srgbClr val="538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Container Engine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4D6098-CFA0-C9A8-64CE-D2A117DA4CDE}"/>
              </a:ext>
            </a:extLst>
          </p:cNvPr>
          <p:cNvSpPr/>
          <p:nvPr/>
        </p:nvSpPr>
        <p:spPr>
          <a:xfrm>
            <a:off x="2093707" y="3555077"/>
            <a:ext cx="1100755" cy="642045"/>
          </a:xfrm>
          <a:prstGeom prst="rect">
            <a:avLst/>
          </a:prstGeom>
          <a:solidFill>
            <a:srgbClr val="0E3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Guest OS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972056-2654-C881-6F45-C92D099BE535}"/>
              </a:ext>
            </a:extLst>
          </p:cNvPr>
          <p:cNvSpPr/>
          <p:nvPr/>
        </p:nvSpPr>
        <p:spPr>
          <a:xfrm>
            <a:off x="3322803" y="3569158"/>
            <a:ext cx="1100755" cy="642045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Guest OS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F0900-4B80-3129-E363-A5BB394D3FC5}"/>
              </a:ext>
            </a:extLst>
          </p:cNvPr>
          <p:cNvSpPr/>
          <p:nvPr/>
        </p:nvSpPr>
        <p:spPr>
          <a:xfrm>
            <a:off x="4551899" y="3569158"/>
            <a:ext cx="1100755" cy="642045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Guest OS</a:t>
            </a:r>
          </a:p>
          <a:p>
            <a:pPr algn="ctr"/>
            <a:r>
              <a:rPr lang="de-DE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E74D67-F348-F81E-22B3-C242A5F9375D}"/>
              </a:ext>
            </a:extLst>
          </p:cNvPr>
          <p:cNvSpPr/>
          <p:nvPr/>
        </p:nvSpPr>
        <p:spPr>
          <a:xfrm>
            <a:off x="2093707" y="3099418"/>
            <a:ext cx="1100755" cy="315501"/>
          </a:xfrm>
          <a:prstGeom prst="rect">
            <a:avLst/>
          </a:prstGeom>
          <a:solidFill>
            <a:srgbClr val="0E3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Bins / </a:t>
            </a:r>
            <a:r>
              <a:rPr lang="de-DE" dirty="0" err="1"/>
              <a:t>Lib</a:t>
            </a:r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8CCAC6-3323-047A-45B3-A3E33506D544}"/>
              </a:ext>
            </a:extLst>
          </p:cNvPr>
          <p:cNvSpPr/>
          <p:nvPr/>
        </p:nvSpPr>
        <p:spPr>
          <a:xfrm>
            <a:off x="3322803" y="3113499"/>
            <a:ext cx="1100755" cy="315501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Bins / </a:t>
            </a:r>
            <a:r>
              <a:rPr lang="de-DE" dirty="0" err="1"/>
              <a:t>Lib</a:t>
            </a:r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580269-A525-42E2-77ED-B878A20239D8}"/>
              </a:ext>
            </a:extLst>
          </p:cNvPr>
          <p:cNvSpPr/>
          <p:nvPr/>
        </p:nvSpPr>
        <p:spPr>
          <a:xfrm>
            <a:off x="4551899" y="3113499"/>
            <a:ext cx="1100755" cy="315501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Bins / </a:t>
            </a:r>
            <a:r>
              <a:rPr lang="de-DE" dirty="0" err="1"/>
              <a:t>Lib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73CE4E-7E29-AABD-68FC-AB3907440527}"/>
              </a:ext>
            </a:extLst>
          </p:cNvPr>
          <p:cNvSpPr/>
          <p:nvPr/>
        </p:nvSpPr>
        <p:spPr>
          <a:xfrm>
            <a:off x="2093707" y="2636436"/>
            <a:ext cx="1100755" cy="315501"/>
          </a:xfrm>
          <a:prstGeom prst="rect">
            <a:avLst/>
          </a:prstGeom>
          <a:solidFill>
            <a:srgbClr val="0E3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45EDF-1D03-D1EC-EF4B-18F804D4B221}"/>
              </a:ext>
            </a:extLst>
          </p:cNvPr>
          <p:cNvSpPr/>
          <p:nvPr/>
        </p:nvSpPr>
        <p:spPr>
          <a:xfrm>
            <a:off x="3322803" y="2650517"/>
            <a:ext cx="1100755" cy="315501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1D47F3-7094-20E6-9E5A-E17747E20A6F}"/>
              </a:ext>
            </a:extLst>
          </p:cNvPr>
          <p:cNvSpPr/>
          <p:nvPr/>
        </p:nvSpPr>
        <p:spPr>
          <a:xfrm>
            <a:off x="4551899" y="2650517"/>
            <a:ext cx="1100755" cy="315501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BF50D9-B002-9367-CDAE-2D7A572DC837}"/>
              </a:ext>
            </a:extLst>
          </p:cNvPr>
          <p:cNvSpPr/>
          <p:nvPr/>
        </p:nvSpPr>
        <p:spPr>
          <a:xfrm>
            <a:off x="6372066" y="3466958"/>
            <a:ext cx="1100755" cy="315501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Bins / </a:t>
            </a:r>
            <a:r>
              <a:rPr lang="de-DE" dirty="0" err="1"/>
              <a:t>Lib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E0C001-85BD-58AA-E630-39B9D9031E27}"/>
              </a:ext>
            </a:extLst>
          </p:cNvPr>
          <p:cNvSpPr/>
          <p:nvPr/>
        </p:nvSpPr>
        <p:spPr>
          <a:xfrm>
            <a:off x="7601162" y="3481039"/>
            <a:ext cx="1100755" cy="315501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Bins / </a:t>
            </a:r>
            <a:r>
              <a:rPr lang="de-DE" dirty="0" err="1"/>
              <a:t>Lib</a:t>
            </a:r>
            <a:endParaRPr lang="de-D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2F65EE-5A4F-E226-6045-4E7B3B5311A8}"/>
              </a:ext>
            </a:extLst>
          </p:cNvPr>
          <p:cNvSpPr/>
          <p:nvPr/>
        </p:nvSpPr>
        <p:spPr>
          <a:xfrm>
            <a:off x="8830258" y="3481039"/>
            <a:ext cx="1100755" cy="315501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Bins / </a:t>
            </a:r>
            <a:r>
              <a:rPr lang="de-DE" dirty="0" err="1"/>
              <a:t>Lib</a:t>
            </a:r>
            <a:endParaRPr lang="de-D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22303-4B87-6DD0-094F-74D37E021960}"/>
              </a:ext>
            </a:extLst>
          </p:cNvPr>
          <p:cNvSpPr/>
          <p:nvPr/>
        </p:nvSpPr>
        <p:spPr>
          <a:xfrm>
            <a:off x="6372066" y="3003976"/>
            <a:ext cx="1100755" cy="315501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45F6A7-600C-F286-C1C3-B2E697A229CB}"/>
              </a:ext>
            </a:extLst>
          </p:cNvPr>
          <p:cNvSpPr/>
          <p:nvPr/>
        </p:nvSpPr>
        <p:spPr>
          <a:xfrm>
            <a:off x="7601162" y="3018057"/>
            <a:ext cx="1100755" cy="315501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EA3F93-EB45-BDD4-84AD-0EDE2A5B0F33}"/>
              </a:ext>
            </a:extLst>
          </p:cNvPr>
          <p:cNvSpPr/>
          <p:nvPr/>
        </p:nvSpPr>
        <p:spPr>
          <a:xfrm>
            <a:off x="8830258" y="3018057"/>
            <a:ext cx="1100755" cy="315501"/>
          </a:xfrm>
          <a:prstGeom prst="rect">
            <a:avLst/>
          </a:prstGeom>
          <a:solidFill>
            <a:srgbClr val="00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8D4D15-2BF6-8749-9EF5-8728C5B9A560}"/>
              </a:ext>
            </a:extLst>
          </p:cNvPr>
          <p:cNvSpPr txBox="1"/>
          <p:nvPr/>
        </p:nvSpPr>
        <p:spPr>
          <a:xfrm>
            <a:off x="2093706" y="1848325"/>
            <a:ext cx="355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Virtual </a:t>
            </a:r>
            <a:r>
              <a:rPr lang="de-DE" sz="2000" b="1" dirty="0" err="1"/>
              <a:t>Machine</a:t>
            </a:r>
            <a:endParaRPr lang="de-DE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A60E9F-9CD6-4E59-79E8-69ACDD2AB342}"/>
              </a:ext>
            </a:extLst>
          </p:cNvPr>
          <p:cNvSpPr txBox="1"/>
          <p:nvPr/>
        </p:nvSpPr>
        <p:spPr>
          <a:xfrm>
            <a:off x="6372065" y="1867627"/>
            <a:ext cx="355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Container Engine</a:t>
            </a:r>
          </a:p>
        </p:txBody>
      </p:sp>
    </p:spTree>
    <p:extLst>
      <p:ext uri="{BB962C8B-B14F-4D97-AF65-F5344CB8AC3E}">
        <p14:creationId xmlns:p14="http://schemas.microsoft.com/office/powerpoint/2010/main" val="424741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FF0866-34E9-821E-0619-831AE394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29" y="1618673"/>
            <a:ext cx="10515600" cy="4351338"/>
          </a:xfrm>
        </p:spPr>
        <p:txBody>
          <a:bodyPr/>
          <a:lstStyle/>
          <a:p>
            <a:r>
              <a:rPr lang="de-DE" sz="2800" dirty="0"/>
              <a:t>Infrastructure </a:t>
            </a:r>
            <a:r>
              <a:rPr lang="de-DE" sz="2800" dirty="0" err="1"/>
              <a:t>as</a:t>
            </a:r>
            <a:r>
              <a:rPr lang="de-DE" sz="2800" dirty="0"/>
              <a:t> code</a:t>
            </a:r>
          </a:p>
          <a:p>
            <a:r>
              <a:rPr lang="de-DE" dirty="0"/>
              <a:t>Fast and </a:t>
            </a:r>
            <a:r>
              <a:rPr lang="de-DE" dirty="0" err="1"/>
              <a:t>easily</a:t>
            </a:r>
            <a:r>
              <a:rPr lang="de-DE" dirty="0"/>
              <a:t> portable (</a:t>
            </a:r>
            <a:r>
              <a:rPr lang="de-DE" dirty="0" err="1"/>
              <a:t>small</a:t>
            </a:r>
            <a:r>
              <a:rPr lang="de-DE" dirty="0"/>
              <a:t>)</a:t>
            </a:r>
          </a:p>
          <a:p>
            <a:r>
              <a:rPr lang="de-DE" dirty="0"/>
              <a:t>Basis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and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a </a:t>
            </a:r>
            <a:r>
              <a:rPr lang="de-DE" dirty="0" err="1"/>
              <a:t>microservice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endParaRPr lang="de-DE" dirty="0"/>
          </a:p>
          <a:p>
            <a:endParaRPr lang="de-DE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BF81C-6959-829C-AB1B-BBFE5201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advantages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4C68-2FF3-4013-5779-C23E16B9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BD0C-6CCD-5E41-8C2F-5C4DFE20791B}" type="datetime1">
              <a:rPr lang="de-DE" smtClean="0"/>
              <a:t>04.12.22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2702-8FD8-1B81-F9E5-7A176E9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Julian Gründner - IT-Consulting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2C42-B1C8-7343-0AE3-B4A7117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0710-C226-254F-BE49-02EA81A2F07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4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1584</Words>
  <Application>Microsoft Macintosh PowerPoint</Application>
  <PresentationFormat>Widescreen</PresentationFormat>
  <Paragraphs>376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Menlo</vt:lpstr>
      <vt:lpstr>System Font Regular</vt:lpstr>
      <vt:lpstr>Office Theme</vt:lpstr>
      <vt:lpstr>Docker and GIT basics</vt:lpstr>
      <vt:lpstr>What is GIT?</vt:lpstr>
      <vt:lpstr>GIT – How it works</vt:lpstr>
      <vt:lpstr>GIT – The Commands</vt:lpstr>
      <vt:lpstr>GIT – Branches and Merging</vt:lpstr>
      <vt:lpstr>GIT – Branches and Merging</vt:lpstr>
      <vt:lpstr>What is Docker ?</vt:lpstr>
      <vt:lpstr>Container vs Virtual Machine</vt:lpstr>
      <vt:lpstr>Container advantages</vt:lpstr>
      <vt:lpstr>Docker: from file to running container</vt:lpstr>
      <vt:lpstr>Docker Container Lifecycle</vt:lpstr>
      <vt:lpstr>Container advantages</vt:lpstr>
      <vt:lpstr>Three ways to container persistance</vt:lpstr>
      <vt:lpstr>Docker Registries</vt:lpstr>
      <vt:lpstr>Docker Registries</vt:lpstr>
      <vt:lpstr>Docker Container examples</vt:lpstr>
      <vt:lpstr>The most important docker comands</vt:lpstr>
      <vt:lpstr>Aliases for Docker Commands</vt:lpstr>
      <vt:lpstr>A simple working example</vt:lpstr>
      <vt:lpstr>Useful Docuementation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pi19vypi</dc:creator>
  <cp:lastModifiedBy>Gründner, Julian</cp:lastModifiedBy>
  <cp:revision>52</cp:revision>
  <dcterms:created xsi:type="dcterms:W3CDTF">2022-11-22T10:00:47Z</dcterms:created>
  <dcterms:modified xsi:type="dcterms:W3CDTF">2022-12-04T17:43:23Z</dcterms:modified>
</cp:coreProperties>
</file>