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BB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75" d="100"/>
          <a:sy n="75" d="100"/>
        </p:scale>
        <p:origin x="62" y="4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35511" b="41031"/>
          <a:stretch/>
        </p:blipFill>
        <p:spPr>
          <a:xfrm>
            <a:off x="3947054" y="1358680"/>
            <a:ext cx="7325447" cy="1718354"/>
          </a:xfrm>
          <a:prstGeom prst="rect">
            <a:avLst/>
          </a:prstGeom>
        </p:spPr>
      </p:pic>
      <p:sp>
        <p:nvSpPr>
          <p:cNvPr id="7" name="Rectangle 6"/>
          <p:cNvSpPr/>
          <p:nvPr/>
        </p:nvSpPr>
        <p:spPr>
          <a:xfrm>
            <a:off x="838200" y="1574575"/>
            <a:ext cx="10753898" cy="139360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2" name="Title 1"/>
          <p:cNvSpPr>
            <a:spLocks noGrp="1"/>
          </p:cNvSpPr>
          <p:nvPr>
            <p:ph type="title"/>
          </p:nvPr>
        </p:nvSpPr>
        <p:spPr/>
        <p:txBody>
          <a:bodyPr/>
          <a:lstStyle/>
          <a:p>
            <a:r>
              <a:rPr lang="en-SG" dirty="0">
                <a:solidFill>
                  <a:schemeClr val="accent5"/>
                </a:solidFill>
              </a:rPr>
              <a:t>Can we use analytics to improve ROI?</a:t>
            </a:r>
          </a:p>
        </p:txBody>
      </p:sp>
      <p:sp>
        <p:nvSpPr>
          <p:cNvPr id="3" name="Content Placeholder 2"/>
          <p:cNvSpPr>
            <a:spLocks noGrp="1"/>
          </p:cNvSpPr>
          <p:nvPr>
            <p:ph idx="1"/>
          </p:nvPr>
        </p:nvSpPr>
        <p:spPr>
          <a:xfrm>
            <a:off x="838201" y="1574575"/>
            <a:ext cx="3479800" cy="1393603"/>
          </a:xfrm>
          <a:noFill/>
          <a:ln>
            <a:noFill/>
          </a:ln>
        </p:spPr>
        <p:style>
          <a:lnRef idx="2">
            <a:schemeClr val="dk1"/>
          </a:lnRef>
          <a:fillRef idx="1">
            <a:schemeClr val="lt1"/>
          </a:fillRef>
          <a:effectRef idx="0">
            <a:schemeClr val="dk1"/>
          </a:effectRef>
          <a:fontRef idx="minor">
            <a:schemeClr val="dk1"/>
          </a:fontRef>
        </p:style>
        <p:txBody>
          <a:bodyPr>
            <a:noAutofit/>
          </a:bodyPr>
          <a:lstStyle/>
          <a:p>
            <a:pPr marL="0" indent="0" fontAlgn="base">
              <a:buNone/>
            </a:pPr>
            <a:r>
              <a:rPr lang="en-SG" sz="1200" dirty="0"/>
              <a:t>Only 6% of our customer database actually bought caravan insurance. Can analytics help us predict the type of household most likely to buy?</a:t>
            </a:r>
          </a:p>
          <a:p>
            <a:pPr marL="0" indent="0" fontAlgn="base">
              <a:buNone/>
            </a:pPr>
            <a:r>
              <a:rPr lang="en-SG" sz="1200" i="1" dirty="0"/>
              <a:t>Finding a pattern could help focus our sales efforts where we have the best chance. If we ignore leads with little chance of purchasing, we can increase conversion rates and consequently profit margins.</a:t>
            </a:r>
            <a:endParaRPr lang="en-SG" sz="1200" dirty="0"/>
          </a:p>
        </p:txBody>
      </p:sp>
      <p:sp>
        <p:nvSpPr>
          <p:cNvPr id="8" name="Rectangle 7"/>
          <p:cNvSpPr/>
          <p:nvPr/>
        </p:nvSpPr>
        <p:spPr>
          <a:xfrm>
            <a:off x="830944" y="3076802"/>
            <a:ext cx="10761153" cy="1393603"/>
          </a:xfrm>
          <a:prstGeom prst="rect">
            <a:avLst/>
          </a:prstGeom>
          <a:noFill/>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9" name="Content Placeholder 2"/>
          <p:cNvSpPr txBox="1">
            <a:spLocks/>
          </p:cNvSpPr>
          <p:nvPr/>
        </p:nvSpPr>
        <p:spPr>
          <a:xfrm>
            <a:off x="830946" y="3076802"/>
            <a:ext cx="3479800" cy="139360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fontAlgn="base">
              <a:buFont typeface="Arial" panose="020B0604020202020204" pitchFamily="34" charset="0"/>
              <a:buNone/>
            </a:pPr>
            <a:r>
              <a:rPr lang="en-SG" sz="1200" dirty="0"/>
              <a:t>Even a relatively simple technique, such as logistic regression could be used to predict the probability that a new lead will purchase insurance. </a:t>
            </a:r>
          </a:p>
          <a:p>
            <a:pPr marL="0" indent="0" fontAlgn="base">
              <a:buFont typeface="Arial" panose="020B0604020202020204" pitchFamily="34" charset="0"/>
              <a:buNone/>
            </a:pPr>
            <a:r>
              <a:rPr lang="en-SG" sz="1200" i="1" dirty="0"/>
              <a:t>We don’t have to predict exactly which leads will buy, we only need to reject more of the leads that won’t buy. With such a large proportion, this is rather easy and the risk of rejecting good leads is low.</a:t>
            </a:r>
            <a:endParaRPr lang="en-SG" sz="1200" dirty="0"/>
          </a:p>
        </p:txBody>
      </p:sp>
      <p:sp>
        <p:nvSpPr>
          <p:cNvPr id="11" name="Rectangle 10"/>
          <p:cNvSpPr/>
          <p:nvPr/>
        </p:nvSpPr>
        <p:spPr>
          <a:xfrm>
            <a:off x="838204" y="4593540"/>
            <a:ext cx="10761153" cy="1393603"/>
          </a:xfrm>
          <a:prstGeom prst="rect">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2" name="Content Placeholder 2"/>
          <p:cNvSpPr txBox="1">
            <a:spLocks/>
          </p:cNvSpPr>
          <p:nvPr/>
        </p:nvSpPr>
        <p:spPr>
          <a:xfrm>
            <a:off x="838206" y="4593540"/>
            <a:ext cx="3479800" cy="139360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fontAlgn="base">
              <a:buFont typeface="Arial" panose="020B0604020202020204" pitchFamily="34" charset="0"/>
              <a:buNone/>
            </a:pPr>
            <a:r>
              <a:rPr lang="en-SG" sz="1200" dirty="0"/>
              <a:t>Imagine from our original list of 5822 leads, we could have rejected 3861 + 98 = 3959 as very unlikely to purchase! </a:t>
            </a:r>
          </a:p>
          <a:p>
            <a:pPr marL="0" indent="0" fontAlgn="base">
              <a:buFont typeface="Arial" panose="020B0604020202020204" pitchFamily="34" charset="0"/>
              <a:buNone/>
            </a:pPr>
            <a:r>
              <a:rPr lang="en-SG" sz="1200" i="1" dirty="0"/>
              <a:t>Even if some of those classifications were false negatives, our conversion rates and ROI would rocket. </a:t>
            </a:r>
          </a:p>
        </p:txBody>
      </p:sp>
      <p:graphicFrame>
        <p:nvGraphicFramePr>
          <p:cNvPr id="13" name="Table 12"/>
          <p:cNvGraphicFramePr>
            <a:graphicFrameLocks noGrp="1"/>
          </p:cNvGraphicFramePr>
          <p:nvPr>
            <p:extLst>
              <p:ext uri="{D42A27DB-BD31-4B8C-83A1-F6EECF244321}">
                <p14:modId xmlns:p14="http://schemas.microsoft.com/office/powerpoint/2010/main" val="1999021317"/>
              </p:ext>
            </p:extLst>
          </p:nvPr>
        </p:nvGraphicFramePr>
        <p:xfrm>
          <a:off x="4876801" y="4593537"/>
          <a:ext cx="2982684" cy="1400648"/>
        </p:xfrm>
        <a:graphic>
          <a:graphicData uri="http://schemas.openxmlformats.org/drawingml/2006/table">
            <a:tbl>
              <a:tblPr firstRow="1" bandRow="1"/>
              <a:tblGrid>
                <a:gridCol w="994228">
                  <a:extLst>
                    <a:ext uri="{9D8B030D-6E8A-4147-A177-3AD203B41FA5}">
                      <a16:colId xmlns:a16="http://schemas.microsoft.com/office/drawing/2014/main" val="1263534672"/>
                    </a:ext>
                  </a:extLst>
                </a:gridCol>
                <a:gridCol w="994228">
                  <a:extLst>
                    <a:ext uri="{9D8B030D-6E8A-4147-A177-3AD203B41FA5}">
                      <a16:colId xmlns:a16="http://schemas.microsoft.com/office/drawing/2014/main" val="1373995295"/>
                    </a:ext>
                  </a:extLst>
                </a:gridCol>
                <a:gridCol w="994228">
                  <a:extLst>
                    <a:ext uri="{9D8B030D-6E8A-4147-A177-3AD203B41FA5}">
                      <a16:colId xmlns:a16="http://schemas.microsoft.com/office/drawing/2014/main" val="766188531"/>
                    </a:ext>
                  </a:extLst>
                </a:gridCol>
              </a:tblGrid>
              <a:tr h="511118">
                <a:tc>
                  <a:txBody>
                    <a:bodyPr/>
                    <a:lstStyle/>
                    <a:p>
                      <a:endParaRPr lang="en-SG" sz="1400" dirty="0"/>
                    </a:p>
                  </a:txBody>
                  <a:tcPr/>
                </a:tc>
                <a:tc>
                  <a:txBody>
                    <a:bodyPr/>
                    <a:lstStyle/>
                    <a:p>
                      <a:r>
                        <a:rPr lang="en-SG" sz="1400" dirty="0">
                          <a:solidFill>
                            <a:schemeClr val="accent3">
                              <a:lumMod val="75000"/>
                            </a:schemeClr>
                          </a:solidFill>
                        </a:rPr>
                        <a:t>Predict Unlikely</a:t>
                      </a:r>
                    </a:p>
                  </a:txBody>
                  <a:tcPr/>
                </a:tc>
                <a:tc>
                  <a:txBody>
                    <a:bodyPr/>
                    <a:lstStyle/>
                    <a:p>
                      <a:r>
                        <a:rPr lang="en-SG" sz="1400" dirty="0">
                          <a:solidFill>
                            <a:srgbClr val="55BB88"/>
                          </a:solidFill>
                        </a:rPr>
                        <a:t>Predict Likely</a:t>
                      </a:r>
                    </a:p>
                  </a:txBody>
                  <a:tcPr/>
                </a:tc>
                <a:extLst>
                  <a:ext uri="{0D108BD9-81ED-4DB2-BD59-A6C34878D82A}">
                    <a16:rowId xmlns:a16="http://schemas.microsoft.com/office/drawing/2014/main" val="299933124"/>
                  </a:ext>
                </a:extLst>
              </a:tr>
              <a:tr h="441244">
                <a:tc>
                  <a:txBody>
                    <a:bodyPr/>
                    <a:lstStyle/>
                    <a:p>
                      <a:r>
                        <a:rPr lang="en-SG" sz="1400" dirty="0"/>
                        <a:t>Actual No</a:t>
                      </a:r>
                    </a:p>
                  </a:txBody>
                  <a:tcPr/>
                </a:tc>
                <a:tc>
                  <a:txBody>
                    <a:bodyPr/>
                    <a:lstStyle/>
                    <a:p>
                      <a:r>
                        <a:rPr lang="en-SG" sz="1400" dirty="0">
                          <a:solidFill>
                            <a:schemeClr val="accent3">
                              <a:lumMod val="75000"/>
                            </a:schemeClr>
                          </a:solidFill>
                        </a:rPr>
                        <a:t>3861</a:t>
                      </a:r>
                    </a:p>
                  </a:txBody>
                  <a:tcPr/>
                </a:tc>
                <a:tc>
                  <a:txBody>
                    <a:bodyPr/>
                    <a:lstStyle/>
                    <a:p>
                      <a:r>
                        <a:rPr lang="en-SG" sz="1400" dirty="0">
                          <a:solidFill>
                            <a:srgbClr val="55BB88"/>
                          </a:solidFill>
                        </a:rPr>
                        <a:t>1613</a:t>
                      </a:r>
                    </a:p>
                  </a:txBody>
                  <a:tcPr/>
                </a:tc>
                <a:extLst>
                  <a:ext uri="{0D108BD9-81ED-4DB2-BD59-A6C34878D82A}">
                    <a16:rowId xmlns:a16="http://schemas.microsoft.com/office/drawing/2014/main" val="934018758"/>
                  </a:ext>
                </a:extLst>
              </a:tr>
              <a:tr h="441244">
                <a:tc>
                  <a:txBody>
                    <a:bodyPr/>
                    <a:lstStyle/>
                    <a:p>
                      <a:r>
                        <a:rPr lang="en-SG" sz="1400" dirty="0"/>
                        <a:t>Actual Yes</a:t>
                      </a:r>
                    </a:p>
                  </a:txBody>
                  <a:tcPr/>
                </a:tc>
                <a:tc>
                  <a:txBody>
                    <a:bodyPr/>
                    <a:lstStyle/>
                    <a:p>
                      <a:r>
                        <a:rPr lang="en-SG" sz="1400" dirty="0">
                          <a:solidFill>
                            <a:schemeClr val="accent3">
                              <a:lumMod val="75000"/>
                            </a:schemeClr>
                          </a:solidFill>
                        </a:rPr>
                        <a:t>98</a:t>
                      </a:r>
                    </a:p>
                  </a:txBody>
                  <a:tcPr/>
                </a:tc>
                <a:tc>
                  <a:txBody>
                    <a:bodyPr/>
                    <a:lstStyle/>
                    <a:p>
                      <a:r>
                        <a:rPr lang="en-SG" sz="1400" dirty="0">
                          <a:solidFill>
                            <a:srgbClr val="55BB88"/>
                          </a:solidFill>
                        </a:rPr>
                        <a:t>250</a:t>
                      </a:r>
                    </a:p>
                  </a:txBody>
                  <a:tcPr/>
                </a:tc>
                <a:extLst>
                  <a:ext uri="{0D108BD9-81ED-4DB2-BD59-A6C34878D82A}">
                    <a16:rowId xmlns:a16="http://schemas.microsoft.com/office/drawing/2014/main" val="1234004858"/>
                  </a:ext>
                </a:extLst>
              </a:tr>
            </a:tbl>
          </a:graphicData>
        </a:graphic>
      </p:graphicFrame>
      <p:sp>
        <p:nvSpPr>
          <p:cNvPr id="14" name="Content Placeholder 2"/>
          <p:cNvSpPr txBox="1">
            <a:spLocks/>
          </p:cNvSpPr>
          <p:nvPr/>
        </p:nvSpPr>
        <p:spPr>
          <a:xfrm>
            <a:off x="8117080" y="4593543"/>
            <a:ext cx="3479800" cy="139360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r" fontAlgn="base">
              <a:buFont typeface="Arial" panose="020B0604020202020204" pitchFamily="34" charset="0"/>
              <a:buNone/>
            </a:pPr>
            <a:r>
              <a:rPr lang="en-SG" sz="1200" dirty="0"/>
              <a:t>With only 1613 + 250 = 1863 leads, if we manage to sell 250 insurance policies, this is a 13.4% conversion rate. More than double where we started.</a:t>
            </a:r>
          </a:p>
          <a:p>
            <a:pPr marL="0" indent="0" algn="r" fontAlgn="base">
              <a:buFont typeface="Arial" panose="020B0604020202020204" pitchFamily="34" charset="0"/>
              <a:buNone/>
            </a:pPr>
            <a:r>
              <a:rPr lang="en-SG" sz="1200" i="1" dirty="0"/>
              <a:t>Even though we make 98 fewer sales overall, we’ll soon recoup this because the sales team will have much more time to work on more leads coming in.</a:t>
            </a:r>
          </a:p>
        </p:txBody>
      </p:sp>
      <p:pic>
        <p:nvPicPr>
          <p:cNvPr id="4" name="Picture 3"/>
          <p:cNvPicPr>
            <a:picLocks noChangeAspect="1"/>
          </p:cNvPicPr>
          <p:nvPr/>
        </p:nvPicPr>
        <p:blipFill rotWithShape="1">
          <a:blip r:embed="rId3"/>
          <a:srcRect t="38433" b="44683"/>
          <a:stretch/>
        </p:blipFill>
        <p:spPr>
          <a:xfrm>
            <a:off x="4190486" y="3125106"/>
            <a:ext cx="7279803" cy="1229185"/>
          </a:xfrm>
          <a:prstGeom prst="rect">
            <a:avLst/>
          </a:prstGeom>
        </p:spPr>
      </p:pic>
    </p:spTree>
    <p:extLst>
      <p:ext uri="{BB962C8B-B14F-4D97-AF65-F5344CB8AC3E}">
        <p14:creationId xmlns:p14="http://schemas.microsoft.com/office/powerpoint/2010/main" val="1299251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256</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Can we use analytics to improve ROI?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use analytics to improve ROI?</dc:title>
  <dc:creator>Julian Hatwell</dc:creator>
  <cp:lastModifiedBy>Julian Hatwell</cp:lastModifiedBy>
  <cp:revision>12</cp:revision>
  <dcterms:created xsi:type="dcterms:W3CDTF">2016-07-30T08:55:00Z</dcterms:created>
  <dcterms:modified xsi:type="dcterms:W3CDTF">2016-08-14T06:25:54Z</dcterms:modified>
</cp:coreProperties>
</file>