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1" r:id="rId4"/>
    <p:sldId id="260" r:id="rId5"/>
    <p:sldId id="263" r:id="rId6"/>
    <p:sldId id="264" r:id="rId7"/>
    <p:sldId id="265" r:id="rId8"/>
    <p:sldId id="266"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69" autoAdjust="0"/>
  </p:normalViewPr>
  <p:slideViewPr>
    <p:cSldViewPr snapToGrid="0">
      <p:cViewPr varScale="1">
        <p:scale>
          <a:sx n="103" d="100"/>
          <a:sy n="103"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961CC-80EC-4E46-ABD7-76A92AF65942}" type="datetimeFigureOut">
              <a:rPr lang="de-AT" smtClean="0"/>
              <a:t>26.11.2024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0C37C-B3D1-48B5-8FE2-C911C2BDE387}" type="slidenum">
              <a:rPr lang="de-AT" smtClean="0"/>
              <a:t>‹Nr.›</a:t>
            </a:fld>
            <a:endParaRPr lang="de-AT"/>
          </a:p>
        </p:txBody>
      </p:sp>
    </p:spTree>
    <p:extLst>
      <p:ext uri="{BB962C8B-B14F-4D97-AF65-F5344CB8AC3E}">
        <p14:creationId xmlns:p14="http://schemas.microsoft.com/office/powerpoint/2010/main" val="4168408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155EC-8ADB-E09B-6A93-42C55B9A0BE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C9DA6443-CE96-F2CC-EAEF-8CF7C28FB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DF97D5C-9C7A-1F8C-CDD2-3B19E7FD11ED}"/>
              </a:ext>
            </a:extLst>
          </p:cNvPr>
          <p:cNvSpPr>
            <a:spLocks noGrp="1"/>
          </p:cNvSpPr>
          <p:nvPr>
            <p:ph type="dt" sz="half" idx="10"/>
          </p:nvPr>
        </p:nvSpPr>
        <p:spPr/>
        <p:txBody>
          <a:bodyPr/>
          <a:lstStyle/>
          <a:p>
            <a:fld id="{BFD953E8-4EAB-4F6D-82EF-00A993BE8666}" type="datetime1">
              <a:rPr lang="de-AT" smtClean="0"/>
              <a:t>26.11.2024</a:t>
            </a:fld>
            <a:endParaRPr lang="de-AT"/>
          </a:p>
        </p:txBody>
      </p:sp>
      <p:sp>
        <p:nvSpPr>
          <p:cNvPr id="5" name="Fußzeilenplatzhalter 4">
            <a:extLst>
              <a:ext uri="{FF2B5EF4-FFF2-40B4-BE49-F238E27FC236}">
                <a16:creationId xmlns:a16="http://schemas.microsoft.com/office/drawing/2014/main" id="{8AEA56F6-9D10-554C-99AD-39AEA49427A0}"/>
              </a:ext>
            </a:extLst>
          </p:cNvPr>
          <p:cNvSpPr>
            <a:spLocks noGrp="1"/>
          </p:cNvSpPr>
          <p:nvPr>
            <p:ph type="ftr" sz="quarter" idx="11"/>
          </p:nvPr>
        </p:nvSpPr>
        <p:spPr/>
        <p:txBody>
          <a:bodyPr/>
          <a:lstStyle/>
          <a:p>
            <a:r>
              <a:rPr lang="de-DE"/>
              <a:t>Papiertechnik.at | Blattbildung Modul 3.1.1</a:t>
            </a:r>
            <a:endParaRPr lang="de-AT"/>
          </a:p>
        </p:txBody>
      </p:sp>
      <p:sp>
        <p:nvSpPr>
          <p:cNvPr id="6" name="Foliennummernplatzhalter 5">
            <a:extLst>
              <a:ext uri="{FF2B5EF4-FFF2-40B4-BE49-F238E27FC236}">
                <a16:creationId xmlns:a16="http://schemas.microsoft.com/office/drawing/2014/main" id="{C69F2462-FCD3-45C5-E6F4-04D492C95959}"/>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216518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71C89-AFC2-F9C7-B49C-9D7CFA98F208}"/>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1D2E3189-C6C2-93E6-61E1-7621D871E04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45D642F-8C4A-D8D0-AA3A-9450E7A2ABDD}"/>
              </a:ext>
            </a:extLst>
          </p:cNvPr>
          <p:cNvSpPr>
            <a:spLocks noGrp="1"/>
          </p:cNvSpPr>
          <p:nvPr>
            <p:ph type="dt" sz="half" idx="10"/>
          </p:nvPr>
        </p:nvSpPr>
        <p:spPr/>
        <p:txBody>
          <a:bodyPr/>
          <a:lstStyle/>
          <a:p>
            <a:fld id="{2DA3D812-5F3C-4BB4-ADA2-7EE95187B647}" type="datetime1">
              <a:rPr lang="de-AT" smtClean="0"/>
              <a:t>26.11.2024</a:t>
            </a:fld>
            <a:endParaRPr lang="de-AT"/>
          </a:p>
        </p:txBody>
      </p:sp>
      <p:sp>
        <p:nvSpPr>
          <p:cNvPr id="5" name="Fußzeilenplatzhalter 4">
            <a:extLst>
              <a:ext uri="{FF2B5EF4-FFF2-40B4-BE49-F238E27FC236}">
                <a16:creationId xmlns:a16="http://schemas.microsoft.com/office/drawing/2014/main" id="{E8807D98-E281-8230-FAE1-52D589571B99}"/>
              </a:ext>
            </a:extLst>
          </p:cNvPr>
          <p:cNvSpPr>
            <a:spLocks noGrp="1"/>
          </p:cNvSpPr>
          <p:nvPr>
            <p:ph type="ftr" sz="quarter" idx="11"/>
          </p:nvPr>
        </p:nvSpPr>
        <p:spPr/>
        <p:txBody>
          <a:bodyPr/>
          <a:lstStyle/>
          <a:p>
            <a:r>
              <a:rPr lang="de-DE"/>
              <a:t>Papiertechnik.at | Blattbildung Modul 3.1.1</a:t>
            </a:r>
            <a:endParaRPr lang="de-AT"/>
          </a:p>
        </p:txBody>
      </p:sp>
      <p:sp>
        <p:nvSpPr>
          <p:cNvPr id="6" name="Foliennummernplatzhalter 5">
            <a:extLst>
              <a:ext uri="{FF2B5EF4-FFF2-40B4-BE49-F238E27FC236}">
                <a16:creationId xmlns:a16="http://schemas.microsoft.com/office/drawing/2014/main" id="{D5B8ECF9-4107-EB75-5393-AB95D146DA05}"/>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34950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0B04324-47AC-3A9F-8D9C-C6698C9B694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A6DD0687-ABCD-9B61-EAEA-54B11BDC55D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A794B86-60BE-6512-F0E5-F4DF285F480A}"/>
              </a:ext>
            </a:extLst>
          </p:cNvPr>
          <p:cNvSpPr>
            <a:spLocks noGrp="1"/>
          </p:cNvSpPr>
          <p:nvPr>
            <p:ph type="dt" sz="half" idx="10"/>
          </p:nvPr>
        </p:nvSpPr>
        <p:spPr/>
        <p:txBody>
          <a:bodyPr/>
          <a:lstStyle/>
          <a:p>
            <a:fld id="{6BBB1791-26B1-49E4-8D66-4930A7F49124}" type="datetime1">
              <a:rPr lang="de-AT" smtClean="0"/>
              <a:t>26.11.2024</a:t>
            </a:fld>
            <a:endParaRPr lang="de-AT"/>
          </a:p>
        </p:txBody>
      </p:sp>
      <p:sp>
        <p:nvSpPr>
          <p:cNvPr id="5" name="Fußzeilenplatzhalter 4">
            <a:extLst>
              <a:ext uri="{FF2B5EF4-FFF2-40B4-BE49-F238E27FC236}">
                <a16:creationId xmlns:a16="http://schemas.microsoft.com/office/drawing/2014/main" id="{FE02CF74-2489-035F-3287-EC0F55E1B01D}"/>
              </a:ext>
            </a:extLst>
          </p:cNvPr>
          <p:cNvSpPr>
            <a:spLocks noGrp="1"/>
          </p:cNvSpPr>
          <p:nvPr>
            <p:ph type="ftr" sz="quarter" idx="11"/>
          </p:nvPr>
        </p:nvSpPr>
        <p:spPr/>
        <p:txBody>
          <a:bodyPr/>
          <a:lstStyle/>
          <a:p>
            <a:r>
              <a:rPr lang="de-DE"/>
              <a:t>Papiertechnik.at | Blattbildung Modul 3.1.1</a:t>
            </a:r>
            <a:endParaRPr lang="de-AT"/>
          </a:p>
        </p:txBody>
      </p:sp>
      <p:sp>
        <p:nvSpPr>
          <p:cNvPr id="6" name="Foliennummernplatzhalter 5">
            <a:extLst>
              <a:ext uri="{FF2B5EF4-FFF2-40B4-BE49-F238E27FC236}">
                <a16:creationId xmlns:a16="http://schemas.microsoft.com/office/drawing/2014/main" id="{0607CCFB-3C3F-5DE8-C33F-C43475C4741A}"/>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394481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1D5C7-E5D3-280D-4157-95F53D7C19A3}"/>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0895A0CF-5F5F-505B-37CE-7977DE38BC8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8C844DC0-C917-4FE1-648C-FDB4ED095411}"/>
              </a:ext>
            </a:extLst>
          </p:cNvPr>
          <p:cNvSpPr>
            <a:spLocks noGrp="1"/>
          </p:cNvSpPr>
          <p:nvPr>
            <p:ph type="dt" sz="half" idx="10"/>
          </p:nvPr>
        </p:nvSpPr>
        <p:spPr/>
        <p:txBody>
          <a:bodyPr/>
          <a:lstStyle/>
          <a:p>
            <a:fld id="{10CA707C-2584-4FEB-8FF0-0B510273582B}" type="datetime1">
              <a:rPr lang="de-AT" smtClean="0"/>
              <a:t>26.11.2024</a:t>
            </a:fld>
            <a:endParaRPr lang="de-AT"/>
          </a:p>
        </p:txBody>
      </p:sp>
      <p:sp>
        <p:nvSpPr>
          <p:cNvPr id="5" name="Fußzeilenplatzhalter 4">
            <a:extLst>
              <a:ext uri="{FF2B5EF4-FFF2-40B4-BE49-F238E27FC236}">
                <a16:creationId xmlns:a16="http://schemas.microsoft.com/office/drawing/2014/main" id="{80CACC29-45B1-5D33-80BC-BDBB4F59324C}"/>
              </a:ext>
            </a:extLst>
          </p:cNvPr>
          <p:cNvSpPr>
            <a:spLocks noGrp="1"/>
          </p:cNvSpPr>
          <p:nvPr>
            <p:ph type="ftr" sz="quarter" idx="11"/>
          </p:nvPr>
        </p:nvSpPr>
        <p:spPr/>
        <p:txBody>
          <a:bodyPr/>
          <a:lstStyle/>
          <a:p>
            <a:r>
              <a:rPr lang="de-DE"/>
              <a:t>Papiertechnik.at | Blattbildung Modul 3.1.1</a:t>
            </a:r>
            <a:endParaRPr lang="de-AT"/>
          </a:p>
        </p:txBody>
      </p:sp>
      <p:sp>
        <p:nvSpPr>
          <p:cNvPr id="6" name="Foliennummernplatzhalter 5">
            <a:extLst>
              <a:ext uri="{FF2B5EF4-FFF2-40B4-BE49-F238E27FC236}">
                <a16:creationId xmlns:a16="http://schemas.microsoft.com/office/drawing/2014/main" id="{48A0506E-623A-C82A-0FE2-692E9A6D0A66}"/>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39575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0EAEF-EC3B-C445-8195-6A4ECA272F1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3E2A8FC5-B652-C357-780D-4230F9471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15A78AF-A113-D091-1BE4-1AFA48C0FB79}"/>
              </a:ext>
            </a:extLst>
          </p:cNvPr>
          <p:cNvSpPr>
            <a:spLocks noGrp="1"/>
          </p:cNvSpPr>
          <p:nvPr>
            <p:ph type="dt" sz="half" idx="10"/>
          </p:nvPr>
        </p:nvSpPr>
        <p:spPr/>
        <p:txBody>
          <a:bodyPr/>
          <a:lstStyle/>
          <a:p>
            <a:fld id="{3DEEF51E-972B-43AD-8936-3E2B9AC417F5}" type="datetime1">
              <a:rPr lang="de-AT" smtClean="0"/>
              <a:t>26.11.2024</a:t>
            </a:fld>
            <a:endParaRPr lang="de-AT"/>
          </a:p>
        </p:txBody>
      </p:sp>
      <p:sp>
        <p:nvSpPr>
          <p:cNvPr id="5" name="Fußzeilenplatzhalter 4">
            <a:extLst>
              <a:ext uri="{FF2B5EF4-FFF2-40B4-BE49-F238E27FC236}">
                <a16:creationId xmlns:a16="http://schemas.microsoft.com/office/drawing/2014/main" id="{91E057F5-A691-EAA5-E74D-4FAE93C4B141}"/>
              </a:ext>
            </a:extLst>
          </p:cNvPr>
          <p:cNvSpPr>
            <a:spLocks noGrp="1"/>
          </p:cNvSpPr>
          <p:nvPr>
            <p:ph type="ftr" sz="quarter" idx="11"/>
          </p:nvPr>
        </p:nvSpPr>
        <p:spPr/>
        <p:txBody>
          <a:bodyPr/>
          <a:lstStyle/>
          <a:p>
            <a:r>
              <a:rPr lang="de-DE"/>
              <a:t>Papiertechnik.at | Blattbildung Modul 3.1.1</a:t>
            </a:r>
            <a:endParaRPr lang="de-AT"/>
          </a:p>
        </p:txBody>
      </p:sp>
      <p:sp>
        <p:nvSpPr>
          <p:cNvPr id="6" name="Foliennummernplatzhalter 5">
            <a:extLst>
              <a:ext uri="{FF2B5EF4-FFF2-40B4-BE49-F238E27FC236}">
                <a16:creationId xmlns:a16="http://schemas.microsoft.com/office/drawing/2014/main" id="{BC5CBAB6-76B6-2526-2F7A-13DFB4D3040B}"/>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117282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A90B76-3927-1886-BC59-5CFAC45DC20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C1F73064-B518-919B-D668-46D52B9346B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DCE98DED-6FFC-59F5-A290-D8079C9F1A2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630CC982-AD82-0872-13B6-96BDFBD92CAE}"/>
              </a:ext>
            </a:extLst>
          </p:cNvPr>
          <p:cNvSpPr>
            <a:spLocks noGrp="1"/>
          </p:cNvSpPr>
          <p:nvPr>
            <p:ph type="dt" sz="half" idx="10"/>
          </p:nvPr>
        </p:nvSpPr>
        <p:spPr/>
        <p:txBody>
          <a:bodyPr/>
          <a:lstStyle/>
          <a:p>
            <a:fld id="{EABCFD70-7299-4B98-9F8C-336724F8CE68}" type="datetime1">
              <a:rPr lang="de-AT" smtClean="0"/>
              <a:t>26.11.2024</a:t>
            </a:fld>
            <a:endParaRPr lang="de-AT"/>
          </a:p>
        </p:txBody>
      </p:sp>
      <p:sp>
        <p:nvSpPr>
          <p:cNvPr id="6" name="Fußzeilenplatzhalter 5">
            <a:extLst>
              <a:ext uri="{FF2B5EF4-FFF2-40B4-BE49-F238E27FC236}">
                <a16:creationId xmlns:a16="http://schemas.microsoft.com/office/drawing/2014/main" id="{722F8409-4A9C-01BB-9658-0B9BD5B0B2CA}"/>
              </a:ext>
            </a:extLst>
          </p:cNvPr>
          <p:cNvSpPr>
            <a:spLocks noGrp="1"/>
          </p:cNvSpPr>
          <p:nvPr>
            <p:ph type="ftr" sz="quarter" idx="11"/>
          </p:nvPr>
        </p:nvSpPr>
        <p:spPr/>
        <p:txBody>
          <a:bodyPr/>
          <a:lstStyle/>
          <a:p>
            <a:r>
              <a:rPr lang="de-DE"/>
              <a:t>Papiertechnik.at | Blattbildung Modul 3.1.1</a:t>
            </a:r>
            <a:endParaRPr lang="de-AT"/>
          </a:p>
        </p:txBody>
      </p:sp>
      <p:sp>
        <p:nvSpPr>
          <p:cNvPr id="7" name="Foliennummernplatzhalter 6">
            <a:extLst>
              <a:ext uri="{FF2B5EF4-FFF2-40B4-BE49-F238E27FC236}">
                <a16:creationId xmlns:a16="http://schemas.microsoft.com/office/drawing/2014/main" id="{23F2676F-3BB3-03B2-BE6B-70668EBF563F}"/>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129312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6680D3-5BF2-D627-1FC7-746A69797F40}"/>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992B8F8B-654F-802C-3F79-08125F52A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845F9C1-D2BF-68F7-6919-21EA4050642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CE6B8FEF-2751-337F-C465-3F6AA2BDD2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4AA0DE1-C256-BADE-5602-2DA37D32409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1E187183-550F-20D1-F2A9-D713AD03C119}"/>
              </a:ext>
            </a:extLst>
          </p:cNvPr>
          <p:cNvSpPr>
            <a:spLocks noGrp="1"/>
          </p:cNvSpPr>
          <p:nvPr>
            <p:ph type="dt" sz="half" idx="10"/>
          </p:nvPr>
        </p:nvSpPr>
        <p:spPr/>
        <p:txBody>
          <a:bodyPr/>
          <a:lstStyle/>
          <a:p>
            <a:fld id="{AE3A5A7A-63A0-4560-AD5C-EB20AADBDA72}" type="datetime1">
              <a:rPr lang="de-AT" smtClean="0"/>
              <a:t>26.11.2024</a:t>
            </a:fld>
            <a:endParaRPr lang="de-AT"/>
          </a:p>
        </p:txBody>
      </p:sp>
      <p:sp>
        <p:nvSpPr>
          <p:cNvPr id="8" name="Fußzeilenplatzhalter 7">
            <a:extLst>
              <a:ext uri="{FF2B5EF4-FFF2-40B4-BE49-F238E27FC236}">
                <a16:creationId xmlns:a16="http://schemas.microsoft.com/office/drawing/2014/main" id="{EADC4C55-7219-5598-A6B6-3E9F709C5A08}"/>
              </a:ext>
            </a:extLst>
          </p:cNvPr>
          <p:cNvSpPr>
            <a:spLocks noGrp="1"/>
          </p:cNvSpPr>
          <p:nvPr>
            <p:ph type="ftr" sz="quarter" idx="11"/>
          </p:nvPr>
        </p:nvSpPr>
        <p:spPr/>
        <p:txBody>
          <a:bodyPr/>
          <a:lstStyle/>
          <a:p>
            <a:r>
              <a:rPr lang="de-DE"/>
              <a:t>Papiertechnik.at | Blattbildung Modul 3.1.1</a:t>
            </a:r>
            <a:endParaRPr lang="de-AT"/>
          </a:p>
        </p:txBody>
      </p:sp>
      <p:sp>
        <p:nvSpPr>
          <p:cNvPr id="9" name="Foliennummernplatzhalter 8">
            <a:extLst>
              <a:ext uri="{FF2B5EF4-FFF2-40B4-BE49-F238E27FC236}">
                <a16:creationId xmlns:a16="http://schemas.microsoft.com/office/drawing/2014/main" id="{7E5670F7-24E0-E247-4809-625919274991}"/>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284007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69C5D7-8E36-91A8-B6B8-E653AF07A3FE}"/>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B9B01FE1-6179-B3E2-1679-2620E41E74C8}"/>
              </a:ext>
            </a:extLst>
          </p:cNvPr>
          <p:cNvSpPr>
            <a:spLocks noGrp="1"/>
          </p:cNvSpPr>
          <p:nvPr>
            <p:ph type="dt" sz="half" idx="10"/>
          </p:nvPr>
        </p:nvSpPr>
        <p:spPr/>
        <p:txBody>
          <a:bodyPr/>
          <a:lstStyle/>
          <a:p>
            <a:fld id="{8A0CA5D9-177A-471A-A013-237631887AAA}" type="datetime1">
              <a:rPr lang="de-AT" smtClean="0"/>
              <a:t>26.11.2024</a:t>
            </a:fld>
            <a:endParaRPr lang="de-AT"/>
          </a:p>
        </p:txBody>
      </p:sp>
      <p:sp>
        <p:nvSpPr>
          <p:cNvPr id="4" name="Fußzeilenplatzhalter 3">
            <a:extLst>
              <a:ext uri="{FF2B5EF4-FFF2-40B4-BE49-F238E27FC236}">
                <a16:creationId xmlns:a16="http://schemas.microsoft.com/office/drawing/2014/main" id="{5EA462A7-E750-37C5-ED5E-21DBD239BBA5}"/>
              </a:ext>
            </a:extLst>
          </p:cNvPr>
          <p:cNvSpPr>
            <a:spLocks noGrp="1"/>
          </p:cNvSpPr>
          <p:nvPr>
            <p:ph type="ftr" sz="quarter" idx="11"/>
          </p:nvPr>
        </p:nvSpPr>
        <p:spPr/>
        <p:txBody>
          <a:bodyPr/>
          <a:lstStyle/>
          <a:p>
            <a:r>
              <a:rPr lang="de-DE"/>
              <a:t>Papiertechnik.at | Blattbildung Modul 3.1.1</a:t>
            </a:r>
            <a:endParaRPr lang="de-AT"/>
          </a:p>
        </p:txBody>
      </p:sp>
      <p:sp>
        <p:nvSpPr>
          <p:cNvPr id="5" name="Foliennummernplatzhalter 4">
            <a:extLst>
              <a:ext uri="{FF2B5EF4-FFF2-40B4-BE49-F238E27FC236}">
                <a16:creationId xmlns:a16="http://schemas.microsoft.com/office/drawing/2014/main" id="{6D62E970-05AE-EF98-4D72-30FAF18D6C1A}"/>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385711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0F6750E-465C-4149-94E0-B22FE6961ECB}"/>
              </a:ext>
            </a:extLst>
          </p:cNvPr>
          <p:cNvSpPr>
            <a:spLocks noGrp="1"/>
          </p:cNvSpPr>
          <p:nvPr>
            <p:ph type="dt" sz="half" idx="10"/>
          </p:nvPr>
        </p:nvSpPr>
        <p:spPr/>
        <p:txBody>
          <a:bodyPr/>
          <a:lstStyle/>
          <a:p>
            <a:fld id="{61B469A9-0F64-4FE4-A2AA-E00DE240B5BA}" type="datetime1">
              <a:rPr lang="de-AT" smtClean="0"/>
              <a:t>26.11.2024</a:t>
            </a:fld>
            <a:endParaRPr lang="de-AT"/>
          </a:p>
        </p:txBody>
      </p:sp>
      <p:sp>
        <p:nvSpPr>
          <p:cNvPr id="3" name="Fußzeilenplatzhalter 2">
            <a:extLst>
              <a:ext uri="{FF2B5EF4-FFF2-40B4-BE49-F238E27FC236}">
                <a16:creationId xmlns:a16="http://schemas.microsoft.com/office/drawing/2014/main" id="{BCD20115-0EF0-464B-C6F6-22085757EFF8}"/>
              </a:ext>
            </a:extLst>
          </p:cNvPr>
          <p:cNvSpPr>
            <a:spLocks noGrp="1"/>
          </p:cNvSpPr>
          <p:nvPr>
            <p:ph type="ftr" sz="quarter" idx="11"/>
          </p:nvPr>
        </p:nvSpPr>
        <p:spPr/>
        <p:txBody>
          <a:bodyPr/>
          <a:lstStyle/>
          <a:p>
            <a:r>
              <a:rPr lang="de-DE"/>
              <a:t>Papiertechnik.at | Blattbildung Modul 3.1.1</a:t>
            </a:r>
            <a:endParaRPr lang="de-AT"/>
          </a:p>
        </p:txBody>
      </p:sp>
      <p:sp>
        <p:nvSpPr>
          <p:cNvPr id="4" name="Foliennummernplatzhalter 3">
            <a:extLst>
              <a:ext uri="{FF2B5EF4-FFF2-40B4-BE49-F238E27FC236}">
                <a16:creationId xmlns:a16="http://schemas.microsoft.com/office/drawing/2014/main" id="{0D9296A5-8A27-E984-3BF2-79976A1E1C54}"/>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314456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B0C3FB-5FE9-2BF9-A509-0A0530C116A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2E86EBF1-F76F-7B44-24D1-E9F7280CAA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A186592B-A85F-2B44-BDC0-56B41BDA8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CC6215F-94E4-0FCF-0E34-5F26FAA72832}"/>
              </a:ext>
            </a:extLst>
          </p:cNvPr>
          <p:cNvSpPr>
            <a:spLocks noGrp="1"/>
          </p:cNvSpPr>
          <p:nvPr>
            <p:ph type="dt" sz="half" idx="10"/>
          </p:nvPr>
        </p:nvSpPr>
        <p:spPr/>
        <p:txBody>
          <a:bodyPr/>
          <a:lstStyle/>
          <a:p>
            <a:fld id="{7C75E84F-EE87-4D34-8274-25DAE47D499E}" type="datetime1">
              <a:rPr lang="de-AT" smtClean="0"/>
              <a:t>26.11.2024</a:t>
            </a:fld>
            <a:endParaRPr lang="de-AT"/>
          </a:p>
        </p:txBody>
      </p:sp>
      <p:sp>
        <p:nvSpPr>
          <p:cNvPr id="6" name="Fußzeilenplatzhalter 5">
            <a:extLst>
              <a:ext uri="{FF2B5EF4-FFF2-40B4-BE49-F238E27FC236}">
                <a16:creationId xmlns:a16="http://schemas.microsoft.com/office/drawing/2014/main" id="{88048795-F8A4-A91A-663F-0FF16DECF9E4}"/>
              </a:ext>
            </a:extLst>
          </p:cNvPr>
          <p:cNvSpPr>
            <a:spLocks noGrp="1"/>
          </p:cNvSpPr>
          <p:nvPr>
            <p:ph type="ftr" sz="quarter" idx="11"/>
          </p:nvPr>
        </p:nvSpPr>
        <p:spPr/>
        <p:txBody>
          <a:bodyPr/>
          <a:lstStyle/>
          <a:p>
            <a:r>
              <a:rPr lang="de-DE"/>
              <a:t>Papiertechnik.at | Blattbildung Modul 3.1.1</a:t>
            </a:r>
            <a:endParaRPr lang="de-AT"/>
          </a:p>
        </p:txBody>
      </p:sp>
      <p:sp>
        <p:nvSpPr>
          <p:cNvPr id="7" name="Foliennummernplatzhalter 6">
            <a:extLst>
              <a:ext uri="{FF2B5EF4-FFF2-40B4-BE49-F238E27FC236}">
                <a16:creationId xmlns:a16="http://schemas.microsoft.com/office/drawing/2014/main" id="{E571E3E4-A6EE-A610-FA88-89A3D67CB2AD}"/>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85589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BA7B73-1047-794E-BAB1-05B8E4C1B9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34BEAFED-3307-A5ED-CB04-B4FA012B6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4AEFA529-C475-F5B6-57C1-CC2CE8E93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518748F-897A-3388-260C-119822F05E59}"/>
              </a:ext>
            </a:extLst>
          </p:cNvPr>
          <p:cNvSpPr>
            <a:spLocks noGrp="1"/>
          </p:cNvSpPr>
          <p:nvPr>
            <p:ph type="dt" sz="half" idx="10"/>
          </p:nvPr>
        </p:nvSpPr>
        <p:spPr/>
        <p:txBody>
          <a:bodyPr/>
          <a:lstStyle/>
          <a:p>
            <a:fld id="{1C204C19-A887-4084-B810-945FEAF7B1FD}" type="datetime1">
              <a:rPr lang="de-AT" smtClean="0"/>
              <a:t>26.11.2024</a:t>
            </a:fld>
            <a:endParaRPr lang="de-AT"/>
          </a:p>
        </p:txBody>
      </p:sp>
      <p:sp>
        <p:nvSpPr>
          <p:cNvPr id="6" name="Fußzeilenplatzhalter 5">
            <a:extLst>
              <a:ext uri="{FF2B5EF4-FFF2-40B4-BE49-F238E27FC236}">
                <a16:creationId xmlns:a16="http://schemas.microsoft.com/office/drawing/2014/main" id="{A882CFEE-B06E-F76B-D748-CEADF9E9E9DD}"/>
              </a:ext>
            </a:extLst>
          </p:cNvPr>
          <p:cNvSpPr>
            <a:spLocks noGrp="1"/>
          </p:cNvSpPr>
          <p:nvPr>
            <p:ph type="ftr" sz="quarter" idx="11"/>
          </p:nvPr>
        </p:nvSpPr>
        <p:spPr/>
        <p:txBody>
          <a:bodyPr/>
          <a:lstStyle/>
          <a:p>
            <a:r>
              <a:rPr lang="de-DE"/>
              <a:t>Papiertechnik.at | Blattbildung Modul 3.1.1</a:t>
            </a:r>
            <a:endParaRPr lang="de-AT"/>
          </a:p>
        </p:txBody>
      </p:sp>
      <p:sp>
        <p:nvSpPr>
          <p:cNvPr id="7" name="Foliennummernplatzhalter 6">
            <a:extLst>
              <a:ext uri="{FF2B5EF4-FFF2-40B4-BE49-F238E27FC236}">
                <a16:creationId xmlns:a16="http://schemas.microsoft.com/office/drawing/2014/main" id="{4E002BAA-72B1-2EBE-EC3E-C0531DBCB40F}"/>
              </a:ext>
            </a:extLst>
          </p:cNvPr>
          <p:cNvSpPr>
            <a:spLocks noGrp="1"/>
          </p:cNvSpPr>
          <p:nvPr>
            <p:ph type="sldNum" sz="quarter" idx="12"/>
          </p:nvPr>
        </p:nvSpPr>
        <p:spPr/>
        <p:txBody>
          <a:bodyPr/>
          <a:lstStyle/>
          <a:p>
            <a:fld id="{2500592C-8A62-4303-99D2-A31F054A6D45}" type="slidenum">
              <a:rPr lang="de-AT" smtClean="0"/>
              <a:t>‹Nr.›</a:t>
            </a:fld>
            <a:endParaRPr lang="de-AT"/>
          </a:p>
        </p:txBody>
      </p:sp>
    </p:spTree>
    <p:extLst>
      <p:ext uri="{BB962C8B-B14F-4D97-AF65-F5344CB8AC3E}">
        <p14:creationId xmlns:p14="http://schemas.microsoft.com/office/powerpoint/2010/main" val="329690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16845A2-472E-A4FB-1672-8F99CB0B8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06354EE2-5396-4B6A-9BEE-60908933A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F5E6C6D-66F9-64E3-746A-67B65A98E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3B661-70E3-4B92-8219-DF65B4E5543C}" type="datetime1">
              <a:rPr lang="de-AT" smtClean="0"/>
              <a:t>26.11.2024</a:t>
            </a:fld>
            <a:endParaRPr lang="de-AT"/>
          </a:p>
        </p:txBody>
      </p:sp>
      <p:sp>
        <p:nvSpPr>
          <p:cNvPr id="5" name="Fußzeilenplatzhalter 4">
            <a:extLst>
              <a:ext uri="{FF2B5EF4-FFF2-40B4-BE49-F238E27FC236}">
                <a16:creationId xmlns:a16="http://schemas.microsoft.com/office/drawing/2014/main" id="{F1060165-6F5E-9737-0579-617132938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Papiertechnik.at | Blattbildung Modul 3.1.1</a:t>
            </a:r>
            <a:endParaRPr lang="de-AT"/>
          </a:p>
        </p:txBody>
      </p:sp>
      <p:sp>
        <p:nvSpPr>
          <p:cNvPr id="6" name="Foliennummernplatzhalter 5">
            <a:extLst>
              <a:ext uri="{FF2B5EF4-FFF2-40B4-BE49-F238E27FC236}">
                <a16:creationId xmlns:a16="http://schemas.microsoft.com/office/drawing/2014/main" id="{16295406-7B2A-3330-0F6D-5EDAC788A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0592C-8A62-4303-99D2-A31F054A6D45}" type="slidenum">
              <a:rPr lang="de-AT" smtClean="0"/>
              <a:t>‹Nr.›</a:t>
            </a:fld>
            <a:endParaRPr lang="de-AT"/>
          </a:p>
        </p:txBody>
      </p:sp>
    </p:spTree>
    <p:extLst>
      <p:ext uri="{BB962C8B-B14F-4D97-AF65-F5344CB8AC3E}">
        <p14:creationId xmlns:p14="http://schemas.microsoft.com/office/powerpoint/2010/main" val="208969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025A77-D3C4-C7A5-5FB8-974BCA98BC55}"/>
              </a:ext>
            </a:extLst>
          </p:cNvPr>
          <p:cNvSpPr>
            <a:spLocks noGrp="1"/>
          </p:cNvSpPr>
          <p:nvPr>
            <p:ph type="ctrTitle"/>
          </p:nvPr>
        </p:nvSpPr>
        <p:spPr>
          <a:xfrm>
            <a:off x="1524000" y="602618"/>
            <a:ext cx="9144000" cy="997582"/>
          </a:xfrm>
        </p:spPr>
        <p:txBody>
          <a:bodyPr>
            <a:normAutofit/>
          </a:bodyPr>
          <a:lstStyle/>
          <a:p>
            <a:r>
              <a:rPr lang="de-DE" dirty="0">
                <a:latin typeface="Arial" panose="020B0604020202020204" pitchFamily="34" charset="0"/>
                <a:cs typeface="Arial" panose="020B0604020202020204" pitchFamily="34" charset="0"/>
              </a:rPr>
              <a:t>Blattbildung Allgemein</a:t>
            </a:r>
            <a:endParaRPr lang="de-AT" dirty="0">
              <a:latin typeface="Arial" panose="020B0604020202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FC638BD9-890B-EBEF-E8C9-98D85BFEA23F}"/>
              </a:ext>
            </a:extLst>
          </p:cNvPr>
          <p:cNvSpPr>
            <a:spLocks noGrp="1"/>
          </p:cNvSpPr>
          <p:nvPr>
            <p:ph type="subTitle" idx="1"/>
          </p:nvPr>
        </p:nvSpPr>
        <p:spPr>
          <a:xfrm>
            <a:off x="1524000" y="5770484"/>
            <a:ext cx="9144000" cy="650289"/>
          </a:xfrm>
        </p:spPr>
        <p:txBody>
          <a:bodyPr/>
          <a:lstStyle/>
          <a:p>
            <a:r>
              <a:rPr lang="de-DE" dirty="0">
                <a:latin typeface="Arial" panose="020B0604020202020204" pitchFamily="34" charset="0"/>
                <a:cs typeface="Arial" panose="020B0604020202020204" pitchFamily="34" charset="0"/>
              </a:rPr>
              <a:t>Modul 1.1.1</a:t>
            </a:r>
            <a:endParaRPr lang="de-AT" dirty="0">
              <a:latin typeface="Arial" panose="020B0604020202020204" pitchFamily="34" charset="0"/>
              <a:cs typeface="Arial" panose="020B0604020202020204" pitchFamily="34" charset="0"/>
            </a:endParaRPr>
          </a:p>
        </p:txBody>
      </p:sp>
      <p:sp>
        <p:nvSpPr>
          <p:cNvPr id="4" name="Fußzeilenplatzhalter 3">
            <a:extLst>
              <a:ext uri="{FF2B5EF4-FFF2-40B4-BE49-F238E27FC236}">
                <a16:creationId xmlns:a16="http://schemas.microsoft.com/office/drawing/2014/main" id="{9FACE4FD-6A9E-7FEF-AF48-FCFBB9651F4D}"/>
              </a:ext>
            </a:extLst>
          </p:cNvPr>
          <p:cNvSpPr>
            <a:spLocks noGrp="1"/>
          </p:cNvSpPr>
          <p:nvPr>
            <p:ph type="ftr" sz="quarter" idx="11"/>
          </p:nvPr>
        </p:nvSpPr>
        <p:spPr/>
        <p:txBody>
          <a:bodyPr/>
          <a:lstStyle/>
          <a:p>
            <a:r>
              <a:rPr lang="de-DE"/>
              <a:t>Papiertechnik.at | Blattbildung Modul 3.1.1</a:t>
            </a:r>
            <a:endParaRPr lang="de-AT"/>
          </a:p>
        </p:txBody>
      </p:sp>
    </p:spTree>
    <p:extLst>
      <p:ext uri="{BB962C8B-B14F-4D97-AF65-F5344CB8AC3E}">
        <p14:creationId xmlns:p14="http://schemas.microsoft.com/office/powerpoint/2010/main" val="246842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1">
                <a:lumMod val="85000"/>
              </a:schemeClr>
            </a:gs>
          </a:gsLst>
          <a:lin ang="5400000" scaled="1"/>
        </a:gradFill>
        <a:effectLst/>
      </p:bgPr>
    </p:bg>
    <p:spTree>
      <p:nvGrpSpPr>
        <p:cNvPr id="1" name="">
          <a:extLst>
            <a:ext uri="{FF2B5EF4-FFF2-40B4-BE49-F238E27FC236}">
              <a16:creationId xmlns:a16="http://schemas.microsoft.com/office/drawing/2014/main" id="{69E915FD-94BB-0A79-29BE-4AFFF7BBE6C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F5F075F-1F41-FB67-9192-D45DF1B3FAFC}"/>
              </a:ext>
            </a:extLst>
          </p:cNvPr>
          <p:cNvSpPr>
            <a:spLocks noGrp="1"/>
          </p:cNvSpPr>
          <p:nvPr>
            <p:ph type="ctrTitle"/>
          </p:nvPr>
        </p:nvSpPr>
        <p:spPr>
          <a:xfrm>
            <a:off x="1524000" y="602618"/>
            <a:ext cx="9144000" cy="997582"/>
          </a:xfrm>
        </p:spPr>
        <p:txBody>
          <a:bodyPr>
            <a:normAutofit/>
          </a:bodyPr>
          <a:lstStyle/>
          <a:p>
            <a:r>
              <a:rPr lang="de-DE" dirty="0">
                <a:latin typeface="Arial" panose="020B0604020202020204" pitchFamily="34" charset="0"/>
                <a:cs typeface="Arial" panose="020B0604020202020204" pitchFamily="34" charset="0"/>
              </a:rPr>
              <a:t>Themen:</a:t>
            </a:r>
            <a:endParaRPr lang="de-AT" dirty="0">
              <a:latin typeface="Arial" panose="020B0604020202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E1F6B236-97FA-CA35-F8A1-7D61FFF75B42}"/>
              </a:ext>
            </a:extLst>
          </p:cNvPr>
          <p:cNvSpPr>
            <a:spLocks noGrp="1"/>
          </p:cNvSpPr>
          <p:nvPr>
            <p:ph type="subTitle" idx="1"/>
          </p:nvPr>
        </p:nvSpPr>
        <p:spPr>
          <a:xfrm>
            <a:off x="494522" y="2332653"/>
            <a:ext cx="10173478" cy="4088120"/>
          </a:xfrm>
        </p:spPr>
        <p:txBody>
          <a:bodyPr/>
          <a:lstStyle/>
          <a:p>
            <a:pPr marL="342900" indent="-342900" algn="l">
              <a:buFontTx/>
              <a:buChar char="-"/>
            </a:pPr>
            <a:r>
              <a:rPr lang="de-DE" dirty="0">
                <a:latin typeface="Arial" panose="020B0604020202020204" pitchFamily="34" charset="0"/>
                <a:cs typeface="Arial" panose="020B0604020202020204" pitchFamily="34" charset="0"/>
              </a:rPr>
              <a:t>Unterschied Papier und Karton</a:t>
            </a:r>
          </a:p>
          <a:p>
            <a:pPr marL="342900" indent="-342900" algn="l">
              <a:buFontTx/>
              <a:buChar char="-"/>
            </a:pPr>
            <a:r>
              <a:rPr lang="de-DE" dirty="0">
                <a:latin typeface="Arial" panose="020B0604020202020204" pitchFamily="34" charset="0"/>
                <a:cs typeface="Arial" panose="020B0604020202020204" pitchFamily="34" charset="0"/>
              </a:rPr>
              <a:t>Parameter und Eigenschaften</a:t>
            </a:r>
          </a:p>
          <a:p>
            <a:pPr marL="342900" indent="-342900" algn="l">
              <a:buFontTx/>
              <a:buChar char="-"/>
            </a:pPr>
            <a:r>
              <a:rPr lang="de-DE" dirty="0">
                <a:latin typeface="Arial" panose="020B0604020202020204" pitchFamily="34" charset="0"/>
                <a:cs typeface="Arial" panose="020B0604020202020204" pitchFamily="34" charset="0"/>
              </a:rPr>
              <a:t>Formation</a:t>
            </a:r>
          </a:p>
          <a:p>
            <a:pPr marL="342900" indent="-342900" algn="l">
              <a:buFontTx/>
              <a:buChar char="-"/>
            </a:pPr>
            <a:r>
              <a:rPr lang="de-DE" dirty="0">
                <a:latin typeface="Arial" panose="020B0604020202020204" pitchFamily="34" charset="0"/>
                <a:cs typeface="Arial" panose="020B0604020202020204" pitchFamily="34" charset="0"/>
              </a:rPr>
              <a:t>Grundtypen von Papiermaschinen </a:t>
            </a:r>
          </a:p>
          <a:p>
            <a:pPr marL="342900" indent="-342900" algn="l">
              <a:buFontTx/>
              <a:buChar char="-"/>
            </a:pPr>
            <a:r>
              <a:rPr lang="de-DE" dirty="0">
                <a:latin typeface="Arial" panose="020B0604020202020204" pitchFamily="34" charset="0"/>
                <a:cs typeface="Arial" panose="020B0604020202020204" pitchFamily="34" charset="0"/>
              </a:rPr>
              <a:t>Grundtypen von Kartonmaschinen</a:t>
            </a:r>
          </a:p>
          <a:p>
            <a:pPr algn="l"/>
            <a:endParaRPr lang="de-AT" dirty="0">
              <a:latin typeface="Arial" panose="020B0604020202020204" pitchFamily="34" charset="0"/>
              <a:cs typeface="Arial" panose="020B0604020202020204" pitchFamily="34" charset="0"/>
            </a:endParaRPr>
          </a:p>
        </p:txBody>
      </p:sp>
      <p:sp>
        <p:nvSpPr>
          <p:cNvPr id="4" name="Fußzeilenplatzhalter 3">
            <a:extLst>
              <a:ext uri="{FF2B5EF4-FFF2-40B4-BE49-F238E27FC236}">
                <a16:creationId xmlns:a16="http://schemas.microsoft.com/office/drawing/2014/main" id="{7CEAC3B6-43C5-B05C-81C9-846E58DC4299}"/>
              </a:ext>
            </a:extLst>
          </p:cNvPr>
          <p:cNvSpPr>
            <a:spLocks noGrp="1"/>
          </p:cNvSpPr>
          <p:nvPr>
            <p:ph type="ftr" sz="quarter" idx="11"/>
          </p:nvPr>
        </p:nvSpPr>
        <p:spPr/>
        <p:txBody>
          <a:bodyPr/>
          <a:lstStyle/>
          <a:p>
            <a:r>
              <a:rPr lang="de-DE"/>
              <a:t>Papiertechnik.at | Blattbildung Modul 3.1.1</a:t>
            </a:r>
            <a:endParaRPr lang="de-AT"/>
          </a:p>
        </p:txBody>
      </p:sp>
    </p:spTree>
    <p:extLst>
      <p:ext uri="{BB962C8B-B14F-4D97-AF65-F5344CB8AC3E}">
        <p14:creationId xmlns:p14="http://schemas.microsoft.com/office/powerpoint/2010/main" val="24032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1">
                <a:lumMod val="85000"/>
              </a:schemeClr>
            </a:gs>
          </a:gsLst>
          <a:lin ang="5400000" scaled="1"/>
        </a:gradFill>
        <a:effectLst/>
      </p:bgPr>
    </p:bg>
    <p:spTree>
      <p:nvGrpSpPr>
        <p:cNvPr id="1" name="">
          <a:extLst>
            <a:ext uri="{FF2B5EF4-FFF2-40B4-BE49-F238E27FC236}">
              <a16:creationId xmlns:a16="http://schemas.microsoft.com/office/drawing/2014/main" id="{3A31110E-8EC5-4B68-835F-72750947332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628DB4E-1A50-72A3-D689-00D6BE2DF892}"/>
              </a:ext>
            </a:extLst>
          </p:cNvPr>
          <p:cNvSpPr>
            <a:spLocks noGrp="1"/>
          </p:cNvSpPr>
          <p:nvPr>
            <p:ph type="ctrTitle"/>
          </p:nvPr>
        </p:nvSpPr>
        <p:spPr>
          <a:xfrm>
            <a:off x="494523" y="621280"/>
            <a:ext cx="10173478" cy="997582"/>
          </a:xfrm>
        </p:spPr>
        <p:txBody>
          <a:bodyPr>
            <a:normAutofit fontScale="90000"/>
          </a:bodyPr>
          <a:lstStyle/>
          <a:p>
            <a:r>
              <a:rPr lang="de-DE" dirty="0">
                <a:latin typeface="Arial" panose="020B0604020202020204" pitchFamily="34" charset="0"/>
                <a:cs typeface="Arial" panose="020B0604020202020204" pitchFamily="34" charset="0"/>
              </a:rPr>
              <a:t>Unterschied Papier und Karton</a:t>
            </a:r>
            <a:endParaRPr lang="de-AT" dirty="0">
              <a:latin typeface="Arial" panose="020B0604020202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C9D9898C-24E5-B94F-1FBA-31144D6275D8}"/>
              </a:ext>
            </a:extLst>
          </p:cNvPr>
          <p:cNvSpPr>
            <a:spLocks noGrp="1"/>
          </p:cNvSpPr>
          <p:nvPr>
            <p:ph type="subTitle" idx="1"/>
          </p:nvPr>
        </p:nvSpPr>
        <p:spPr>
          <a:xfrm>
            <a:off x="2018522" y="2211986"/>
            <a:ext cx="10173478" cy="365125"/>
          </a:xfrm>
        </p:spPr>
        <p:txBody>
          <a:bodyPr>
            <a:normAutofit fontScale="92500" lnSpcReduction="10000"/>
          </a:bodyPr>
          <a:lstStyle/>
          <a:p>
            <a:pPr algn="l"/>
            <a:r>
              <a:rPr lang="de-DE" dirty="0">
                <a:latin typeface="Arial" panose="020B0604020202020204" pitchFamily="34" charset="0"/>
                <a:cs typeface="Arial" panose="020B0604020202020204" pitchFamily="34" charset="0"/>
              </a:rPr>
              <a:t>= Bis zu einer Flächenbezogenen Masse von 225 g/m²</a:t>
            </a:r>
            <a:endParaRPr lang="de-AT" dirty="0">
              <a:latin typeface="Arial" panose="020B0604020202020204" pitchFamily="34" charset="0"/>
              <a:cs typeface="Arial" panose="020B0604020202020204" pitchFamily="34" charset="0"/>
            </a:endParaRPr>
          </a:p>
        </p:txBody>
      </p:sp>
      <p:sp>
        <p:nvSpPr>
          <p:cNvPr id="4" name="Fußzeilenplatzhalter 3">
            <a:extLst>
              <a:ext uri="{FF2B5EF4-FFF2-40B4-BE49-F238E27FC236}">
                <a16:creationId xmlns:a16="http://schemas.microsoft.com/office/drawing/2014/main" id="{A0B22097-B0A8-81A6-FA85-C6487E01912C}"/>
              </a:ext>
            </a:extLst>
          </p:cNvPr>
          <p:cNvSpPr>
            <a:spLocks noGrp="1"/>
          </p:cNvSpPr>
          <p:nvPr>
            <p:ph type="ftr" sz="quarter" idx="11"/>
          </p:nvPr>
        </p:nvSpPr>
        <p:spPr/>
        <p:txBody>
          <a:bodyPr/>
          <a:lstStyle/>
          <a:p>
            <a:r>
              <a:rPr lang="de-DE"/>
              <a:t>Papiertechnik.at | Blattbildung Modul 3.1.1</a:t>
            </a:r>
            <a:endParaRPr lang="de-AT"/>
          </a:p>
        </p:txBody>
      </p:sp>
      <p:sp>
        <p:nvSpPr>
          <p:cNvPr id="5" name="Rechteck 4">
            <a:extLst>
              <a:ext uri="{FF2B5EF4-FFF2-40B4-BE49-F238E27FC236}">
                <a16:creationId xmlns:a16="http://schemas.microsoft.com/office/drawing/2014/main" id="{3C812B08-E098-2263-A41C-19739C0EDC91}"/>
              </a:ext>
            </a:extLst>
          </p:cNvPr>
          <p:cNvSpPr/>
          <p:nvPr/>
        </p:nvSpPr>
        <p:spPr>
          <a:xfrm>
            <a:off x="886409" y="1876805"/>
            <a:ext cx="1051247" cy="104280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sz="2400" dirty="0"/>
              <a:t>Papier</a:t>
            </a:r>
            <a:endParaRPr lang="de-AT" sz="1400" dirty="0"/>
          </a:p>
        </p:txBody>
      </p:sp>
      <p:sp>
        <p:nvSpPr>
          <p:cNvPr id="6" name="Rechteck 5">
            <a:extLst>
              <a:ext uri="{FF2B5EF4-FFF2-40B4-BE49-F238E27FC236}">
                <a16:creationId xmlns:a16="http://schemas.microsoft.com/office/drawing/2014/main" id="{5AAAE4F8-60A5-B75E-3273-B80901CDE782}"/>
              </a:ext>
            </a:extLst>
          </p:cNvPr>
          <p:cNvSpPr/>
          <p:nvPr/>
        </p:nvSpPr>
        <p:spPr>
          <a:xfrm>
            <a:off x="886410" y="3535362"/>
            <a:ext cx="1051246" cy="104280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sz="2400" dirty="0"/>
              <a:t>Karton</a:t>
            </a:r>
            <a:endParaRPr lang="de-AT" sz="2400" dirty="0"/>
          </a:p>
        </p:txBody>
      </p:sp>
      <p:sp>
        <p:nvSpPr>
          <p:cNvPr id="7" name="Rechteck 6">
            <a:extLst>
              <a:ext uri="{FF2B5EF4-FFF2-40B4-BE49-F238E27FC236}">
                <a16:creationId xmlns:a16="http://schemas.microsoft.com/office/drawing/2014/main" id="{1E42F8C6-BD78-EF18-DF74-977502D85D11}"/>
              </a:ext>
            </a:extLst>
          </p:cNvPr>
          <p:cNvSpPr/>
          <p:nvPr/>
        </p:nvSpPr>
        <p:spPr>
          <a:xfrm>
            <a:off x="886410" y="5193919"/>
            <a:ext cx="1051246" cy="104280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sz="2400" dirty="0"/>
              <a:t>Pappe</a:t>
            </a:r>
            <a:endParaRPr lang="de-AT" sz="1400" dirty="0"/>
          </a:p>
        </p:txBody>
      </p:sp>
      <p:sp>
        <p:nvSpPr>
          <p:cNvPr id="8" name="Untertitel 2">
            <a:extLst>
              <a:ext uri="{FF2B5EF4-FFF2-40B4-BE49-F238E27FC236}">
                <a16:creationId xmlns:a16="http://schemas.microsoft.com/office/drawing/2014/main" id="{B12559C5-65C5-09EC-474D-B0FCB97DAACF}"/>
              </a:ext>
            </a:extLst>
          </p:cNvPr>
          <p:cNvSpPr txBox="1">
            <a:spLocks/>
          </p:cNvSpPr>
          <p:nvPr/>
        </p:nvSpPr>
        <p:spPr>
          <a:xfrm>
            <a:off x="1937657" y="3874199"/>
            <a:ext cx="10173478" cy="36512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dirty="0">
                <a:latin typeface="Arial" panose="020B0604020202020204" pitchFamily="34" charset="0"/>
                <a:cs typeface="Arial" panose="020B0604020202020204" pitchFamily="34" charset="0"/>
              </a:rPr>
              <a:t>= Erzeugnisse mit einer Flächenbezogenen Masse von 225 -600 g/m²</a:t>
            </a:r>
            <a:endParaRPr lang="de-AT" dirty="0">
              <a:latin typeface="Arial" panose="020B0604020202020204" pitchFamily="34" charset="0"/>
              <a:cs typeface="Arial" panose="020B0604020202020204" pitchFamily="34" charset="0"/>
            </a:endParaRPr>
          </a:p>
        </p:txBody>
      </p:sp>
      <p:sp>
        <p:nvSpPr>
          <p:cNvPr id="9" name="Untertitel 2">
            <a:extLst>
              <a:ext uri="{FF2B5EF4-FFF2-40B4-BE49-F238E27FC236}">
                <a16:creationId xmlns:a16="http://schemas.microsoft.com/office/drawing/2014/main" id="{AE6DA909-A3C3-E499-341F-3131F6349056}"/>
              </a:ext>
            </a:extLst>
          </p:cNvPr>
          <p:cNvSpPr txBox="1">
            <a:spLocks/>
          </p:cNvSpPr>
          <p:nvPr/>
        </p:nvSpPr>
        <p:spPr>
          <a:xfrm>
            <a:off x="1937657" y="5571679"/>
            <a:ext cx="10173478" cy="36512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dirty="0">
                <a:latin typeface="Arial" panose="020B0604020202020204" pitchFamily="34" charset="0"/>
                <a:cs typeface="Arial" panose="020B0604020202020204" pitchFamily="34" charset="0"/>
              </a:rPr>
              <a:t>= Erzeugnisse über einer Flächenbezogenen Masse von 600 g/m²</a:t>
            </a: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33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1">
                <a:lumMod val="85000"/>
              </a:schemeClr>
            </a:gs>
          </a:gsLst>
          <a:lin ang="5400000" scaled="1"/>
        </a:gradFill>
        <a:effectLst/>
      </p:bgPr>
    </p:bg>
    <p:spTree>
      <p:nvGrpSpPr>
        <p:cNvPr id="1" name="">
          <a:extLst>
            <a:ext uri="{FF2B5EF4-FFF2-40B4-BE49-F238E27FC236}">
              <a16:creationId xmlns:a16="http://schemas.microsoft.com/office/drawing/2014/main" id="{58466F4D-469F-B2D5-8873-E8085FD483B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2A933C0-53DB-6FEA-FD98-B412957C3681}"/>
              </a:ext>
            </a:extLst>
          </p:cNvPr>
          <p:cNvSpPr>
            <a:spLocks noGrp="1"/>
          </p:cNvSpPr>
          <p:nvPr>
            <p:ph type="ctrTitle"/>
          </p:nvPr>
        </p:nvSpPr>
        <p:spPr>
          <a:xfrm>
            <a:off x="1460241" y="621280"/>
            <a:ext cx="9271518" cy="997582"/>
          </a:xfrm>
        </p:spPr>
        <p:txBody>
          <a:bodyPr>
            <a:normAutofit fontScale="90000"/>
          </a:bodyPr>
          <a:lstStyle/>
          <a:p>
            <a:r>
              <a:rPr lang="de-DE" dirty="0">
                <a:latin typeface="Arial" panose="020B0604020202020204" pitchFamily="34" charset="0"/>
                <a:cs typeface="Arial" panose="020B0604020202020204" pitchFamily="34" charset="0"/>
              </a:rPr>
              <a:t>Parameter und Eigenschaften</a:t>
            </a:r>
            <a:endParaRPr lang="de-AT" dirty="0">
              <a:latin typeface="Arial" panose="020B0604020202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AF1FEDE3-4521-253F-159D-53FBEF30C878}"/>
              </a:ext>
            </a:extLst>
          </p:cNvPr>
          <p:cNvSpPr>
            <a:spLocks noGrp="1"/>
          </p:cNvSpPr>
          <p:nvPr>
            <p:ph type="subTitle" idx="1"/>
          </p:nvPr>
        </p:nvSpPr>
        <p:spPr>
          <a:xfrm>
            <a:off x="494522" y="2332653"/>
            <a:ext cx="10173478" cy="4088120"/>
          </a:xfrm>
        </p:spPr>
        <p:txBody>
          <a:bodyPr/>
          <a:lstStyle/>
          <a:p>
            <a:pPr algn="l"/>
            <a:r>
              <a:rPr lang="de-DE" dirty="0">
                <a:latin typeface="Arial" panose="020B0604020202020204" pitchFamily="34" charset="0"/>
                <a:cs typeface="Arial" panose="020B0604020202020204" pitchFamily="34" charset="0"/>
              </a:rPr>
              <a:t>Die Blattbildung beeinflusst die nachstehenden Parameter und Eigenschaften:</a:t>
            </a:r>
          </a:p>
          <a:p>
            <a:pPr algn="l"/>
            <a:endParaRPr lang="de-DE" dirty="0">
              <a:latin typeface="Arial" panose="020B0604020202020204" pitchFamily="34" charset="0"/>
              <a:cs typeface="Arial" panose="020B0604020202020204" pitchFamily="34" charset="0"/>
            </a:endParaRPr>
          </a:p>
          <a:p>
            <a:pPr marL="342900" indent="-342900" algn="l">
              <a:buFontTx/>
              <a:buChar char="-"/>
            </a:pPr>
            <a:r>
              <a:rPr lang="de-DE" dirty="0">
                <a:latin typeface="Arial" panose="020B0604020202020204" pitchFamily="34" charset="0"/>
                <a:cs typeface="Arial" panose="020B0604020202020204" pitchFamily="34" charset="0"/>
              </a:rPr>
              <a:t>Flächenbezogene Masse</a:t>
            </a:r>
          </a:p>
          <a:p>
            <a:pPr marL="342900" indent="-342900" algn="l">
              <a:buFontTx/>
              <a:buChar char="-"/>
            </a:pPr>
            <a:r>
              <a:rPr lang="de-DE" dirty="0">
                <a:latin typeface="Arial" panose="020B0604020202020204" pitchFamily="34" charset="0"/>
                <a:cs typeface="Arial" panose="020B0604020202020204" pitchFamily="34" charset="0"/>
              </a:rPr>
              <a:t>Füll und Feinstoffverteilung im Blatt</a:t>
            </a:r>
          </a:p>
          <a:p>
            <a:pPr marL="342900" indent="-342900" algn="l">
              <a:buFontTx/>
              <a:buChar char="-"/>
            </a:pPr>
            <a:r>
              <a:rPr lang="de-DE" dirty="0">
                <a:latin typeface="Arial" panose="020B0604020202020204" pitchFamily="34" charset="0"/>
                <a:cs typeface="Arial" panose="020B0604020202020204" pitchFamily="34" charset="0"/>
              </a:rPr>
              <a:t>Festigkeitseigenschaften</a:t>
            </a:r>
          </a:p>
        </p:txBody>
      </p:sp>
      <p:sp>
        <p:nvSpPr>
          <p:cNvPr id="4" name="Fußzeilenplatzhalter 3">
            <a:extLst>
              <a:ext uri="{FF2B5EF4-FFF2-40B4-BE49-F238E27FC236}">
                <a16:creationId xmlns:a16="http://schemas.microsoft.com/office/drawing/2014/main" id="{94EDB5A2-E1F6-0B21-3FA3-C6AC8F1E359E}"/>
              </a:ext>
            </a:extLst>
          </p:cNvPr>
          <p:cNvSpPr>
            <a:spLocks noGrp="1"/>
          </p:cNvSpPr>
          <p:nvPr>
            <p:ph type="ftr" sz="quarter" idx="11"/>
          </p:nvPr>
        </p:nvSpPr>
        <p:spPr/>
        <p:txBody>
          <a:bodyPr/>
          <a:lstStyle/>
          <a:p>
            <a:r>
              <a:rPr lang="de-DE"/>
              <a:t>Papiertechnik.at | Blattbildung Modul 3.1.1</a:t>
            </a:r>
            <a:endParaRPr lang="de-AT"/>
          </a:p>
        </p:txBody>
      </p:sp>
    </p:spTree>
    <p:extLst>
      <p:ext uri="{BB962C8B-B14F-4D97-AF65-F5344CB8AC3E}">
        <p14:creationId xmlns:p14="http://schemas.microsoft.com/office/powerpoint/2010/main" val="376046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1">
                <a:lumMod val="85000"/>
              </a:schemeClr>
            </a:gs>
          </a:gsLst>
          <a:lin ang="5400000" scaled="1"/>
        </a:gradFill>
        <a:effectLst/>
      </p:bgPr>
    </p:bg>
    <p:spTree>
      <p:nvGrpSpPr>
        <p:cNvPr id="1" name="">
          <a:extLst>
            <a:ext uri="{FF2B5EF4-FFF2-40B4-BE49-F238E27FC236}">
              <a16:creationId xmlns:a16="http://schemas.microsoft.com/office/drawing/2014/main" id="{DB2E4F11-B96D-F7E0-D448-EAA8F7BD4E5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818DED8-274E-1D34-A5BB-5A838DC8D8D3}"/>
              </a:ext>
            </a:extLst>
          </p:cNvPr>
          <p:cNvSpPr>
            <a:spLocks noGrp="1"/>
          </p:cNvSpPr>
          <p:nvPr>
            <p:ph type="ctrTitle"/>
          </p:nvPr>
        </p:nvSpPr>
        <p:spPr>
          <a:xfrm>
            <a:off x="587829" y="621280"/>
            <a:ext cx="10851502" cy="997582"/>
          </a:xfrm>
        </p:spPr>
        <p:txBody>
          <a:bodyPr>
            <a:normAutofit fontScale="90000"/>
          </a:bodyPr>
          <a:lstStyle/>
          <a:p>
            <a:r>
              <a:rPr lang="de-DE" dirty="0">
                <a:latin typeface="Arial" panose="020B0604020202020204" pitchFamily="34" charset="0"/>
                <a:cs typeface="Arial" panose="020B0604020202020204" pitchFamily="34" charset="0"/>
              </a:rPr>
              <a:t>Aufgaben in der Blattbildungszone</a:t>
            </a:r>
            <a:endParaRPr lang="de-AT" dirty="0">
              <a:latin typeface="Arial" panose="020B0604020202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333CFC4D-5798-C55B-56EA-01776C83F08D}"/>
              </a:ext>
            </a:extLst>
          </p:cNvPr>
          <p:cNvSpPr>
            <a:spLocks noGrp="1"/>
          </p:cNvSpPr>
          <p:nvPr>
            <p:ph type="subTitle" idx="1"/>
          </p:nvPr>
        </p:nvSpPr>
        <p:spPr>
          <a:xfrm>
            <a:off x="494522" y="2332653"/>
            <a:ext cx="10173478" cy="4088120"/>
          </a:xfrm>
        </p:spPr>
        <p:txBody>
          <a:bodyPr/>
          <a:lstStyle/>
          <a:p>
            <a:pPr marL="342900" indent="-342900" algn="l">
              <a:buFontTx/>
              <a:buChar char="-"/>
            </a:pPr>
            <a:r>
              <a:rPr lang="de-DE" dirty="0">
                <a:latin typeface="Arial" panose="020B0604020202020204" pitchFamily="34" charset="0"/>
                <a:cs typeface="Arial" panose="020B0604020202020204" pitchFamily="34" charset="0"/>
              </a:rPr>
              <a:t>Die Trennung der Feststoffe von Flüssigkeiten erfolgt durch Filtration, wobei mechanische und hydraulische Prozesse zum Einsatz kommen.</a:t>
            </a:r>
          </a:p>
          <a:p>
            <a:pPr marL="342900" indent="-342900" algn="l">
              <a:buFontTx/>
              <a:buChar char="-"/>
            </a:pPr>
            <a:r>
              <a:rPr lang="de-DE" dirty="0">
                <a:latin typeface="Arial" panose="020B0604020202020204" pitchFamily="34" charset="0"/>
                <a:cs typeface="Arial" panose="020B0604020202020204" pitchFamily="34" charset="0"/>
              </a:rPr>
              <a:t>Homogene Faserstofforientierung in x-, y- und z-Richtung</a:t>
            </a:r>
          </a:p>
          <a:p>
            <a:pPr marL="342900" indent="-342900" algn="l">
              <a:buFontTx/>
              <a:buChar char="-"/>
            </a:pPr>
            <a:r>
              <a:rPr lang="de-DE" dirty="0">
                <a:latin typeface="Arial" panose="020B0604020202020204" pitchFamily="34" charset="0"/>
                <a:cs typeface="Arial" panose="020B0604020202020204" pitchFamily="34" charset="0"/>
              </a:rPr>
              <a:t>Bildung einer geschlossenen Oberflächenstruktur</a:t>
            </a:r>
          </a:p>
          <a:p>
            <a:pPr marL="342900" indent="-342900" algn="l">
              <a:buFontTx/>
              <a:buChar char="-"/>
            </a:pPr>
            <a:endParaRPr lang="de-DE" dirty="0">
              <a:latin typeface="Arial" panose="020B0604020202020204" pitchFamily="34" charset="0"/>
              <a:cs typeface="Arial" panose="020B0604020202020204" pitchFamily="34" charset="0"/>
            </a:endParaRPr>
          </a:p>
        </p:txBody>
      </p:sp>
      <p:sp>
        <p:nvSpPr>
          <p:cNvPr id="4" name="Fußzeilenplatzhalter 3">
            <a:extLst>
              <a:ext uri="{FF2B5EF4-FFF2-40B4-BE49-F238E27FC236}">
                <a16:creationId xmlns:a16="http://schemas.microsoft.com/office/drawing/2014/main" id="{C947355C-616B-D2F2-9EDF-B3F04EA70490}"/>
              </a:ext>
            </a:extLst>
          </p:cNvPr>
          <p:cNvSpPr>
            <a:spLocks noGrp="1"/>
          </p:cNvSpPr>
          <p:nvPr>
            <p:ph type="ftr" sz="quarter" idx="11"/>
          </p:nvPr>
        </p:nvSpPr>
        <p:spPr/>
        <p:txBody>
          <a:bodyPr/>
          <a:lstStyle/>
          <a:p>
            <a:r>
              <a:rPr lang="de-DE"/>
              <a:t>Papiertechnik.at | Blattbildung Modul 3.1.1</a:t>
            </a:r>
            <a:endParaRPr lang="de-AT"/>
          </a:p>
        </p:txBody>
      </p:sp>
    </p:spTree>
    <p:extLst>
      <p:ext uri="{BB962C8B-B14F-4D97-AF65-F5344CB8AC3E}">
        <p14:creationId xmlns:p14="http://schemas.microsoft.com/office/powerpoint/2010/main" val="410958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1">
                <a:lumMod val="85000"/>
              </a:schemeClr>
            </a:gs>
          </a:gsLst>
          <a:lin ang="5400000" scaled="1"/>
        </a:gradFill>
        <a:effectLst/>
      </p:bgPr>
    </p:bg>
    <p:spTree>
      <p:nvGrpSpPr>
        <p:cNvPr id="1" name="">
          <a:extLst>
            <a:ext uri="{FF2B5EF4-FFF2-40B4-BE49-F238E27FC236}">
              <a16:creationId xmlns:a16="http://schemas.microsoft.com/office/drawing/2014/main" id="{0BEFBA9A-C0C9-8A06-65DB-E5F875638CA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B63A434-AFEF-B56B-C9C3-DB4EA7B7DC09}"/>
              </a:ext>
            </a:extLst>
          </p:cNvPr>
          <p:cNvSpPr>
            <a:spLocks noGrp="1"/>
          </p:cNvSpPr>
          <p:nvPr>
            <p:ph type="ctrTitle"/>
          </p:nvPr>
        </p:nvSpPr>
        <p:spPr>
          <a:xfrm>
            <a:off x="587829" y="621280"/>
            <a:ext cx="10851502" cy="997582"/>
          </a:xfrm>
        </p:spPr>
        <p:txBody>
          <a:bodyPr>
            <a:normAutofit/>
          </a:bodyPr>
          <a:lstStyle/>
          <a:p>
            <a:r>
              <a:rPr lang="de-DE" dirty="0">
                <a:latin typeface="Arial" panose="020B0604020202020204" pitchFamily="34" charset="0"/>
                <a:cs typeface="Arial" panose="020B0604020202020204" pitchFamily="34" charset="0"/>
              </a:rPr>
              <a:t>Formation</a:t>
            </a:r>
            <a:endParaRPr lang="de-AT" dirty="0">
              <a:latin typeface="Arial" panose="020B0604020202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7872B72E-D36B-3A07-D5C2-C435F9818CF2}"/>
              </a:ext>
            </a:extLst>
          </p:cNvPr>
          <p:cNvSpPr>
            <a:spLocks noGrp="1"/>
          </p:cNvSpPr>
          <p:nvPr>
            <p:ph type="subTitle" idx="1"/>
          </p:nvPr>
        </p:nvSpPr>
        <p:spPr>
          <a:xfrm>
            <a:off x="494521" y="1735494"/>
            <a:ext cx="11140751" cy="4685280"/>
          </a:xfrm>
        </p:spPr>
        <p:txBody>
          <a:bodyPr>
            <a:normAutofit lnSpcReduction="10000"/>
          </a:bodyPr>
          <a:lstStyle/>
          <a:p>
            <a:pPr algn="l"/>
            <a:r>
              <a:rPr lang="de-DE" b="1" u="sng" dirty="0">
                <a:latin typeface="Arial" panose="020B0604020202020204" pitchFamily="34" charset="0"/>
                <a:cs typeface="Arial" panose="020B0604020202020204" pitchFamily="34" charset="0"/>
              </a:rPr>
              <a:t>Was versteht man unter Formation:</a:t>
            </a:r>
          </a:p>
          <a:p>
            <a:pPr algn="l"/>
            <a:r>
              <a:rPr lang="de-DE" dirty="0">
                <a:latin typeface="Arial" panose="020B0604020202020204" pitchFamily="34" charset="0"/>
                <a:cs typeface="Arial" panose="020B0604020202020204" pitchFamily="34" charset="0"/>
              </a:rPr>
              <a:t>Die Formation ist nach ISO 4046 definiert als die Art und Weise, wie Fasern verteilt, angeordnet und miteinander vermischt werden, um ein Papier zu bilden. Im Papiermacherjargon bezieht sich der Begriff "Formation" auf kleinräumige, stochastische (zufällige) Schwankungen in der Masse des Papiers, die Wellenlängen von bis zu etwa 200 mm aufweisen. Diese schwankende Struktur ist auch als "Durchsicht" bekannt.</a:t>
            </a:r>
          </a:p>
          <a:p>
            <a:pPr algn="l"/>
            <a:endParaRPr lang="de-DE" dirty="0">
              <a:latin typeface="Arial" panose="020B0604020202020204" pitchFamily="34" charset="0"/>
              <a:cs typeface="Arial" panose="020B0604020202020204" pitchFamily="34" charset="0"/>
            </a:endParaRPr>
          </a:p>
          <a:p>
            <a:pPr algn="l"/>
            <a:r>
              <a:rPr lang="de-DE" b="1" u="sng" dirty="0">
                <a:latin typeface="Arial" panose="020B0604020202020204" pitchFamily="34" charset="0"/>
                <a:cs typeface="Arial" panose="020B0604020202020204" pitchFamily="34" charset="0"/>
              </a:rPr>
              <a:t>Parameter für gute Formation:</a:t>
            </a:r>
          </a:p>
          <a:p>
            <a:pPr algn="l"/>
            <a:r>
              <a:rPr lang="de-DE" dirty="0">
                <a:latin typeface="Arial" panose="020B0604020202020204" pitchFamily="34" charset="0"/>
                <a:cs typeface="Arial" panose="020B0604020202020204" pitchFamily="34" charset="0"/>
              </a:rPr>
              <a:t>-Einsatz von Doppelsiebformer			-Flacher Strahlauftreffwinkel</a:t>
            </a:r>
          </a:p>
          <a:p>
            <a:pPr algn="l"/>
            <a:r>
              <a:rPr lang="de-DE" dirty="0">
                <a:latin typeface="Arial" panose="020B0604020202020204" pitchFamily="34" charset="0"/>
                <a:cs typeface="Arial" panose="020B0604020202020204" pitchFamily="34" charset="0"/>
              </a:rPr>
              <a:t>-Kurzfaserstoff					-Einsatz Egoutteur</a:t>
            </a:r>
          </a:p>
          <a:p>
            <a:pPr algn="l"/>
            <a:r>
              <a:rPr lang="de-DE" dirty="0">
                <a:latin typeface="Arial" panose="020B0604020202020204" pitchFamily="34" charset="0"/>
                <a:cs typeface="Arial" panose="020B0604020202020204" pitchFamily="34" charset="0"/>
              </a:rPr>
              <a:t>-Geringe Stoffdichte im Stoffauflauf</a:t>
            </a:r>
          </a:p>
          <a:p>
            <a:pPr algn="l"/>
            <a:endParaRPr lang="de-DE" u="sng" dirty="0">
              <a:latin typeface="Arial" panose="020B0604020202020204" pitchFamily="34" charset="0"/>
              <a:cs typeface="Arial" panose="020B0604020202020204" pitchFamily="34" charset="0"/>
            </a:endParaRPr>
          </a:p>
        </p:txBody>
      </p:sp>
      <p:sp>
        <p:nvSpPr>
          <p:cNvPr id="4" name="Fußzeilenplatzhalter 3">
            <a:extLst>
              <a:ext uri="{FF2B5EF4-FFF2-40B4-BE49-F238E27FC236}">
                <a16:creationId xmlns:a16="http://schemas.microsoft.com/office/drawing/2014/main" id="{E33E85CC-CFCC-067E-9130-938680F5461A}"/>
              </a:ext>
            </a:extLst>
          </p:cNvPr>
          <p:cNvSpPr>
            <a:spLocks noGrp="1"/>
          </p:cNvSpPr>
          <p:nvPr>
            <p:ph type="ftr" sz="quarter" idx="11"/>
          </p:nvPr>
        </p:nvSpPr>
        <p:spPr/>
        <p:txBody>
          <a:bodyPr/>
          <a:lstStyle/>
          <a:p>
            <a:r>
              <a:rPr lang="de-DE"/>
              <a:t>Papiertechnik.at | Blattbildung Modul 3.1.1</a:t>
            </a:r>
            <a:endParaRPr lang="de-AT"/>
          </a:p>
        </p:txBody>
      </p:sp>
    </p:spTree>
    <p:extLst>
      <p:ext uri="{BB962C8B-B14F-4D97-AF65-F5344CB8AC3E}">
        <p14:creationId xmlns:p14="http://schemas.microsoft.com/office/powerpoint/2010/main" val="233274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1">
                <a:lumMod val="85000"/>
              </a:schemeClr>
            </a:gs>
          </a:gsLst>
          <a:lin ang="5400000" scaled="1"/>
        </a:gradFill>
        <a:effectLst/>
      </p:bgPr>
    </p:bg>
    <p:spTree>
      <p:nvGrpSpPr>
        <p:cNvPr id="1" name="">
          <a:extLst>
            <a:ext uri="{FF2B5EF4-FFF2-40B4-BE49-F238E27FC236}">
              <a16:creationId xmlns:a16="http://schemas.microsoft.com/office/drawing/2014/main" id="{6225E70C-B1CB-EC98-F95F-38A94F35F2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F0F8EA4-FAE6-4DDA-220A-8915FB751B23}"/>
              </a:ext>
            </a:extLst>
          </p:cNvPr>
          <p:cNvSpPr>
            <a:spLocks noGrp="1"/>
          </p:cNvSpPr>
          <p:nvPr>
            <p:ph type="ctrTitle"/>
          </p:nvPr>
        </p:nvSpPr>
        <p:spPr>
          <a:xfrm>
            <a:off x="587829" y="621280"/>
            <a:ext cx="10851502" cy="997582"/>
          </a:xfrm>
        </p:spPr>
        <p:txBody>
          <a:bodyPr>
            <a:normAutofit fontScale="90000"/>
          </a:bodyPr>
          <a:lstStyle/>
          <a:p>
            <a:r>
              <a:rPr lang="de-DE" dirty="0">
                <a:latin typeface="Arial" panose="020B0604020202020204" pitchFamily="34" charset="0"/>
                <a:cs typeface="Arial" panose="020B0604020202020204" pitchFamily="34" charset="0"/>
              </a:rPr>
              <a:t>Grundtypen von Papiermaschinen</a:t>
            </a:r>
            <a:endParaRPr lang="de-AT" dirty="0">
              <a:latin typeface="Arial" panose="020B0604020202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A5C92CD9-B09A-DA43-FBE8-420EC3A003A6}"/>
              </a:ext>
            </a:extLst>
          </p:cNvPr>
          <p:cNvSpPr>
            <a:spLocks noGrp="1"/>
          </p:cNvSpPr>
          <p:nvPr>
            <p:ph type="subTitle" idx="1"/>
          </p:nvPr>
        </p:nvSpPr>
        <p:spPr>
          <a:xfrm>
            <a:off x="494521" y="1735494"/>
            <a:ext cx="11140751" cy="4685280"/>
          </a:xfrm>
        </p:spPr>
        <p:txBody>
          <a:bodyPr>
            <a:normAutofit/>
          </a:bodyPr>
          <a:lstStyle/>
          <a:p>
            <a:pPr algn="l"/>
            <a:r>
              <a:rPr lang="de-DE" dirty="0">
                <a:latin typeface="Arial" panose="020B0604020202020204" pitchFamily="34" charset="0"/>
                <a:cs typeface="Arial" panose="020B0604020202020204" pitchFamily="34" charset="0"/>
              </a:rPr>
              <a:t>Je nach Geschwindigkeitsbereich und der gewünschten Papierqualität kommen verschiedene Papiermaschinenkonstruktionen zum Einsatz. Grundsätzlich unterscheidet man aufgrund ihrer Bauweise zwischen den folgenden Typen von Papiermaschinen.</a:t>
            </a:r>
          </a:p>
          <a:p>
            <a:pPr algn="l"/>
            <a:endParaRPr lang="de-DE" dirty="0">
              <a:latin typeface="Arial" panose="020B0604020202020204" pitchFamily="34" charset="0"/>
              <a:cs typeface="Arial" panose="020B0604020202020204" pitchFamily="34" charset="0"/>
            </a:endParaRPr>
          </a:p>
          <a:p>
            <a:pPr algn="l"/>
            <a:r>
              <a:rPr lang="de-DE" dirty="0">
                <a:latin typeface="Arial" panose="020B0604020202020204" pitchFamily="34" charset="0"/>
                <a:cs typeface="Arial" panose="020B0604020202020204" pitchFamily="34" charset="0"/>
              </a:rPr>
              <a:t>-Langsiebpapiermaschinen</a:t>
            </a:r>
          </a:p>
          <a:p>
            <a:pPr algn="l"/>
            <a:r>
              <a:rPr lang="de-DE" dirty="0">
                <a:latin typeface="Arial" panose="020B0604020202020204" pitchFamily="34" charset="0"/>
                <a:cs typeface="Arial" panose="020B0604020202020204" pitchFamily="34" charset="0"/>
              </a:rPr>
              <a:t>-Yankeemaschinen</a:t>
            </a:r>
          </a:p>
          <a:p>
            <a:pPr algn="l"/>
            <a:r>
              <a:rPr lang="de-DE" dirty="0">
                <a:latin typeface="Arial" panose="020B0604020202020204" pitchFamily="34" charset="0"/>
                <a:cs typeface="Arial" panose="020B0604020202020204" pitchFamily="34" charset="0"/>
              </a:rPr>
              <a:t>-Rundsiebmaschinen</a:t>
            </a:r>
          </a:p>
          <a:p>
            <a:pPr algn="l"/>
            <a:r>
              <a:rPr lang="de-DE" dirty="0">
                <a:latin typeface="Arial" panose="020B0604020202020204" pitchFamily="34" charset="0"/>
                <a:cs typeface="Arial" panose="020B0604020202020204" pitchFamily="34" charset="0"/>
              </a:rPr>
              <a:t>-Kombinierte Papiermaschinen</a:t>
            </a:r>
          </a:p>
          <a:p>
            <a:pPr algn="l"/>
            <a:r>
              <a:rPr lang="de-DE" dirty="0">
                <a:latin typeface="Arial" panose="020B0604020202020204" pitchFamily="34" charset="0"/>
                <a:cs typeface="Arial" panose="020B0604020202020204" pitchFamily="34" charset="0"/>
              </a:rPr>
              <a:t>-Doppelsiebformerpapiermaschinen</a:t>
            </a:r>
          </a:p>
        </p:txBody>
      </p:sp>
      <p:sp>
        <p:nvSpPr>
          <p:cNvPr id="4" name="Fußzeilenplatzhalter 3">
            <a:extLst>
              <a:ext uri="{FF2B5EF4-FFF2-40B4-BE49-F238E27FC236}">
                <a16:creationId xmlns:a16="http://schemas.microsoft.com/office/drawing/2014/main" id="{BF77C4F7-FFA8-17EF-3F58-725642E4A695}"/>
              </a:ext>
            </a:extLst>
          </p:cNvPr>
          <p:cNvSpPr>
            <a:spLocks noGrp="1"/>
          </p:cNvSpPr>
          <p:nvPr>
            <p:ph type="ftr" sz="quarter" idx="11"/>
          </p:nvPr>
        </p:nvSpPr>
        <p:spPr/>
        <p:txBody>
          <a:bodyPr/>
          <a:lstStyle/>
          <a:p>
            <a:r>
              <a:rPr lang="de-DE"/>
              <a:t>Papiertechnik.at | Blattbildung Modul 3.1.1</a:t>
            </a:r>
            <a:endParaRPr lang="de-AT"/>
          </a:p>
        </p:txBody>
      </p:sp>
    </p:spTree>
    <p:extLst>
      <p:ext uri="{BB962C8B-B14F-4D97-AF65-F5344CB8AC3E}">
        <p14:creationId xmlns:p14="http://schemas.microsoft.com/office/powerpoint/2010/main" val="280655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1">
                <a:lumMod val="85000"/>
              </a:schemeClr>
            </a:gs>
          </a:gsLst>
          <a:lin ang="5400000" scaled="1"/>
        </a:gradFill>
        <a:effectLst/>
      </p:bgPr>
    </p:bg>
    <p:spTree>
      <p:nvGrpSpPr>
        <p:cNvPr id="1" name="">
          <a:extLst>
            <a:ext uri="{FF2B5EF4-FFF2-40B4-BE49-F238E27FC236}">
              <a16:creationId xmlns:a16="http://schemas.microsoft.com/office/drawing/2014/main" id="{16EE2E41-2046-3864-0AB7-956E58A1086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28D12A5-3510-0957-AB69-35C07C89876A}"/>
              </a:ext>
            </a:extLst>
          </p:cNvPr>
          <p:cNvSpPr>
            <a:spLocks noGrp="1"/>
          </p:cNvSpPr>
          <p:nvPr>
            <p:ph type="ctrTitle"/>
          </p:nvPr>
        </p:nvSpPr>
        <p:spPr>
          <a:xfrm>
            <a:off x="587829" y="621280"/>
            <a:ext cx="10851502" cy="997582"/>
          </a:xfrm>
        </p:spPr>
        <p:txBody>
          <a:bodyPr>
            <a:normAutofit/>
          </a:bodyPr>
          <a:lstStyle/>
          <a:p>
            <a:r>
              <a:rPr lang="de-DE" dirty="0">
                <a:latin typeface="Arial" panose="020B0604020202020204" pitchFamily="34" charset="0"/>
                <a:cs typeface="Arial" panose="020B0604020202020204" pitchFamily="34" charset="0"/>
              </a:rPr>
              <a:t>Langsiebmaschinen</a:t>
            </a:r>
            <a:endParaRPr lang="de-AT" dirty="0">
              <a:latin typeface="Arial" panose="020B0604020202020204" pitchFamily="34" charset="0"/>
              <a:cs typeface="Arial" panose="020B0604020202020204" pitchFamily="34" charset="0"/>
            </a:endParaRPr>
          </a:p>
        </p:txBody>
      </p:sp>
      <p:sp>
        <p:nvSpPr>
          <p:cNvPr id="4" name="Fußzeilenplatzhalter 3">
            <a:extLst>
              <a:ext uri="{FF2B5EF4-FFF2-40B4-BE49-F238E27FC236}">
                <a16:creationId xmlns:a16="http://schemas.microsoft.com/office/drawing/2014/main" id="{27A56362-1BFB-581A-10B0-D59D9BB0874F}"/>
              </a:ext>
            </a:extLst>
          </p:cNvPr>
          <p:cNvSpPr>
            <a:spLocks noGrp="1"/>
          </p:cNvSpPr>
          <p:nvPr>
            <p:ph type="ftr" sz="quarter" idx="11"/>
          </p:nvPr>
        </p:nvSpPr>
        <p:spPr/>
        <p:txBody>
          <a:bodyPr/>
          <a:lstStyle/>
          <a:p>
            <a:r>
              <a:rPr lang="de-DE"/>
              <a:t>Papiertechnik.at | Blattbildung Modul 3.1.1</a:t>
            </a:r>
            <a:endParaRPr lang="de-AT"/>
          </a:p>
        </p:txBody>
      </p:sp>
      <p:grpSp>
        <p:nvGrpSpPr>
          <p:cNvPr id="55" name="Gruppieren 54">
            <a:extLst>
              <a:ext uri="{FF2B5EF4-FFF2-40B4-BE49-F238E27FC236}">
                <a16:creationId xmlns:a16="http://schemas.microsoft.com/office/drawing/2014/main" id="{FE968988-0A5A-B0C6-4754-324EB81A1AD0}"/>
              </a:ext>
            </a:extLst>
          </p:cNvPr>
          <p:cNvGrpSpPr/>
          <p:nvPr/>
        </p:nvGrpSpPr>
        <p:grpSpPr>
          <a:xfrm>
            <a:off x="1105628" y="2546662"/>
            <a:ext cx="9980743" cy="3109260"/>
            <a:chOff x="442572" y="2248082"/>
            <a:chExt cx="9980743" cy="3109260"/>
          </a:xfrm>
        </p:grpSpPr>
        <p:cxnSp>
          <p:nvCxnSpPr>
            <p:cNvPr id="35" name="Gerader Verbinder 34">
              <a:extLst>
                <a:ext uri="{FF2B5EF4-FFF2-40B4-BE49-F238E27FC236}">
                  <a16:creationId xmlns:a16="http://schemas.microsoft.com/office/drawing/2014/main" id="{0527CB87-B9EB-CC49-A62E-A4E065F9F36A}"/>
                </a:ext>
              </a:extLst>
            </p:cNvPr>
            <p:cNvCxnSpPr>
              <a:cxnSpLocks/>
              <a:stCxn id="12" idx="7"/>
              <a:endCxn id="11" idx="2"/>
            </p:cNvCxnSpPr>
            <p:nvPr/>
          </p:nvCxnSpPr>
          <p:spPr>
            <a:xfrm flipH="1" flipV="1">
              <a:off x="4887397" y="4414682"/>
              <a:ext cx="148271" cy="4909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9FA402E-FB0A-4267-4947-EF97581EAE4C}"/>
                </a:ext>
              </a:extLst>
            </p:cNvPr>
            <p:cNvCxnSpPr>
              <a:cxnSpLocks/>
              <a:stCxn id="12" idx="4"/>
              <a:endCxn id="13" idx="0"/>
            </p:cNvCxnSpPr>
            <p:nvPr/>
          </p:nvCxnSpPr>
          <p:spPr>
            <a:xfrm flipH="1" flipV="1">
              <a:off x="3026825" y="4610995"/>
              <a:ext cx="1821734" cy="7463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915F912-9C0D-42E6-BDC5-D394FEFD5A64}"/>
                </a:ext>
              </a:extLst>
            </p:cNvPr>
            <p:cNvCxnSpPr>
              <a:cxnSpLocks/>
              <a:stCxn id="10" idx="3"/>
              <a:endCxn id="11" idx="7"/>
            </p:cNvCxnSpPr>
            <p:nvPr/>
          </p:nvCxnSpPr>
          <p:spPr>
            <a:xfrm flipH="1" flipV="1">
              <a:off x="5339118" y="4227573"/>
              <a:ext cx="490377" cy="10522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0FD000BA-131D-F18E-2DCE-BF3F5D7229B7}"/>
                </a:ext>
              </a:extLst>
            </p:cNvPr>
            <p:cNvCxnSpPr>
              <a:cxnSpLocks/>
              <a:stCxn id="10" idx="5"/>
              <a:endCxn id="9" idx="0"/>
            </p:cNvCxnSpPr>
            <p:nvPr/>
          </p:nvCxnSpPr>
          <p:spPr>
            <a:xfrm flipV="1">
              <a:off x="6203713" y="4506080"/>
              <a:ext cx="1643252" cy="7737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603F9323-0C84-9FA0-7839-A7379B8329E2}"/>
                </a:ext>
              </a:extLst>
            </p:cNvPr>
            <p:cNvCxnSpPr>
              <a:cxnSpLocks/>
              <a:stCxn id="8" idx="4"/>
              <a:endCxn id="9" idx="0"/>
            </p:cNvCxnSpPr>
            <p:nvPr/>
          </p:nvCxnSpPr>
          <p:spPr>
            <a:xfrm flipH="1" flipV="1">
              <a:off x="7846965" y="4506080"/>
              <a:ext cx="2230364" cy="7638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Ellipse 4">
              <a:extLst>
                <a:ext uri="{FF2B5EF4-FFF2-40B4-BE49-F238E27FC236}">
                  <a16:creationId xmlns:a16="http://schemas.microsoft.com/office/drawing/2014/main" id="{F615C58B-9A79-ABBC-FB40-2BBC24FFC0B7}"/>
                </a:ext>
              </a:extLst>
            </p:cNvPr>
            <p:cNvSpPr/>
            <p:nvPr/>
          </p:nvSpPr>
          <p:spPr>
            <a:xfrm>
              <a:off x="822520" y="2900799"/>
              <a:ext cx="634272" cy="63427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7" name="Ellipse 6">
              <a:extLst>
                <a:ext uri="{FF2B5EF4-FFF2-40B4-BE49-F238E27FC236}">
                  <a16:creationId xmlns:a16="http://schemas.microsoft.com/office/drawing/2014/main" id="{33511BA7-0E07-97A0-62BD-2344E5F211B1}"/>
                </a:ext>
              </a:extLst>
            </p:cNvPr>
            <p:cNvSpPr/>
            <p:nvPr/>
          </p:nvSpPr>
          <p:spPr>
            <a:xfrm>
              <a:off x="8493807" y="2934475"/>
              <a:ext cx="858416" cy="858416"/>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8" name="Ellipse 7">
              <a:extLst>
                <a:ext uri="{FF2B5EF4-FFF2-40B4-BE49-F238E27FC236}">
                  <a16:creationId xmlns:a16="http://schemas.microsoft.com/office/drawing/2014/main" id="{0D9D5957-6088-DAE9-321C-341F5676D882}"/>
                </a:ext>
              </a:extLst>
            </p:cNvPr>
            <p:cNvSpPr/>
            <p:nvPr/>
          </p:nvSpPr>
          <p:spPr>
            <a:xfrm>
              <a:off x="9731343" y="4577957"/>
              <a:ext cx="691972" cy="69197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9" name="Ellipse 8">
              <a:extLst>
                <a:ext uri="{FF2B5EF4-FFF2-40B4-BE49-F238E27FC236}">
                  <a16:creationId xmlns:a16="http://schemas.microsoft.com/office/drawing/2014/main" id="{D6C6F3D5-8D86-30D3-E29D-6F2124D8B619}"/>
                </a:ext>
              </a:extLst>
            </p:cNvPr>
            <p:cNvSpPr/>
            <p:nvPr/>
          </p:nvSpPr>
          <p:spPr>
            <a:xfrm>
              <a:off x="7582353" y="4506080"/>
              <a:ext cx="529224" cy="52922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10" name="Ellipse 9">
              <a:extLst>
                <a:ext uri="{FF2B5EF4-FFF2-40B4-BE49-F238E27FC236}">
                  <a16:creationId xmlns:a16="http://schemas.microsoft.com/office/drawing/2014/main" id="{4C0EF680-32B1-7B2B-C1B7-E2A438CDC201}"/>
                </a:ext>
              </a:extLst>
            </p:cNvPr>
            <p:cNvSpPr/>
            <p:nvPr/>
          </p:nvSpPr>
          <p:spPr>
            <a:xfrm>
              <a:off x="5751992" y="4828118"/>
              <a:ext cx="529224" cy="52922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11" name="Ellipse 10">
              <a:extLst>
                <a:ext uri="{FF2B5EF4-FFF2-40B4-BE49-F238E27FC236}">
                  <a16:creationId xmlns:a16="http://schemas.microsoft.com/office/drawing/2014/main" id="{073B0CD5-6455-EC65-9AB0-30FC8225C1DC}"/>
                </a:ext>
              </a:extLst>
            </p:cNvPr>
            <p:cNvSpPr/>
            <p:nvPr/>
          </p:nvSpPr>
          <p:spPr>
            <a:xfrm>
              <a:off x="4887397" y="4150070"/>
              <a:ext cx="529224" cy="52922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12" name="Ellipse 11">
              <a:extLst>
                <a:ext uri="{FF2B5EF4-FFF2-40B4-BE49-F238E27FC236}">
                  <a16:creationId xmlns:a16="http://schemas.microsoft.com/office/drawing/2014/main" id="{92B61149-B3F4-E60C-6AA5-1630D7C7224C}"/>
                </a:ext>
              </a:extLst>
            </p:cNvPr>
            <p:cNvSpPr/>
            <p:nvPr/>
          </p:nvSpPr>
          <p:spPr>
            <a:xfrm>
              <a:off x="4583947" y="4828118"/>
              <a:ext cx="529224" cy="52922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13" name="Ellipse 12">
              <a:extLst>
                <a:ext uri="{FF2B5EF4-FFF2-40B4-BE49-F238E27FC236}">
                  <a16:creationId xmlns:a16="http://schemas.microsoft.com/office/drawing/2014/main" id="{4B4AEAFB-1DC8-1A15-E029-DD1E9A5F3D2B}"/>
                </a:ext>
              </a:extLst>
            </p:cNvPr>
            <p:cNvSpPr/>
            <p:nvPr/>
          </p:nvSpPr>
          <p:spPr>
            <a:xfrm>
              <a:off x="2762213" y="4610995"/>
              <a:ext cx="529224" cy="52922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AT"/>
            </a:p>
          </p:txBody>
        </p:sp>
        <p:cxnSp>
          <p:nvCxnSpPr>
            <p:cNvPr id="15" name="Gerader Verbinder 14">
              <a:extLst>
                <a:ext uri="{FF2B5EF4-FFF2-40B4-BE49-F238E27FC236}">
                  <a16:creationId xmlns:a16="http://schemas.microsoft.com/office/drawing/2014/main" id="{D4DFE662-7F83-B114-A9DC-B5CB2BE5CBA9}"/>
                </a:ext>
              </a:extLst>
            </p:cNvPr>
            <p:cNvCxnSpPr>
              <a:stCxn id="5" idx="0"/>
              <a:endCxn id="7" idx="0"/>
            </p:cNvCxnSpPr>
            <p:nvPr/>
          </p:nvCxnSpPr>
          <p:spPr>
            <a:xfrm>
              <a:off x="1139656" y="2900799"/>
              <a:ext cx="7783359" cy="33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1BAC21BE-C6F4-75FA-C5FD-B8A3A07990CF}"/>
                </a:ext>
              </a:extLst>
            </p:cNvPr>
            <p:cNvCxnSpPr>
              <a:cxnSpLocks/>
              <a:stCxn id="8" idx="7"/>
              <a:endCxn id="7" idx="7"/>
            </p:cNvCxnSpPr>
            <p:nvPr/>
          </p:nvCxnSpPr>
          <p:spPr>
            <a:xfrm flipH="1" flipV="1">
              <a:off x="9226511" y="3060187"/>
              <a:ext cx="1095467" cy="1619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D9DF32B1-F129-7AD1-55FA-FAB3C770016A}"/>
                </a:ext>
              </a:extLst>
            </p:cNvPr>
            <p:cNvCxnSpPr>
              <a:cxnSpLocks/>
              <a:stCxn id="46" idx="5"/>
              <a:endCxn id="13" idx="1"/>
            </p:cNvCxnSpPr>
            <p:nvPr/>
          </p:nvCxnSpPr>
          <p:spPr>
            <a:xfrm flipV="1">
              <a:off x="1769530" y="4688498"/>
              <a:ext cx="1070186" cy="544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Ellipse 45">
              <a:extLst>
                <a:ext uri="{FF2B5EF4-FFF2-40B4-BE49-F238E27FC236}">
                  <a16:creationId xmlns:a16="http://schemas.microsoft.com/office/drawing/2014/main" id="{7956945A-A4CC-8D95-1AB3-814676DD60EB}"/>
                </a:ext>
              </a:extLst>
            </p:cNvPr>
            <p:cNvSpPr/>
            <p:nvPr/>
          </p:nvSpPr>
          <p:spPr>
            <a:xfrm>
              <a:off x="1317809" y="4781633"/>
              <a:ext cx="529224" cy="52922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de-AT"/>
            </a:p>
          </p:txBody>
        </p:sp>
        <p:cxnSp>
          <p:nvCxnSpPr>
            <p:cNvPr id="48" name="Gerader Verbinder 47">
              <a:extLst>
                <a:ext uri="{FF2B5EF4-FFF2-40B4-BE49-F238E27FC236}">
                  <a16:creationId xmlns:a16="http://schemas.microsoft.com/office/drawing/2014/main" id="{A79BB50C-4439-69C9-08DE-8100A40980E6}"/>
                </a:ext>
              </a:extLst>
            </p:cNvPr>
            <p:cNvCxnSpPr>
              <a:cxnSpLocks/>
              <a:stCxn id="46" idx="2"/>
              <a:endCxn id="5" idx="2"/>
            </p:cNvCxnSpPr>
            <p:nvPr/>
          </p:nvCxnSpPr>
          <p:spPr>
            <a:xfrm flipH="1" flipV="1">
              <a:off x="822520" y="3217935"/>
              <a:ext cx="495289" cy="18283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Gleichschenkliges Dreieck 51">
              <a:extLst>
                <a:ext uri="{FF2B5EF4-FFF2-40B4-BE49-F238E27FC236}">
                  <a16:creationId xmlns:a16="http://schemas.microsoft.com/office/drawing/2014/main" id="{66EE60C0-9B83-488B-CE37-200E47C4D9A5}"/>
                </a:ext>
              </a:extLst>
            </p:cNvPr>
            <p:cNvSpPr/>
            <p:nvPr/>
          </p:nvSpPr>
          <p:spPr>
            <a:xfrm rot="5400000">
              <a:off x="1037642" y="2692192"/>
              <a:ext cx="195399" cy="187884"/>
            </a:xfrm>
            <a:prstGeom prst="triangle">
              <a:avLst>
                <a:gd name="adj" fmla="val 10000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Rechteck 52">
              <a:extLst>
                <a:ext uri="{FF2B5EF4-FFF2-40B4-BE49-F238E27FC236}">
                  <a16:creationId xmlns:a16="http://schemas.microsoft.com/office/drawing/2014/main" id="{A62958D0-AE44-CDD4-32F0-EBA0F99FAADC}"/>
                </a:ext>
              </a:extLst>
            </p:cNvPr>
            <p:cNvSpPr/>
            <p:nvPr/>
          </p:nvSpPr>
          <p:spPr>
            <a:xfrm>
              <a:off x="442573" y="2248082"/>
              <a:ext cx="606056" cy="63575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4" name="Rechteck 53">
              <a:extLst>
                <a:ext uri="{FF2B5EF4-FFF2-40B4-BE49-F238E27FC236}">
                  <a16:creationId xmlns:a16="http://schemas.microsoft.com/office/drawing/2014/main" id="{B564F932-B69B-6EDA-5DF4-405A565D1AC5}"/>
                </a:ext>
              </a:extLst>
            </p:cNvPr>
            <p:cNvSpPr/>
            <p:nvPr/>
          </p:nvSpPr>
          <p:spPr>
            <a:xfrm>
              <a:off x="442572" y="2883834"/>
              <a:ext cx="267875" cy="423721"/>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extLst>
      <p:ext uri="{BB962C8B-B14F-4D97-AF65-F5344CB8AC3E}">
        <p14:creationId xmlns:p14="http://schemas.microsoft.com/office/powerpoint/2010/main" val="412636471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Words>
  <Application>Microsoft Office PowerPoint</Application>
  <PresentationFormat>Breitbild</PresentationFormat>
  <Paragraphs>50</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Blattbildung Allgemein</vt:lpstr>
      <vt:lpstr>Themen:</vt:lpstr>
      <vt:lpstr>Unterschied Papier und Karton</vt:lpstr>
      <vt:lpstr>Parameter und Eigenschaften</vt:lpstr>
      <vt:lpstr>Aufgaben in der Blattbildungszone</vt:lpstr>
      <vt:lpstr>Formation</vt:lpstr>
      <vt:lpstr>Grundtypen von Papiermaschinen</vt:lpstr>
      <vt:lpstr>Langsiebmaschinen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Lackner</dc:creator>
  <cp:lastModifiedBy>Julian Lackner</cp:lastModifiedBy>
  <cp:revision>1</cp:revision>
  <dcterms:created xsi:type="dcterms:W3CDTF">2024-11-26T13:43:20Z</dcterms:created>
  <dcterms:modified xsi:type="dcterms:W3CDTF">2024-11-26T14:23:24Z</dcterms:modified>
</cp:coreProperties>
</file>