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Trebuchet MS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A1C"/>
    <a:srgbClr val="3D4449"/>
    <a:srgbClr val="7D8993"/>
    <a:srgbClr val="9ED600"/>
    <a:srgbClr val="B3E7FF"/>
    <a:srgbClr val="D5FFAB"/>
    <a:srgbClr val="E6FFCD"/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49A00F-DB61-4CF6-8CB2-1507C1451B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81600"/>
            <a:ext cx="9144000" cy="1676400"/>
          </a:xfrm>
          <a:prstGeom prst="rect">
            <a:avLst/>
          </a:prstGeom>
          <a:solidFill>
            <a:srgbClr val="D5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Calibri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4724400"/>
          </a:xfrm>
          <a:prstGeom prst="rect">
            <a:avLst/>
          </a:prstGeom>
          <a:solidFill>
            <a:srgbClr val="D5FFAB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4648200"/>
            <a:ext cx="9144000" cy="533400"/>
          </a:xfrm>
          <a:prstGeom prst="rect">
            <a:avLst/>
          </a:prstGeom>
          <a:solidFill>
            <a:srgbClr val="161A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4724400"/>
            <a:ext cx="853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kern="400" spc="50" dirty="0">
                <a:solidFill>
                  <a:srgbClr val="9ED600"/>
                </a:solidFill>
                <a:latin typeface="Calibri" pitchFamily="34" charset="0"/>
              </a:rPr>
              <a:t>expressive</a:t>
            </a:r>
            <a:r>
              <a:rPr lang="en-US" sz="2000" kern="400" spc="50" dirty="0">
                <a:solidFill>
                  <a:srgbClr val="B3E7FF"/>
                </a:solidFill>
                <a:latin typeface="Calibri" pitchFamily="34" charset="0"/>
              </a:rPr>
              <a:t>intelligence</a:t>
            </a:r>
            <a:r>
              <a:rPr lang="en-US" sz="2000" kern="400" spc="50" dirty="0">
                <a:solidFill>
                  <a:srgbClr val="9ED600"/>
                </a:solidFill>
                <a:latin typeface="Calibri" pitchFamily="34" charset="0"/>
              </a:rPr>
              <a:t>studio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181600"/>
            <a:ext cx="9144000" cy="46038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81200"/>
            <a:ext cx="7772400" cy="1470025"/>
          </a:xfrm>
        </p:spPr>
        <p:txBody>
          <a:bodyPr/>
          <a:lstStyle>
            <a:lvl1pPr>
              <a:defRPr sz="3200" b="1" spc="0">
                <a:solidFill>
                  <a:srgbClr val="161A1C"/>
                </a:solidFill>
                <a:latin typeface="Calibri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28600" y="5638800"/>
            <a:ext cx="6172200" cy="990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aseline="0">
                <a:solidFill>
                  <a:srgbClr val="161A1C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add date &amp; contact info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3581400"/>
            <a:ext cx="5029200" cy="685800"/>
          </a:xfrm>
        </p:spPr>
        <p:txBody>
          <a:bodyPr/>
          <a:lstStyle>
            <a:lvl1pPr>
              <a:buNone/>
              <a:defRPr sz="2400">
                <a:solidFill>
                  <a:srgbClr val="161A1C"/>
                </a:solidFill>
              </a:defRPr>
            </a:lvl1pPr>
          </a:lstStyle>
          <a:p>
            <a:pPr lvl="0"/>
            <a:r>
              <a:rPr lang="en-US" dirty="0" smtClean="0"/>
              <a:t>Click to edit author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 bwMode="auto">
          <a:xfrm>
            <a:off x="228600" y="5334000"/>
            <a:ext cx="601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61A1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UC Santa Cruz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0"/>
            <a:ext cx="2076450" cy="6049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076950" cy="60499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5775"/>
            <a:ext cx="9144000" cy="44450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9906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161A1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605588"/>
            <a:ext cx="9144000" cy="228600"/>
          </a:xfrm>
          <a:prstGeom prst="rect">
            <a:avLst/>
          </a:prstGeom>
          <a:solidFill>
            <a:srgbClr val="161A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28600" y="6583363"/>
            <a:ext cx="3581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solidFill>
                  <a:srgbClr val="9ED600"/>
                </a:solidFill>
                <a:latin typeface="Calibri" pitchFamily="34" charset="0"/>
              </a:rPr>
              <a:t>expressive</a:t>
            </a:r>
            <a:r>
              <a:rPr lang="en-US" sz="1200" dirty="0">
                <a:solidFill>
                  <a:srgbClr val="B3E7FF"/>
                </a:solidFill>
                <a:latin typeface="Calibri" pitchFamily="34" charset="0"/>
              </a:rPr>
              <a:t>intelligence</a:t>
            </a:r>
            <a:r>
              <a:rPr lang="en-US" sz="1200" dirty="0">
                <a:solidFill>
                  <a:srgbClr val="9ED600"/>
                </a:solidFill>
                <a:latin typeface="Calibri" pitchFamily="34" charset="0"/>
              </a:rPr>
              <a:t>studio</a:t>
            </a: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	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0" y="65833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dirty="0">
                <a:solidFill>
                  <a:srgbClr val="B3E7FF"/>
                </a:solidFill>
                <a:latin typeface="Calibri" pitchFamily="34" charset="0"/>
              </a:rPr>
              <a:t>UC Santa Cruz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46038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835775"/>
            <a:ext cx="9144000" cy="44450"/>
          </a:xfrm>
          <a:prstGeom prst="rect">
            <a:avLst/>
          </a:prstGeom>
          <a:solidFill>
            <a:srgbClr val="3D4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B3E7FF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B3E7FF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B3E7FF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B3E7FF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B3E7F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FF33"/>
        </a:buClr>
        <a:buFont typeface="Wingdings" pitchFamily="2" charset="2"/>
        <a:buChar char="§"/>
        <a:defRPr sz="3200">
          <a:solidFill>
            <a:srgbClr val="3D4449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3E7FF"/>
        </a:buClr>
        <a:buFont typeface="Wingdings" pitchFamily="2" charset="2"/>
        <a:buChar char="§"/>
        <a:defRPr sz="2800">
          <a:solidFill>
            <a:srgbClr val="3D4449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400">
          <a:solidFill>
            <a:srgbClr val="3D4449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000">
          <a:solidFill>
            <a:srgbClr val="3D4449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000">
          <a:solidFill>
            <a:srgbClr val="3D4449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-random:</a:t>
            </a:r>
            <a:br>
              <a:rPr lang="en-US" dirty="0" smtClean="0"/>
            </a:br>
            <a:r>
              <a:rPr lang="en-US" sz="2400" dirty="0" smtClean="0"/>
              <a:t>A rule-based </a:t>
            </a:r>
            <a:r>
              <a:rPr lang="en-US" sz="2400" dirty="0" err="1" smtClean="0"/>
              <a:t>mario</a:t>
            </a:r>
            <a:r>
              <a:rPr lang="en-US" sz="2400" dirty="0" smtClean="0"/>
              <a:t> level generator</a:t>
            </a:r>
            <a:endParaRPr lang="es-ES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CIG 2010 Mario AI Level Generation Competition</a:t>
            </a:r>
          </a:p>
          <a:p>
            <a:r>
              <a:rPr lang="en-US" dirty="0" smtClean="0"/>
              <a:t>glen.takahashi@gmail.com</a:t>
            </a:r>
          </a:p>
          <a:p>
            <a:r>
              <a:rPr lang="en-US" dirty="0" smtClean="0"/>
              <a:t>gsmith@soe.ucsc.edu</a:t>
            </a:r>
            <a:endParaRPr lang="es-ES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Glen Takahashi </a:t>
            </a:r>
            <a:r>
              <a:rPr lang="en-US" dirty="0" smtClean="0"/>
              <a:t>&amp; Gillian Smith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and categorizes data from </a:t>
            </a:r>
            <a:r>
              <a:rPr lang="en-US" dirty="0" err="1" smtClean="0"/>
              <a:t>playerMetrics</a:t>
            </a:r>
            <a:endParaRPr lang="en-US" dirty="0" smtClean="0"/>
          </a:p>
          <a:p>
            <a:r>
              <a:rPr lang="en-US" dirty="0" smtClean="0"/>
              <a:t>Calculates probabilities for level generation based off of data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Player likes jumping → high probability for blocks and gaps</a:t>
            </a:r>
          </a:p>
          <a:p>
            <a:pPr lvl="2"/>
            <a:r>
              <a:rPr lang="en-US" dirty="0" smtClean="0"/>
              <a:t>Player dies often → fewer enemies</a:t>
            </a:r>
          </a:p>
          <a:p>
            <a:pPr lvl="2"/>
            <a:r>
              <a:rPr lang="en-US" dirty="0" smtClean="0"/>
              <a:t>Player collects coins → more coins and possibly high density coin zone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(cont’d)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Categorizes players by skill, patience, and interests based off of informal experimental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Player never dies and kills enemies → more difficult level, with more enemies, and a dead end</a:t>
            </a:r>
          </a:p>
          <a:p>
            <a:pPr lvl="2"/>
            <a:r>
              <a:rPr lang="en-US" dirty="0" smtClean="0"/>
              <a:t>Player mostly cares about collecting things → more casual level with fewer enemies but lots of blocks and coins</a:t>
            </a:r>
            <a:endParaRPr lang="en-US" dirty="0" smtClean="0"/>
          </a:p>
          <a:p>
            <a:r>
              <a:rPr lang="en-US" dirty="0" smtClean="0"/>
              <a:t>Implements given constraints and calculated probabilities to generate level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Generation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Builds world in a “block-by-block” manner</a:t>
            </a:r>
          </a:p>
          <a:p>
            <a:r>
              <a:rPr lang="en-US" dirty="0" smtClean="0"/>
              <a:t>Each block contains</a:t>
            </a:r>
          </a:p>
          <a:p>
            <a:pPr lvl="1"/>
            <a:r>
              <a:rPr lang="en-US" dirty="0" smtClean="0"/>
              <a:t>A piece of ground or gap of specified length</a:t>
            </a:r>
          </a:p>
          <a:p>
            <a:pPr lvl="1"/>
            <a:r>
              <a:rPr lang="en-US" dirty="0" smtClean="0"/>
              <a:t>Blocks, coins, enemies, pipes, or hills</a:t>
            </a:r>
          </a:p>
          <a:p>
            <a:r>
              <a:rPr lang="en-US" dirty="0" smtClean="0"/>
              <a:t>Generates next block by using probabilities and info about previous block</a:t>
            </a:r>
          </a:p>
          <a:p>
            <a:r>
              <a:rPr lang="en-US" dirty="0" smtClean="0"/>
              <a:t>Sometimes adds special zones which replace blocks based off player categorization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Fire zone, shell zone, dead end, secret area, etc.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Zones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990601"/>
            <a:ext cx="5207496" cy="2438400"/>
          </a:xfrm>
        </p:spPr>
        <p:txBody>
          <a:bodyPr/>
          <a:lstStyle/>
          <a:p>
            <a:r>
              <a:rPr lang="en-US" dirty="0" smtClean="0"/>
              <a:t>Shell zone</a:t>
            </a:r>
          </a:p>
          <a:p>
            <a:r>
              <a:rPr lang="en-US" dirty="0" smtClean="0"/>
              <a:t>Provides fun area to kill many enemies at once with a shell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 descr="C:\Users\Glen Takahashi\Pictures\super ju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33056"/>
            <a:ext cx="3122787" cy="2465233"/>
          </a:xfrm>
          <a:prstGeom prst="rect">
            <a:avLst/>
          </a:prstGeom>
          <a:noFill/>
        </p:spPr>
      </p:pic>
      <p:pic>
        <p:nvPicPr>
          <p:cNvPr id="1027" name="Picture 3" descr="C:\Users\Glen Takahashi\Pictures\shell z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980728"/>
            <a:ext cx="3141365" cy="2479899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2 Marcador de contenido"/>
          <p:cNvSpPr txBox="1">
            <a:spLocks/>
          </p:cNvSpPr>
          <p:nvPr/>
        </p:nvSpPr>
        <p:spPr bwMode="auto">
          <a:xfrm>
            <a:off x="3563888" y="3933056"/>
            <a:ext cx="520749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D444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Dead 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3200" kern="0" dirty="0" smtClean="0">
                <a:solidFill>
                  <a:srgbClr val="3D4449"/>
                </a:solidFill>
                <a:latin typeface="+mj-lt"/>
              </a:rPr>
              <a:t>Only passable by using series of blocks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D444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Adds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3D444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fun challenge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3D444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3D444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Zones (cont’d)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63888" y="980728"/>
            <a:ext cx="5207496" cy="2438400"/>
          </a:xfrm>
        </p:spPr>
        <p:txBody>
          <a:bodyPr/>
          <a:lstStyle/>
          <a:p>
            <a:r>
              <a:rPr lang="en-US" dirty="0" smtClean="0"/>
              <a:t>Fire zone</a:t>
            </a:r>
          </a:p>
          <a:p>
            <a:r>
              <a:rPr lang="en-US" dirty="0" smtClean="0"/>
              <a:t>Allows player to use fireballs to kill lots of enemies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7" name="6 Conector recto"/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2 Marcador de contenido"/>
          <p:cNvSpPr txBox="1">
            <a:spLocks/>
          </p:cNvSpPr>
          <p:nvPr/>
        </p:nvSpPr>
        <p:spPr bwMode="auto">
          <a:xfrm>
            <a:off x="251520" y="3861048"/>
            <a:ext cx="520749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3200" kern="0" dirty="0" smtClean="0">
                <a:solidFill>
                  <a:srgbClr val="3D4449"/>
                </a:solidFill>
                <a:latin typeface="+mj-lt"/>
              </a:rPr>
              <a:t>Secret Area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3200" kern="0" dirty="0" smtClean="0">
                <a:solidFill>
                  <a:srgbClr val="3D4449"/>
                </a:solidFill>
                <a:latin typeface="+mj-lt"/>
              </a:rPr>
              <a:t>Easily accidentally avoided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3200" kern="0" noProof="0" dirty="0" smtClean="0">
                <a:solidFill>
                  <a:srgbClr val="3D4449"/>
                </a:solidFill>
                <a:latin typeface="+mj-lt"/>
              </a:rPr>
              <a:t>Provides many coins </a:t>
            </a:r>
            <a:r>
              <a:rPr lang="en-US" sz="3200" kern="0" noProof="0" smtClean="0">
                <a:solidFill>
                  <a:srgbClr val="3D4449"/>
                </a:solidFill>
                <a:latin typeface="+mj-lt"/>
              </a:rPr>
              <a:t>and excitement for players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3D444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FF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3D4449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50" name="Picture 2" descr="C:\Users\Glen Takahashi\Pictures\fire z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3094782" cy="2443125"/>
          </a:xfrm>
          <a:prstGeom prst="rect">
            <a:avLst/>
          </a:prstGeom>
          <a:noFill/>
        </p:spPr>
      </p:pic>
      <p:pic>
        <p:nvPicPr>
          <p:cNvPr id="2051" name="Picture 3" descr="C:\Users\Glen Takahashi\Pictures\coin z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861048"/>
            <a:ext cx="3156694" cy="249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is4[1]">
  <a:themeElements>
    <a:clrScheme name="Custom 1">
      <a:dk1>
        <a:srgbClr val="1F2427"/>
      </a:dk1>
      <a:lt1>
        <a:srgbClr val="FFFFFF"/>
      </a:lt1>
      <a:dk2>
        <a:srgbClr val="1F2427"/>
      </a:dk2>
      <a:lt2>
        <a:srgbClr val="FFFFFF"/>
      </a:lt2>
      <a:accent1>
        <a:srgbClr val="C2FF85"/>
      </a:accent1>
      <a:accent2>
        <a:srgbClr val="BDE9FF"/>
      </a:accent2>
      <a:accent3>
        <a:srgbClr val="00B0F0"/>
      </a:accent3>
      <a:accent4>
        <a:srgbClr val="99FF33"/>
      </a:accent4>
      <a:accent5>
        <a:srgbClr val="1F2427"/>
      </a:accent5>
      <a:accent6>
        <a:srgbClr val="71828D"/>
      </a:accent6>
      <a:hlink>
        <a:srgbClr val="00B0F0"/>
      </a:hlink>
      <a:folHlink>
        <a:srgbClr val="71828D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99FF33"/>
          </a:buClr>
          <a:buSzTx/>
          <a:buFont typeface="Wingdings" pitchFamily="2" charset="2"/>
          <a:buNone/>
          <a:tabLst/>
          <a:defRPr kumimoji="0" sz="2400" b="0" i="0" u="none" strike="noStrike" kern="0" cap="none" spc="0" normalizeH="0" baseline="0" noProof="0" dirty="0" smtClean="0">
            <a:ln>
              <a:noFill/>
            </a:ln>
            <a:solidFill>
              <a:srgbClr val="161A1C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e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4C76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FE0B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CF7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5E4C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CF7F"/>
        </a:accent1>
        <a:accent2>
          <a:srgbClr val="38577C"/>
        </a:accent2>
        <a:accent3>
          <a:srgbClr val="FFFFFF"/>
        </a:accent3>
        <a:accent4>
          <a:srgbClr val="000000"/>
        </a:accent4>
        <a:accent5>
          <a:srgbClr val="D5E4C0"/>
        </a:accent5>
        <a:accent6>
          <a:srgbClr val="324E70"/>
        </a:accent6>
        <a:hlink>
          <a:srgbClr val="7B9CC4"/>
        </a:hlink>
        <a:folHlink>
          <a:srgbClr val="5873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s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CF7F"/>
        </a:accent1>
        <a:accent2>
          <a:srgbClr val="38577C"/>
        </a:accent2>
        <a:accent3>
          <a:srgbClr val="FFFFFF"/>
        </a:accent3>
        <a:accent4>
          <a:srgbClr val="000000"/>
        </a:accent4>
        <a:accent5>
          <a:srgbClr val="D5E4C0"/>
        </a:accent5>
        <a:accent6>
          <a:srgbClr val="324E70"/>
        </a:accent6>
        <a:hlink>
          <a:srgbClr val="5882B4"/>
        </a:hlink>
        <a:folHlink>
          <a:srgbClr val="58732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eis4[1]</Template>
  <TotalTime>71</TotalTime>
  <Words>257</Words>
  <Application>Microsoft Office PowerPoint</Application>
  <PresentationFormat>Presentación en pantalla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Trebuchet MS</vt:lpstr>
      <vt:lpstr>eis4[1]</vt:lpstr>
      <vt:lpstr>Sudo-random: A rule-based mario level generator</vt:lpstr>
      <vt:lpstr>Adaptation</vt:lpstr>
      <vt:lpstr>Adaptation (cont’d)</vt:lpstr>
      <vt:lpstr>Level Generation</vt:lpstr>
      <vt:lpstr>Special Zones</vt:lpstr>
      <vt:lpstr>Special Zones (cont’d)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Sudo-random: A rule-based mario level generator</dc:title>
  <dc:creator>Glen Takahashi</dc:creator>
  <cp:lastModifiedBy>Glen Takahashi</cp:lastModifiedBy>
  <cp:revision>9</cp:revision>
  <dcterms:created xsi:type="dcterms:W3CDTF">2010-08-10T21:34:11Z</dcterms:created>
  <dcterms:modified xsi:type="dcterms:W3CDTF">2010-08-10T22:46:00Z</dcterms:modified>
</cp:coreProperties>
</file>