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26"/>
  </p:notesMasterIdLst>
  <p:handoutMasterIdLst>
    <p:handoutMasterId r:id="rId27"/>
  </p:handoutMasterIdLst>
  <p:sldIdLst>
    <p:sldId id="445" r:id="rId3"/>
    <p:sldId id="374" r:id="rId4"/>
    <p:sldId id="549" r:id="rId5"/>
    <p:sldId id="550" r:id="rId6"/>
    <p:sldId id="551" r:id="rId7"/>
    <p:sldId id="585" r:id="rId8"/>
    <p:sldId id="604" r:id="rId9"/>
    <p:sldId id="555" r:id="rId10"/>
    <p:sldId id="593" r:id="rId11"/>
    <p:sldId id="594" r:id="rId12"/>
    <p:sldId id="605" r:id="rId13"/>
    <p:sldId id="595" r:id="rId14"/>
    <p:sldId id="606" r:id="rId15"/>
    <p:sldId id="559" r:id="rId16"/>
    <p:sldId id="596" r:id="rId17"/>
    <p:sldId id="598" r:id="rId18"/>
    <p:sldId id="608" r:id="rId19"/>
    <p:sldId id="607" r:id="rId20"/>
    <p:sldId id="600" r:id="rId21"/>
    <p:sldId id="601" r:id="rId22"/>
    <p:sldId id="602" r:id="rId23"/>
    <p:sldId id="588" r:id="rId24"/>
    <p:sldId id="603" r:id="rId25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5E9EFF"/>
    <a:srgbClr val="CC94E0"/>
    <a:srgbClr val="B287D3"/>
    <a:srgbClr val="FFFF00"/>
    <a:srgbClr val="FFCC00"/>
    <a:srgbClr val="8AAFD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84848" autoAdjust="0"/>
  </p:normalViewPr>
  <p:slideViewPr>
    <p:cSldViewPr>
      <p:cViewPr varScale="1">
        <p:scale>
          <a:sx n="47" d="100"/>
          <a:sy n="47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072CDB1-F8EC-40B9-8BC1-C4EFA68F94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FC1B623-707E-4047-9AD1-AA95F7913F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E5B26C-F4E6-4E9C-96D8-D0A52C53E6B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smtClean="0"/>
              <a:t>No  es el único soporte para Web Services en PHP, existen otros, pero es uno de los que están en una fase de desarrollo mucho más avanzada. Sin ir más lejos, PHP a partir de su versión 5 comienza a dar soporte para SOAP, pero aun esta en fase experimental.</a:t>
            </a:r>
          </a:p>
          <a:p>
            <a:r>
              <a:rPr lang="es-AR" smtClean="0"/>
              <a:t>La instalación es bastante sencilla, solo basta ir a la pagina en sourceforge de NuSOAP </a:t>
            </a:r>
            <a:r>
              <a:rPr lang="es-AR" smtClean="0">
                <a:solidFill>
                  <a:srgbClr val="0000FF"/>
                </a:solidFill>
              </a:rPr>
              <a:t>http://sourceforge.net/projects/nusoap/</a:t>
            </a:r>
            <a:r>
              <a:rPr lang="es-AR" smtClean="0"/>
              <a:t> y bajar el archivo comprimido (es un .zip).</a:t>
            </a:r>
          </a:p>
          <a:p>
            <a:r>
              <a:rPr lang="es-AR" smtClean="0"/>
              <a:t>Lo descomprimimos en un directorio de nuestro servidor web ( /lib que es el directorio por default), y listo, ya podemos hacer uso de NuSOAP.</a:t>
            </a:r>
          </a:p>
          <a:p>
            <a:endParaRPr lang="es-ES_tradnl" smtClean="0"/>
          </a:p>
          <a:p>
            <a:r>
              <a:rPr lang="es-ES_tradnl" smtClean="0"/>
              <a:t>DOCUMENTACION: http://sourceforge.net/projects/nusoap/files/nusoap-docs/</a:t>
            </a:r>
          </a:p>
          <a:p>
            <a:endParaRPr lang="es-AR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E56BC-8F56-42A3-8FBE-7EF03B156AF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548D2-743B-49BE-AA7C-4A764998538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1857E6-0899-4EF9-8E41-20F11D14D65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14E04-E4BA-4F72-A29B-4FAE8ADA888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12E50-5679-4306-AFB3-DD1E3C39844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824871-783A-4547-8DEC-FD53C65C474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271D3D-D467-4554-979D-C6447CDCAC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23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xmlns="" val="106047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AR" dirty="0" smtClean="0"/>
              <a:t>La funcionalidad de los protocolos empleados por los Web </a:t>
            </a:r>
            <a:r>
              <a:rPr lang="es-AR" dirty="0" err="1" smtClean="0"/>
              <a:t>Services</a:t>
            </a:r>
            <a:r>
              <a:rPr lang="es-AR" dirty="0" smtClean="0"/>
              <a:t> es la siguiente:</a:t>
            </a:r>
          </a:p>
          <a:p>
            <a:pPr>
              <a:defRPr/>
            </a:pPr>
            <a:r>
              <a:rPr lang="es-AR" dirty="0" smtClean="0"/>
              <a:t>*) XML( </a:t>
            </a:r>
            <a:r>
              <a:rPr lang="es-AR" dirty="0" err="1" smtClean="0"/>
              <a:t>eXtensible</a:t>
            </a:r>
            <a:r>
              <a:rPr lang="es-AR" dirty="0" smtClean="0"/>
              <a:t> </a:t>
            </a:r>
            <a:r>
              <a:rPr lang="es-AR" dirty="0" err="1" smtClean="0"/>
              <a:t>Markup</a:t>
            </a:r>
            <a:r>
              <a:rPr lang="es-AR" dirty="0" smtClean="0"/>
              <a:t> </a:t>
            </a:r>
            <a:r>
              <a:rPr lang="es-AR" dirty="0" err="1" smtClean="0"/>
              <a:t>Language</a:t>
            </a:r>
            <a:r>
              <a:rPr lang="es-AR" dirty="0" smtClean="0"/>
              <a:t>): Un servicio web es una aplicación web creada en</a:t>
            </a:r>
          </a:p>
          <a:p>
            <a:pPr>
              <a:defRPr/>
            </a:pPr>
            <a:r>
              <a:rPr lang="es-AR" dirty="0" smtClean="0"/>
              <a:t>XML.</a:t>
            </a:r>
          </a:p>
          <a:p>
            <a:pPr>
              <a:defRPr/>
            </a:pPr>
            <a:r>
              <a:rPr lang="es-AR" dirty="0" smtClean="0"/>
              <a:t>*) WSDL (Web </a:t>
            </a:r>
            <a:r>
              <a:rPr lang="es-AR" dirty="0" err="1" smtClean="0"/>
              <a:t>Services</a:t>
            </a:r>
            <a:r>
              <a:rPr lang="es-AR" dirty="0" smtClean="0"/>
              <a:t> </a:t>
            </a:r>
            <a:r>
              <a:rPr lang="es-AR" dirty="0" err="1" smtClean="0"/>
              <a:t>Definition</a:t>
            </a:r>
            <a:r>
              <a:rPr lang="es-AR" dirty="0" smtClean="0"/>
              <a:t> </a:t>
            </a:r>
            <a:r>
              <a:rPr lang="es-AR" dirty="0" err="1" smtClean="0"/>
              <a:t>Service</a:t>
            </a:r>
            <a:r>
              <a:rPr lang="es-AR" dirty="0" smtClean="0"/>
              <a:t>): Este protocolo se encarga de describir el web</a:t>
            </a:r>
          </a:p>
          <a:p>
            <a:pPr>
              <a:defRPr/>
            </a:pPr>
            <a:r>
              <a:rPr lang="es-AR" dirty="0" err="1" smtClean="0"/>
              <a:t>service</a:t>
            </a:r>
            <a:r>
              <a:rPr lang="es-AR" dirty="0" smtClean="0"/>
              <a:t> cuando es publicado. Es el lenguaje XML que los proveedores emplean para</a:t>
            </a:r>
          </a:p>
          <a:p>
            <a:pPr>
              <a:defRPr/>
            </a:pPr>
            <a:r>
              <a:rPr lang="es-AR" dirty="0" smtClean="0"/>
              <a:t>describir sus web </a:t>
            </a:r>
            <a:r>
              <a:rPr lang="es-AR" dirty="0" err="1" smtClean="0"/>
              <a:t>services</a:t>
            </a:r>
            <a:r>
              <a:rPr lang="es-AR" dirty="0" smtClean="0"/>
              <a:t>.</a:t>
            </a:r>
          </a:p>
          <a:p>
            <a:pPr>
              <a:defRPr/>
            </a:pPr>
            <a:r>
              <a:rPr lang="es-AR" dirty="0" smtClean="0"/>
              <a:t>*) SOAP (Simple </a:t>
            </a:r>
            <a:r>
              <a:rPr lang="es-AR" dirty="0" err="1" smtClean="0"/>
              <a:t>Object</a:t>
            </a:r>
            <a:r>
              <a:rPr lang="es-AR" dirty="0" smtClean="0"/>
              <a:t> Access </a:t>
            </a:r>
            <a:r>
              <a:rPr lang="es-AR" dirty="0" err="1" smtClean="0"/>
              <a:t>Protocol</a:t>
            </a:r>
            <a:r>
              <a:rPr lang="es-AR" dirty="0" smtClean="0"/>
              <a:t>): Permite que programas que corren en diferentes</a:t>
            </a:r>
          </a:p>
          <a:p>
            <a:pPr>
              <a:defRPr/>
            </a:pPr>
            <a:r>
              <a:rPr lang="es-AR" dirty="0" smtClean="0"/>
              <a:t>sistemas operativos se comuniquen. La comunicación entre las diferentes entidades se</a:t>
            </a:r>
          </a:p>
          <a:p>
            <a:pPr>
              <a:defRPr/>
            </a:pPr>
            <a:r>
              <a:rPr lang="es-AR" dirty="0" smtClean="0"/>
              <a:t>realiza mediante mensajes que son </a:t>
            </a:r>
            <a:r>
              <a:rPr lang="es-AR" dirty="0" err="1" smtClean="0"/>
              <a:t>enrutados</a:t>
            </a:r>
            <a:r>
              <a:rPr lang="es-AR" dirty="0" smtClean="0"/>
              <a:t> en un sobre SOAP.</a:t>
            </a:r>
          </a:p>
          <a:p>
            <a:pPr>
              <a:defRPr/>
            </a:pPr>
            <a:r>
              <a:rPr lang="es-AR" dirty="0" smtClean="0"/>
              <a:t>Un mensaje SOAP se parece mucho a una carta: es un sobre que contiene una cabecera con la dirección del receptor del mensaje , un conjunto de opciones de entrega (tal como la información de encriptación), y un cuerpo o </a:t>
            </a:r>
            <a:r>
              <a:rPr lang="es-AR" dirty="0" err="1" smtClean="0"/>
              <a:t>body</a:t>
            </a:r>
            <a:r>
              <a:rPr lang="es-AR" dirty="0" smtClean="0"/>
              <a:t> con la información o data del mensaje.</a:t>
            </a:r>
          </a:p>
          <a:p>
            <a:pPr>
              <a:defRPr/>
            </a:pPr>
            <a:r>
              <a:rPr lang="es-AR" dirty="0" smtClean="0"/>
              <a:t>*) UDDI (Universal </a:t>
            </a:r>
            <a:r>
              <a:rPr lang="es-AR" dirty="0" err="1" smtClean="0"/>
              <a:t>Description</a:t>
            </a:r>
            <a:r>
              <a:rPr lang="es-AR" dirty="0" smtClean="0"/>
              <a:t> </a:t>
            </a:r>
            <a:r>
              <a:rPr lang="es-AR" dirty="0" err="1" smtClean="0"/>
              <a:t>Discovery</a:t>
            </a:r>
            <a:r>
              <a:rPr lang="es-AR" dirty="0" smtClean="0"/>
              <a:t> and </a:t>
            </a:r>
            <a:r>
              <a:rPr lang="es-AR" dirty="0" err="1" smtClean="0"/>
              <a:t>Integration</a:t>
            </a:r>
            <a:r>
              <a:rPr lang="es-AR" dirty="0" smtClean="0"/>
              <a:t>): Este protocolo permite la</a:t>
            </a:r>
          </a:p>
          <a:p>
            <a:pPr>
              <a:defRPr/>
            </a:pPr>
            <a:r>
              <a:rPr lang="es-AR" dirty="0" smtClean="0"/>
              <a:t>publicación y localización de los servicios. Los directorios UDDI actúan como una guía</a:t>
            </a:r>
          </a:p>
          <a:p>
            <a:pPr>
              <a:defRPr/>
            </a:pPr>
            <a:r>
              <a:rPr lang="es-AR" dirty="0" smtClean="0"/>
              <a:t>telefónica de web </a:t>
            </a:r>
            <a:r>
              <a:rPr lang="es-AR" dirty="0" err="1" smtClean="0"/>
              <a:t>services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3726E1-27B0-4EC8-BBE7-324735E120A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4DD7B-9BC5-43C9-A4AA-A7B1E542979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AR" dirty="0" smtClean="0"/>
              <a:t>Existen un conjunto de técnicas que se pueden usar para garantizar la seguridad a nivel de mensaje. Estas son:</a:t>
            </a:r>
          </a:p>
          <a:p>
            <a:pPr>
              <a:defRPr/>
            </a:pPr>
            <a:r>
              <a:rPr lang="es-AR" dirty="0" smtClean="0"/>
              <a:t>*) Encriptación XML: Evita que los datos se vean expuestos a lo largo de su recorrido.</a:t>
            </a:r>
          </a:p>
          <a:p>
            <a:pPr>
              <a:defRPr/>
            </a:pPr>
            <a:r>
              <a:rPr lang="es-AR" dirty="0" smtClean="0"/>
              <a:t>*) Firma Digital XML: Asocia los datos del mensaje al usuario que emite la firma, de modo que este usuario es el único que puede modificar dichos datos.</a:t>
            </a:r>
          </a:p>
          <a:p>
            <a:pPr>
              <a:defRPr/>
            </a:pPr>
            <a:r>
              <a:rPr lang="en-US" dirty="0" smtClean="0"/>
              <a:t>*) XKMS y los </a:t>
            </a:r>
            <a:r>
              <a:rPr lang="en-US" dirty="0" err="1" smtClean="0"/>
              <a:t>Certificados</a:t>
            </a:r>
            <a:r>
              <a:rPr lang="en-US" dirty="0" smtClean="0"/>
              <a:t>: XKMS (XML Key Management Specification) define web services </a:t>
            </a:r>
            <a:r>
              <a:rPr lang="es-AR" dirty="0" smtClean="0"/>
              <a:t>que se pueden usar para chequear la confianza de un certificado de usuario.</a:t>
            </a:r>
          </a:p>
          <a:p>
            <a:pPr>
              <a:defRPr/>
            </a:pPr>
            <a:r>
              <a:rPr lang="es-AR" dirty="0" smtClean="0"/>
              <a:t>*) SAML y la Autorización: SAML (Security </a:t>
            </a:r>
            <a:r>
              <a:rPr lang="es-AR" dirty="0" err="1" smtClean="0"/>
              <a:t>Assertion</a:t>
            </a:r>
            <a:r>
              <a:rPr lang="es-AR" dirty="0" smtClean="0"/>
              <a:t> Mark-up </a:t>
            </a:r>
            <a:r>
              <a:rPr lang="es-AR" dirty="0" err="1" smtClean="0"/>
              <a:t>Language</a:t>
            </a:r>
            <a:r>
              <a:rPr lang="es-AR" dirty="0" smtClean="0"/>
              <a:t>) hace posible que los web </a:t>
            </a:r>
            <a:r>
              <a:rPr lang="es-AR" dirty="0" err="1" smtClean="0"/>
              <a:t>services</a:t>
            </a:r>
            <a:r>
              <a:rPr lang="es-AR" dirty="0" smtClean="0"/>
              <a:t> intercambien información de autentificación y autorización entre ellos, de modo que un web </a:t>
            </a:r>
            <a:r>
              <a:rPr lang="es-AR" dirty="0" err="1" smtClean="0"/>
              <a:t>service</a:t>
            </a:r>
            <a:r>
              <a:rPr lang="es-AR" dirty="0" smtClean="0"/>
              <a:t> confíe en un usuario autentificado por otro web </a:t>
            </a:r>
            <a:r>
              <a:rPr lang="es-AR" dirty="0" err="1" smtClean="0"/>
              <a:t>service</a:t>
            </a:r>
            <a:r>
              <a:rPr lang="es-AR" dirty="0" smtClean="0"/>
              <a:t>.</a:t>
            </a:r>
          </a:p>
          <a:p>
            <a:pPr>
              <a:defRPr/>
            </a:pPr>
            <a:r>
              <a:rPr lang="es-AR" dirty="0" smtClean="0"/>
              <a:t>*) Validación de datos: Permite que los web </a:t>
            </a:r>
            <a:r>
              <a:rPr lang="es-AR" dirty="0" err="1" smtClean="0"/>
              <a:t>services</a:t>
            </a:r>
            <a:r>
              <a:rPr lang="es-AR" dirty="0" smtClean="0"/>
              <a:t> reciban datos dentro de los rangos esperados.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smtClean="0"/>
              <a:t>https://msdn.microsoft.com/en-us/library/aa468557.aspx</a:t>
            </a:r>
          </a:p>
          <a:p>
            <a:endParaRPr lang="es-AR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98F1D3-4CBA-4A2C-8E91-B41CA89BB01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71888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dirty="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28575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 III</a:t>
            </a: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 </a:t>
            </a: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09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WSDL </a:t>
            </a:r>
            <a:r>
              <a:rPr lang="es-ES_tradnl" sz="3200" dirty="0" smtClean="0"/>
              <a:t>(Web </a:t>
            </a:r>
            <a:r>
              <a:rPr lang="es-ES_tradnl" sz="3200" dirty="0" err="1" smtClean="0"/>
              <a:t>Service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Description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Language</a:t>
            </a:r>
            <a:r>
              <a:rPr lang="es-ES_tradnl" sz="3200" dirty="0" smtClean="0"/>
              <a:t>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6838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Es un protocolo basado en XML que describe los accesos al Web </a:t>
            </a:r>
            <a:r>
              <a:rPr lang="es-AR" sz="2800" dirty="0" err="1" smtClean="0"/>
              <a:t>Service</a:t>
            </a:r>
            <a:r>
              <a:rPr lang="es-AR" sz="2800" dirty="0" smtClean="0"/>
              <a:t>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Se puede decir que es el manual de operación del Web </a:t>
            </a:r>
            <a:r>
              <a:rPr lang="es-AR" sz="2800" dirty="0" err="1" smtClean="0"/>
              <a:t>Service</a:t>
            </a:r>
            <a:r>
              <a:rPr lang="es-AR" sz="2800" dirty="0" smtClean="0"/>
              <a:t>, porque indica cuales son las interfaces que provee el Servicio Web y los tipos de datos necesarios para la utilización del mismo.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http://www.w3.org/TR/wsdl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280076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Web </a:t>
            </a:r>
            <a:r>
              <a:rPr lang="es-ES" dirty="0" err="1" smtClean="0"/>
              <a:t>Service</a:t>
            </a:r>
            <a:r>
              <a:rPr lang="es-ES" dirty="0" smtClean="0"/>
              <a:t> XML</a:t>
            </a:r>
          </a:p>
          <a:p>
            <a:pPr eaLnBrk="1" hangingPunct="1">
              <a:defRPr/>
            </a:pPr>
            <a:r>
              <a:rPr lang="es-ES" sz="3600" dirty="0" err="1" smtClean="0"/>
              <a:t>NuSOAP</a:t>
            </a:r>
            <a:endParaRPr lang="es-ES" sz="3600" dirty="0" smtClean="0"/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¿Qué es?</a:t>
            </a:r>
            <a:endParaRPr lang="es-AR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es-ES" dirty="0" smtClean="0"/>
              <a:t>Crear un servicio Web XML</a:t>
            </a:r>
          </a:p>
          <a:p>
            <a:pPr eaLnBrk="1" hangingPunct="1">
              <a:defRPr/>
            </a:pPr>
            <a:r>
              <a:rPr lang="es-ES" dirty="0" smtClean="0"/>
              <a:t>Consumir un servicio Web XML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¿Qué es </a:t>
            </a:r>
            <a:r>
              <a:rPr lang="es-ES_tradnl" dirty="0" err="1" smtClean="0"/>
              <a:t>NuSOAP</a:t>
            </a:r>
            <a:r>
              <a:rPr lang="es-ES_tradnl" dirty="0" smtClean="0"/>
              <a:t>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461000"/>
          </a:xfrm>
        </p:spPr>
        <p:txBody>
          <a:bodyPr/>
          <a:lstStyle/>
          <a:p>
            <a:pPr>
              <a:defRPr/>
            </a:pPr>
            <a:r>
              <a:rPr lang="es-AR" sz="2800" dirty="0" err="1" smtClean="0"/>
              <a:t>NuSOAP</a:t>
            </a:r>
            <a:r>
              <a:rPr lang="es-AR" sz="2800" dirty="0" smtClean="0"/>
              <a:t> es un kit de herramientas (</a:t>
            </a:r>
            <a:r>
              <a:rPr lang="es-AR" sz="2800" dirty="0" err="1" smtClean="0"/>
              <a:t>ToolKit</a:t>
            </a:r>
            <a:r>
              <a:rPr lang="es-AR" sz="2800" dirty="0" smtClean="0"/>
              <a:t>) para desarrollar Web </a:t>
            </a:r>
            <a:r>
              <a:rPr lang="es-AR" sz="2800" dirty="0" err="1" smtClean="0"/>
              <a:t>Services</a:t>
            </a:r>
            <a:r>
              <a:rPr lang="es-AR" sz="2800" dirty="0" smtClean="0"/>
              <a:t> bajo el lenguaje PHP.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Esta compuesto por una serie de clases que nos harán mucho más fácil el desarrollo de Web </a:t>
            </a:r>
            <a:r>
              <a:rPr lang="es-AR" sz="2800" dirty="0" err="1" smtClean="0"/>
              <a:t>Services</a:t>
            </a:r>
            <a:r>
              <a:rPr lang="es-AR" sz="2800" dirty="0" smtClean="0"/>
              <a:t>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Provee soporte para el desarrollo de clientes (aquellos que consumen los Web </a:t>
            </a:r>
            <a:r>
              <a:rPr lang="es-AR" sz="2800" dirty="0" err="1" smtClean="0"/>
              <a:t>Services</a:t>
            </a:r>
            <a:r>
              <a:rPr lang="es-AR" sz="2800" dirty="0" smtClean="0"/>
              <a:t>) y de servidores (aquellos que los proveen).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err="1" smtClean="0"/>
              <a:t>NuSOAP</a:t>
            </a:r>
            <a:r>
              <a:rPr lang="es-AR" sz="2800" dirty="0" smtClean="0"/>
              <a:t> esta basado en SOAP 1.1, WSDL 1.1 y HTTP 1.0/1.1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280076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Web </a:t>
            </a:r>
            <a:r>
              <a:rPr lang="es-ES" dirty="0" err="1" smtClean="0"/>
              <a:t>Service</a:t>
            </a:r>
            <a:r>
              <a:rPr lang="es-ES" dirty="0" smtClean="0"/>
              <a:t> XML</a:t>
            </a:r>
          </a:p>
          <a:p>
            <a:pPr eaLnBrk="1" hangingPunct="1">
              <a:defRPr/>
            </a:pPr>
            <a:r>
              <a:rPr lang="es-ES" dirty="0" err="1" smtClean="0"/>
              <a:t>NuSOAP</a:t>
            </a:r>
            <a:endParaRPr lang="es-ES" dirty="0" smtClean="0"/>
          </a:p>
          <a:p>
            <a:pPr eaLnBrk="1" hangingPunct="1">
              <a:defRPr/>
            </a:pPr>
            <a:r>
              <a:rPr lang="es-ES" sz="3600" dirty="0" smtClean="0"/>
              <a:t>Crear </a:t>
            </a:r>
            <a:r>
              <a:rPr lang="es-ES" sz="3600" dirty="0" smtClean="0"/>
              <a:t>un servicio Web </a:t>
            </a:r>
            <a:r>
              <a:rPr lang="es-ES" sz="3600" dirty="0" smtClean="0"/>
              <a:t>XML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Como Servidor</a:t>
            </a:r>
            <a:endParaRPr lang="es-ES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es-ES" dirty="0" smtClean="0"/>
              <a:t>Consumir un servicio Web XML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60" name="Rectangle 28"/>
          <p:cNvSpPr>
            <a:spLocks noChangeArrowheads="1"/>
          </p:cNvSpPr>
          <p:nvPr/>
        </p:nvSpPr>
        <p:spPr bwMode="auto">
          <a:xfrm>
            <a:off x="990600" y="1387475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endParaRPr lang="en-GB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99" name="Rectangle 67"/>
          <p:cNvSpPr>
            <a:spLocks noChangeArrowheads="1"/>
          </p:cNvSpPr>
          <p:nvPr/>
        </p:nvSpPr>
        <p:spPr bwMode="auto">
          <a:xfrm>
            <a:off x="304800" y="228600"/>
            <a:ext cx="857091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" sz="4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Servidor </a:t>
            </a:r>
            <a:r>
              <a:rPr lang="es-E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(1/3)</a:t>
            </a:r>
            <a:endParaRPr 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384175" y="1412875"/>
            <a:ext cx="8410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Incluir librería </a:t>
            </a:r>
            <a:r>
              <a:rPr lang="es-ES" sz="2800" b="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NuSOAP</a:t>
            </a: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28625" y="2060575"/>
            <a:ext cx="8072438" cy="6540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0">
              <a:solidFill>
                <a:srgbClr val="0000FF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require_once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'./lib/nusoap.php'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endParaRPr lang="en-US" sz="20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88" y="4643438"/>
            <a:ext cx="8410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Inicializar el soporte WSDL.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428625" y="3703638"/>
            <a:ext cx="8072438" cy="6540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0">
              <a:solidFill>
                <a:srgbClr val="0000FF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$server =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new 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nusoap_server([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'url WS'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]);</a:t>
            </a:r>
          </a:p>
          <a:p>
            <a:endParaRPr lang="en-US" sz="20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7188" y="3000375"/>
            <a:ext cx="8410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Crear instancia al servidor.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5369" name="Rectangle 5"/>
          <p:cNvSpPr>
            <a:spLocks noChangeArrowheads="1"/>
          </p:cNvSpPr>
          <p:nvPr/>
        </p:nvSpPr>
        <p:spPr bwMode="auto">
          <a:xfrm>
            <a:off x="428625" y="5275263"/>
            <a:ext cx="8072438" cy="6540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0">
              <a:solidFill>
                <a:srgbClr val="0000FF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$server-&gt;configureWSDL(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'nombre WS'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'namespace'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endParaRPr lang="en-US" sz="20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60" name="Rectangle 28"/>
          <p:cNvSpPr>
            <a:spLocks noChangeArrowheads="1"/>
          </p:cNvSpPr>
          <p:nvPr/>
        </p:nvSpPr>
        <p:spPr bwMode="auto">
          <a:xfrm>
            <a:off x="990600" y="1387475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endParaRPr lang="en-GB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99" name="Rectangle 67"/>
          <p:cNvSpPr>
            <a:spLocks noChangeArrowheads="1"/>
          </p:cNvSpPr>
          <p:nvPr/>
        </p:nvSpPr>
        <p:spPr bwMode="auto">
          <a:xfrm>
            <a:off x="304800" y="228600"/>
            <a:ext cx="857091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" sz="4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Servidor </a:t>
            </a:r>
            <a:r>
              <a:rPr lang="es-E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(2/3)</a:t>
            </a:r>
            <a:endParaRPr 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384175" y="1412875"/>
            <a:ext cx="841057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Se registran los métodos a exponer y se genera el archivo WSDL.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28625" y="2560638"/>
            <a:ext cx="8072438" cy="1225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0">
              <a:solidFill>
                <a:srgbClr val="0000FF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$server-&gt;register(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'nombre Método'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array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'param. entrada'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),</a:t>
            </a:r>
          </a:p>
          <a:p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	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array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'param. salida'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'namespace'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'acción SOAP'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'tipo llamada'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</a:t>
            </a:r>
          </a:p>
          <a:p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'uso'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'descripción WS'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endParaRPr lang="en-US" sz="20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88" y="4143375"/>
            <a:ext cx="8410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Ejemplo práctico.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428625" y="4989513"/>
            <a:ext cx="8072438" cy="1225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0">
              <a:solidFill>
                <a:srgbClr val="0000FF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$server-&gt;register(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'HolaMundo'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array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array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'retorno' 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=&gt;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'xsd:string'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'urn:MiNamespace'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'urn:MiNamespace#HolaMundo'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'rcp'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'encoded'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'Saluda a alguien'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endParaRPr lang="en-US" sz="20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60" name="Rectangle 28"/>
          <p:cNvSpPr>
            <a:spLocks noChangeArrowheads="1"/>
          </p:cNvSpPr>
          <p:nvPr/>
        </p:nvSpPr>
        <p:spPr bwMode="auto">
          <a:xfrm>
            <a:off x="990600" y="1387475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endParaRPr lang="en-GB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99" name="Rectangle 67"/>
          <p:cNvSpPr>
            <a:spLocks noChangeArrowheads="1"/>
          </p:cNvSpPr>
          <p:nvPr/>
        </p:nvSpPr>
        <p:spPr bwMode="auto">
          <a:xfrm>
            <a:off x="304800" y="228600"/>
            <a:ext cx="857091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" sz="4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Servidor </a:t>
            </a:r>
            <a:r>
              <a:rPr lang="es-E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(3/3)</a:t>
            </a:r>
            <a:endParaRPr 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384175" y="1412875"/>
            <a:ext cx="8410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Se crea el método en PHP.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28625" y="2143125"/>
            <a:ext cx="8072438" cy="15001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0">
              <a:solidFill>
                <a:srgbClr val="0000FF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function 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Metodo([$params]){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//código aquí</a:t>
            </a:r>
          </a:p>
          <a:p>
            <a:r>
              <a:rPr lang="en-US" sz="220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//[return $retorno;]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endParaRPr lang="en-US" sz="20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88" y="4143375"/>
            <a:ext cx="8410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Se invoca al servicio.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428625" y="4989513"/>
            <a:ext cx="8072438" cy="14398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$HTTP_RAW_POST_DATA =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file_get_contents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"php://input"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$server-&gt;service($HTTP_RAW_POST_DATA);</a:t>
            </a:r>
          </a:p>
          <a:p>
            <a:endParaRPr lang="en-US" sz="2200">
              <a:solidFill>
                <a:srgbClr val="0000FF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Web Service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280076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Web </a:t>
            </a:r>
            <a:r>
              <a:rPr lang="es-ES" dirty="0" err="1" smtClean="0"/>
              <a:t>Service</a:t>
            </a:r>
            <a:r>
              <a:rPr lang="es-ES" dirty="0" smtClean="0"/>
              <a:t> XML</a:t>
            </a:r>
          </a:p>
          <a:p>
            <a:pPr eaLnBrk="1" hangingPunct="1">
              <a:defRPr/>
            </a:pPr>
            <a:r>
              <a:rPr lang="es-ES" dirty="0" err="1" smtClean="0"/>
              <a:t>NuSOAP</a:t>
            </a:r>
            <a:endParaRPr lang="es-ES" dirty="0" smtClean="0"/>
          </a:p>
          <a:p>
            <a:pPr eaLnBrk="1" hangingPunct="1">
              <a:defRPr/>
            </a:pPr>
            <a:r>
              <a:rPr lang="es-ES" dirty="0" smtClean="0"/>
              <a:t>Crear </a:t>
            </a:r>
            <a:r>
              <a:rPr lang="es-ES" dirty="0" smtClean="0"/>
              <a:t>un servicio Web XML</a:t>
            </a:r>
          </a:p>
          <a:p>
            <a:pPr eaLnBrk="1" hangingPunct="1">
              <a:defRPr/>
            </a:pPr>
            <a:r>
              <a:rPr lang="es-ES" sz="3600" dirty="0" smtClean="0"/>
              <a:t>Consumir un servicio Web </a:t>
            </a:r>
            <a:r>
              <a:rPr lang="es-ES" sz="3600" dirty="0" smtClean="0"/>
              <a:t>XML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Como Cliente</a:t>
            </a:r>
            <a:endParaRPr lang="es-E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60" name="Rectangle 28"/>
          <p:cNvSpPr>
            <a:spLocks noChangeArrowheads="1"/>
          </p:cNvSpPr>
          <p:nvPr/>
        </p:nvSpPr>
        <p:spPr bwMode="auto">
          <a:xfrm>
            <a:off x="990600" y="1387475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endParaRPr lang="en-GB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99" name="Rectangle 67"/>
          <p:cNvSpPr>
            <a:spLocks noChangeArrowheads="1"/>
          </p:cNvSpPr>
          <p:nvPr/>
        </p:nvSpPr>
        <p:spPr bwMode="auto">
          <a:xfrm>
            <a:off x="304800" y="228600"/>
            <a:ext cx="857091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" sz="4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Cliente </a:t>
            </a:r>
            <a:r>
              <a:rPr lang="es-E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(1/3)</a:t>
            </a:r>
            <a:endParaRPr 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384175" y="1412875"/>
            <a:ext cx="8410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Incluir librería </a:t>
            </a:r>
            <a:r>
              <a:rPr lang="es-ES" sz="2800" b="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NuSOAP</a:t>
            </a: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28625" y="2060575"/>
            <a:ext cx="8072438" cy="6540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0">
              <a:solidFill>
                <a:srgbClr val="0000FF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require_once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'./lib/nusoap.php'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endParaRPr lang="en-US" sz="20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428625" y="3703638"/>
            <a:ext cx="8072438" cy="12969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0">
              <a:solidFill>
                <a:srgbClr val="0000FF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$client =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new 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nusoap_client(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'url WS' 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[, 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bool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'proxy host'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  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'proxy port'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 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		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'proxy name'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'proxy pass'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 …]);</a:t>
            </a:r>
          </a:p>
          <a:p>
            <a:endParaRPr lang="en-US" sz="20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7188" y="3000375"/>
            <a:ext cx="8410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Crear instancia como cliente.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223445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Web </a:t>
            </a:r>
            <a:r>
              <a:rPr lang="es-ES" dirty="0" err="1" smtClean="0"/>
              <a:t>Service</a:t>
            </a:r>
            <a:r>
              <a:rPr lang="es-ES" dirty="0" smtClean="0"/>
              <a:t> XML</a:t>
            </a:r>
          </a:p>
          <a:p>
            <a:pPr eaLnBrk="1" hangingPunct="1">
              <a:defRPr/>
            </a:pPr>
            <a:r>
              <a:rPr lang="es-ES" dirty="0" err="1" smtClean="0"/>
              <a:t>NuSOAP</a:t>
            </a:r>
            <a:endParaRPr lang="es-AR" sz="1000" dirty="0" smtClean="0"/>
          </a:p>
          <a:p>
            <a:pPr eaLnBrk="1" hangingPunct="1">
              <a:defRPr/>
            </a:pPr>
            <a:r>
              <a:rPr lang="es-ES" dirty="0" smtClean="0"/>
              <a:t>Crear un servicio Web XML</a:t>
            </a:r>
          </a:p>
          <a:p>
            <a:pPr eaLnBrk="1" hangingPunct="1">
              <a:defRPr/>
            </a:pPr>
            <a:r>
              <a:rPr lang="es-ES" dirty="0" smtClean="0"/>
              <a:t>Consumir un servicio Web XML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60" name="Rectangle 28"/>
          <p:cNvSpPr>
            <a:spLocks noChangeArrowheads="1"/>
          </p:cNvSpPr>
          <p:nvPr/>
        </p:nvSpPr>
        <p:spPr bwMode="auto">
          <a:xfrm>
            <a:off x="990600" y="1387475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endParaRPr lang="en-GB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99" name="Rectangle 67"/>
          <p:cNvSpPr>
            <a:spLocks noChangeArrowheads="1"/>
          </p:cNvSpPr>
          <p:nvPr/>
        </p:nvSpPr>
        <p:spPr bwMode="auto">
          <a:xfrm>
            <a:off x="304800" y="228600"/>
            <a:ext cx="857091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" sz="4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Cliente </a:t>
            </a:r>
            <a:r>
              <a:rPr lang="es-E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(2/3)</a:t>
            </a:r>
            <a:endParaRPr 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384175" y="1412875"/>
            <a:ext cx="8410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Se chequean los posibles errores.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28625" y="2143125"/>
            <a:ext cx="8072438" cy="22145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$err = $client-&gt;getError();</a:t>
            </a:r>
          </a:p>
          <a:p>
            <a:r>
              <a:rPr lang="es-AR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($err) {</a:t>
            </a:r>
          </a:p>
          <a:p>
            <a:r>
              <a:rPr lang="es-AR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s-AR" sz="220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// Mostramos el error</a:t>
            </a:r>
          </a:p>
          <a:p>
            <a:r>
              <a:rPr lang="es-AR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echo </a:t>
            </a:r>
            <a:r>
              <a:rPr lang="es-AR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'&lt;h2&gt;Constructor error&lt;/h2&gt;&lt;pre&gt;'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. $err . </a:t>
            </a:r>
            <a:r>
              <a:rPr lang="es-AR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'&lt;/pre&gt;'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s-AR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die();</a:t>
            </a:r>
          </a:p>
          <a:p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}</a:t>
            </a:r>
            <a:endParaRPr lang="en-US" sz="2200">
              <a:solidFill>
                <a:schemeClr val="bg2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4175" y="4699000"/>
            <a:ext cx="8410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Se invoca al método.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428625" y="5429250"/>
            <a:ext cx="8072438" cy="714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200">
              <a:solidFill>
                <a:srgbClr val="0000FF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$result = $client-&gt;call(</a:t>
            </a:r>
            <a:r>
              <a:rPr lang="es-AR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'nombre Método'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s-AR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array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s-AR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'param. entrada'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endParaRPr lang="en-US" sz="200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60" name="Rectangle 28"/>
          <p:cNvSpPr>
            <a:spLocks noChangeArrowheads="1"/>
          </p:cNvSpPr>
          <p:nvPr/>
        </p:nvSpPr>
        <p:spPr bwMode="auto">
          <a:xfrm>
            <a:off x="990600" y="1387475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endParaRPr lang="en-GB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99" name="Rectangle 67"/>
          <p:cNvSpPr>
            <a:spLocks noChangeArrowheads="1"/>
          </p:cNvSpPr>
          <p:nvPr/>
        </p:nvSpPr>
        <p:spPr bwMode="auto">
          <a:xfrm>
            <a:off x="304800" y="228600"/>
            <a:ext cx="857091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" sz="4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Cliente </a:t>
            </a:r>
            <a:r>
              <a:rPr lang="es-E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(3/3)</a:t>
            </a:r>
            <a:endParaRPr 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4175" y="1412875"/>
            <a:ext cx="8410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Se chequean los posibles errores.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8625" y="2143125"/>
            <a:ext cx="8072438" cy="45005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AR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($client-&gt;fault) {</a:t>
            </a:r>
          </a:p>
          <a:p>
            <a:r>
              <a:rPr lang="es-AR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echo </a:t>
            </a:r>
            <a:r>
              <a:rPr lang="es-AR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'&lt;h2&gt;Falla&lt;/h2&gt;&lt;pre&gt;'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. $result . </a:t>
            </a:r>
            <a:r>
              <a:rPr lang="es-AR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'&lt;/pre&gt;'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$err = $client-&gt;getError();</a:t>
            </a:r>
          </a:p>
          <a:p>
            <a:r>
              <a:rPr lang="es-AR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if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($err) {</a:t>
            </a:r>
          </a:p>
          <a:p>
            <a:r>
              <a:rPr lang="es-AR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echo </a:t>
            </a:r>
            <a:r>
              <a:rPr lang="es-AR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'&lt;h2&gt;Error en cliente&lt;/h2&gt;&lt;pre&gt;'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. $err . </a:t>
            </a:r>
            <a:r>
              <a:rPr lang="es-AR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'&lt;/pre&gt;'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}</a:t>
            </a:r>
            <a:endParaRPr lang="en-US" sz="2200">
              <a:solidFill>
                <a:schemeClr val="bg2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00B05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//Se muestra el resultado</a:t>
            </a:r>
          </a:p>
          <a:p>
            <a:r>
              <a:rPr lang="es-AR" sz="220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echo </a:t>
            </a:r>
            <a:r>
              <a:rPr lang="es-AR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'&lt;h2&gt;Resultado&lt;/h2&gt;&lt;pre&gt;'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. $result . </a:t>
            </a:r>
            <a:r>
              <a:rPr lang="es-AR" sz="220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'&lt;/pre&gt;'</a:t>
            </a:r>
            <a:r>
              <a:rPr lang="es-AR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}</a:t>
            </a:r>
          </a:p>
          <a:p>
            <a:r>
              <a:rPr lang="en-US" sz="220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Web Service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4578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Web </a:t>
            </a:r>
            <a:r>
              <a:rPr lang="es-ES" sz="3600" dirty="0" err="1" smtClean="0"/>
              <a:t>Service</a:t>
            </a:r>
            <a:r>
              <a:rPr lang="es-ES" sz="3600" dirty="0" smtClean="0"/>
              <a:t> XML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Formas de comunicación</a:t>
            </a:r>
            <a:endParaRPr lang="es-AR" dirty="0" smtClean="0"/>
          </a:p>
          <a:p>
            <a:pPr eaLnBrk="1" hangingPunct="1">
              <a:defRPr/>
            </a:pPr>
            <a:endParaRPr lang="es-ES" sz="1000" dirty="0" smtClean="0"/>
          </a:p>
          <a:p>
            <a:pPr eaLnBrk="1" hangingPunct="1">
              <a:defRPr/>
            </a:pPr>
            <a:r>
              <a:rPr lang="es-ES" dirty="0" err="1" smtClean="0"/>
              <a:t>NuSOAP</a:t>
            </a:r>
            <a:endParaRPr lang="es-AR" sz="1000" dirty="0" smtClean="0"/>
          </a:p>
          <a:p>
            <a:pPr eaLnBrk="1" hangingPunct="1">
              <a:defRPr/>
            </a:pPr>
            <a:r>
              <a:rPr lang="es-ES" dirty="0" smtClean="0"/>
              <a:t>Crear un servicio Web XML</a:t>
            </a:r>
          </a:p>
          <a:p>
            <a:pPr eaLnBrk="1" hangingPunct="1">
              <a:defRPr/>
            </a:pPr>
            <a:r>
              <a:rPr lang="es-ES" dirty="0" smtClean="0"/>
              <a:t>Consumir un servicio Web XML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Web </a:t>
            </a:r>
            <a:r>
              <a:rPr lang="es-ES" dirty="0" err="1" smtClean="0"/>
              <a:t>Service</a:t>
            </a:r>
            <a:r>
              <a:rPr lang="es-ES" dirty="0" smtClean="0"/>
              <a:t> - Generalidades </a:t>
            </a:r>
            <a:r>
              <a:rPr lang="es-ES" sz="2800" dirty="0" smtClean="0"/>
              <a:t>(1/3)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441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AR" sz="2800" dirty="0" smtClean="0"/>
              <a:t>Un Web </a:t>
            </a:r>
            <a:r>
              <a:rPr lang="es-AR" sz="2800" dirty="0" err="1" smtClean="0"/>
              <a:t>Service</a:t>
            </a:r>
            <a:r>
              <a:rPr lang="es-AR" sz="2800" dirty="0" smtClean="0"/>
              <a:t> es un componente de software que se comunica con otras aplicaciones codificando los mensajes en XML y enviando estos mensajes a través de protocolos estándares de Internet.</a:t>
            </a:r>
            <a:endParaRPr lang="es-AR" sz="2200" dirty="0" smtClean="0"/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Los servicios Web XML son independientes :</a:t>
            </a:r>
          </a:p>
          <a:p>
            <a:pPr lvl="1">
              <a:defRPr/>
            </a:pPr>
            <a:r>
              <a:rPr lang="es-AR" sz="2200" b="1" dirty="0" smtClean="0"/>
              <a:t>De la plataforma</a:t>
            </a:r>
            <a:r>
              <a:rPr lang="es-AR" sz="2200" dirty="0" smtClean="0"/>
              <a:t>. Un servicio remoto debe permitir su utilización a clientes de otras plataformas. </a:t>
            </a:r>
            <a:r>
              <a:rPr lang="es-AR" sz="2200" b="1" dirty="0" smtClean="0"/>
              <a:t>Interoperabilidad</a:t>
            </a:r>
            <a:r>
              <a:rPr lang="es-AR" sz="2200" dirty="0" smtClean="0"/>
              <a:t>.</a:t>
            </a:r>
          </a:p>
          <a:p>
            <a:pPr lvl="1">
              <a:defRPr/>
            </a:pPr>
            <a:r>
              <a:rPr lang="es-AR" sz="2200" b="1" dirty="0" smtClean="0"/>
              <a:t>Del lenguaje</a:t>
            </a:r>
            <a:r>
              <a:rPr lang="es-AR" sz="2200" dirty="0" smtClean="0"/>
              <a:t>. La solución no debería ligarse a un lenguaje de programación particular.</a:t>
            </a:r>
          </a:p>
          <a:p>
            <a:pPr lvl="1">
              <a:defRPr/>
            </a:pPr>
            <a:r>
              <a:rPr lang="es-AR" sz="2200" b="1" dirty="0" smtClean="0"/>
              <a:t>Del protocolo</a:t>
            </a:r>
            <a:r>
              <a:rPr lang="es-AR" sz="2200" dirty="0" smtClean="0"/>
              <a:t>. Los servicios Web XML se comunican utilizando protocolos Web y formatos de datos estándares, como HTTP, XML o SOAP</a:t>
            </a:r>
            <a:r>
              <a:rPr lang="es-AR" sz="2200" i="1" dirty="0" smtClean="0"/>
              <a:t>.</a:t>
            </a:r>
            <a:endParaRPr lang="es-AR" sz="22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088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Web </a:t>
            </a:r>
            <a:r>
              <a:rPr lang="es-ES" dirty="0" err="1" smtClean="0"/>
              <a:t>Service</a:t>
            </a:r>
            <a:r>
              <a:rPr lang="es-ES" dirty="0" smtClean="0"/>
              <a:t> - Generalidades </a:t>
            </a:r>
            <a:r>
              <a:rPr lang="es-ES" sz="2800" dirty="0" smtClean="0"/>
              <a:t>(2/3)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09700"/>
            <a:ext cx="8763000" cy="4965700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El modelo de servicios Web XML asume una arquitectura de servicios sin estado.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Cada respuesta del servicio Web XML es un nuevo objeto, con un nuevo estado. </a:t>
            </a:r>
          </a:p>
          <a:p>
            <a:pPr>
              <a:defRPr/>
            </a:pPr>
            <a:endParaRPr lang="es-ES_tradnl" sz="2200" dirty="0" smtClean="0"/>
          </a:p>
          <a:p>
            <a:pPr>
              <a:defRPr/>
            </a:pPr>
            <a:r>
              <a:rPr lang="es-AR" sz="2800" dirty="0" smtClean="0"/>
              <a:t>Los servicios Web XML son asíncronos, ya que el objeto que realiza la petición en la aplicación cliente y el objeto de respuesta del servicio Web XML son sobres SOAP únicos que no requieren una conexión compartida. </a:t>
            </a:r>
          </a:p>
          <a:p>
            <a:pPr>
              <a:defRPr/>
            </a:pPr>
            <a:endParaRPr lang="es-AR" sz="22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Web </a:t>
            </a:r>
            <a:r>
              <a:rPr lang="es-ES" dirty="0" err="1" smtClean="0"/>
              <a:t>Service</a:t>
            </a:r>
            <a:r>
              <a:rPr lang="es-ES" dirty="0" smtClean="0"/>
              <a:t> - Generalidades </a:t>
            </a:r>
            <a:r>
              <a:rPr lang="es-ES" sz="2800" dirty="0" smtClean="0"/>
              <a:t>(3/3)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209800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Esta comunicación asíncrona permite tanto a la aplicación que realiza la petición como al servicio Web XML la oportunidad de seguir procesándose mientras la interacción está en funcionamiento.</a:t>
            </a:r>
          </a:p>
          <a:p>
            <a:pPr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4578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Web </a:t>
            </a:r>
            <a:r>
              <a:rPr lang="es-ES" sz="3600" dirty="0" err="1" smtClean="0"/>
              <a:t>Service</a:t>
            </a:r>
            <a:r>
              <a:rPr lang="es-ES" sz="3600" dirty="0" smtClean="0"/>
              <a:t> XML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Formas de comunicación</a:t>
            </a:r>
            <a:endParaRPr lang="es-AR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endParaRPr lang="es-ES" sz="1000" dirty="0" smtClean="0"/>
          </a:p>
          <a:p>
            <a:pPr eaLnBrk="1" hangingPunct="1">
              <a:defRPr/>
            </a:pPr>
            <a:r>
              <a:rPr lang="es-ES" dirty="0" err="1" smtClean="0"/>
              <a:t>NuSOAP</a:t>
            </a:r>
            <a:endParaRPr lang="es-AR" sz="1000" dirty="0" smtClean="0"/>
          </a:p>
          <a:p>
            <a:pPr eaLnBrk="1" hangingPunct="1">
              <a:defRPr/>
            </a:pPr>
            <a:r>
              <a:rPr lang="es-ES" dirty="0" smtClean="0"/>
              <a:t>Crear un servicio Web XML</a:t>
            </a:r>
          </a:p>
          <a:p>
            <a:pPr eaLnBrk="1" hangingPunct="1">
              <a:defRPr/>
            </a:pPr>
            <a:r>
              <a:rPr lang="es-ES" dirty="0" smtClean="0"/>
              <a:t>Consumir un servicio Web XML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Formas de Comunicación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533900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HTTP-GET</a:t>
            </a:r>
          </a:p>
          <a:p>
            <a:pPr lvl="1">
              <a:defRPr/>
            </a:pPr>
            <a:r>
              <a:rPr lang="es-ES" dirty="0" smtClean="0"/>
              <a:t>Argumentos en la URL.</a:t>
            </a:r>
          </a:p>
          <a:p>
            <a:pPr lvl="1">
              <a:defRPr/>
            </a:pPr>
            <a:endParaRPr lang="es-ES" dirty="0" smtClean="0"/>
          </a:p>
          <a:p>
            <a:pPr>
              <a:defRPr/>
            </a:pPr>
            <a:r>
              <a:rPr lang="es-ES" dirty="0" smtClean="0"/>
              <a:t>HTTP-POST</a:t>
            </a:r>
          </a:p>
          <a:p>
            <a:pPr lvl="1">
              <a:defRPr/>
            </a:pPr>
            <a:r>
              <a:rPr lang="es-ES" dirty="0" smtClean="0"/>
              <a:t>Argumentos en el documento enviado.</a:t>
            </a:r>
          </a:p>
          <a:p>
            <a:pPr lvl="1">
              <a:defRPr/>
            </a:pPr>
            <a:endParaRPr lang="es-ES" dirty="0" smtClean="0"/>
          </a:p>
          <a:p>
            <a:pPr>
              <a:defRPr/>
            </a:pPr>
            <a:r>
              <a:rPr lang="es-ES" dirty="0" smtClean="0"/>
              <a:t>SOAP</a:t>
            </a:r>
          </a:p>
          <a:p>
            <a:pPr lvl="1">
              <a:defRPr/>
            </a:pPr>
            <a:r>
              <a:rPr lang="es-AR" dirty="0" smtClean="0"/>
              <a:t>Mensaje estructurado, en XML con posibilidad de implementar múltiples formatos, seguridad, etc.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SOAP </a:t>
            </a:r>
            <a:r>
              <a:rPr lang="es-AR" sz="3200" dirty="0" smtClean="0"/>
              <a:t>(</a:t>
            </a:r>
            <a:r>
              <a:rPr lang="es-AR" sz="3200" i="1" dirty="0" smtClean="0"/>
              <a:t>Simple </a:t>
            </a:r>
            <a:r>
              <a:rPr lang="es-AR" sz="3200" i="1" dirty="0" err="1" smtClean="0"/>
              <a:t>Object</a:t>
            </a:r>
            <a:r>
              <a:rPr lang="es-AR" sz="3200" i="1" dirty="0" smtClean="0"/>
              <a:t> Access </a:t>
            </a:r>
            <a:r>
              <a:rPr lang="es-AR" sz="3200" i="1" dirty="0" err="1" smtClean="0"/>
              <a:t>Protocol</a:t>
            </a:r>
            <a:r>
              <a:rPr lang="es-AR" sz="3200" i="1" dirty="0" smtClean="0"/>
              <a:t>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79266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Es un protocolo de comunicación, el cual permite la comunicación entre aplicaciones a través de mensajes por medio de Internet.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Es independiente de la plataforma, y del lenguaje.</a:t>
            </a:r>
          </a:p>
          <a:p>
            <a:pPr>
              <a:buFont typeface="Wingdings" pitchFamily="2" charset="2"/>
              <a:buNone/>
              <a:defRPr/>
            </a:pPr>
            <a:r>
              <a:rPr lang="es-AR" sz="2200" dirty="0" smtClean="0"/>
              <a:t> </a:t>
            </a:r>
          </a:p>
          <a:p>
            <a:pPr>
              <a:defRPr/>
            </a:pPr>
            <a:r>
              <a:rPr lang="es-AR" sz="2800" dirty="0" smtClean="0"/>
              <a:t>Esta basado en XML y es la base principal de los Web </a:t>
            </a:r>
            <a:r>
              <a:rPr lang="es-AR" sz="2800" dirty="0" err="1" smtClean="0"/>
              <a:t>Services</a:t>
            </a:r>
            <a:r>
              <a:rPr lang="es-AR" sz="2800" dirty="0" smtClean="0"/>
              <a:t>. </a:t>
            </a:r>
          </a:p>
          <a:p>
            <a:pPr>
              <a:defRPr/>
            </a:pPr>
            <a:endParaRPr lang="es-AR" sz="2200" dirty="0" smtClean="0"/>
          </a:p>
          <a:p>
            <a:pPr>
              <a:defRPr/>
            </a:pPr>
            <a:r>
              <a:rPr lang="es-AR" sz="2800" dirty="0" smtClean="0"/>
              <a:t>Los mensajes SOAP son documento XML propiamente dicho.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PlantillaUTN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PlantillaUTN</Template>
  <TotalTime>2219</TotalTime>
  <Words>1176</Words>
  <Application>Microsoft Office PowerPoint</Application>
  <PresentationFormat>Presentación en pantalla (4:3)</PresentationFormat>
  <Paragraphs>205</Paragraphs>
  <Slides>23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PlantillaUTN</vt:lpstr>
      <vt:lpstr>2_VS_NET Launch Template</vt:lpstr>
      <vt:lpstr>Maximiliano Neiner</vt:lpstr>
      <vt:lpstr>Temas a Tratar</vt:lpstr>
      <vt:lpstr>Temas a Tratar</vt:lpstr>
      <vt:lpstr>Web Service - Generalidades (1/3)</vt:lpstr>
      <vt:lpstr>Web Service - Generalidades (2/3)</vt:lpstr>
      <vt:lpstr>Web Service - Generalidades (3/3)</vt:lpstr>
      <vt:lpstr>Temas a Tratar</vt:lpstr>
      <vt:lpstr>Formas de Comunicación</vt:lpstr>
      <vt:lpstr>SOAP (Simple Object Access Protocol)</vt:lpstr>
      <vt:lpstr>WSDL (Web Service Description Language)</vt:lpstr>
      <vt:lpstr>Temas a Tratar</vt:lpstr>
      <vt:lpstr>¿Qué es NuSOAP?</vt:lpstr>
      <vt:lpstr>Temas a Tratar</vt:lpstr>
      <vt:lpstr>Diapositiva 14</vt:lpstr>
      <vt:lpstr>Diapositiva 15</vt:lpstr>
      <vt:lpstr>Diapositiva 16</vt:lpstr>
      <vt:lpstr>Diapositiva 17</vt:lpstr>
      <vt:lpstr>Temas a Tratar</vt:lpstr>
      <vt:lpstr>Diapositiva 19</vt:lpstr>
      <vt:lpstr>Diapositiva 20</vt:lpstr>
      <vt:lpstr>Diapositiva 21</vt:lpstr>
      <vt:lpstr>Diapositiva 22</vt:lpstr>
      <vt:lpstr>Ejercitación</vt:lpstr>
    </vt:vector>
  </TitlesOfParts>
  <Company>Max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subject>Web Services XML</dc:subject>
  <dc:creator>Neiner, Maximiliano</dc:creator>
  <cp:lastModifiedBy>Neiner Maximiliano</cp:lastModifiedBy>
  <cp:revision>164</cp:revision>
  <dcterms:created xsi:type="dcterms:W3CDTF">2010-03-12T12:22:54Z</dcterms:created>
  <dcterms:modified xsi:type="dcterms:W3CDTF">2017-04-26T17:12:33Z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