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1" r:id="rId2"/>
    <p:sldId id="263" r:id="rId3"/>
  </p:sldIdLst>
  <p:sldSz cx="14400213" cy="9882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3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, Shirley,Ph.D." initials="W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ABC1"/>
    <a:srgbClr val="2F5597"/>
    <a:srgbClr val="42C1F1"/>
    <a:srgbClr val="E85C25"/>
    <a:srgbClr val="EE2E84"/>
    <a:srgbClr val="22C9BA"/>
    <a:srgbClr val="2CDDCB"/>
    <a:srgbClr val="EE4750"/>
    <a:srgbClr val="ECBA03"/>
    <a:srgbClr val="698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91"/>
    <p:restoredTop sz="94611"/>
  </p:normalViewPr>
  <p:slideViewPr>
    <p:cSldViewPr snapToGrid="0" snapToObjects="1">
      <p:cViewPr varScale="1">
        <p:scale>
          <a:sx n="80" d="100"/>
          <a:sy n="80" d="100"/>
        </p:scale>
        <p:origin x="834" y="102"/>
      </p:cViewPr>
      <p:guideLst>
        <p:guide orient="horz" pos="3113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617294"/>
            <a:ext cx="12240181" cy="3440465"/>
          </a:xfrm>
        </p:spPr>
        <p:txBody>
          <a:bodyPr anchor="b"/>
          <a:lstStyle>
            <a:lvl1pPr algn="ctr">
              <a:defRPr sz="8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190437"/>
            <a:ext cx="10800160" cy="2385907"/>
          </a:xfrm>
        </p:spPr>
        <p:txBody>
          <a:bodyPr/>
          <a:lstStyle>
            <a:lvl1pPr marL="0" indent="0" algn="ctr">
              <a:buNone/>
              <a:defRPr sz="3458"/>
            </a:lvl1pPr>
            <a:lvl2pPr marL="658825" indent="0" algn="ctr">
              <a:buNone/>
              <a:defRPr sz="2882"/>
            </a:lvl2pPr>
            <a:lvl3pPr marL="1317650" indent="0" algn="ctr">
              <a:buNone/>
              <a:defRPr sz="2594"/>
            </a:lvl3pPr>
            <a:lvl4pPr marL="1976476" indent="0" algn="ctr">
              <a:buNone/>
              <a:defRPr sz="2306"/>
            </a:lvl4pPr>
            <a:lvl5pPr marL="2635301" indent="0" algn="ctr">
              <a:buNone/>
              <a:defRPr sz="2306"/>
            </a:lvl5pPr>
            <a:lvl6pPr marL="3294126" indent="0" algn="ctr">
              <a:buNone/>
              <a:defRPr sz="2306"/>
            </a:lvl6pPr>
            <a:lvl7pPr marL="3952951" indent="0" algn="ctr">
              <a:buNone/>
              <a:defRPr sz="2306"/>
            </a:lvl7pPr>
            <a:lvl8pPr marL="4611776" indent="0" algn="ctr">
              <a:buNone/>
              <a:defRPr sz="2306"/>
            </a:lvl8pPr>
            <a:lvl9pPr marL="5270602" indent="0" algn="ctr">
              <a:buNone/>
              <a:defRPr sz="23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5912-E983-CD47-9ECA-2E4E8FCD7B05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4436-457D-9B47-8068-47E813C0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8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5912-E983-CD47-9ECA-2E4E8FCD7B05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4436-457D-9B47-8068-47E813C0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26135"/>
            <a:ext cx="3105046" cy="83746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26135"/>
            <a:ext cx="9135135" cy="83746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5912-E983-CD47-9ECA-2E4E8FCD7B05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4436-457D-9B47-8068-47E813C0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0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5912-E983-CD47-9ECA-2E4E8FCD7B05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4436-457D-9B47-8068-47E813C0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5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463687"/>
            <a:ext cx="12420184" cy="4110715"/>
          </a:xfrm>
        </p:spPr>
        <p:txBody>
          <a:bodyPr anchor="b"/>
          <a:lstStyle>
            <a:lvl1pPr>
              <a:defRPr sz="8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6613291"/>
            <a:ext cx="12420184" cy="2161728"/>
          </a:xfrm>
        </p:spPr>
        <p:txBody>
          <a:bodyPr/>
          <a:lstStyle>
            <a:lvl1pPr marL="0" indent="0">
              <a:buNone/>
              <a:defRPr sz="3458">
                <a:solidFill>
                  <a:schemeClr val="tx1"/>
                </a:solidFill>
              </a:defRPr>
            </a:lvl1pPr>
            <a:lvl2pPr marL="658825" indent="0">
              <a:buNone/>
              <a:defRPr sz="2882">
                <a:solidFill>
                  <a:schemeClr val="tx1">
                    <a:tint val="75000"/>
                  </a:schemeClr>
                </a:solidFill>
              </a:defRPr>
            </a:lvl2pPr>
            <a:lvl3pPr marL="1317650" indent="0">
              <a:buNone/>
              <a:defRPr sz="2594">
                <a:solidFill>
                  <a:schemeClr val="tx1">
                    <a:tint val="75000"/>
                  </a:schemeClr>
                </a:solidFill>
              </a:defRPr>
            </a:lvl3pPr>
            <a:lvl4pPr marL="1976476" indent="0">
              <a:buNone/>
              <a:defRPr sz="2306">
                <a:solidFill>
                  <a:schemeClr val="tx1">
                    <a:tint val="75000"/>
                  </a:schemeClr>
                </a:solidFill>
              </a:defRPr>
            </a:lvl4pPr>
            <a:lvl5pPr marL="2635301" indent="0">
              <a:buNone/>
              <a:defRPr sz="2306">
                <a:solidFill>
                  <a:schemeClr val="tx1">
                    <a:tint val="75000"/>
                  </a:schemeClr>
                </a:solidFill>
              </a:defRPr>
            </a:lvl5pPr>
            <a:lvl6pPr marL="3294126" indent="0">
              <a:buNone/>
              <a:defRPr sz="2306">
                <a:solidFill>
                  <a:schemeClr val="tx1">
                    <a:tint val="75000"/>
                  </a:schemeClr>
                </a:solidFill>
              </a:defRPr>
            </a:lvl6pPr>
            <a:lvl7pPr marL="3952951" indent="0">
              <a:buNone/>
              <a:defRPr sz="2306">
                <a:solidFill>
                  <a:schemeClr val="tx1">
                    <a:tint val="75000"/>
                  </a:schemeClr>
                </a:solidFill>
              </a:defRPr>
            </a:lvl7pPr>
            <a:lvl8pPr marL="4611776" indent="0">
              <a:buNone/>
              <a:defRPr sz="2306">
                <a:solidFill>
                  <a:schemeClr val="tx1">
                    <a:tint val="75000"/>
                  </a:schemeClr>
                </a:solidFill>
              </a:defRPr>
            </a:lvl8pPr>
            <a:lvl9pPr marL="5270602" indent="0">
              <a:buNone/>
              <a:defRPr sz="23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5912-E983-CD47-9ECA-2E4E8FCD7B05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4436-457D-9B47-8068-47E813C0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630675"/>
            <a:ext cx="6120091" cy="62701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630675"/>
            <a:ext cx="6120091" cy="62701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5912-E983-CD47-9ECA-2E4E8FCD7B05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4436-457D-9B47-8068-47E813C0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5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26137"/>
            <a:ext cx="12420184" cy="191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422509"/>
            <a:ext cx="6091964" cy="1187234"/>
          </a:xfrm>
        </p:spPr>
        <p:txBody>
          <a:bodyPr anchor="b"/>
          <a:lstStyle>
            <a:lvl1pPr marL="0" indent="0">
              <a:buNone/>
              <a:defRPr sz="3458" b="1"/>
            </a:lvl1pPr>
            <a:lvl2pPr marL="658825" indent="0">
              <a:buNone/>
              <a:defRPr sz="2882" b="1"/>
            </a:lvl2pPr>
            <a:lvl3pPr marL="1317650" indent="0">
              <a:buNone/>
              <a:defRPr sz="2594" b="1"/>
            </a:lvl3pPr>
            <a:lvl4pPr marL="1976476" indent="0">
              <a:buNone/>
              <a:defRPr sz="2306" b="1"/>
            </a:lvl4pPr>
            <a:lvl5pPr marL="2635301" indent="0">
              <a:buNone/>
              <a:defRPr sz="2306" b="1"/>
            </a:lvl5pPr>
            <a:lvl6pPr marL="3294126" indent="0">
              <a:buNone/>
              <a:defRPr sz="2306" b="1"/>
            </a:lvl6pPr>
            <a:lvl7pPr marL="3952951" indent="0">
              <a:buNone/>
              <a:defRPr sz="2306" b="1"/>
            </a:lvl7pPr>
            <a:lvl8pPr marL="4611776" indent="0">
              <a:buNone/>
              <a:defRPr sz="2306" b="1"/>
            </a:lvl8pPr>
            <a:lvl9pPr marL="5270602" indent="0">
              <a:buNone/>
              <a:defRPr sz="230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609744"/>
            <a:ext cx="6091964" cy="53093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422509"/>
            <a:ext cx="6121966" cy="1187234"/>
          </a:xfrm>
        </p:spPr>
        <p:txBody>
          <a:bodyPr anchor="b"/>
          <a:lstStyle>
            <a:lvl1pPr marL="0" indent="0">
              <a:buNone/>
              <a:defRPr sz="3458" b="1"/>
            </a:lvl1pPr>
            <a:lvl2pPr marL="658825" indent="0">
              <a:buNone/>
              <a:defRPr sz="2882" b="1"/>
            </a:lvl2pPr>
            <a:lvl3pPr marL="1317650" indent="0">
              <a:buNone/>
              <a:defRPr sz="2594" b="1"/>
            </a:lvl3pPr>
            <a:lvl4pPr marL="1976476" indent="0">
              <a:buNone/>
              <a:defRPr sz="2306" b="1"/>
            </a:lvl4pPr>
            <a:lvl5pPr marL="2635301" indent="0">
              <a:buNone/>
              <a:defRPr sz="2306" b="1"/>
            </a:lvl5pPr>
            <a:lvl6pPr marL="3294126" indent="0">
              <a:buNone/>
              <a:defRPr sz="2306" b="1"/>
            </a:lvl6pPr>
            <a:lvl7pPr marL="3952951" indent="0">
              <a:buNone/>
              <a:defRPr sz="2306" b="1"/>
            </a:lvl7pPr>
            <a:lvl8pPr marL="4611776" indent="0">
              <a:buNone/>
              <a:defRPr sz="2306" b="1"/>
            </a:lvl8pPr>
            <a:lvl9pPr marL="5270602" indent="0">
              <a:buNone/>
              <a:defRPr sz="230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609744"/>
            <a:ext cx="6121966" cy="53093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5912-E983-CD47-9ECA-2E4E8FCD7B05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4436-457D-9B47-8068-47E813C0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5912-E983-CD47-9ECA-2E4E8FCD7B05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4436-457D-9B47-8068-47E813C0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5912-E983-CD47-9ECA-2E4E8FCD7B05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4436-457D-9B47-8068-47E813C0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7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58812"/>
            <a:ext cx="4644444" cy="2305844"/>
          </a:xfrm>
        </p:spPr>
        <p:txBody>
          <a:bodyPr anchor="b"/>
          <a:lstStyle>
            <a:lvl1pPr>
              <a:defRPr sz="46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422854"/>
            <a:ext cx="7290108" cy="7022759"/>
          </a:xfrm>
        </p:spPr>
        <p:txBody>
          <a:bodyPr/>
          <a:lstStyle>
            <a:lvl1pPr>
              <a:defRPr sz="4611"/>
            </a:lvl1pPr>
            <a:lvl2pPr>
              <a:defRPr sz="4035"/>
            </a:lvl2pPr>
            <a:lvl3pPr>
              <a:defRPr sz="3458"/>
            </a:lvl3pPr>
            <a:lvl4pPr>
              <a:defRPr sz="2882"/>
            </a:lvl4pPr>
            <a:lvl5pPr>
              <a:defRPr sz="2882"/>
            </a:lvl5pPr>
            <a:lvl6pPr>
              <a:defRPr sz="2882"/>
            </a:lvl6pPr>
            <a:lvl7pPr>
              <a:defRPr sz="2882"/>
            </a:lvl7pPr>
            <a:lvl8pPr>
              <a:defRPr sz="2882"/>
            </a:lvl8pPr>
            <a:lvl9pPr>
              <a:defRPr sz="288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964656"/>
            <a:ext cx="4644444" cy="5492393"/>
          </a:xfrm>
        </p:spPr>
        <p:txBody>
          <a:bodyPr/>
          <a:lstStyle>
            <a:lvl1pPr marL="0" indent="0">
              <a:buNone/>
              <a:defRPr sz="2306"/>
            </a:lvl1pPr>
            <a:lvl2pPr marL="658825" indent="0">
              <a:buNone/>
              <a:defRPr sz="2017"/>
            </a:lvl2pPr>
            <a:lvl3pPr marL="1317650" indent="0">
              <a:buNone/>
              <a:defRPr sz="1729"/>
            </a:lvl3pPr>
            <a:lvl4pPr marL="1976476" indent="0">
              <a:buNone/>
              <a:defRPr sz="1441"/>
            </a:lvl4pPr>
            <a:lvl5pPr marL="2635301" indent="0">
              <a:buNone/>
              <a:defRPr sz="1441"/>
            </a:lvl5pPr>
            <a:lvl6pPr marL="3294126" indent="0">
              <a:buNone/>
              <a:defRPr sz="1441"/>
            </a:lvl6pPr>
            <a:lvl7pPr marL="3952951" indent="0">
              <a:buNone/>
              <a:defRPr sz="1441"/>
            </a:lvl7pPr>
            <a:lvl8pPr marL="4611776" indent="0">
              <a:buNone/>
              <a:defRPr sz="1441"/>
            </a:lvl8pPr>
            <a:lvl9pPr marL="5270602" indent="0">
              <a:buNone/>
              <a:defRPr sz="144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5912-E983-CD47-9ECA-2E4E8FCD7B05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4436-457D-9B47-8068-47E813C0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7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58812"/>
            <a:ext cx="4644444" cy="2305844"/>
          </a:xfrm>
        </p:spPr>
        <p:txBody>
          <a:bodyPr anchor="b"/>
          <a:lstStyle>
            <a:lvl1pPr>
              <a:defRPr sz="46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422854"/>
            <a:ext cx="7290108" cy="7022759"/>
          </a:xfrm>
        </p:spPr>
        <p:txBody>
          <a:bodyPr anchor="t"/>
          <a:lstStyle>
            <a:lvl1pPr marL="0" indent="0">
              <a:buNone/>
              <a:defRPr sz="4611"/>
            </a:lvl1pPr>
            <a:lvl2pPr marL="658825" indent="0">
              <a:buNone/>
              <a:defRPr sz="4035"/>
            </a:lvl2pPr>
            <a:lvl3pPr marL="1317650" indent="0">
              <a:buNone/>
              <a:defRPr sz="3458"/>
            </a:lvl3pPr>
            <a:lvl4pPr marL="1976476" indent="0">
              <a:buNone/>
              <a:defRPr sz="2882"/>
            </a:lvl4pPr>
            <a:lvl5pPr marL="2635301" indent="0">
              <a:buNone/>
              <a:defRPr sz="2882"/>
            </a:lvl5pPr>
            <a:lvl6pPr marL="3294126" indent="0">
              <a:buNone/>
              <a:defRPr sz="2882"/>
            </a:lvl6pPr>
            <a:lvl7pPr marL="3952951" indent="0">
              <a:buNone/>
              <a:defRPr sz="2882"/>
            </a:lvl7pPr>
            <a:lvl8pPr marL="4611776" indent="0">
              <a:buNone/>
              <a:defRPr sz="2882"/>
            </a:lvl8pPr>
            <a:lvl9pPr marL="5270602" indent="0">
              <a:buNone/>
              <a:defRPr sz="288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964656"/>
            <a:ext cx="4644444" cy="5492393"/>
          </a:xfrm>
        </p:spPr>
        <p:txBody>
          <a:bodyPr/>
          <a:lstStyle>
            <a:lvl1pPr marL="0" indent="0">
              <a:buNone/>
              <a:defRPr sz="2306"/>
            </a:lvl1pPr>
            <a:lvl2pPr marL="658825" indent="0">
              <a:buNone/>
              <a:defRPr sz="2017"/>
            </a:lvl2pPr>
            <a:lvl3pPr marL="1317650" indent="0">
              <a:buNone/>
              <a:defRPr sz="1729"/>
            </a:lvl3pPr>
            <a:lvl4pPr marL="1976476" indent="0">
              <a:buNone/>
              <a:defRPr sz="1441"/>
            </a:lvl4pPr>
            <a:lvl5pPr marL="2635301" indent="0">
              <a:buNone/>
              <a:defRPr sz="1441"/>
            </a:lvl5pPr>
            <a:lvl6pPr marL="3294126" indent="0">
              <a:buNone/>
              <a:defRPr sz="1441"/>
            </a:lvl6pPr>
            <a:lvl7pPr marL="3952951" indent="0">
              <a:buNone/>
              <a:defRPr sz="1441"/>
            </a:lvl7pPr>
            <a:lvl8pPr marL="4611776" indent="0">
              <a:buNone/>
              <a:defRPr sz="1441"/>
            </a:lvl8pPr>
            <a:lvl9pPr marL="5270602" indent="0">
              <a:buNone/>
              <a:defRPr sz="144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5912-E983-CD47-9ECA-2E4E8FCD7B05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4436-457D-9B47-8068-47E813C0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4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26137"/>
            <a:ext cx="12420184" cy="191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630675"/>
            <a:ext cx="12420184" cy="627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9159326"/>
            <a:ext cx="3240048" cy="526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5912-E983-CD47-9ECA-2E4E8FCD7B05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9159326"/>
            <a:ext cx="4860072" cy="526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9159326"/>
            <a:ext cx="3240048" cy="526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4436-457D-9B47-8068-47E813C0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7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317650" rtl="0" eaLnBrk="1" latinLnBrk="0" hangingPunct="1">
        <a:lnSpc>
          <a:spcPct val="90000"/>
        </a:lnSpc>
        <a:spcBef>
          <a:spcPct val="0"/>
        </a:spcBef>
        <a:buNone/>
        <a:defRPr sz="63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413" indent="-329413" algn="l" defTabSz="1317650" rtl="0" eaLnBrk="1" latinLnBrk="0" hangingPunct="1">
        <a:lnSpc>
          <a:spcPct val="90000"/>
        </a:lnSpc>
        <a:spcBef>
          <a:spcPts val="1441"/>
        </a:spcBef>
        <a:buFont typeface="Arial" panose="020B0604020202020204" pitchFamily="34" charset="0"/>
        <a:buChar char="•"/>
        <a:defRPr sz="4035" kern="1200">
          <a:solidFill>
            <a:schemeClr val="tx1"/>
          </a:solidFill>
          <a:latin typeface="+mn-lt"/>
          <a:ea typeface="+mn-ea"/>
          <a:cs typeface="+mn-cs"/>
        </a:defRPr>
      </a:lvl1pPr>
      <a:lvl2pPr marL="988238" indent="-329413" algn="l" defTabSz="1317650" rtl="0" eaLnBrk="1" latinLnBrk="0" hangingPunct="1">
        <a:lnSpc>
          <a:spcPct val="90000"/>
        </a:lnSpc>
        <a:spcBef>
          <a:spcPts val="721"/>
        </a:spcBef>
        <a:buFont typeface="Arial" panose="020B0604020202020204" pitchFamily="34" charset="0"/>
        <a:buChar char="•"/>
        <a:defRPr sz="3458" kern="1200">
          <a:solidFill>
            <a:schemeClr val="tx1"/>
          </a:solidFill>
          <a:latin typeface="+mn-lt"/>
          <a:ea typeface="+mn-ea"/>
          <a:cs typeface="+mn-cs"/>
        </a:defRPr>
      </a:lvl2pPr>
      <a:lvl3pPr marL="1647063" indent="-329413" algn="l" defTabSz="1317650" rtl="0" eaLnBrk="1" latinLnBrk="0" hangingPunct="1">
        <a:lnSpc>
          <a:spcPct val="90000"/>
        </a:lnSpc>
        <a:spcBef>
          <a:spcPts val="721"/>
        </a:spcBef>
        <a:buFont typeface="Arial" panose="020B0604020202020204" pitchFamily="34" charset="0"/>
        <a:buChar char="•"/>
        <a:defRPr sz="2882" kern="1200">
          <a:solidFill>
            <a:schemeClr val="tx1"/>
          </a:solidFill>
          <a:latin typeface="+mn-lt"/>
          <a:ea typeface="+mn-ea"/>
          <a:cs typeface="+mn-cs"/>
        </a:defRPr>
      </a:lvl3pPr>
      <a:lvl4pPr marL="2305888" indent="-329413" algn="l" defTabSz="1317650" rtl="0" eaLnBrk="1" latinLnBrk="0" hangingPunct="1">
        <a:lnSpc>
          <a:spcPct val="90000"/>
        </a:lnSpc>
        <a:spcBef>
          <a:spcPts val="721"/>
        </a:spcBef>
        <a:buFont typeface="Arial" panose="020B0604020202020204" pitchFamily="34" charset="0"/>
        <a:buChar char="•"/>
        <a:defRPr sz="2594" kern="1200">
          <a:solidFill>
            <a:schemeClr val="tx1"/>
          </a:solidFill>
          <a:latin typeface="+mn-lt"/>
          <a:ea typeface="+mn-ea"/>
          <a:cs typeface="+mn-cs"/>
        </a:defRPr>
      </a:lvl4pPr>
      <a:lvl5pPr marL="2964713" indent="-329413" algn="l" defTabSz="1317650" rtl="0" eaLnBrk="1" latinLnBrk="0" hangingPunct="1">
        <a:lnSpc>
          <a:spcPct val="90000"/>
        </a:lnSpc>
        <a:spcBef>
          <a:spcPts val="721"/>
        </a:spcBef>
        <a:buFont typeface="Arial" panose="020B0604020202020204" pitchFamily="34" charset="0"/>
        <a:buChar char="•"/>
        <a:defRPr sz="2594" kern="1200">
          <a:solidFill>
            <a:schemeClr val="tx1"/>
          </a:solidFill>
          <a:latin typeface="+mn-lt"/>
          <a:ea typeface="+mn-ea"/>
          <a:cs typeface="+mn-cs"/>
        </a:defRPr>
      </a:lvl5pPr>
      <a:lvl6pPr marL="3623539" indent="-329413" algn="l" defTabSz="1317650" rtl="0" eaLnBrk="1" latinLnBrk="0" hangingPunct="1">
        <a:lnSpc>
          <a:spcPct val="90000"/>
        </a:lnSpc>
        <a:spcBef>
          <a:spcPts val="721"/>
        </a:spcBef>
        <a:buFont typeface="Arial" panose="020B0604020202020204" pitchFamily="34" charset="0"/>
        <a:buChar char="•"/>
        <a:defRPr sz="2594" kern="1200">
          <a:solidFill>
            <a:schemeClr val="tx1"/>
          </a:solidFill>
          <a:latin typeface="+mn-lt"/>
          <a:ea typeface="+mn-ea"/>
          <a:cs typeface="+mn-cs"/>
        </a:defRPr>
      </a:lvl6pPr>
      <a:lvl7pPr marL="4282364" indent="-329413" algn="l" defTabSz="1317650" rtl="0" eaLnBrk="1" latinLnBrk="0" hangingPunct="1">
        <a:lnSpc>
          <a:spcPct val="90000"/>
        </a:lnSpc>
        <a:spcBef>
          <a:spcPts val="721"/>
        </a:spcBef>
        <a:buFont typeface="Arial" panose="020B0604020202020204" pitchFamily="34" charset="0"/>
        <a:buChar char="•"/>
        <a:defRPr sz="2594" kern="1200">
          <a:solidFill>
            <a:schemeClr val="tx1"/>
          </a:solidFill>
          <a:latin typeface="+mn-lt"/>
          <a:ea typeface="+mn-ea"/>
          <a:cs typeface="+mn-cs"/>
        </a:defRPr>
      </a:lvl7pPr>
      <a:lvl8pPr marL="4941189" indent="-329413" algn="l" defTabSz="1317650" rtl="0" eaLnBrk="1" latinLnBrk="0" hangingPunct="1">
        <a:lnSpc>
          <a:spcPct val="90000"/>
        </a:lnSpc>
        <a:spcBef>
          <a:spcPts val="721"/>
        </a:spcBef>
        <a:buFont typeface="Arial" panose="020B0604020202020204" pitchFamily="34" charset="0"/>
        <a:buChar char="•"/>
        <a:defRPr sz="2594" kern="1200">
          <a:solidFill>
            <a:schemeClr val="tx1"/>
          </a:solidFill>
          <a:latin typeface="+mn-lt"/>
          <a:ea typeface="+mn-ea"/>
          <a:cs typeface="+mn-cs"/>
        </a:defRPr>
      </a:lvl8pPr>
      <a:lvl9pPr marL="5600014" indent="-329413" algn="l" defTabSz="1317650" rtl="0" eaLnBrk="1" latinLnBrk="0" hangingPunct="1">
        <a:lnSpc>
          <a:spcPct val="90000"/>
        </a:lnSpc>
        <a:spcBef>
          <a:spcPts val="721"/>
        </a:spcBef>
        <a:buFont typeface="Arial" panose="020B0604020202020204" pitchFamily="34" charset="0"/>
        <a:buChar char="•"/>
        <a:defRPr sz="2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7650" rtl="0" eaLnBrk="1" latinLnBrk="0" hangingPunct="1">
        <a:defRPr sz="2594" kern="1200">
          <a:solidFill>
            <a:schemeClr val="tx1"/>
          </a:solidFill>
          <a:latin typeface="+mn-lt"/>
          <a:ea typeface="+mn-ea"/>
          <a:cs typeface="+mn-cs"/>
        </a:defRPr>
      </a:lvl1pPr>
      <a:lvl2pPr marL="658825" algn="l" defTabSz="1317650" rtl="0" eaLnBrk="1" latinLnBrk="0" hangingPunct="1">
        <a:defRPr sz="2594" kern="1200">
          <a:solidFill>
            <a:schemeClr val="tx1"/>
          </a:solidFill>
          <a:latin typeface="+mn-lt"/>
          <a:ea typeface="+mn-ea"/>
          <a:cs typeface="+mn-cs"/>
        </a:defRPr>
      </a:lvl2pPr>
      <a:lvl3pPr marL="1317650" algn="l" defTabSz="1317650" rtl="0" eaLnBrk="1" latinLnBrk="0" hangingPunct="1">
        <a:defRPr sz="2594" kern="1200">
          <a:solidFill>
            <a:schemeClr val="tx1"/>
          </a:solidFill>
          <a:latin typeface="+mn-lt"/>
          <a:ea typeface="+mn-ea"/>
          <a:cs typeface="+mn-cs"/>
        </a:defRPr>
      </a:lvl3pPr>
      <a:lvl4pPr marL="1976476" algn="l" defTabSz="1317650" rtl="0" eaLnBrk="1" latinLnBrk="0" hangingPunct="1">
        <a:defRPr sz="2594" kern="1200">
          <a:solidFill>
            <a:schemeClr val="tx1"/>
          </a:solidFill>
          <a:latin typeface="+mn-lt"/>
          <a:ea typeface="+mn-ea"/>
          <a:cs typeface="+mn-cs"/>
        </a:defRPr>
      </a:lvl4pPr>
      <a:lvl5pPr marL="2635301" algn="l" defTabSz="1317650" rtl="0" eaLnBrk="1" latinLnBrk="0" hangingPunct="1">
        <a:defRPr sz="2594" kern="1200">
          <a:solidFill>
            <a:schemeClr val="tx1"/>
          </a:solidFill>
          <a:latin typeface="+mn-lt"/>
          <a:ea typeface="+mn-ea"/>
          <a:cs typeface="+mn-cs"/>
        </a:defRPr>
      </a:lvl5pPr>
      <a:lvl6pPr marL="3294126" algn="l" defTabSz="1317650" rtl="0" eaLnBrk="1" latinLnBrk="0" hangingPunct="1">
        <a:defRPr sz="2594" kern="1200">
          <a:solidFill>
            <a:schemeClr val="tx1"/>
          </a:solidFill>
          <a:latin typeface="+mn-lt"/>
          <a:ea typeface="+mn-ea"/>
          <a:cs typeface="+mn-cs"/>
        </a:defRPr>
      </a:lvl6pPr>
      <a:lvl7pPr marL="3952951" algn="l" defTabSz="1317650" rtl="0" eaLnBrk="1" latinLnBrk="0" hangingPunct="1">
        <a:defRPr sz="2594" kern="1200">
          <a:solidFill>
            <a:schemeClr val="tx1"/>
          </a:solidFill>
          <a:latin typeface="+mn-lt"/>
          <a:ea typeface="+mn-ea"/>
          <a:cs typeface="+mn-cs"/>
        </a:defRPr>
      </a:lvl7pPr>
      <a:lvl8pPr marL="4611776" algn="l" defTabSz="1317650" rtl="0" eaLnBrk="1" latinLnBrk="0" hangingPunct="1">
        <a:defRPr sz="2594" kern="1200">
          <a:solidFill>
            <a:schemeClr val="tx1"/>
          </a:solidFill>
          <a:latin typeface="+mn-lt"/>
          <a:ea typeface="+mn-ea"/>
          <a:cs typeface="+mn-cs"/>
        </a:defRPr>
      </a:lvl8pPr>
      <a:lvl9pPr marL="5270602" algn="l" defTabSz="1317650" rtl="0" eaLnBrk="1" latinLnBrk="0" hangingPunct="1">
        <a:defRPr sz="2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wn Arrow 31">
            <a:extLst>
              <a:ext uri="{FF2B5EF4-FFF2-40B4-BE49-F238E27FC236}">
                <a16:creationId xmlns:a16="http://schemas.microsoft.com/office/drawing/2014/main" id="{6C3CE1D6-4067-2F41-A386-91CA2E21507C}"/>
              </a:ext>
            </a:extLst>
          </p:cNvPr>
          <p:cNvSpPr/>
          <p:nvPr/>
        </p:nvSpPr>
        <p:spPr>
          <a:xfrm>
            <a:off x="2426881" y="219334"/>
            <a:ext cx="303035" cy="9624878"/>
          </a:xfrm>
          <a:prstGeom prst="down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2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CCA357-9AEE-0745-A34A-EFCAAC9A6FD7}"/>
              </a:ext>
            </a:extLst>
          </p:cNvPr>
          <p:cNvSpPr/>
          <p:nvPr/>
        </p:nvSpPr>
        <p:spPr>
          <a:xfrm>
            <a:off x="2509389" y="1412538"/>
            <a:ext cx="144198" cy="769419"/>
          </a:xfrm>
          <a:prstGeom prst="rect">
            <a:avLst/>
          </a:prstGeom>
          <a:solidFill>
            <a:srgbClr val="80A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2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E8D94EC-D30F-C24F-B83D-44FA6627E0A6}"/>
              </a:ext>
            </a:extLst>
          </p:cNvPr>
          <p:cNvSpPr txBox="1"/>
          <p:nvPr/>
        </p:nvSpPr>
        <p:spPr>
          <a:xfrm>
            <a:off x="7992232" y="6491595"/>
            <a:ext cx="6016674" cy="609398"/>
          </a:xfrm>
          <a:prstGeom prst="rect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44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Follow-up Window</a:t>
            </a:r>
          </a:p>
          <a:p>
            <a:pPr algn="ctr"/>
            <a:r>
              <a:rPr lang="en-US" sz="144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 [0, </a:t>
            </a:r>
            <a:r>
              <a:rPr lang="en-US" sz="144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Censor</a:t>
            </a:r>
            <a:r>
              <a:rPr lang="en-US" sz="1440" b="1" baseline="30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4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58" name="Down Arrow 157">
            <a:extLst>
              <a:ext uri="{FF2B5EF4-FFF2-40B4-BE49-F238E27FC236}">
                <a16:creationId xmlns:a16="http://schemas.microsoft.com/office/drawing/2014/main" id="{F71D9E58-DA86-0545-8E48-C82B21440BD8}"/>
              </a:ext>
            </a:extLst>
          </p:cNvPr>
          <p:cNvSpPr/>
          <p:nvPr/>
        </p:nvSpPr>
        <p:spPr>
          <a:xfrm>
            <a:off x="7926193" y="145050"/>
            <a:ext cx="282456" cy="9699162"/>
          </a:xfrm>
          <a:prstGeom prst="down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2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7E696-06B1-C049-863C-206BFC57F4EB}"/>
              </a:ext>
            </a:extLst>
          </p:cNvPr>
          <p:cNvSpPr txBox="1"/>
          <p:nvPr/>
        </p:nvSpPr>
        <p:spPr>
          <a:xfrm>
            <a:off x="8052743" y="162647"/>
            <a:ext cx="5362365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b="1" dirty="0">
                <a:latin typeface="Arial" panose="020B0604020202020204" pitchFamily="34" charset="0"/>
                <a:cs typeface="Arial" panose="020B0604020202020204" pitchFamily="34" charset="0"/>
              </a:rPr>
              <a:t>Index Date</a:t>
            </a:r>
          </a:p>
          <a:p>
            <a:r>
              <a:rPr lang="en-US" sz="1440" b="1" dirty="0">
                <a:latin typeface="Arial" panose="020B0604020202020204" pitchFamily="34" charset="0"/>
                <a:cs typeface="Arial" panose="020B0604020202020204" pitchFamily="34" charset="0"/>
              </a:rPr>
              <a:t>(First day of prescription that crosses the risk threshold of </a:t>
            </a:r>
            <a:br>
              <a:rPr lang="en-US" sz="144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40" b="1" dirty="0">
                <a:latin typeface="Arial" panose="020B0604020202020204" pitchFamily="34" charset="0"/>
                <a:cs typeface="Arial" panose="020B0604020202020204" pitchFamily="34" charset="0"/>
              </a:rPr>
              <a:t>&gt;=450mg PED within 6 months)</a:t>
            </a:r>
          </a:p>
          <a:p>
            <a:r>
              <a:rPr lang="en-US" sz="1440" b="1" dirty="0">
                <a:latin typeface="Arial" panose="020B0604020202020204" pitchFamily="34" charset="0"/>
                <a:cs typeface="Arial" panose="020B0604020202020204" pitchFamily="34" charset="0"/>
              </a:rPr>
              <a:t>Day 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37D92B-C621-D445-B937-FC8B1597C1E8}"/>
              </a:ext>
            </a:extLst>
          </p:cNvPr>
          <p:cNvSpPr txBox="1"/>
          <p:nvPr/>
        </p:nvSpPr>
        <p:spPr>
          <a:xfrm>
            <a:off x="-1088010" y="778537"/>
            <a:ext cx="3560252" cy="1495794"/>
          </a:xfrm>
          <a:prstGeom prst="rect">
            <a:avLst/>
          </a:prstGeom>
          <a:noFill/>
        </p:spPr>
        <p:txBody>
          <a:bodyPr wrap="square" tIns="82296" bIns="82296" rtlCol="0">
            <a:spAutoFit/>
          </a:bodyPr>
          <a:lstStyle/>
          <a:p>
            <a:pPr algn="r">
              <a:tabLst>
                <a:tab pos="161459" algn="l"/>
              </a:tabLst>
            </a:pPr>
            <a:r>
              <a:rPr lang="en-US" sz="1440" b="1" dirty="0">
                <a:solidFill>
                  <a:srgbClr val="80A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Eligibility</a:t>
            </a:r>
            <a:br>
              <a:rPr lang="en-US" sz="1440" b="1" dirty="0">
                <a:solidFill>
                  <a:srgbClr val="80ABC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40" b="1" dirty="0">
                <a:solidFill>
                  <a:srgbClr val="80A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Assessment Window</a:t>
            </a:r>
          </a:p>
          <a:p>
            <a:pPr algn="r"/>
            <a:r>
              <a:rPr lang="en-US" sz="1440" b="1" dirty="0">
                <a:solidFill>
                  <a:srgbClr val="80A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Eczema, (Age &gt;= 18), </a:t>
            </a:r>
            <a:br>
              <a:rPr lang="en-US" sz="1440" b="1" dirty="0">
                <a:solidFill>
                  <a:srgbClr val="80ABC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40" b="1" dirty="0">
                <a:solidFill>
                  <a:srgbClr val="80A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(Date &gt;=2JAN1998), </a:t>
            </a:r>
            <a:br>
              <a:rPr lang="en-US" sz="1440" b="1" dirty="0">
                <a:solidFill>
                  <a:srgbClr val="80ABC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40" b="1" dirty="0">
                <a:solidFill>
                  <a:srgbClr val="80A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eligible </a:t>
            </a:r>
          </a:p>
          <a:p>
            <a:pPr algn="r"/>
            <a:r>
              <a:rPr lang="en-US" sz="1440" b="1" dirty="0">
                <a:solidFill>
                  <a:srgbClr val="80A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[Eligible]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8D487A6-5822-FC45-9C90-F34259AB69C5}"/>
              </a:ext>
            </a:extLst>
          </p:cNvPr>
          <p:cNvCxnSpPr>
            <a:cxnSpLocks/>
          </p:cNvCxnSpPr>
          <p:nvPr/>
        </p:nvCxnSpPr>
        <p:spPr>
          <a:xfrm>
            <a:off x="481263" y="7254350"/>
            <a:ext cx="13527644" cy="0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FABDB67-FC5E-DE43-A656-057E76DA0F1A}"/>
              </a:ext>
            </a:extLst>
          </p:cNvPr>
          <p:cNvSpPr txBox="1"/>
          <p:nvPr/>
        </p:nvSpPr>
        <p:spPr>
          <a:xfrm>
            <a:off x="13299044" y="7254350"/>
            <a:ext cx="6109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2BBFB-5871-CE4A-8E4A-E2961F90567E}"/>
              </a:ext>
            </a:extLst>
          </p:cNvPr>
          <p:cNvSpPr txBox="1"/>
          <p:nvPr/>
        </p:nvSpPr>
        <p:spPr>
          <a:xfrm>
            <a:off x="5084032" y="296942"/>
            <a:ext cx="3019059" cy="830997"/>
          </a:xfrm>
          <a:prstGeom prst="rect">
            <a:avLst/>
          </a:prstGeom>
          <a:solidFill>
            <a:srgbClr val="80ABC1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4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Inclusion assessment window</a:t>
            </a:r>
          </a:p>
          <a:p>
            <a:pPr algn="ctr"/>
            <a:r>
              <a:rPr lang="en-US" sz="14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(Cumulative PED &gt;450mg)</a:t>
            </a:r>
          </a:p>
          <a:p>
            <a:pPr algn="ctr"/>
            <a:r>
              <a:rPr lang="en-US" sz="14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 [-180, 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36A5D-B26A-4BF1-87F2-485B0A6521E8}"/>
              </a:ext>
            </a:extLst>
          </p:cNvPr>
          <p:cNvSpPr txBox="1"/>
          <p:nvPr/>
        </p:nvSpPr>
        <p:spPr>
          <a:xfrm>
            <a:off x="7996106" y="3349029"/>
            <a:ext cx="106985" cy="3877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tIns="82296" bIns="82296" rtlCol="0">
            <a:spAutoFit/>
          </a:bodyPr>
          <a:lstStyle/>
          <a:p>
            <a:pPr algn="ctr"/>
            <a:endParaRPr lang="en-US" sz="144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269C49-E6D9-4FB1-9B10-9DDED4D7BC96}"/>
              </a:ext>
            </a:extLst>
          </p:cNvPr>
          <p:cNvSpPr/>
          <p:nvPr/>
        </p:nvSpPr>
        <p:spPr>
          <a:xfrm>
            <a:off x="4704277" y="3287460"/>
            <a:ext cx="3264975" cy="753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4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Covariate Assessment Window</a:t>
            </a:r>
          </a:p>
          <a:p>
            <a:pPr algn="r"/>
            <a:r>
              <a:rPr lang="en-US" sz="144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(Sex, GP practice, BMI, smoking)</a:t>
            </a:r>
          </a:p>
          <a:p>
            <a:pPr algn="r"/>
            <a:r>
              <a:rPr lang="en-US" sz="144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[0]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E9E328-1D82-48B5-BA72-D1118EFEDADE}"/>
              </a:ext>
            </a:extLst>
          </p:cNvPr>
          <p:cNvSpPr txBox="1"/>
          <p:nvPr/>
        </p:nvSpPr>
        <p:spPr>
          <a:xfrm>
            <a:off x="9520038" y="6510666"/>
            <a:ext cx="30411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Follow up Window</a:t>
            </a:r>
          </a:p>
          <a:p>
            <a:pPr algn="ctr"/>
            <a:r>
              <a:rPr lang="en-US" sz="1600" b="1" dirty="0"/>
              <a:t>Days [0, Censor]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27E7F-E796-964C-9F51-D75DB8F0E629}"/>
              </a:ext>
            </a:extLst>
          </p:cNvPr>
          <p:cNvGrpSpPr/>
          <p:nvPr/>
        </p:nvGrpSpPr>
        <p:grpSpPr>
          <a:xfrm>
            <a:off x="7992233" y="3483921"/>
            <a:ext cx="6016675" cy="1214663"/>
            <a:chOff x="6188854" y="6212168"/>
            <a:chExt cx="4344488" cy="12146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A2D6F6-0E0E-FE4C-94DD-E540C61D7123}"/>
                </a:ext>
              </a:extLst>
            </p:cNvPr>
            <p:cNvGrpSpPr/>
            <p:nvPr/>
          </p:nvGrpSpPr>
          <p:grpSpPr>
            <a:xfrm>
              <a:off x="6188854" y="6623535"/>
              <a:ext cx="4344488" cy="772034"/>
              <a:chOff x="6188854" y="6623535"/>
              <a:chExt cx="4344488" cy="77203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AFDDE6-5531-3745-B045-49FC3BBE5FF4}"/>
                  </a:ext>
                </a:extLst>
              </p:cNvPr>
              <p:cNvSpPr txBox="1"/>
              <p:nvPr/>
            </p:nvSpPr>
            <p:spPr>
              <a:xfrm>
                <a:off x="6188854" y="6627944"/>
                <a:ext cx="1087683" cy="38779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tIns="82296" bIns="82296" rtlCol="0">
                <a:spAutoFit/>
              </a:bodyPr>
              <a:lstStyle/>
              <a:p>
                <a:pPr algn="ctr"/>
                <a:endParaRPr lang="en-US" sz="144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0434D0-EA41-D04F-8DFA-075F3E59EE28}"/>
                  </a:ext>
                </a:extLst>
              </p:cNvPr>
              <p:cNvSpPr txBox="1"/>
              <p:nvPr/>
            </p:nvSpPr>
            <p:spPr>
              <a:xfrm>
                <a:off x="7273415" y="6626073"/>
                <a:ext cx="1087683" cy="387798"/>
              </a:xfrm>
              <a:prstGeom prst="rect">
                <a:avLst/>
              </a:prstGeom>
              <a:solidFill>
                <a:srgbClr val="42C1F1"/>
              </a:solidFill>
            </p:spPr>
            <p:txBody>
              <a:bodyPr wrap="square" tIns="82296" bIns="82296" rtlCol="0">
                <a:spAutoFit/>
              </a:bodyPr>
              <a:lstStyle/>
              <a:p>
                <a:pPr algn="ctr"/>
                <a:endParaRPr lang="en-US" sz="144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1F618B-EEED-D148-AAD7-1227B99ED3B7}"/>
                  </a:ext>
                </a:extLst>
              </p:cNvPr>
              <p:cNvSpPr txBox="1"/>
              <p:nvPr/>
            </p:nvSpPr>
            <p:spPr>
              <a:xfrm>
                <a:off x="8361098" y="6623535"/>
                <a:ext cx="1087683" cy="38779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tIns="82296" bIns="82296" rtlCol="0">
                <a:spAutoFit/>
              </a:bodyPr>
              <a:lstStyle/>
              <a:p>
                <a:pPr algn="ctr"/>
                <a:endParaRPr lang="en-US" sz="144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9B18C9-74E7-A84E-9568-50C88BDEE421}"/>
                  </a:ext>
                </a:extLst>
              </p:cNvPr>
              <p:cNvSpPr txBox="1"/>
              <p:nvPr/>
            </p:nvSpPr>
            <p:spPr>
              <a:xfrm>
                <a:off x="9445659" y="6624705"/>
                <a:ext cx="1087683" cy="387798"/>
              </a:xfrm>
              <a:prstGeom prst="rect">
                <a:avLst/>
              </a:prstGeom>
              <a:solidFill>
                <a:srgbClr val="42C1F1"/>
              </a:solidFill>
            </p:spPr>
            <p:txBody>
              <a:bodyPr wrap="square" tIns="82296" bIns="82296" rtlCol="0">
                <a:spAutoFit/>
              </a:bodyPr>
              <a:lstStyle/>
              <a:p>
                <a:pPr algn="ctr"/>
                <a:endParaRPr lang="en-US" sz="144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AE0B06-4113-F442-8273-98578F88A86B}"/>
                  </a:ext>
                </a:extLst>
              </p:cNvPr>
              <p:cNvSpPr txBox="1"/>
              <p:nvPr/>
            </p:nvSpPr>
            <p:spPr>
              <a:xfrm>
                <a:off x="6188854" y="7007771"/>
                <a:ext cx="1087683" cy="38779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tIns="82296" bIns="82296" rtlCol="0">
                <a:spAutoFit/>
              </a:bodyPr>
              <a:lstStyle/>
              <a:p>
                <a:pPr algn="ctr"/>
                <a:endParaRPr lang="en-US" sz="144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51B3B0-E27E-B249-BEB4-FA2EDE8C37FA}"/>
                  </a:ext>
                </a:extLst>
              </p:cNvPr>
              <p:cNvSpPr txBox="1"/>
              <p:nvPr/>
            </p:nvSpPr>
            <p:spPr>
              <a:xfrm>
                <a:off x="7273415" y="7005900"/>
                <a:ext cx="1087683" cy="387798"/>
              </a:xfrm>
              <a:prstGeom prst="rect">
                <a:avLst/>
              </a:prstGeom>
              <a:solidFill>
                <a:srgbClr val="42C1F1"/>
              </a:solidFill>
            </p:spPr>
            <p:txBody>
              <a:bodyPr wrap="square" tIns="82296" bIns="82296" rtlCol="0">
                <a:spAutoFit/>
              </a:bodyPr>
              <a:lstStyle/>
              <a:p>
                <a:pPr algn="ctr"/>
                <a:endParaRPr lang="en-US" sz="144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415F04-6826-EB48-8BE7-9FE99AA6E255}"/>
                  </a:ext>
                </a:extLst>
              </p:cNvPr>
              <p:cNvSpPr txBox="1"/>
              <p:nvPr/>
            </p:nvSpPr>
            <p:spPr>
              <a:xfrm>
                <a:off x="8361098" y="7003362"/>
                <a:ext cx="1087683" cy="38779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tIns="82296" bIns="82296" rtlCol="0">
                <a:spAutoFit/>
              </a:bodyPr>
              <a:lstStyle/>
              <a:p>
                <a:pPr algn="ctr"/>
                <a:endParaRPr lang="en-US" sz="144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CDA879-C03E-404F-8CC7-AD61A893955B}"/>
                  </a:ext>
                </a:extLst>
              </p:cNvPr>
              <p:cNvSpPr txBox="1"/>
              <p:nvPr/>
            </p:nvSpPr>
            <p:spPr>
              <a:xfrm>
                <a:off x="9445659" y="7004532"/>
                <a:ext cx="1087683" cy="387798"/>
              </a:xfrm>
              <a:prstGeom prst="rect">
                <a:avLst/>
              </a:prstGeom>
              <a:solidFill>
                <a:srgbClr val="42C1F1"/>
              </a:solidFill>
            </p:spPr>
            <p:txBody>
              <a:bodyPr wrap="square" tIns="82296" bIns="82296" rtlCol="0">
                <a:spAutoFit/>
              </a:bodyPr>
              <a:lstStyle/>
              <a:p>
                <a:pPr algn="ctr"/>
                <a:endParaRPr lang="en-US" sz="144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8D6149-1544-8849-B176-3441401152CD}"/>
                </a:ext>
              </a:extLst>
            </p:cNvPr>
            <p:cNvSpPr txBox="1"/>
            <p:nvPr/>
          </p:nvSpPr>
          <p:spPr>
            <a:xfrm>
              <a:off x="6291975" y="6595834"/>
              <a:ext cx="413460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Exposure assessment windows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(Continuous vs intermittent steroid use)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Days [0, Censor]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7DE00E72-9E7F-AE4A-8C23-DEF562FC84F1}"/>
                </a:ext>
              </a:extLst>
            </p:cNvPr>
            <p:cNvSpPr/>
            <p:nvPr/>
          </p:nvSpPr>
          <p:spPr>
            <a:xfrm rot="5400000">
              <a:off x="7749735" y="6009240"/>
              <a:ext cx="139759" cy="1082965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D403B0-2DB9-4B40-896E-BF4EF385BBE6}"/>
                </a:ext>
              </a:extLst>
            </p:cNvPr>
            <p:cNvSpPr txBox="1"/>
            <p:nvPr/>
          </p:nvSpPr>
          <p:spPr>
            <a:xfrm>
              <a:off x="7207582" y="6212168"/>
              <a:ext cx="11305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90 days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D6E7913-5CCC-434E-ABF9-1C0DEEA81CB3}"/>
              </a:ext>
            </a:extLst>
          </p:cNvPr>
          <p:cNvSpPr txBox="1"/>
          <p:nvPr/>
        </p:nvSpPr>
        <p:spPr>
          <a:xfrm>
            <a:off x="1654810" y="219337"/>
            <a:ext cx="84029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40" b="1" dirty="0">
                <a:latin typeface="Arial" panose="020B0604020202020204" pitchFamily="34" charset="0"/>
                <a:cs typeface="Arial" panose="020B0604020202020204" pitchFamily="34" charset="0"/>
              </a:rPr>
              <a:t>Eligible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018946-DBBA-4381-9875-35061828C0D4}"/>
              </a:ext>
            </a:extLst>
          </p:cNvPr>
          <p:cNvSpPr txBox="1"/>
          <p:nvPr/>
        </p:nvSpPr>
        <p:spPr>
          <a:xfrm>
            <a:off x="481263" y="4707814"/>
            <a:ext cx="13527644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4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Covariate Assessment Window</a:t>
            </a:r>
          </a:p>
          <a:p>
            <a:pPr algn="ctr"/>
            <a:r>
              <a:rPr lang="en-US" sz="14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(Age, Asthma, Alcohol, Glucocorticoid prescriptions and derived variables)</a:t>
            </a:r>
          </a:p>
          <a:p>
            <a:pPr algn="ctr"/>
            <a:r>
              <a:rPr lang="en-US" sz="14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 [Earliest data, Censor]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BED2F-32C9-974D-B30F-8197F2EE59BD}"/>
              </a:ext>
            </a:extLst>
          </p:cNvPr>
          <p:cNvSpPr txBox="1"/>
          <p:nvPr/>
        </p:nvSpPr>
        <p:spPr>
          <a:xfrm>
            <a:off x="481263" y="2330341"/>
            <a:ext cx="7621828" cy="830997"/>
          </a:xfrm>
          <a:prstGeom prst="rect">
            <a:avLst/>
          </a:prstGeom>
          <a:solidFill>
            <a:srgbClr val="00B0F0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4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Exclusion Assessment Window</a:t>
            </a:r>
          </a:p>
          <a:p>
            <a:pPr algn="ctr"/>
            <a:r>
              <a:rPr lang="en-US" sz="14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(Outcome before </a:t>
            </a:r>
            <a:r>
              <a:rPr lang="en-US" sz="144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indexdate</a:t>
            </a:r>
            <a:r>
              <a:rPr lang="en-US" sz="14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4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 [Earliest data, 0]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0172E3-FEB9-4B3B-A05E-F25DD050C61C}"/>
              </a:ext>
            </a:extLst>
          </p:cNvPr>
          <p:cNvSpPr/>
          <p:nvPr/>
        </p:nvSpPr>
        <p:spPr>
          <a:xfrm>
            <a:off x="8004264" y="1373231"/>
            <a:ext cx="144198" cy="7694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2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CB6B16-DB13-4215-80B1-84B48D707F50}"/>
              </a:ext>
            </a:extLst>
          </p:cNvPr>
          <p:cNvSpPr txBox="1"/>
          <p:nvPr/>
        </p:nvSpPr>
        <p:spPr>
          <a:xfrm>
            <a:off x="8175438" y="1318139"/>
            <a:ext cx="3560252" cy="830997"/>
          </a:xfrm>
          <a:prstGeom prst="rect">
            <a:avLst/>
          </a:prstGeom>
          <a:noFill/>
        </p:spPr>
        <p:txBody>
          <a:bodyPr wrap="square" tIns="82296" bIns="82296" rtlCol="0">
            <a:spAutoFit/>
          </a:bodyPr>
          <a:lstStyle/>
          <a:p>
            <a:pPr>
              <a:tabLst>
                <a:tab pos="161459" algn="l"/>
              </a:tabLst>
            </a:pPr>
            <a:r>
              <a:rPr lang="en-US" sz="144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Exclusion Assessment Window</a:t>
            </a:r>
          </a:p>
          <a:p>
            <a:r>
              <a:rPr lang="en-US" sz="144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&lt; 66</a:t>
            </a:r>
          </a:p>
          <a:p>
            <a:r>
              <a:rPr lang="en-US" sz="144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[0]</a:t>
            </a:r>
          </a:p>
        </p:txBody>
      </p:sp>
    </p:spTree>
    <p:extLst>
      <p:ext uri="{BB962C8B-B14F-4D97-AF65-F5344CB8AC3E}">
        <p14:creationId xmlns:p14="http://schemas.microsoft.com/office/powerpoint/2010/main" val="21068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wn Arrow 31">
            <a:extLst>
              <a:ext uri="{FF2B5EF4-FFF2-40B4-BE49-F238E27FC236}">
                <a16:creationId xmlns:a16="http://schemas.microsoft.com/office/drawing/2014/main" id="{6C3CE1D6-4067-2F41-A386-91CA2E21507C}"/>
              </a:ext>
            </a:extLst>
          </p:cNvPr>
          <p:cNvSpPr/>
          <p:nvPr/>
        </p:nvSpPr>
        <p:spPr>
          <a:xfrm>
            <a:off x="2426881" y="219334"/>
            <a:ext cx="303035" cy="9624878"/>
          </a:xfrm>
          <a:prstGeom prst="down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2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CCA357-9AEE-0745-A34A-EFCAAC9A6FD7}"/>
              </a:ext>
            </a:extLst>
          </p:cNvPr>
          <p:cNvSpPr/>
          <p:nvPr/>
        </p:nvSpPr>
        <p:spPr>
          <a:xfrm>
            <a:off x="2509389" y="1412538"/>
            <a:ext cx="144198" cy="769419"/>
          </a:xfrm>
          <a:prstGeom prst="rect">
            <a:avLst/>
          </a:prstGeom>
          <a:solidFill>
            <a:srgbClr val="80A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2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E8D94EC-D30F-C24F-B83D-44FA6627E0A6}"/>
              </a:ext>
            </a:extLst>
          </p:cNvPr>
          <p:cNvSpPr txBox="1"/>
          <p:nvPr/>
        </p:nvSpPr>
        <p:spPr>
          <a:xfrm>
            <a:off x="7992232" y="6491595"/>
            <a:ext cx="6016674" cy="609398"/>
          </a:xfrm>
          <a:prstGeom prst="rect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44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Follow-up Window</a:t>
            </a:r>
          </a:p>
          <a:p>
            <a:pPr algn="ctr"/>
            <a:r>
              <a:rPr lang="en-US" sz="144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 [0, </a:t>
            </a:r>
            <a:r>
              <a:rPr lang="en-US" sz="144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Censor</a:t>
            </a:r>
            <a:r>
              <a:rPr lang="en-US" sz="1440" b="1" baseline="30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4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58" name="Down Arrow 157">
            <a:extLst>
              <a:ext uri="{FF2B5EF4-FFF2-40B4-BE49-F238E27FC236}">
                <a16:creationId xmlns:a16="http://schemas.microsoft.com/office/drawing/2014/main" id="{F71D9E58-DA86-0545-8E48-C82B21440BD8}"/>
              </a:ext>
            </a:extLst>
          </p:cNvPr>
          <p:cNvSpPr/>
          <p:nvPr/>
        </p:nvSpPr>
        <p:spPr>
          <a:xfrm>
            <a:off x="7926193" y="145050"/>
            <a:ext cx="282456" cy="9699162"/>
          </a:xfrm>
          <a:prstGeom prst="down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2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7E696-06B1-C049-863C-206BFC57F4EB}"/>
              </a:ext>
            </a:extLst>
          </p:cNvPr>
          <p:cNvSpPr txBox="1"/>
          <p:nvPr/>
        </p:nvSpPr>
        <p:spPr>
          <a:xfrm>
            <a:off x="8052743" y="162647"/>
            <a:ext cx="5362365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b="1" dirty="0">
                <a:latin typeface="Arial" panose="020B0604020202020204" pitchFamily="34" charset="0"/>
                <a:cs typeface="Arial" panose="020B0604020202020204" pitchFamily="34" charset="0"/>
              </a:rPr>
              <a:t>Index Date</a:t>
            </a:r>
          </a:p>
          <a:p>
            <a:r>
              <a:rPr lang="en-US" sz="1440" b="1" dirty="0">
                <a:latin typeface="Arial" panose="020B0604020202020204" pitchFamily="34" charset="0"/>
                <a:cs typeface="Arial" panose="020B0604020202020204" pitchFamily="34" charset="0"/>
              </a:rPr>
              <a:t>(First day of prescription that crosses the risk threshold of </a:t>
            </a:r>
            <a:br>
              <a:rPr lang="en-US" sz="144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40" b="1" dirty="0">
                <a:latin typeface="Arial" panose="020B0604020202020204" pitchFamily="34" charset="0"/>
                <a:cs typeface="Arial" panose="020B0604020202020204" pitchFamily="34" charset="0"/>
              </a:rPr>
              <a:t>&gt;=450mg PED within 6 months)</a:t>
            </a:r>
          </a:p>
          <a:p>
            <a:r>
              <a:rPr lang="en-US" sz="1440" b="1" dirty="0">
                <a:latin typeface="Arial" panose="020B0604020202020204" pitchFamily="34" charset="0"/>
                <a:cs typeface="Arial" panose="020B0604020202020204" pitchFamily="34" charset="0"/>
              </a:rPr>
              <a:t>Day 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37D92B-C621-D445-B937-FC8B1597C1E8}"/>
              </a:ext>
            </a:extLst>
          </p:cNvPr>
          <p:cNvSpPr txBox="1"/>
          <p:nvPr/>
        </p:nvSpPr>
        <p:spPr>
          <a:xfrm>
            <a:off x="-1088010" y="778537"/>
            <a:ext cx="3560252" cy="1495794"/>
          </a:xfrm>
          <a:prstGeom prst="rect">
            <a:avLst/>
          </a:prstGeom>
          <a:noFill/>
        </p:spPr>
        <p:txBody>
          <a:bodyPr wrap="square" tIns="82296" bIns="82296" rtlCol="0">
            <a:spAutoFit/>
          </a:bodyPr>
          <a:lstStyle/>
          <a:p>
            <a:pPr algn="r">
              <a:tabLst>
                <a:tab pos="161459" algn="l"/>
              </a:tabLst>
            </a:pPr>
            <a:r>
              <a:rPr lang="en-US" sz="1440" b="1" dirty="0">
                <a:solidFill>
                  <a:srgbClr val="80A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Eligibility</a:t>
            </a:r>
            <a:br>
              <a:rPr lang="en-US" sz="1440" b="1" dirty="0">
                <a:solidFill>
                  <a:srgbClr val="80ABC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40" b="1" dirty="0">
                <a:solidFill>
                  <a:srgbClr val="80A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Assessment Window</a:t>
            </a:r>
          </a:p>
          <a:p>
            <a:pPr algn="r"/>
            <a:r>
              <a:rPr lang="en-US" sz="1440" b="1" dirty="0">
                <a:solidFill>
                  <a:srgbClr val="80A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Eczema, (Age &gt;= 18), </a:t>
            </a:r>
            <a:br>
              <a:rPr lang="en-US" sz="1440" b="1" dirty="0">
                <a:solidFill>
                  <a:srgbClr val="80ABC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40" b="1" dirty="0">
                <a:solidFill>
                  <a:srgbClr val="80A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(Date &gt;=2JAN1998), </a:t>
            </a:r>
            <a:br>
              <a:rPr lang="en-US" sz="1440" b="1" dirty="0">
                <a:solidFill>
                  <a:srgbClr val="80ABC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40" b="1" dirty="0">
                <a:solidFill>
                  <a:srgbClr val="80A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eligible </a:t>
            </a:r>
          </a:p>
          <a:p>
            <a:pPr algn="r"/>
            <a:r>
              <a:rPr lang="en-US" sz="1440" b="1" dirty="0">
                <a:solidFill>
                  <a:srgbClr val="80A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[Eligible]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8D487A6-5822-FC45-9C90-F34259AB69C5}"/>
              </a:ext>
            </a:extLst>
          </p:cNvPr>
          <p:cNvCxnSpPr>
            <a:cxnSpLocks/>
          </p:cNvCxnSpPr>
          <p:nvPr/>
        </p:nvCxnSpPr>
        <p:spPr>
          <a:xfrm>
            <a:off x="481263" y="7254350"/>
            <a:ext cx="13527644" cy="0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FABDB67-FC5E-DE43-A656-057E76DA0F1A}"/>
              </a:ext>
            </a:extLst>
          </p:cNvPr>
          <p:cNvSpPr txBox="1"/>
          <p:nvPr/>
        </p:nvSpPr>
        <p:spPr>
          <a:xfrm>
            <a:off x="13299044" y="7254350"/>
            <a:ext cx="6109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2BBFB-5871-CE4A-8E4A-E2961F90567E}"/>
              </a:ext>
            </a:extLst>
          </p:cNvPr>
          <p:cNvSpPr txBox="1"/>
          <p:nvPr/>
        </p:nvSpPr>
        <p:spPr>
          <a:xfrm>
            <a:off x="5084032" y="296942"/>
            <a:ext cx="3019059" cy="830997"/>
          </a:xfrm>
          <a:prstGeom prst="rect">
            <a:avLst/>
          </a:prstGeom>
          <a:solidFill>
            <a:srgbClr val="80ABC1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4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Inclusion assessment window</a:t>
            </a:r>
          </a:p>
          <a:p>
            <a:pPr algn="ctr"/>
            <a:r>
              <a:rPr lang="en-US" sz="14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(Cumulative PED &gt;450mg)</a:t>
            </a:r>
          </a:p>
          <a:p>
            <a:pPr algn="ctr"/>
            <a:r>
              <a:rPr lang="en-US" sz="14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 [-180, 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36A5D-B26A-4BF1-87F2-485B0A6521E8}"/>
              </a:ext>
            </a:extLst>
          </p:cNvPr>
          <p:cNvSpPr txBox="1"/>
          <p:nvPr/>
        </p:nvSpPr>
        <p:spPr>
          <a:xfrm>
            <a:off x="7996106" y="3349029"/>
            <a:ext cx="106985" cy="3877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tIns="82296" bIns="82296" rtlCol="0">
            <a:spAutoFit/>
          </a:bodyPr>
          <a:lstStyle/>
          <a:p>
            <a:pPr algn="ctr"/>
            <a:endParaRPr lang="en-US" sz="144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269C49-E6D9-4FB1-9B10-9DDED4D7BC96}"/>
              </a:ext>
            </a:extLst>
          </p:cNvPr>
          <p:cNvSpPr/>
          <p:nvPr/>
        </p:nvSpPr>
        <p:spPr>
          <a:xfrm>
            <a:off x="4704277" y="3287460"/>
            <a:ext cx="3264975" cy="753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4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Covariate Assessment Window</a:t>
            </a:r>
          </a:p>
          <a:p>
            <a:pPr algn="r"/>
            <a:r>
              <a:rPr lang="en-US" sz="144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(Sex, GP practice, BMI, smoking)</a:t>
            </a:r>
          </a:p>
          <a:p>
            <a:pPr algn="r"/>
            <a:r>
              <a:rPr lang="en-US" sz="144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[0]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E9E328-1D82-48B5-BA72-D1118EFEDADE}"/>
              </a:ext>
            </a:extLst>
          </p:cNvPr>
          <p:cNvSpPr txBox="1"/>
          <p:nvPr/>
        </p:nvSpPr>
        <p:spPr>
          <a:xfrm>
            <a:off x="9520038" y="6510666"/>
            <a:ext cx="30411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Follow up Window</a:t>
            </a:r>
          </a:p>
          <a:p>
            <a:pPr algn="ctr"/>
            <a:r>
              <a:rPr lang="en-US" sz="1600" b="1" dirty="0"/>
              <a:t>Days [0, Censor]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27E7F-E796-964C-9F51-D75DB8F0E629}"/>
              </a:ext>
            </a:extLst>
          </p:cNvPr>
          <p:cNvGrpSpPr/>
          <p:nvPr/>
        </p:nvGrpSpPr>
        <p:grpSpPr>
          <a:xfrm>
            <a:off x="7992233" y="3483921"/>
            <a:ext cx="6016675" cy="1214663"/>
            <a:chOff x="6188854" y="6212168"/>
            <a:chExt cx="4344488" cy="12146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A2D6F6-0E0E-FE4C-94DD-E540C61D7123}"/>
                </a:ext>
              </a:extLst>
            </p:cNvPr>
            <p:cNvGrpSpPr/>
            <p:nvPr/>
          </p:nvGrpSpPr>
          <p:grpSpPr>
            <a:xfrm>
              <a:off x="6188854" y="6623535"/>
              <a:ext cx="4344488" cy="772034"/>
              <a:chOff x="6188854" y="6623535"/>
              <a:chExt cx="4344488" cy="77203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AFDDE6-5531-3745-B045-49FC3BBE5FF4}"/>
                  </a:ext>
                </a:extLst>
              </p:cNvPr>
              <p:cNvSpPr txBox="1"/>
              <p:nvPr/>
            </p:nvSpPr>
            <p:spPr>
              <a:xfrm>
                <a:off x="6188854" y="6627944"/>
                <a:ext cx="1087683" cy="38779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tIns="82296" bIns="82296" rtlCol="0">
                <a:spAutoFit/>
              </a:bodyPr>
              <a:lstStyle/>
              <a:p>
                <a:pPr algn="ctr"/>
                <a:endParaRPr lang="en-US" sz="144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0434D0-EA41-D04F-8DFA-075F3E59EE28}"/>
                  </a:ext>
                </a:extLst>
              </p:cNvPr>
              <p:cNvSpPr txBox="1"/>
              <p:nvPr/>
            </p:nvSpPr>
            <p:spPr>
              <a:xfrm>
                <a:off x="7273415" y="6626073"/>
                <a:ext cx="1087683" cy="387798"/>
              </a:xfrm>
              <a:prstGeom prst="rect">
                <a:avLst/>
              </a:prstGeom>
              <a:solidFill>
                <a:srgbClr val="42C1F1"/>
              </a:solidFill>
            </p:spPr>
            <p:txBody>
              <a:bodyPr wrap="square" tIns="82296" bIns="82296" rtlCol="0">
                <a:spAutoFit/>
              </a:bodyPr>
              <a:lstStyle/>
              <a:p>
                <a:pPr algn="ctr"/>
                <a:endParaRPr lang="en-US" sz="144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1F618B-EEED-D148-AAD7-1227B99ED3B7}"/>
                  </a:ext>
                </a:extLst>
              </p:cNvPr>
              <p:cNvSpPr txBox="1"/>
              <p:nvPr/>
            </p:nvSpPr>
            <p:spPr>
              <a:xfrm>
                <a:off x="8361098" y="6623535"/>
                <a:ext cx="1087683" cy="38779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tIns="82296" bIns="82296" rtlCol="0">
                <a:spAutoFit/>
              </a:bodyPr>
              <a:lstStyle/>
              <a:p>
                <a:pPr algn="ctr"/>
                <a:endParaRPr lang="en-US" sz="144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9B18C9-74E7-A84E-9568-50C88BDEE421}"/>
                  </a:ext>
                </a:extLst>
              </p:cNvPr>
              <p:cNvSpPr txBox="1"/>
              <p:nvPr/>
            </p:nvSpPr>
            <p:spPr>
              <a:xfrm>
                <a:off x="9445659" y="6624705"/>
                <a:ext cx="1087683" cy="387798"/>
              </a:xfrm>
              <a:prstGeom prst="rect">
                <a:avLst/>
              </a:prstGeom>
              <a:solidFill>
                <a:srgbClr val="42C1F1"/>
              </a:solidFill>
            </p:spPr>
            <p:txBody>
              <a:bodyPr wrap="square" tIns="82296" bIns="82296" rtlCol="0">
                <a:spAutoFit/>
              </a:bodyPr>
              <a:lstStyle/>
              <a:p>
                <a:pPr algn="ctr"/>
                <a:endParaRPr lang="en-US" sz="144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AE0B06-4113-F442-8273-98578F88A86B}"/>
                  </a:ext>
                </a:extLst>
              </p:cNvPr>
              <p:cNvSpPr txBox="1"/>
              <p:nvPr/>
            </p:nvSpPr>
            <p:spPr>
              <a:xfrm>
                <a:off x="6188854" y="7007771"/>
                <a:ext cx="1087683" cy="38779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tIns="82296" bIns="82296" rtlCol="0">
                <a:spAutoFit/>
              </a:bodyPr>
              <a:lstStyle/>
              <a:p>
                <a:pPr algn="ctr"/>
                <a:endParaRPr lang="en-US" sz="144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51B3B0-E27E-B249-BEB4-FA2EDE8C37FA}"/>
                  </a:ext>
                </a:extLst>
              </p:cNvPr>
              <p:cNvSpPr txBox="1"/>
              <p:nvPr/>
            </p:nvSpPr>
            <p:spPr>
              <a:xfrm>
                <a:off x="7273415" y="7005900"/>
                <a:ext cx="1087683" cy="387798"/>
              </a:xfrm>
              <a:prstGeom prst="rect">
                <a:avLst/>
              </a:prstGeom>
              <a:solidFill>
                <a:srgbClr val="42C1F1"/>
              </a:solidFill>
            </p:spPr>
            <p:txBody>
              <a:bodyPr wrap="square" tIns="82296" bIns="82296" rtlCol="0">
                <a:spAutoFit/>
              </a:bodyPr>
              <a:lstStyle/>
              <a:p>
                <a:pPr algn="ctr"/>
                <a:endParaRPr lang="en-US" sz="144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415F04-6826-EB48-8BE7-9FE99AA6E255}"/>
                  </a:ext>
                </a:extLst>
              </p:cNvPr>
              <p:cNvSpPr txBox="1"/>
              <p:nvPr/>
            </p:nvSpPr>
            <p:spPr>
              <a:xfrm>
                <a:off x="8361098" y="7003362"/>
                <a:ext cx="1087683" cy="38779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tIns="82296" bIns="82296" rtlCol="0">
                <a:spAutoFit/>
              </a:bodyPr>
              <a:lstStyle/>
              <a:p>
                <a:pPr algn="ctr"/>
                <a:endParaRPr lang="en-US" sz="144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CDA879-C03E-404F-8CC7-AD61A893955B}"/>
                  </a:ext>
                </a:extLst>
              </p:cNvPr>
              <p:cNvSpPr txBox="1"/>
              <p:nvPr/>
            </p:nvSpPr>
            <p:spPr>
              <a:xfrm>
                <a:off x="9445659" y="7004532"/>
                <a:ext cx="1087683" cy="387798"/>
              </a:xfrm>
              <a:prstGeom prst="rect">
                <a:avLst/>
              </a:prstGeom>
              <a:solidFill>
                <a:srgbClr val="42C1F1"/>
              </a:solidFill>
            </p:spPr>
            <p:txBody>
              <a:bodyPr wrap="square" tIns="82296" bIns="82296" rtlCol="0">
                <a:spAutoFit/>
              </a:bodyPr>
              <a:lstStyle/>
              <a:p>
                <a:pPr algn="ctr"/>
                <a:endParaRPr lang="en-US" sz="144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8D6149-1544-8849-B176-3441401152CD}"/>
                </a:ext>
              </a:extLst>
            </p:cNvPr>
            <p:cNvSpPr txBox="1"/>
            <p:nvPr/>
          </p:nvSpPr>
          <p:spPr>
            <a:xfrm>
              <a:off x="6291975" y="6595834"/>
              <a:ext cx="413460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Exposure assessment windows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(Continuous vs intermittent steroid use)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Days [0, Censor]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7DE00E72-9E7F-AE4A-8C23-DEF562FC84F1}"/>
                </a:ext>
              </a:extLst>
            </p:cNvPr>
            <p:cNvSpPr/>
            <p:nvPr/>
          </p:nvSpPr>
          <p:spPr>
            <a:xfrm rot="5400000">
              <a:off x="7749735" y="6009240"/>
              <a:ext cx="139759" cy="1082965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D403B0-2DB9-4B40-896E-BF4EF385BBE6}"/>
                </a:ext>
              </a:extLst>
            </p:cNvPr>
            <p:cNvSpPr txBox="1"/>
            <p:nvPr/>
          </p:nvSpPr>
          <p:spPr>
            <a:xfrm>
              <a:off x="7207582" y="6212168"/>
              <a:ext cx="11305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90 days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D6E7913-5CCC-434E-ABF9-1C0DEEA81CB3}"/>
              </a:ext>
            </a:extLst>
          </p:cNvPr>
          <p:cNvSpPr txBox="1"/>
          <p:nvPr/>
        </p:nvSpPr>
        <p:spPr>
          <a:xfrm>
            <a:off x="1654810" y="219337"/>
            <a:ext cx="84029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40" b="1" dirty="0">
                <a:latin typeface="Arial" panose="020B0604020202020204" pitchFamily="34" charset="0"/>
                <a:cs typeface="Arial" panose="020B0604020202020204" pitchFamily="34" charset="0"/>
              </a:rPr>
              <a:t>Eligible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018946-DBBA-4381-9875-35061828C0D4}"/>
              </a:ext>
            </a:extLst>
          </p:cNvPr>
          <p:cNvSpPr txBox="1"/>
          <p:nvPr/>
        </p:nvSpPr>
        <p:spPr>
          <a:xfrm>
            <a:off x="481263" y="4707814"/>
            <a:ext cx="13527644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4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Covariate Assessment Window</a:t>
            </a:r>
          </a:p>
          <a:p>
            <a:pPr algn="ctr"/>
            <a:r>
              <a:rPr lang="en-US" sz="14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(Age, Asthma, Alcohol, Glucocorticoid prescriptions and derived variables)</a:t>
            </a:r>
          </a:p>
          <a:p>
            <a:pPr algn="ctr"/>
            <a:r>
              <a:rPr lang="en-US" sz="14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 [Earliest data, Censor]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9BD541-1D0E-4451-B64D-CA454F1C4C40}"/>
              </a:ext>
            </a:extLst>
          </p:cNvPr>
          <p:cNvSpPr txBox="1"/>
          <p:nvPr/>
        </p:nvSpPr>
        <p:spPr>
          <a:xfrm>
            <a:off x="952708" y="7560176"/>
            <a:ext cx="756000" cy="8433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days *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3.3mg 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150mg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67897E-5D24-4F7F-8B56-D80389A423DE}"/>
              </a:ext>
            </a:extLst>
          </p:cNvPr>
          <p:cNvSpPr txBox="1"/>
          <p:nvPr/>
        </p:nvSpPr>
        <p:spPr>
          <a:xfrm>
            <a:off x="2084530" y="7560176"/>
            <a:ext cx="756000" cy="84330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days *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3.3mg </a:t>
            </a:r>
            <a:b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150mg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B8295A-226E-4CB1-9333-281D2204FA97}"/>
              </a:ext>
            </a:extLst>
          </p:cNvPr>
          <p:cNvSpPr txBox="1"/>
          <p:nvPr/>
        </p:nvSpPr>
        <p:spPr>
          <a:xfrm>
            <a:off x="2915153" y="7560176"/>
            <a:ext cx="756000" cy="843308"/>
          </a:xfrm>
          <a:prstGeom prst="rect">
            <a:avLst/>
          </a:prstGeom>
          <a:solidFill>
            <a:schemeClr val="accent2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days *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3.3mg </a:t>
            </a:r>
            <a:b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150mg</a:t>
            </a:r>
          </a:p>
        </p:txBody>
      </p:sp>
      <p:sp>
        <p:nvSpPr>
          <p:cNvPr id="39" name="Down Arrow 31">
            <a:extLst>
              <a:ext uri="{FF2B5EF4-FFF2-40B4-BE49-F238E27FC236}">
                <a16:creationId xmlns:a16="http://schemas.microsoft.com/office/drawing/2014/main" id="{38F4DE5B-7580-4752-BFF5-B6F494AEECCD}"/>
              </a:ext>
            </a:extLst>
          </p:cNvPr>
          <p:cNvSpPr/>
          <p:nvPr/>
        </p:nvSpPr>
        <p:spPr>
          <a:xfrm>
            <a:off x="5042461" y="219334"/>
            <a:ext cx="112512" cy="9624878"/>
          </a:xfrm>
          <a:prstGeom prst="down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2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8744A2-18E5-4D61-B479-F20416EF39A9}"/>
              </a:ext>
            </a:extLst>
          </p:cNvPr>
          <p:cNvSpPr txBox="1"/>
          <p:nvPr/>
        </p:nvSpPr>
        <p:spPr>
          <a:xfrm>
            <a:off x="6201819" y="7560176"/>
            <a:ext cx="756000" cy="843308"/>
          </a:xfrm>
          <a:prstGeom prst="rect">
            <a:avLst/>
          </a:prstGeom>
          <a:solidFill>
            <a:schemeClr val="accent2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days *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3.3mg 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150mg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F91895-F675-4DAA-B31E-05BF926A8E52}"/>
              </a:ext>
            </a:extLst>
          </p:cNvPr>
          <p:cNvSpPr txBox="1"/>
          <p:nvPr/>
        </p:nvSpPr>
        <p:spPr>
          <a:xfrm>
            <a:off x="7996105" y="7560176"/>
            <a:ext cx="756000" cy="843308"/>
          </a:xfrm>
          <a:prstGeom prst="rect">
            <a:avLst/>
          </a:prstGeom>
          <a:solidFill>
            <a:schemeClr val="accent2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days *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3.3mg 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150mg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A596DB-62FB-4FCE-9218-D66D5FBB8F05}"/>
              </a:ext>
            </a:extLst>
          </p:cNvPr>
          <p:cNvSpPr txBox="1"/>
          <p:nvPr/>
        </p:nvSpPr>
        <p:spPr>
          <a:xfrm>
            <a:off x="7081402" y="7560176"/>
            <a:ext cx="756000" cy="843308"/>
          </a:xfrm>
          <a:prstGeom prst="rect">
            <a:avLst/>
          </a:prstGeom>
          <a:solidFill>
            <a:schemeClr val="accent2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days *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3.3mg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150mg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194E24-5608-4E99-ABF2-5EF6263DBB5D}"/>
              </a:ext>
            </a:extLst>
          </p:cNvPr>
          <p:cNvSpPr txBox="1"/>
          <p:nvPr/>
        </p:nvSpPr>
        <p:spPr>
          <a:xfrm>
            <a:off x="8867412" y="7560176"/>
            <a:ext cx="756000" cy="843308"/>
          </a:xfrm>
          <a:prstGeom prst="rect">
            <a:avLst/>
          </a:prstGeom>
          <a:solidFill>
            <a:schemeClr val="accent2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days *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3.3mg 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150mg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0B6585-4507-4234-8F5A-DADA782E7934}"/>
              </a:ext>
            </a:extLst>
          </p:cNvPr>
          <p:cNvSpPr txBox="1"/>
          <p:nvPr/>
        </p:nvSpPr>
        <p:spPr>
          <a:xfrm>
            <a:off x="10862969" y="7572807"/>
            <a:ext cx="756000" cy="843308"/>
          </a:xfrm>
          <a:prstGeom prst="rect">
            <a:avLst/>
          </a:prstGeom>
          <a:solidFill>
            <a:schemeClr val="accent2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days *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3.3mg 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150mg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F9AA26-B0AD-42D6-AEC1-B6F8040B6A5B}"/>
              </a:ext>
            </a:extLst>
          </p:cNvPr>
          <p:cNvSpPr txBox="1"/>
          <p:nvPr/>
        </p:nvSpPr>
        <p:spPr>
          <a:xfrm>
            <a:off x="11707058" y="7572804"/>
            <a:ext cx="1873715" cy="843308"/>
          </a:xfrm>
          <a:prstGeom prst="rect">
            <a:avLst/>
          </a:prstGeom>
          <a:solidFill>
            <a:schemeClr val="accent2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 days</a:t>
            </a:r>
            <a:b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2.5mg 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275mg</a:t>
            </a:r>
          </a:p>
        </p:txBody>
      </p:sp>
      <p:sp>
        <p:nvSpPr>
          <p:cNvPr id="49" name="Down Arrow 31">
            <a:extLst>
              <a:ext uri="{FF2B5EF4-FFF2-40B4-BE49-F238E27FC236}">
                <a16:creationId xmlns:a16="http://schemas.microsoft.com/office/drawing/2014/main" id="{6D5B5026-7CE0-43BA-BC27-DA9EDEB1FE6A}"/>
              </a:ext>
            </a:extLst>
          </p:cNvPr>
          <p:cNvSpPr/>
          <p:nvPr/>
        </p:nvSpPr>
        <p:spPr>
          <a:xfrm>
            <a:off x="9441787" y="145050"/>
            <a:ext cx="108000" cy="9700213"/>
          </a:xfrm>
          <a:prstGeom prst="down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20" b="1" dirty="0"/>
          </a:p>
        </p:txBody>
      </p:sp>
      <p:sp>
        <p:nvSpPr>
          <p:cNvPr id="50" name="Down Arrow 31">
            <a:extLst>
              <a:ext uri="{FF2B5EF4-FFF2-40B4-BE49-F238E27FC236}">
                <a16:creationId xmlns:a16="http://schemas.microsoft.com/office/drawing/2014/main" id="{D5EFF829-7EE5-4E08-A052-98D92929C3EB}"/>
              </a:ext>
            </a:extLst>
          </p:cNvPr>
          <p:cNvSpPr/>
          <p:nvPr/>
        </p:nvSpPr>
        <p:spPr>
          <a:xfrm>
            <a:off x="10943793" y="144000"/>
            <a:ext cx="108000" cy="9700213"/>
          </a:xfrm>
          <a:prstGeom prst="down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20" b="1" dirty="0"/>
          </a:p>
        </p:txBody>
      </p:sp>
      <p:sp>
        <p:nvSpPr>
          <p:cNvPr id="51" name="Down Arrow 31">
            <a:extLst>
              <a:ext uri="{FF2B5EF4-FFF2-40B4-BE49-F238E27FC236}">
                <a16:creationId xmlns:a16="http://schemas.microsoft.com/office/drawing/2014/main" id="{73343FB5-D760-4931-B411-4B08ACD8561B}"/>
              </a:ext>
            </a:extLst>
          </p:cNvPr>
          <p:cNvSpPr/>
          <p:nvPr/>
        </p:nvSpPr>
        <p:spPr>
          <a:xfrm>
            <a:off x="12433519" y="144000"/>
            <a:ext cx="108000" cy="9700213"/>
          </a:xfrm>
          <a:prstGeom prst="down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20" b="1" dirty="0"/>
          </a:p>
        </p:txBody>
      </p:sp>
      <p:sp>
        <p:nvSpPr>
          <p:cNvPr id="52" name="Down Arrow 31">
            <a:extLst>
              <a:ext uri="{FF2B5EF4-FFF2-40B4-BE49-F238E27FC236}">
                <a16:creationId xmlns:a16="http://schemas.microsoft.com/office/drawing/2014/main" id="{8B5963CF-4FC8-4932-8F54-ABFF9F6E9804}"/>
              </a:ext>
            </a:extLst>
          </p:cNvPr>
          <p:cNvSpPr/>
          <p:nvPr/>
        </p:nvSpPr>
        <p:spPr>
          <a:xfrm>
            <a:off x="13956853" y="144000"/>
            <a:ext cx="72000" cy="9700213"/>
          </a:xfrm>
          <a:prstGeom prst="down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2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D4F919-8E6C-42EE-9CAD-EAAB5BE30435}"/>
              </a:ext>
            </a:extLst>
          </p:cNvPr>
          <p:cNvSpPr txBox="1"/>
          <p:nvPr/>
        </p:nvSpPr>
        <p:spPr>
          <a:xfrm>
            <a:off x="7996105" y="8520402"/>
            <a:ext cx="756000" cy="3508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AA907D-4443-4169-BADF-1DC65587A973}"/>
              </a:ext>
            </a:extLst>
          </p:cNvPr>
          <p:cNvSpPr txBox="1"/>
          <p:nvPr/>
        </p:nvSpPr>
        <p:spPr>
          <a:xfrm>
            <a:off x="8867413" y="8520402"/>
            <a:ext cx="626827" cy="3508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9B3E62-6F1D-4BBC-AEAC-FE0AFCCA0C96}"/>
              </a:ext>
            </a:extLst>
          </p:cNvPr>
          <p:cNvSpPr txBox="1"/>
          <p:nvPr/>
        </p:nvSpPr>
        <p:spPr>
          <a:xfrm>
            <a:off x="9489713" y="8520402"/>
            <a:ext cx="133700" cy="350865"/>
          </a:xfrm>
          <a:prstGeom prst="rect">
            <a:avLst/>
          </a:prstGeom>
          <a:solidFill>
            <a:srgbClr val="42C1F1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AE7B05-0199-409E-A601-AE8C24B803C9}"/>
              </a:ext>
            </a:extLst>
          </p:cNvPr>
          <p:cNvSpPr txBox="1"/>
          <p:nvPr/>
        </p:nvSpPr>
        <p:spPr>
          <a:xfrm>
            <a:off x="10862969" y="8520402"/>
            <a:ext cx="133700" cy="350865"/>
          </a:xfrm>
          <a:prstGeom prst="rect">
            <a:avLst/>
          </a:prstGeom>
          <a:solidFill>
            <a:srgbClr val="42C1F1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35EDC0-CB64-458F-AEA3-2DAB04992D3B}"/>
              </a:ext>
            </a:extLst>
          </p:cNvPr>
          <p:cNvSpPr txBox="1"/>
          <p:nvPr/>
        </p:nvSpPr>
        <p:spPr>
          <a:xfrm>
            <a:off x="10987475" y="8520402"/>
            <a:ext cx="626827" cy="350865"/>
          </a:xfrm>
          <a:prstGeom prst="rect">
            <a:avLst/>
          </a:prstGeom>
          <a:solidFill>
            <a:srgbClr val="2F5597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618E60-F448-4DC6-8EE6-51F0C822D924}"/>
              </a:ext>
            </a:extLst>
          </p:cNvPr>
          <p:cNvSpPr txBox="1"/>
          <p:nvPr/>
        </p:nvSpPr>
        <p:spPr>
          <a:xfrm>
            <a:off x="11712324" y="8520402"/>
            <a:ext cx="756000" cy="350865"/>
          </a:xfrm>
          <a:prstGeom prst="rect">
            <a:avLst/>
          </a:prstGeom>
          <a:solidFill>
            <a:srgbClr val="2F5597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EA4D1D1-8C8B-4B90-96FA-EEF037BCBE02}"/>
              </a:ext>
            </a:extLst>
          </p:cNvPr>
          <p:cNvSpPr txBox="1"/>
          <p:nvPr/>
        </p:nvSpPr>
        <p:spPr>
          <a:xfrm>
            <a:off x="12468324" y="8520402"/>
            <a:ext cx="1102621" cy="350865"/>
          </a:xfrm>
          <a:prstGeom prst="rect">
            <a:avLst/>
          </a:prstGeom>
          <a:solidFill>
            <a:srgbClr val="42C1F1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FBD25-6CCC-42C9-8AAF-727D3F86A385}"/>
              </a:ext>
            </a:extLst>
          </p:cNvPr>
          <p:cNvSpPr txBox="1"/>
          <p:nvPr/>
        </p:nvSpPr>
        <p:spPr>
          <a:xfrm>
            <a:off x="6670992" y="8520402"/>
            <a:ext cx="147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Days supplied:</a:t>
            </a:r>
            <a:endParaRPr lang="en-GB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E8597E-55AE-46AC-8D16-80AE3FEBA80C}"/>
              </a:ext>
            </a:extLst>
          </p:cNvPr>
          <p:cNvSpPr txBox="1"/>
          <p:nvPr/>
        </p:nvSpPr>
        <p:spPr>
          <a:xfrm>
            <a:off x="8161005" y="8766629"/>
            <a:ext cx="1230686" cy="504754"/>
          </a:xfrm>
          <a:prstGeom prst="rect">
            <a:avLst/>
          </a:prstGeom>
          <a:noFill/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80/90 days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E66FD2-8401-4454-875E-FD43F201C1A5}"/>
              </a:ext>
            </a:extLst>
          </p:cNvPr>
          <p:cNvSpPr txBox="1"/>
          <p:nvPr/>
        </p:nvSpPr>
        <p:spPr>
          <a:xfrm>
            <a:off x="9564816" y="8748268"/>
            <a:ext cx="1371339" cy="504754"/>
          </a:xfrm>
          <a:prstGeom prst="rect">
            <a:avLst/>
          </a:prstGeom>
          <a:noFill/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17/90 days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D38762-F716-40D4-ADEB-6422B4E63B5D}"/>
              </a:ext>
            </a:extLst>
          </p:cNvPr>
          <p:cNvSpPr txBox="1"/>
          <p:nvPr/>
        </p:nvSpPr>
        <p:spPr>
          <a:xfrm>
            <a:off x="11038747" y="8758466"/>
            <a:ext cx="1407052" cy="504754"/>
          </a:xfrm>
          <a:prstGeom prst="rect">
            <a:avLst/>
          </a:prstGeom>
          <a:noFill/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80/90 days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4324AF-138E-471D-A5C0-E8C685213EB7}"/>
              </a:ext>
            </a:extLst>
          </p:cNvPr>
          <p:cNvSpPr txBox="1"/>
          <p:nvPr/>
        </p:nvSpPr>
        <p:spPr>
          <a:xfrm>
            <a:off x="12540753" y="8758466"/>
            <a:ext cx="1396425" cy="504754"/>
          </a:xfrm>
          <a:prstGeom prst="rect">
            <a:avLst/>
          </a:prstGeom>
          <a:noFill/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65/90 days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A5836E-A698-450F-83DB-8F00453F6BC3}"/>
              </a:ext>
            </a:extLst>
          </p:cNvPr>
          <p:cNvSpPr txBox="1"/>
          <p:nvPr/>
        </p:nvSpPr>
        <p:spPr>
          <a:xfrm>
            <a:off x="7998689" y="9187546"/>
            <a:ext cx="1491024" cy="350865"/>
          </a:xfrm>
          <a:prstGeom prst="rect">
            <a:avLst/>
          </a:prstGeom>
          <a:solidFill>
            <a:schemeClr val="accent2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use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4234F4-F261-4389-9F9B-1257330A6F7F}"/>
              </a:ext>
            </a:extLst>
          </p:cNvPr>
          <p:cNvSpPr txBox="1"/>
          <p:nvPr/>
        </p:nvSpPr>
        <p:spPr>
          <a:xfrm>
            <a:off x="9489713" y="9187546"/>
            <a:ext cx="1491024" cy="350865"/>
          </a:xfrm>
          <a:prstGeom prst="rect">
            <a:avLst/>
          </a:prstGeom>
          <a:solidFill>
            <a:schemeClr val="accent4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Intermittent use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EF5ED0-588D-43E6-A35C-C8214BDB4944}"/>
              </a:ext>
            </a:extLst>
          </p:cNvPr>
          <p:cNvSpPr txBox="1"/>
          <p:nvPr/>
        </p:nvSpPr>
        <p:spPr>
          <a:xfrm>
            <a:off x="10980150" y="9187546"/>
            <a:ext cx="1491024" cy="350865"/>
          </a:xfrm>
          <a:prstGeom prst="rect">
            <a:avLst/>
          </a:prstGeom>
          <a:solidFill>
            <a:schemeClr val="accent2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use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C6B3DAA-2FD3-47E2-8BCA-2A426B9F2913}"/>
              </a:ext>
            </a:extLst>
          </p:cNvPr>
          <p:cNvSpPr txBox="1"/>
          <p:nvPr/>
        </p:nvSpPr>
        <p:spPr>
          <a:xfrm>
            <a:off x="12478812" y="9187546"/>
            <a:ext cx="1491024" cy="350865"/>
          </a:xfrm>
          <a:prstGeom prst="rect">
            <a:avLst/>
          </a:prstGeom>
          <a:solidFill>
            <a:schemeClr val="accent2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use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D589C3-5B64-496A-AF4B-C43FCFA58122}"/>
              </a:ext>
            </a:extLst>
          </p:cNvPr>
          <p:cNvSpPr txBox="1"/>
          <p:nvPr/>
        </p:nvSpPr>
        <p:spPr>
          <a:xfrm>
            <a:off x="443318" y="8674290"/>
            <a:ext cx="167241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sz="1400" dirty="0"/>
              <a:t>Prescriptions with a start date before a participant is eligible are not used </a:t>
            </a:r>
            <a:endParaRPr lang="en-GB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ED85CF-D828-451E-B028-B4728BDF90A2}"/>
              </a:ext>
            </a:extLst>
          </p:cNvPr>
          <p:cNvCxnSpPr>
            <a:cxnSpLocks/>
            <a:stCxn id="70" idx="0"/>
            <a:endCxn id="34" idx="2"/>
          </p:cNvCxnSpPr>
          <p:nvPr/>
        </p:nvCxnSpPr>
        <p:spPr>
          <a:xfrm flipV="1">
            <a:off x="1279524" y="8403484"/>
            <a:ext cx="51184" cy="27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4223A8-61CE-46FB-82EE-97281B699BB9}"/>
              </a:ext>
            </a:extLst>
          </p:cNvPr>
          <p:cNvCxnSpPr>
            <a:cxnSpLocks/>
            <a:stCxn id="70" idx="0"/>
            <a:endCxn id="37" idx="2"/>
          </p:cNvCxnSpPr>
          <p:nvPr/>
        </p:nvCxnSpPr>
        <p:spPr>
          <a:xfrm flipV="1">
            <a:off x="1279524" y="8403484"/>
            <a:ext cx="1183006" cy="27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C560DAC-BE7A-41C1-A145-04F51A830113}"/>
              </a:ext>
            </a:extLst>
          </p:cNvPr>
          <p:cNvSpPr txBox="1"/>
          <p:nvPr/>
        </p:nvSpPr>
        <p:spPr>
          <a:xfrm>
            <a:off x="3046736" y="8674290"/>
            <a:ext cx="241832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sz="1400" dirty="0"/>
              <a:t>The start of this prescription is over 180 days before the start of the next prescription</a:t>
            </a:r>
            <a:endParaRPr lang="en-GB" sz="1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8772FD7-6318-427F-AC2F-232441375606}"/>
              </a:ext>
            </a:extLst>
          </p:cNvPr>
          <p:cNvCxnSpPr>
            <a:cxnSpLocks/>
            <a:stCxn id="71" idx="0"/>
            <a:endCxn id="38" idx="2"/>
          </p:cNvCxnSpPr>
          <p:nvPr/>
        </p:nvCxnSpPr>
        <p:spPr>
          <a:xfrm flipH="1" flipV="1">
            <a:off x="3293153" y="8403484"/>
            <a:ext cx="962745" cy="270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C294BBD-4DFD-4A13-82F9-ACCCC47EEEF2}"/>
              </a:ext>
            </a:extLst>
          </p:cNvPr>
          <p:cNvSpPr txBox="1"/>
          <p:nvPr/>
        </p:nvSpPr>
        <p:spPr>
          <a:xfrm>
            <a:off x="66826" y="7289370"/>
            <a:ext cx="984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				Rolling PED: 150						               150	              300	              </a:t>
            </a:r>
            <a:r>
              <a:rPr lang="de-AT" sz="1400" b="1" dirty="0"/>
              <a:t>450</a:t>
            </a:r>
            <a:endParaRPr lang="en-GB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660727-E7AC-46BB-8001-E07C13897062}"/>
              </a:ext>
            </a:extLst>
          </p:cNvPr>
          <p:cNvSpPr txBox="1"/>
          <p:nvPr/>
        </p:nvSpPr>
        <p:spPr>
          <a:xfrm>
            <a:off x="-33658" y="7560176"/>
            <a:ext cx="1022227" cy="843308"/>
          </a:xfrm>
          <a:prstGeom prst="rect">
            <a:avLst/>
          </a:prstGeom>
          <a:noFill/>
          <a:ln>
            <a:noFill/>
          </a:ln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days </a:t>
            </a:r>
            <a:b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daily dose 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= total dose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4F244C-25B6-46CF-857E-C51C5F35775D}"/>
              </a:ext>
            </a:extLst>
          </p:cNvPr>
          <p:cNvSpPr txBox="1"/>
          <p:nvPr/>
        </p:nvSpPr>
        <p:spPr>
          <a:xfrm>
            <a:off x="10128591" y="7560176"/>
            <a:ext cx="144000" cy="843308"/>
          </a:xfrm>
          <a:prstGeom prst="rect">
            <a:avLst/>
          </a:prstGeom>
          <a:solidFill>
            <a:schemeClr val="accent2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7day</a:t>
            </a:r>
            <a:endParaRPr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E56324-098C-4E01-A531-1BDEE573324E}"/>
              </a:ext>
            </a:extLst>
          </p:cNvPr>
          <p:cNvSpPr txBox="1"/>
          <p:nvPr/>
        </p:nvSpPr>
        <p:spPr>
          <a:xfrm>
            <a:off x="10126223" y="8515604"/>
            <a:ext cx="144000" cy="350865"/>
          </a:xfrm>
          <a:prstGeom prst="rect">
            <a:avLst/>
          </a:prstGeom>
          <a:solidFill>
            <a:srgbClr val="42C1F1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BED2F-32C9-974D-B30F-8197F2EE59BD}"/>
              </a:ext>
            </a:extLst>
          </p:cNvPr>
          <p:cNvSpPr txBox="1"/>
          <p:nvPr/>
        </p:nvSpPr>
        <p:spPr>
          <a:xfrm>
            <a:off x="481263" y="2330341"/>
            <a:ext cx="7621828" cy="830997"/>
          </a:xfrm>
          <a:prstGeom prst="rect">
            <a:avLst/>
          </a:prstGeom>
          <a:solidFill>
            <a:srgbClr val="00B0F0"/>
          </a:solidFill>
        </p:spPr>
        <p:txBody>
          <a:bodyPr wrap="square" tIns="82296" bIns="82296" rtlCol="0">
            <a:spAutoFit/>
          </a:bodyPr>
          <a:lstStyle/>
          <a:p>
            <a:pPr algn="ctr"/>
            <a:r>
              <a:rPr lang="en-US" sz="14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Exclusion Assessment Window</a:t>
            </a:r>
          </a:p>
          <a:p>
            <a:pPr algn="ctr"/>
            <a:r>
              <a:rPr lang="en-US" sz="14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(Outcome before </a:t>
            </a:r>
            <a:r>
              <a:rPr lang="en-US" sz="144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indexdate</a:t>
            </a:r>
            <a:r>
              <a:rPr lang="en-US" sz="14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4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 [Earliest data, 0]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0172E3-FEB9-4B3B-A05E-F25DD050C61C}"/>
              </a:ext>
            </a:extLst>
          </p:cNvPr>
          <p:cNvSpPr/>
          <p:nvPr/>
        </p:nvSpPr>
        <p:spPr>
          <a:xfrm>
            <a:off x="8004264" y="1373231"/>
            <a:ext cx="144198" cy="7694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2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CB6B16-DB13-4215-80B1-84B48D707F50}"/>
              </a:ext>
            </a:extLst>
          </p:cNvPr>
          <p:cNvSpPr txBox="1"/>
          <p:nvPr/>
        </p:nvSpPr>
        <p:spPr>
          <a:xfrm>
            <a:off x="8175438" y="1318139"/>
            <a:ext cx="3560252" cy="830997"/>
          </a:xfrm>
          <a:prstGeom prst="rect">
            <a:avLst/>
          </a:prstGeom>
          <a:noFill/>
        </p:spPr>
        <p:txBody>
          <a:bodyPr wrap="square" tIns="82296" bIns="82296" rtlCol="0">
            <a:spAutoFit/>
          </a:bodyPr>
          <a:lstStyle/>
          <a:p>
            <a:pPr>
              <a:tabLst>
                <a:tab pos="161459" algn="l"/>
              </a:tabLst>
            </a:pPr>
            <a:r>
              <a:rPr lang="en-US" sz="144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Exclusion Assessment Window</a:t>
            </a:r>
          </a:p>
          <a:p>
            <a:r>
              <a:rPr lang="en-US" sz="144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&lt; 66</a:t>
            </a:r>
          </a:p>
          <a:p>
            <a:r>
              <a:rPr lang="en-US" sz="144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[0]</a:t>
            </a:r>
          </a:p>
        </p:txBody>
      </p:sp>
    </p:spTree>
    <p:extLst>
      <p:ext uri="{BB962C8B-B14F-4D97-AF65-F5344CB8AC3E}">
        <p14:creationId xmlns:p14="http://schemas.microsoft.com/office/powerpoint/2010/main" val="195001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4157</TotalTime>
  <Words>491</Words>
  <Application>Microsoft Office PowerPoint</Application>
  <PresentationFormat>Custom</PresentationFormat>
  <Paragraphs>113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Murk</dc:creator>
  <cp:lastModifiedBy>Julian  Matthewman</cp:lastModifiedBy>
  <cp:revision>158</cp:revision>
  <dcterms:created xsi:type="dcterms:W3CDTF">2018-05-20T15:21:02Z</dcterms:created>
  <dcterms:modified xsi:type="dcterms:W3CDTF">2021-11-05T17:44:06Z</dcterms:modified>
</cp:coreProperties>
</file>