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22"/>
      <p:bold r:id="rId23"/>
      <p:italic r:id="rId24"/>
      <p:boldItalic r:id="rId25"/>
    </p:embeddedFont>
    <p:embeddedFont>
      <p:font typeface="Hind" panose="02000000000000000000" pitchFamily="2" charset="77"/>
      <p:regular r:id="rId26"/>
      <p:bold r:id="rId27"/>
    </p:embeddedFont>
    <p:embeddedFont>
      <p:font typeface="Oswald" pitchFamily="2" charset="77"/>
      <p:regular r:id="rId28"/>
      <p:bold r:id="rId29"/>
    </p:embeddedFont>
    <p:embeddedFont>
      <p:font typeface="Pathway Gothic One" panose="02000506050000020004" pitchFamily="2" charset="77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/>
    <p:restoredTop sz="94599"/>
  </p:normalViewPr>
  <p:slideViewPr>
    <p:cSldViewPr snapToGrid="0">
      <p:cViewPr varScale="1">
        <p:scale>
          <a:sx n="103" d="100"/>
          <a:sy n="103" d="100"/>
        </p:scale>
        <p:origin x="176" y="7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33c4e21ea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33c4e21ea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33c4e21ea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33c4e21ea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733c4e21ea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733c4e21ea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33c4e21ea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33c4e21ea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33c4e21ea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33c4e21ea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33c4e21ea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33c4e21ea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33c4e21ea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33c4e21ea_0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40ad7d4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40ad7d4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340ad7d4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340ad7d4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33c4e21ea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33c4e21ea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340ad7d4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340ad7d4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33c4e21ea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33c4e21ea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33c4e21ea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33c4e21ea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33c4e21ea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33c4e21ea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33c4e21ea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33c4e21ea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33c4e21ea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33c4e21ea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340ad7d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340ad7d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33c4e21ea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33c4e21ea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57" name="Google Shape;57;p14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14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66" name="Google Shape;66;p14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79" name="Google Shape;79;p15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88" name="Google Shape;88;p15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 rot="-5400000" flipH="1">
            <a:off x="-446057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 rot="6299984">
            <a:off x="5078912" y="-2215493"/>
            <a:ext cx="4042453" cy="6266287"/>
            <a:chOff x="-340050" y="-2"/>
            <a:chExt cx="2437096" cy="3777791"/>
          </a:xfrm>
        </p:grpSpPr>
        <p:sp>
          <p:nvSpPr>
            <p:cNvPr id="99" name="Google Shape;99;p16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 flipH="1">
            <a:off x="1463925" y="1085113"/>
            <a:ext cx="21378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 flipH="1">
            <a:off x="1007475" y="1812749"/>
            <a:ext cx="3050700" cy="1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ctrTitle" idx="2"/>
          </p:nvPr>
        </p:nvSpPr>
        <p:spPr>
          <a:xfrm flipH="1">
            <a:off x="5542275" y="1085086"/>
            <a:ext cx="21378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3"/>
          </p:nvPr>
        </p:nvSpPr>
        <p:spPr>
          <a:xfrm flipH="1">
            <a:off x="5085825" y="1812749"/>
            <a:ext cx="3050700" cy="1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 idx="4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0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126" name="Google Shape;126;p20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0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 rot="-5400000" flipH="1">
            <a:off x="-7882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 rot="-6322941" flipH="1">
            <a:off x="7395333" y="-77944"/>
            <a:ext cx="1861284" cy="2199417"/>
          </a:xfrm>
          <a:custGeom>
            <a:avLst/>
            <a:gdLst/>
            <a:ahLst/>
            <a:cxnLst/>
            <a:rect l="l" t="t" r="r" b="b"/>
            <a:pathLst>
              <a:path w="24545" h="29004" extrusionOk="0">
                <a:moveTo>
                  <a:pt x="6504" y="0"/>
                </a:moveTo>
                <a:cubicBezTo>
                  <a:pt x="3651" y="0"/>
                  <a:pt x="1218" y="4140"/>
                  <a:pt x="513" y="6438"/>
                </a:cubicBezTo>
                <a:cubicBezTo>
                  <a:pt x="8" y="8058"/>
                  <a:pt x="0" y="9865"/>
                  <a:pt x="733" y="11388"/>
                </a:cubicBezTo>
                <a:cubicBezTo>
                  <a:pt x="1881" y="13781"/>
                  <a:pt x="4689" y="15238"/>
                  <a:pt x="5259" y="17827"/>
                </a:cubicBezTo>
                <a:cubicBezTo>
                  <a:pt x="5634" y="19512"/>
                  <a:pt x="4950" y="21213"/>
                  <a:pt x="4461" y="22866"/>
                </a:cubicBezTo>
                <a:cubicBezTo>
                  <a:pt x="3973" y="24510"/>
                  <a:pt x="3737" y="26464"/>
                  <a:pt x="4811" y="27807"/>
                </a:cubicBezTo>
                <a:cubicBezTo>
                  <a:pt x="5473" y="28629"/>
                  <a:pt x="6503" y="29003"/>
                  <a:pt x="7563" y="29003"/>
                </a:cubicBezTo>
                <a:cubicBezTo>
                  <a:pt x="8341" y="29003"/>
                  <a:pt x="9134" y="28801"/>
                  <a:pt x="9810" y="28426"/>
                </a:cubicBezTo>
                <a:cubicBezTo>
                  <a:pt x="11405" y="27538"/>
                  <a:pt x="12455" y="25918"/>
                  <a:pt x="13269" y="24290"/>
                </a:cubicBezTo>
                <a:cubicBezTo>
                  <a:pt x="14083" y="22654"/>
                  <a:pt x="14759" y="20920"/>
                  <a:pt x="15891" y="19487"/>
                </a:cubicBezTo>
                <a:cubicBezTo>
                  <a:pt x="17071" y="17990"/>
                  <a:pt x="18683" y="16915"/>
                  <a:pt x="20189" y="15743"/>
                </a:cubicBezTo>
                <a:cubicBezTo>
                  <a:pt x="21695" y="14571"/>
                  <a:pt x="23160" y="13227"/>
                  <a:pt x="23852" y="11453"/>
                </a:cubicBezTo>
                <a:cubicBezTo>
                  <a:pt x="24544" y="9670"/>
                  <a:pt x="24235" y="7382"/>
                  <a:pt x="22696" y="6267"/>
                </a:cubicBezTo>
                <a:cubicBezTo>
                  <a:pt x="21166" y="5160"/>
                  <a:pt x="19074" y="5526"/>
                  <a:pt x="17201" y="5339"/>
                </a:cubicBezTo>
                <a:cubicBezTo>
                  <a:pt x="15402" y="5152"/>
                  <a:pt x="13733" y="4411"/>
                  <a:pt x="12211" y="3467"/>
                </a:cubicBezTo>
                <a:cubicBezTo>
                  <a:pt x="10689" y="2523"/>
                  <a:pt x="9386" y="1008"/>
                  <a:pt x="7758" y="276"/>
                </a:cubicBezTo>
                <a:cubicBezTo>
                  <a:pt x="7334" y="86"/>
                  <a:pt x="6914" y="0"/>
                  <a:pt x="6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6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 hasCustomPrompt="1"/>
          </p:nvPr>
        </p:nvSpPr>
        <p:spPr>
          <a:xfrm>
            <a:off x="1959900" y="664650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 flipH="1">
            <a:off x="3578600" y="1995525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2" hasCustomPrompt="1"/>
          </p:nvPr>
        </p:nvSpPr>
        <p:spPr>
          <a:xfrm>
            <a:off x="1959900" y="2278425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 flipH="1">
            <a:off x="3578600" y="3609300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/>
          <p:nvPr/>
        </p:nvSpPr>
        <p:spPr>
          <a:xfrm rot="5400000" flipH="1">
            <a:off x="5766962" y="-544422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3"/>
          <p:cNvGrpSpPr/>
          <p:nvPr/>
        </p:nvGrpSpPr>
        <p:grpSpPr>
          <a:xfrm rot="6859571" flipH="1">
            <a:off x="201992" y="2098623"/>
            <a:ext cx="4042591" cy="6266501"/>
            <a:chOff x="-340050" y="-2"/>
            <a:chExt cx="2437096" cy="3777791"/>
          </a:xfrm>
        </p:grpSpPr>
        <p:sp>
          <p:nvSpPr>
            <p:cNvPr id="153" name="Google Shape;153;p2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3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162" name="Google Shape;162;p23"/>
            <p:cNvSpPr/>
            <p:nvPr/>
          </p:nvSpPr>
          <p:spPr>
            <a:xfrm>
              <a:off x="374425" y="237975"/>
              <a:ext cx="4197075" cy="5218300"/>
            </a:xfrm>
            <a:custGeom>
              <a:avLst/>
              <a:gdLst/>
              <a:ahLst/>
              <a:cxnLst/>
              <a:rect l="l" t="t" r="r" b="b"/>
              <a:pathLst>
                <a:path w="167883" h="208732" extrusionOk="0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562200" y="370825"/>
              <a:ext cx="3586425" cy="4947375"/>
            </a:xfrm>
            <a:custGeom>
              <a:avLst/>
              <a:gdLst/>
              <a:ahLst/>
              <a:cxnLst/>
              <a:rect l="l" t="t" r="r" b="b"/>
              <a:pathLst>
                <a:path w="143457" h="197895" extrusionOk="0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524050" y="838275"/>
              <a:ext cx="1187350" cy="527800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029275" y="1578900"/>
              <a:ext cx="971475" cy="730575"/>
            </a:xfrm>
            <a:custGeom>
              <a:avLst/>
              <a:gdLst/>
              <a:ahLst/>
              <a:cxnLst/>
              <a:rect l="l" t="t" r="r" b="b"/>
              <a:pathLst>
                <a:path w="38859" h="29223" extrusionOk="0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5175" y="1847600"/>
              <a:ext cx="487950" cy="1146975"/>
            </a:xfrm>
            <a:custGeom>
              <a:avLst/>
              <a:gdLst/>
              <a:ahLst/>
              <a:cxnLst/>
              <a:rect l="l" t="t" r="r" b="b"/>
              <a:pathLst>
                <a:path w="19518" h="45879" extrusionOk="0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3"/>
          <p:cNvSpPr/>
          <p:nvPr/>
        </p:nvSpPr>
        <p:spPr>
          <a:xfrm>
            <a:off x="7794735" y="2094848"/>
            <a:ext cx="629274" cy="644951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657195" y="1545690"/>
            <a:ext cx="367483" cy="376620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 rot="5400000">
            <a:off x="5413687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ctrTitle"/>
          </p:nvPr>
        </p:nvSpPr>
        <p:spPr>
          <a:xfrm flipH="1">
            <a:off x="3799328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1"/>
          </p:nvPr>
        </p:nvSpPr>
        <p:spPr>
          <a:xfrm flipH="1">
            <a:off x="3653978" y="217911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ctrTitle" idx="2"/>
          </p:nvPr>
        </p:nvSpPr>
        <p:spPr>
          <a:xfrm flipH="1">
            <a:off x="6040355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3"/>
          </p:nvPr>
        </p:nvSpPr>
        <p:spPr>
          <a:xfrm flipH="1">
            <a:off x="5853605" y="2178198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ctrTitle" idx="4"/>
          </p:nvPr>
        </p:nvSpPr>
        <p:spPr>
          <a:xfrm flipH="1">
            <a:off x="1535728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5"/>
          </p:nvPr>
        </p:nvSpPr>
        <p:spPr>
          <a:xfrm flipH="1">
            <a:off x="1390378" y="217606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 idx="6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25"/>
          <p:cNvSpPr/>
          <p:nvPr/>
        </p:nvSpPr>
        <p:spPr>
          <a:xfrm rot="-5400000" flipH="1">
            <a:off x="-3020038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subTitle" idx="1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ctrTitle" idx="2"/>
          </p:nvPr>
        </p:nvSpPr>
        <p:spPr>
          <a:xfrm flipH="1">
            <a:off x="866500" y="2166800"/>
            <a:ext cx="15606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3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title" idx="4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/>
          <p:nvPr/>
        </p:nvSpPr>
        <p:spPr>
          <a:xfrm rot="5400000" flipH="1">
            <a:off x="6518816" y="-160911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/>
          <p:nvPr/>
        </p:nvSpPr>
        <p:spPr>
          <a:xfrm rot="-5400000" flipH="1">
            <a:off x="-586834" y="2582289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7096125" y="-140350"/>
            <a:ext cx="741220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209550" y="3875400"/>
            <a:ext cx="638169" cy="650635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609600" y="3013675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8238275" y="1101762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1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2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5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ctrTitle" idx="6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7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/>
          <p:nvPr/>
        </p:nvSpPr>
        <p:spPr>
          <a:xfrm rot="-5400000" flipH="1">
            <a:off x="-211588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subTitle" idx="1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ctrTitle" idx="2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subTitle" idx="3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ctrTitle" idx="4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5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ctrTitle" idx="6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7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ctrTitle" idx="8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9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ctrTitle" idx="13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14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title" idx="15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5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/>
          <p:nvPr/>
        </p:nvSpPr>
        <p:spPr>
          <a:xfrm rot="-1256097" flipH="1">
            <a:off x="246414" y="654727"/>
            <a:ext cx="3034839" cy="219954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5400000">
            <a:off x="5272412" y="1830000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8068951" y="141522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8511773" y="2032679"/>
            <a:ext cx="960476" cy="98437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357125" y="9294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 rot="-5400000">
            <a:off x="-283022" y="-743135"/>
            <a:ext cx="6088519" cy="592667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30"/>
          <p:cNvGrpSpPr/>
          <p:nvPr/>
        </p:nvGrpSpPr>
        <p:grpSpPr>
          <a:xfrm rot="4477095">
            <a:off x="-651132" y="-3055029"/>
            <a:ext cx="4042701" cy="6266671"/>
            <a:chOff x="-340050" y="-2"/>
            <a:chExt cx="2437096" cy="3777791"/>
          </a:xfrm>
        </p:grpSpPr>
        <p:sp>
          <p:nvSpPr>
            <p:cNvPr id="243" name="Google Shape;243;p30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30"/>
          <p:cNvSpPr txBox="1">
            <a:spLocks noGrp="1"/>
          </p:cNvSpPr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subTitle" idx="1"/>
          </p:nvPr>
        </p:nvSpPr>
        <p:spPr>
          <a:xfrm rot="-194" flipH="1">
            <a:off x="2266875" y="1736675"/>
            <a:ext cx="53214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3" name="Google Shape;253;p30"/>
          <p:cNvSpPr/>
          <p:nvPr/>
        </p:nvSpPr>
        <p:spPr>
          <a:xfrm rot="-1256095" flipH="1">
            <a:off x="3977005" y="-884325"/>
            <a:ext cx="1786840" cy="1295050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/>
          <p:nvPr/>
        </p:nvSpPr>
        <p:spPr>
          <a:xfrm rot="954221">
            <a:off x="-1260687" y="2820017"/>
            <a:ext cx="5561610" cy="277117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1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endParaRPr sz="1000" b="1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9" name="Google Shape;259;p31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60" name="Google Shape;260;p31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61" name="Google Shape;261;p31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avLst/>
                <a:gdLst/>
                <a:ahLst/>
                <a:cxnLst/>
                <a:rect l="l" t="t" r="r" b="b"/>
                <a:pathLst>
                  <a:path w="167883" h="208732" extrusionOk="0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avLst/>
                <a:gdLst/>
                <a:ahLst/>
                <a:cxnLst/>
                <a:rect l="l" t="t" r="r" b="b"/>
                <a:pathLst>
                  <a:path w="143457" h="197895" extrusionOk="0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rgbClr val="F2C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avLst/>
                <a:gdLst/>
                <a:ahLst/>
                <a:cxnLst/>
                <a:rect l="l" t="t" r="r" b="b"/>
                <a:pathLst>
                  <a:path w="47494" h="21112" extrusionOk="0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avLst/>
                <a:gdLst/>
                <a:ahLst/>
                <a:cxnLst/>
                <a:rect l="l" t="t" r="r" b="b"/>
                <a:pathLst>
                  <a:path w="38859" h="29223" extrusionOk="0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rgbClr val="F2C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45879" extrusionOk="0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rgbClr val="F2C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6" name="Google Shape;266;p31"/>
            <p:cNvSpPr/>
            <p:nvPr/>
          </p:nvSpPr>
          <p:spPr>
            <a:xfrm rot="7625530" flipH="1">
              <a:off x="6865436" y="3769068"/>
              <a:ext cx="1769117" cy="786365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31"/>
          <p:cNvGrpSpPr/>
          <p:nvPr/>
        </p:nvGrpSpPr>
        <p:grpSpPr>
          <a:xfrm rot="2700000" flipH="1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68" name="Google Shape;268;p31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1"/>
          <p:cNvSpPr/>
          <p:nvPr/>
        </p:nvSpPr>
        <p:spPr>
          <a:xfrm>
            <a:off x="1443525" y="2561550"/>
            <a:ext cx="384329" cy="393895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/>
          <p:nvPr/>
        </p:nvSpPr>
        <p:spPr>
          <a:xfrm rot="-5400000">
            <a:off x="-666288" y="-188447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458179" y="346051"/>
            <a:ext cx="712907" cy="730677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281046" y="1250700"/>
            <a:ext cx="353321" cy="3621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 rot="4185495">
            <a:off x="6761352" y="1351062"/>
            <a:ext cx="3966053" cy="3860629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4" name="Google Shape;284;p34"/>
          <p:cNvSpPr/>
          <p:nvPr/>
        </p:nvSpPr>
        <p:spPr>
          <a:xfrm rot="-5400000" flipH="1">
            <a:off x="-2548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8168279" y="292503"/>
            <a:ext cx="412825" cy="42310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8581102" y="771181"/>
            <a:ext cx="241079" cy="247076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35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5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4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5" name="Google Shape;295;p36"/>
          <p:cNvSpPr/>
          <p:nvPr/>
        </p:nvSpPr>
        <p:spPr>
          <a:xfrm rot="-1799972">
            <a:off x="7107554" y="2597206"/>
            <a:ext cx="6240356" cy="3109502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_2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" name="Google Shape;298;p37"/>
          <p:cNvSpPr/>
          <p:nvPr/>
        </p:nvSpPr>
        <p:spPr>
          <a:xfrm rot="1014904">
            <a:off x="-1318421" y="2597169"/>
            <a:ext cx="6240387" cy="3109518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8571976" y="10680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7975229" y="453793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514025" y="41813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 rot="-5400000" flipH="1">
            <a:off x="-2548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1"/>
          </p:nvPr>
        </p:nvSpPr>
        <p:spPr>
          <a:xfrm>
            <a:off x="1243175" y="1385164"/>
            <a:ext cx="34887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38"/>
          <p:cNvSpPr txBox="1">
            <a:spLocks noGrp="1"/>
          </p:cNvSpPr>
          <p:nvPr>
            <p:ph type="body" idx="2"/>
          </p:nvPr>
        </p:nvSpPr>
        <p:spPr>
          <a:xfrm>
            <a:off x="4935300" y="1385177"/>
            <a:ext cx="348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4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314" name="Google Shape;314;p4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41"/>
          <p:cNvSpPr/>
          <p:nvPr/>
        </p:nvSpPr>
        <p:spPr>
          <a:xfrm>
            <a:off x="3290900" y="3518900"/>
            <a:ext cx="2562300" cy="971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ctrTitle"/>
          </p:nvPr>
        </p:nvSpPr>
        <p:spPr>
          <a:xfrm>
            <a:off x="2044050" y="999300"/>
            <a:ext cx="50559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YOUTUBE TRENDING 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VS. 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CORONAVIRUS</a:t>
            </a:r>
            <a:endParaRPr sz="6000" dirty="0"/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3171650" y="3621800"/>
            <a:ext cx="28008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By Julianna Cole and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Rhea Pavithran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5" name="Google Shape;355;p4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56" name="Google Shape;356;p4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>
            <a:spLocks noGrp="1"/>
          </p:cNvSpPr>
          <p:nvPr>
            <p:ph type="title"/>
          </p:nvPr>
        </p:nvSpPr>
        <p:spPr>
          <a:xfrm>
            <a:off x="470250" y="1174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Coronavirus Statistics</a:t>
            </a:r>
            <a:endParaRPr/>
          </a:p>
        </p:txBody>
      </p:sp>
      <p:sp>
        <p:nvSpPr>
          <p:cNvPr id="459" name="Google Shape;459;p50"/>
          <p:cNvSpPr txBox="1">
            <a:spLocks noGrp="1"/>
          </p:cNvSpPr>
          <p:nvPr>
            <p:ph type="body" idx="4294967295"/>
          </p:nvPr>
        </p:nvSpPr>
        <p:spPr>
          <a:xfrm>
            <a:off x="132050" y="3825100"/>
            <a:ext cx="9012000" cy="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Worldometer helped us create a dataset for US coronavirus statistics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total deaths and daily new cases allowed us to see how severe the recorded cases are and how quickly it is spreading across the United States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new cases increase after March 10, whereas total deaths increase after March 20</a:t>
            </a:r>
            <a:endParaRPr/>
          </a:p>
        </p:txBody>
      </p:sp>
      <p:pic>
        <p:nvPicPr>
          <p:cNvPr id="460" name="Google Shape;4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50" y="758975"/>
            <a:ext cx="3908175" cy="29948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1" name="Google Shape;4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850" y="758975"/>
            <a:ext cx="4885865" cy="29948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 txBox="1">
            <a:spLocks noGrp="1"/>
          </p:cNvSpPr>
          <p:nvPr>
            <p:ph type="title"/>
          </p:nvPr>
        </p:nvSpPr>
        <p:spPr>
          <a:xfrm>
            <a:off x="470250" y="1174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Coronavirus on YouTube Trending vs. US Coronavirus Statistics</a:t>
            </a:r>
            <a:endParaRPr/>
          </a:p>
        </p:txBody>
      </p:sp>
      <p:sp>
        <p:nvSpPr>
          <p:cNvPr id="467" name="Google Shape;467;p51"/>
          <p:cNvSpPr txBox="1">
            <a:spLocks noGrp="1"/>
          </p:cNvSpPr>
          <p:nvPr>
            <p:ph type="body" idx="4294967295"/>
          </p:nvPr>
        </p:nvSpPr>
        <p:spPr>
          <a:xfrm>
            <a:off x="147475" y="3336600"/>
            <a:ext cx="8862600" cy="10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calculated the number of coronavirus related videos, as well as the number of views and points earned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compared this to the coronavirus datasets we recorded (daily new cases, total active cases, total deaths in the US)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helped us compare the peak days of the virus vs. the peak days the virus appeared on YouTube</a:t>
            </a:r>
            <a:endParaRPr sz="1600"/>
          </a:p>
        </p:txBody>
      </p:sp>
      <p:pic>
        <p:nvPicPr>
          <p:cNvPr id="468" name="Google Shape;4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63" y="720750"/>
            <a:ext cx="8148475" cy="25769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Coronavirus Related Video Views vs. US Coronavirus Statistics</a:t>
            </a:r>
            <a:endParaRPr/>
          </a:p>
        </p:txBody>
      </p:sp>
      <p:sp>
        <p:nvSpPr>
          <p:cNvPr id="474" name="Google Shape;474;p52"/>
          <p:cNvSpPr txBox="1">
            <a:spLocks noGrp="1"/>
          </p:cNvSpPr>
          <p:nvPr>
            <p:ph type="body" idx="4294967295"/>
          </p:nvPr>
        </p:nvSpPr>
        <p:spPr>
          <a:xfrm>
            <a:off x="5103375" y="981300"/>
            <a:ext cx="3808200" cy="3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compared our research on coronavirus related videos with the increase of coronavirus cases in the US in three ways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way was by comparing the total number of views these videos received with daily new cases and total deaths in the 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views of coronavirus related videos fluctuates, but increases overall</a:t>
            </a:r>
            <a:endParaRPr/>
          </a:p>
        </p:txBody>
      </p:sp>
      <p:pic>
        <p:nvPicPr>
          <p:cNvPr id="475" name="Google Shape;475;p52"/>
          <p:cNvPicPr preferRelativeResize="0"/>
          <p:nvPr/>
        </p:nvPicPr>
        <p:blipFill rotWithShape="1">
          <a:blip r:embed="rId3">
            <a:alphaModFix/>
          </a:blip>
          <a:srcRect t="99" r="20641" b="109"/>
          <a:stretch/>
        </p:blipFill>
        <p:spPr>
          <a:xfrm>
            <a:off x="470250" y="981300"/>
            <a:ext cx="4371125" cy="29659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6" name="Google Shape;476;p52"/>
          <p:cNvPicPr preferRelativeResize="0"/>
          <p:nvPr/>
        </p:nvPicPr>
        <p:blipFill rotWithShape="1">
          <a:blip r:embed="rId3">
            <a:alphaModFix/>
          </a:blip>
          <a:srcRect l="80027" t="100" b="87528"/>
          <a:stretch/>
        </p:blipFill>
        <p:spPr>
          <a:xfrm>
            <a:off x="470250" y="4005750"/>
            <a:ext cx="2031625" cy="6790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&amp; Politics Category Points vs. US Coronavirus Statistics</a:t>
            </a:r>
            <a:endParaRPr/>
          </a:p>
        </p:txBody>
      </p:sp>
      <p:sp>
        <p:nvSpPr>
          <p:cNvPr id="482" name="Google Shape;482;p53"/>
          <p:cNvSpPr txBox="1">
            <a:spLocks noGrp="1"/>
          </p:cNvSpPr>
          <p:nvPr>
            <p:ph type="body" idx="4294967295"/>
          </p:nvPr>
        </p:nvSpPr>
        <p:spPr>
          <a:xfrm>
            <a:off x="5377550" y="1192675"/>
            <a:ext cx="3527700" cy="3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second way was by comparing the points under the News &amp; Politics category with daily new cases and total deaths in the 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popularity of this category increased over 14 days, but peaked at March 16, although total cases and total deaths were still increasing in the US</a:t>
            </a:r>
            <a:endParaRPr/>
          </a:p>
        </p:txBody>
      </p:sp>
      <p:pic>
        <p:nvPicPr>
          <p:cNvPr id="483" name="Google Shape;483;p53"/>
          <p:cNvPicPr preferRelativeResize="0"/>
          <p:nvPr/>
        </p:nvPicPr>
        <p:blipFill rotWithShape="1">
          <a:blip r:embed="rId3">
            <a:alphaModFix/>
          </a:blip>
          <a:srcRect l="82060" b="88037"/>
          <a:stretch/>
        </p:blipFill>
        <p:spPr>
          <a:xfrm>
            <a:off x="470250" y="4254025"/>
            <a:ext cx="1739900" cy="6280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4" name="Google Shape;484;p53"/>
          <p:cNvPicPr preferRelativeResize="0"/>
          <p:nvPr/>
        </p:nvPicPr>
        <p:blipFill rotWithShape="1">
          <a:blip r:embed="rId3">
            <a:alphaModFix/>
          </a:blip>
          <a:srcRect r="18613"/>
          <a:stretch/>
        </p:blipFill>
        <p:spPr>
          <a:xfrm>
            <a:off x="470250" y="964075"/>
            <a:ext cx="4907299" cy="3263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Coronavirus Related Videos vs. US Coronavirus Statistics</a:t>
            </a:r>
            <a:endParaRPr/>
          </a:p>
        </p:txBody>
      </p:sp>
      <p:pic>
        <p:nvPicPr>
          <p:cNvPr id="490" name="Google Shape;490;p54"/>
          <p:cNvPicPr preferRelativeResize="0"/>
          <p:nvPr/>
        </p:nvPicPr>
        <p:blipFill rotWithShape="1">
          <a:blip r:embed="rId3">
            <a:alphaModFix/>
          </a:blip>
          <a:srcRect r="18233"/>
          <a:stretch/>
        </p:blipFill>
        <p:spPr>
          <a:xfrm>
            <a:off x="397450" y="963825"/>
            <a:ext cx="4623335" cy="30446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1" name="Google Shape;491;p54"/>
          <p:cNvPicPr preferRelativeResize="0"/>
          <p:nvPr/>
        </p:nvPicPr>
        <p:blipFill rotWithShape="1">
          <a:blip r:embed="rId3">
            <a:alphaModFix/>
          </a:blip>
          <a:srcRect l="82231" r="2252" b="88091"/>
          <a:stretch/>
        </p:blipFill>
        <p:spPr>
          <a:xfrm>
            <a:off x="397450" y="4084675"/>
            <a:ext cx="1828574" cy="755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2" name="Google Shape;492;p54"/>
          <p:cNvSpPr txBox="1">
            <a:spLocks noGrp="1"/>
          </p:cNvSpPr>
          <p:nvPr>
            <p:ph type="body" idx="4294967295"/>
          </p:nvPr>
        </p:nvSpPr>
        <p:spPr>
          <a:xfrm>
            <a:off x="5014450" y="1286100"/>
            <a:ext cx="3897300" cy="3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second way was by comparing the number of coronavirus related videos with daily new cases and total deaths in the 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number of coronavirus related videos peaked at March 16, although the number of new cases and total deaths were both increasing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"/>
          <p:cNvSpPr txBox="1">
            <a:spLocks noGrp="1"/>
          </p:cNvSpPr>
          <p:nvPr>
            <p:ph type="title"/>
          </p:nvPr>
        </p:nvSpPr>
        <p:spPr>
          <a:xfrm>
            <a:off x="470250" y="32450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98" name="Google Shape;498;p55"/>
          <p:cNvSpPr txBox="1">
            <a:spLocks noGrp="1"/>
          </p:cNvSpPr>
          <p:nvPr>
            <p:ph type="body" idx="4294967295"/>
          </p:nvPr>
        </p:nvSpPr>
        <p:spPr>
          <a:xfrm>
            <a:off x="1489050" y="931150"/>
            <a:ext cx="6165900" cy="3765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u="sng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/>
              <a:t>What categories are popular on YouTube?</a:t>
            </a:r>
            <a:endParaRPr sz="2000" b="1" u="sng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Total points</a:t>
            </a:r>
            <a:r>
              <a:rPr lang="en"/>
              <a:t>:</a:t>
            </a:r>
            <a:endParaRPr/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AutoNum type="arabicPeriod"/>
            </a:pPr>
            <a:r>
              <a:rPr lang="en" sz="1500"/>
              <a:t>News &amp; Politics - 367</a:t>
            </a:r>
            <a:endParaRPr sz="1500"/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AutoNum type="arabicPeriod"/>
            </a:pPr>
            <a:r>
              <a:rPr lang="en" sz="1500"/>
              <a:t>Entertainment - 344</a:t>
            </a:r>
            <a:endParaRPr sz="1500"/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"/>
              <a:buAutoNum type="arabicPeriod"/>
            </a:pPr>
            <a:r>
              <a:rPr lang="en" sz="1500"/>
              <a:t>Music - 264</a:t>
            </a:r>
            <a:endParaRPr sz="15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Total views</a:t>
            </a:r>
            <a:r>
              <a:rPr lang="en"/>
              <a:t>:</a:t>
            </a:r>
            <a:endParaRPr/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Entertainment - 123,832,534</a:t>
            </a:r>
            <a:endParaRPr sz="1500"/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Music - 57,687,431</a:t>
            </a:r>
            <a:endParaRPr sz="150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News &amp; Politics - 45,944,882</a:t>
            </a:r>
            <a:endParaRPr sz="1500"/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6"/>
          <p:cNvSpPr txBox="1">
            <a:spLocks noGrp="1"/>
          </p:cNvSpPr>
          <p:nvPr>
            <p:ph type="body" idx="4294967295"/>
          </p:nvPr>
        </p:nvSpPr>
        <p:spPr>
          <a:xfrm>
            <a:off x="1489050" y="943550"/>
            <a:ext cx="6165900" cy="3765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u="sng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/>
              <a:t>Does the YouTube Trending page really contain the most popular videos?</a:t>
            </a:r>
            <a:endParaRPr sz="2000" b="1" u="sng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data leads us to believe the answer is </a:t>
            </a:r>
            <a:r>
              <a:rPr lang="en" sz="1600" b="1" u="sng"/>
              <a:t>YES</a:t>
            </a:r>
            <a:endParaRPr sz="16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Category total views and points are in alignment with the exception of News &amp; Politics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News &amp; Politics videos are likely gaining views at a much faster pace than other categories, especially due to COVID-19, ranking them higher on the page</a:t>
            </a:r>
            <a:endParaRPr sz="1600"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 txBox="1">
            <a:spLocks noGrp="1"/>
          </p:cNvSpPr>
          <p:nvPr>
            <p:ph type="title"/>
          </p:nvPr>
        </p:nvSpPr>
        <p:spPr>
          <a:xfrm>
            <a:off x="470250" y="15870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7"/>
          <p:cNvSpPr txBox="1">
            <a:spLocks noGrp="1"/>
          </p:cNvSpPr>
          <p:nvPr>
            <p:ph type="body" idx="4294967295"/>
          </p:nvPr>
        </p:nvSpPr>
        <p:spPr>
          <a:xfrm>
            <a:off x="233250" y="859025"/>
            <a:ext cx="5158500" cy="41229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/>
              <a:t>Is there a relationship between the popularity of videos on YouTube about the coronavirus and the number of coronavirus cases in the United States?</a:t>
            </a:r>
            <a:endParaRPr sz="20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YES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Views, points, and total number of coronavirus related videos increased as the number of cases in the US increased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Notably, from March 14 - March 15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Points: from 26 to 82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Deaths: from 57 - 69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Active cases: from 587 - 843</a:t>
            </a:r>
            <a:endParaRPr sz="1600"/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1" name="Google Shape;511;p57"/>
          <p:cNvPicPr preferRelativeResize="0"/>
          <p:nvPr/>
        </p:nvPicPr>
        <p:blipFill rotWithShape="1">
          <a:blip r:embed="rId3">
            <a:alphaModFix/>
          </a:blip>
          <a:srcRect r="18093"/>
          <a:stretch/>
        </p:blipFill>
        <p:spPr>
          <a:xfrm>
            <a:off x="5628675" y="1061674"/>
            <a:ext cx="3269450" cy="2722507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2" name="Google Shape;512;p57"/>
          <p:cNvPicPr preferRelativeResize="0"/>
          <p:nvPr/>
        </p:nvPicPr>
        <p:blipFill rotWithShape="1">
          <a:blip r:embed="rId3">
            <a:alphaModFix/>
          </a:blip>
          <a:srcRect l="81773" b="86931"/>
          <a:stretch/>
        </p:blipFill>
        <p:spPr>
          <a:xfrm>
            <a:off x="5628675" y="3852117"/>
            <a:ext cx="1204162" cy="588906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8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518" name="Google Shape;518;p58"/>
          <p:cNvSpPr txBox="1">
            <a:spLocks noGrp="1"/>
          </p:cNvSpPr>
          <p:nvPr>
            <p:ph type="body" idx="4294967295"/>
          </p:nvPr>
        </p:nvSpPr>
        <p:spPr>
          <a:xfrm>
            <a:off x="1489050" y="1101750"/>
            <a:ext cx="6165900" cy="3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“United States Coronavirus Cases” (2020). Retrieved from </a:t>
            </a:r>
          </a:p>
          <a:p>
            <a:pPr marL="114300" indent="0">
              <a:buNone/>
            </a:pPr>
            <a:r>
              <a:rPr lang="en-US" dirty="0"/>
              <a:t>https://</a:t>
            </a:r>
            <a:r>
              <a:rPr lang="en-US" dirty="0" err="1"/>
              <a:t>www.worldometers.info</a:t>
            </a:r>
            <a:r>
              <a:rPr lang="en-US" dirty="0"/>
              <a:t>/coronavirus/country/us/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“YouTube Trending” (2020). Retrieved from https://</a:t>
            </a:r>
            <a:r>
              <a:rPr lang="en-US" dirty="0" err="1"/>
              <a:t>www.youtube.com</a:t>
            </a:r>
            <a:r>
              <a:rPr lang="en-US" dirty="0"/>
              <a:t>/feed/trending</a:t>
            </a:r>
          </a:p>
          <a:p>
            <a:pPr marL="114300" indent="0">
              <a:buNone/>
            </a:pP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>
            <a:spLocks noGrp="1"/>
          </p:cNvSpPr>
          <p:nvPr>
            <p:ph type="body" idx="2"/>
          </p:nvPr>
        </p:nvSpPr>
        <p:spPr>
          <a:xfrm>
            <a:off x="1234500" y="1114800"/>
            <a:ext cx="68274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AutoNum type="arabicPeriod"/>
            </a:pPr>
            <a:r>
              <a:rPr lang="en"/>
              <a:t>What categories are popular on YouTube?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AutoNum type="arabicPeriod"/>
            </a:pPr>
            <a:r>
              <a:rPr lang="en"/>
              <a:t>Does YouTube’s trending page really contain the most popular videos?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AutoNum type="arabicPeriod"/>
            </a:pPr>
            <a:r>
              <a:rPr lang="en"/>
              <a:t>Is there a relationship between the popularity of videos on YouTube about the coronavirus and the number of coronavirus cases in the United States?</a:t>
            </a:r>
            <a:endParaRPr/>
          </a:p>
        </p:txBody>
      </p:sp>
      <p:sp>
        <p:nvSpPr>
          <p:cNvPr id="399" name="Google Shape;399;p4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pic>
        <p:nvPicPr>
          <p:cNvPr id="400" name="Google Shape;4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962" y="3419700"/>
            <a:ext cx="2765649" cy="116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302" y="3419700"/>
            <a:ext cx="2098735" cy="11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>
            <a:spLocks noGrp="1"/>
          </p:cNvSpPr>
          <p:nvPr>
            <p:ph type="body" idx="2"/>
          </p:nvPr>
        </p:nvSpPr>
        <p:spPr>
          <a:xfrm>
            <a:off x="1234500" y="1147525"/>
            <a:ext cx="6827400" cy="3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interest in YouTube as a source of news, entertainment, &amp; more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Controversy surrounding the accuracy of the YouTube Trending 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discover the most popular categories on YouTube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benefit content creators by showing them categories that are successful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gain insight into what is popular in our culture today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To determine if the increase in coronavirus related videos was due to an increase in US cases or media sensation</a:t>
            </a:r>
            <a:endParaRPr/>
          </a:p>
        </p:txBody>
      </p:sp>
      <p:sp>
        <p:nvSpPr>
          <p:cNvPr id="407" name="Google Shape;407;p4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this topic?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>
            <a:spLocks noGrp="1"/>
          </p:cNvSpPr>
          <p:nvPr>
            <p:ph type="body" idx="2"/>
          </p:nvPr>
        </p:nvSpPr>
        <p:spPr>
          <a:xfrm>
            <a:off x="5273850" y="1281450"/>
            <a:ext cx="3399900" cy="3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day for two weeks between March 6 - March 22 at 8:00 PM, we recorded information about the top 15 videos on YouTube Trending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Ranking on trending page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Views</a:t>
            </a:r>
            <a:endParaRPr/>
          </a:p>
        </p:txBody>
      </p:sp>
      <p:sp>
        <p:nvSpPr>
          <p:cNvPr id="413" name="Google Shape;413;p4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gather our data?</a:t>
            </a:r>
            <a:endParaRPr/>
          </a:p>
        </p:txBody>
      </p:sp>
      <p:pic>
        <p:nvPicPr>
          <p:cNvPr id="414" name="Google Shape;414;p44"/>
          <p:cNvPicPr preferRelativeResize="0"/>
          <p:nvPr/>
        </p:nvPicPr>
        <p:blipFill rotWithShape="1">
          <a:blip r:embed="rId3">
            <a:alphaModFix/>
          </a:blip>
          <a:srcRect r="18267"/>
          <a:stretch/>
        </p:blipFill>
        <p:spPr>
          <a:xfrm>
            <a:off x="300200" y="1328275"/>
            <a:ext cx="4777752" cy="30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Daily Recording</a:t>
            </a:r>
            <a:endParaRPr/>
          </a:p>
        </p:txBody>
      </p:sp>
      <p:pic>
        <p:nvPicPr>
          <p:cNvPr id="420" name="Google Shape;420;p45"/>
          <p:cNvPicPr preferRelativeResize="0"/>
          <p:nvPr/>
        </p:nvPicPr>
        <p:blipFill rotWithShape="1">
          <a:blip r:embed="rId3">
            <a:alphaModFix/>
          </a:blip>
          <a:srcRect l="5011" r="5020"/>
          <a:stretch/>
        </p:blipFill>
        <p:spPr>
          <a:xfrm>
            <a:off x="722775" y="1101750"/>
            <a:ext cx="2945794" cy="3736949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1" name="Google Shape;421;p45"/>
          <p:cNvSpPr txBox="1">
            <a:spLocks noGrp="1"/>
          </p:cNvSpPr>
          <p:nvPr>
            <p:ph type="body" idx="4294967295"/>
          </p:nvPr>
        </p:nvSpPr>
        <p:spPr>
          <a:xfrm>
            <a:off x="3972200" y="1025550"/>
            <a:ext cx="4813200" cy="3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 to the information about each video, we also created a scoring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#1 on Youtube Trending: 15 points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#2 on Youtube Trending: 14 points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#15 on Youtube Trending: 1 points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scoring system allowed us to weigh each videos’ popularity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Color-coding:</a:t>
            </a:r>
            <a:endParaRPr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Yellow highlighted titles: contain the word “coronavirus”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highlighted titles: contain words related to coronavirus (“COVID-19”, “quarantine”, etc.)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category highlighted with different color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Category Ranking Over Time</a:t>
            </a:r>
            <a:endParaRPr/>
          </a:p>
        </p:txBody>
      </p:sp>
      <p:sp>
        <p:nvSpPr>
          <p:cNvPr id="427" name="Google Shape;427;p46"/>
          <p:cNvSpPr txBox="1">
            <a:spLocks noGrp="1"/>
          </p:cNvSpPr>
          <p:nvPr>
            <p:ph type="body" idx="4294967295"/>
          </p:nvPr>
        </p:nvSpPr>
        <p:spPr>
          <a:xfrm>
            <a:off x="2275825" y="2696225"/>
            <a:ext cx="6970500" cy="21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spreadsheet totaling the number of points in a category on any given 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created a second table to record the final values of these categories in order from highest to lowest, as well as the total number of views for each category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terms of points, News &amp; Politics was the highest, and Pets &amp; Animals was the lowest</a:t>
            </a:r>
            <a:endParaRPr/>
          </a:p>
        </p:txBody>
      </p:sp>
      <p:pic>
        <p:nvPicPr>
          <p:cNvPr id="428" name="Google Shape;4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8" y="1003275"/>
            <a:ext cx="8891624" cy="17133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9" name="Google Shape;42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00" y="2867950"/>
            <a:ext cx="2253725" cy="20266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Trending Categories and Their Rankings</a:t>
            </a:r>
            <a:endParaRPr/>
          </a:p>
        </p:txBody>
      </p:sp>
      <p:sp>
        <p:nvSpPr>
          <p:cNvPr id="435" name="Google Shape;435;p47"/>
          <p:cNvSpPr txBox="1">
            <a:spLocks noGrp="1"/>
          </p:cNvSpPr>
          <p:nvPr>
            <p:ph type="body" idx="4294967295"/>
          </p:nvPr>
        </p:nvSpPr>
        <p:spPr>
          <a:xfrm>
            <a:off x="210200" y="3779075"/>
            <a:ext cx="86712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converted our rankings of the categories and compared them to each other using both a bar graph and pie chart in order to visualize the data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Because of the recent spike in coronavirus updates, News &amp; Politics takes up the largest portion of the graph </a:t>
            </a:r>
            <a:endParaRPr sz="1600"/>
          </a:p>
        </p:txBody>
      </p:sp>
      <p:pic>
        <p:nvPicPr>
          <p:cNvPr id="436" name="Google Shape;436;p47"/>
          <p:cNvPicPr preferRelativeResize="0"/>
          <p:nvPr/>
        </p:nvPicPr>
        <p:blipFill rotWithShape="1">
          <a:blip r:embed="rId3">
            <a:alphaModFix/>
          </a:blip>
          <a:srcRect r="27724" b="13956"/>
          <a:stretch/>
        </p:blipFill>
        <p:spPr>
          <a:xfrm>
            <a:off x="580725" y="1013425"/>
            <a:ext cx="3094708" cy="27594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7" name="Google Shape;437;p47"/>
          <p:cNvPicPr preferRelativeResize="0"/>
          <p:nvPr/>
        </p:nvPicPr>
        <p:blipFill rotWithShape="1">
          <a:blip r:embed="rId4">
            <a:alphaModFix/>
          </a:blip>
          <a:srcRect r="47843" b="24924"/>
          <a:stretch/>
        </p:blipFill>
        <p:spPr>
          <a:xfrm>
            <a:off x="3918200" y="1013425"/>
            <a:ext cx="3555497" cy="275945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8" name="Google Shape;438;p47"/>
          <p:cNvPicPr preferRelativeResize="0"/>
          <p:nvPr/>
        </p:nvPicPr>
        <p:blipFill rotWithShape="1">
          <a:blip r:embed="rId4">
            <a:alphaModFix/>
          </a:blip>
          <a:srcRect l="87092" b="61292"/>
          <a:stretch/>
        </p:blipFill>
        <p:spPr>
          <a:xfrm>
            <a:off x="7559225" y="2059550"/>
            <a:ext cx="1059250" cy="1712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Category Views v. Total Category Points</a:t>
            </a:r>
            <a:endParaRPr/>
          </a:p>
        </p:txBody>
      </p:sp>
      <p:pic>
        <p:nvPicPr>
          <p:cNvPr id="444" name="Google Shape;444;p48"/>
          <p:cNvPicPr preferRelativeResize="0"/>
          <p:nvPr/>
        </p:nvPicPr>
        <p:blipFill rotWithShape="1">
          <a:blip r:embed="rId3">
            <a:alphaModFix/>
          </a:blip>
          <a:srcRect r="31034"/>
          <a:stretch/>
        </p:blipFill>
        <p:spPr>
          <a:xfrm>
            <a:off x="3557450" y="987775"/>
            <a:ext cx="4771598" cy="373694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5" name="Google Shape;445;p48"/>
          <p:cNvPicPr preferRelativeResize="0"/>
          <p:nvPr/>
        </p:nvPicPr>
        <p:blipFill rotWithShape="1">
          <a:blip r:embed="rId3">
            <a:alphaModFix/>
          </a:blip>
          <a:srcRect l="87543" r="356" b="90186"/>
          <a:stretch/>
        </p:blipFill>
        <p:spPr>
          <a:xfrm>
            <a:off x="7321475" y="4235425"/>
            <a:ext cx="1504675" cy="65909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6" name="Google Shape;446;p48"/>
          <p:cNvSpPr txBox="1">
            <a:spLocks noGrp="1"/>
          </p:cNvSpPr>
          <p:nvPr>
            <p:ph type="body" idx="4294967295"/>
          </p:nvPr>
        </p:nvSpPr>
        <p:spPr>
          <a:xfrm>
            <a:off x="57475" y="1063975"/>
            <a:ext cx="3347700" cy="3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created a scatter plot comparing the total number of views a category received with the total number of points received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Although News &amp; Politics had the highest ranking, it did not have the highest number of views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Entertainment was ranked #2, but has the highest views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Trending Categories over Time</a:t>
            </a:r>
            <a:endParaRPr/>
          </a:p>
        </p:txBody>
      </p:sp>
      <p:sp>
        <p:nvSpPr>
          <p:cNvPr id="452" name="Google Shape;452;p49"/>
          <p:cNvSpPr txBox="1">
            <a:spLocks noGrp="1"/>
          </p:cNvSpPr>
          <p:nvPr>
            <p:ph type="body" idx="4294967295"/>
          </p:nvPr>
        </p:nvSpPr>
        <p:spPr>
          <a:xfrm>
            <a:off x="6345350" y="1186150"/>
            <a:ext cx="27987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line graph that demonstrates how the popularity of these categories fluctuates over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helped us visualize the drastic increase of videos under News &amp; Politics</a:t>
            </a:r>
            <a:endParaRPr/>
          </a:p>
        </p:txBody>
      </p:sp>
      <p:pic>
        <p:nvPicPr>
          <p:cNvPr id="453" name="Google Shape;4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76" y="1186150"/>
            <a:ext cx="6099176" cy="32939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onavirus Disease by Slidesgo">
  <a:themeElements>
    <a:clrScheme name="Simple Light">
      <a:dk1>
        <a:srgbClr val="F2C5F5"/>
      </a:dk1>
      <a:lt1>
        <a:srgbClr val="6F41A7"/>
      </a:lt1>
      <a:dk2>
        <a:srgbClr val="4A1D7A"/>
      </a:dk2>
      <a:lt2>
        <a:srgbClr val="F1EFFF"/>
      </a:lt2>
      <a:accent1>
        <a:srgbClr val="AC71EC"/>
      </a:accent1>
      <a:accent2>
        <a:srgbClr val="824DB6"/>
      </a:accent2>
      <a:accent3>
        <a:srgbClr val="B684E0"/>
      </a:accent3>
      <a:accent4>
        <a:srgbClr val="873CCC"/>
      </a:accent4>
      <a:accent5>
        <a:srgbClr val="D996DD"/>
      </a:accent5>
      <a:accent6>
        <a:srgbClr val="B354B9"/>
      </a:accent6>
      <a:hlink>
        <a:srgbClr val="F1E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Macintosh PowerPoint</Application>
  <PresentationFormat>On-screen Show (16:9)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Oswald</vt:lpstr>
      <vt:lpstr>Fira Sans Extra Condensed Medium</vt:lpstr>
      <vt:lpstr>Hind</vt:lpstr>
      <vt:lpstr>Oxygen Light</vt:lpstr>
      <vt:lpstr>Pathway Gothic One</vt:lpstr>
      <vt:lpstr>Nunito Light</vt:lpstr>
      <vt:lpstr>Raleway SemiBold</vt:lpstr>
      <vt:lpstr>Roboto Condensed Light</vt:lpstr>
      <vt:lpstr>Simple Light</vt:lpstr>
      <vt:lpstr>Coronavirus Disease by Slidesgo</vt:lpstr>
      <vt:lpstr>YOUTUBE TRENDING  VS.  CORONAVIRUS</vt:lpstr>
      <vt:lpstr>Research Questions</vt:lpstr>
      <vt:lpstr>Why did we choose this topic?</vt:lpstr>
      <vt:lpstr>How did we gather our data?</vt:lpstr>
      <vt:lpstr>Sample Daily Recording</vt:lpstr>
      <vt:lpstr>YouTube Category Ranking Over Time</vt:lpstr>
      <vt:lpstr>YouTube Trending Categories and Their Rankings</vt:lpstr>
      <vt:lpstr>Total Category Views v. Total Category Points</vt:lpstr>
      <vt:lpstr>YouTube Trending Categories over Time</vt:lpstr>
      <vt:lpstr>US Coronavirus Statistics</vt:lpstr>
      <vt:lpstr>Coronavirus on YouTube Trending vs. US Coronavirus Statistics</vt:lpstr>
      <vt:lpstr>Coronavirus Related Video Views vs. US Coronavirus Statistics</vt:lpstr>
      <vt:lpstr>News &amp; Politics Category Points vs. US Coronavirus Statistics</vt:lpstr>
      <vt:lpstr>Number of Coronavirus Related Videos vs. US Coronavirus Statistics</vt:lpstr>
      <vt:lpstr>Results</vt:lpstr>
      <vt:lpstr>Results </vt:lpstr>
      <vt:lpstr>Results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TRENDING  VS.  CORONAVIRUS</dc:title>
  <cp:lastModifiedBy>Rhea Pavithran</cp:lastModifiedBy>
  <cp:revision>1</cp:revision>
  <dcterms:modified xsi:type="dcterms:W3CDTF">2020-04-11T21:07:36Z</dcterms:modified>
</cp:coreProperties>
</file>