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7"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462"/>
    <a:srgbClr val="80B1D3"/>
    <a:srgbClr val="FB8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8C31-A190-4E61-9354-2215D9F9E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A3D86-2AA1-4C25-9696-6E133EBE1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8FEC3A-FFF9-4E9E-B740-7F214A331586}"/>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4FB0CF13-B463-4532-8162-0CBF38EF5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0AB08-0310-43FC-8556-5F3333277F85}"/>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39367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438F-A77D-4177-AEB3-D353D24422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4CFC5-C966-4034-9730-6EB4650E9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89D0C-00BE-41FA-880D-927F0C9EE3B5}"/>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F49E7084-97D3-4C7D-A1B7-C72E43295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27555-C7C6-40FF-B870-05EFE9352BC1}"/>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9786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97BCA-5D2E-4791-AEB2-9370FE1639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138E1-263E-474E-9AFA-F831C298D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7EF35-2C24-4EB5-8DCC-17FD1E772290}"/>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91AE8255-5F0E-4A90-80DD-A42BB7BAA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A966A-7414-4BA1-8D6E-79C30568B4BF}"/>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154231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F3D0-D7DC-4FBF-B648-FEB8E6B1F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7E899-3480-4868-8683-5F7D0CD05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67357-2792-4E4D-B655-AB639F84270E}"/>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DA1FFF2A-419B-430B-A317-2BD693B8F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6552-87D8-4F19-975C-5437C227AFFC}"/>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223348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41B0-B543-44CC-8B5E-C593E02A2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64479-2CC1-43EB-A10F-A8F2FC698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89C50-98CB-4753-98A4-6CE519734729}"/>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D4C3CB38-15B1-4303-824B-958DDACDB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A4A0B-51F0-497B-A90B-85491E8DD448}"/>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160606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4E45-6523-48B6-93C3-93C1636F2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94854-2E35-4EEC-BE3C-8E8DD61F0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5DA9B-2B0C-4A16-8790-389DB83D8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9A689-8136-40E9-A31E-7C527AA92987}"/>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6" name="Footer Placeholder 5">
            <a:extLst>
              <a:ext uri="{FF2B5EF4-FFF2-40B4-BE49-F238E27FC236}">
                <a16:creationId xmlns:a16="http://schemas.microsoft.com/office/drawing/2014/main" id="{5E3E8F72-7F3E-4DDB-B236-6E0949C4E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FBAD9-4DD5-4176-9CB4-4359727AA35C}"/>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372904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133B-D671-4428-B01B-A875E7317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8F50F-777A-4302-986B-30F2A5A72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AF076-FBC7-4D12-B654-39660E029A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82FEC-BE61-4B5F-8612-D593CD74A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ADAB8-E890-47D5-8E8C-04F8E723E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21D34-CD2D-4F98-A751-EF8673D55A9A}"/>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8" name="Footer Placeholder 7">
            <a:extLst>
              <a:ext uri="{FF2B5EF4-FFF2-40B4-BE49-F238E27FC236}">
                <a16:creationId xmlns:a16="http://schemas.microsoft.com/office/drawing/2014/main" id="{9A22C27C-62C9-466C-A8AF-A09F172F5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BD4CC-D023-4BC6-B568-0D47BE144D0D}"/>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231329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DD0F-8211-4FCC-8F4F-79EADACA9F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D1854B-3FF1-4B22-812F-5BABEEDF5896}"/>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4" name="Footer Placeholder 3">
            <a:extLst>
              <a:ext uri="{FF2B5EF4-FFF2-40B4-BE49-F238E27FC236}">
                <a16:creationId xmlns:a16="http://schemas.microsoft.com/office/drawing/2014/main" id="{C7233359-321D-4265-BABF-32AC37937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22B0E-1EDA-4DC2-BF7E-8C9367811A6C}"/>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60456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ACA3C-D246-41C7-BDFF-EC7564F2E6AE}"/>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3" name="Footer Placeholder 2">
            <a:extLst>
              <a:ext uri="{FF2B5EF4-FFF2-40B4-BE49-F238E27FC236}">
                <a16:creationId xmlns:a16="http://schemas.microsoft.com/office/drawing/2014/main" id="{0B9B449F-6B4D-47E6-8F24-CB6505251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F5226-6934-4D1E-84E2-60CA57874066}"/>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64399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358A-E23B-4935-AB8D-E8861BD0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75B5F8-DCD2-4073-B4E3-64317089C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4F062-1C2D-46A8-900E-0D199427C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8D07E-6DE8-44A8-B1D2-9C941C5E38B8}"/>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6" name="Footer Placeholder 5">
            <a:extLst>
              <a:ext uri="{FF2B5EF4-FFF2-40B4-BE49-F238E27FC236}">
                <a16:creationId xmlns:a16="http://schemas.microsoft.com/office/drawing/2014/main" id="{5B9F66DA-B8C5-4080-B582-68C037ECB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6F3C1-C869-46A3-BECD-1BDA6A283701}"/>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103395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DCF-108A-4072-B5AB-F2DB3A9BD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B50A8-B04C-4C15-9DBC-455C7EDA0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D781E6-FD83-4C72-A3E7-53B193F99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4968F-EBBB-434F-9540-AAE9B8F01C16}"/>
              </a:ext>
            </a:extLst>
          </p:cNvPr>
          <p:cNvSpPr>
            <a:spLocks noGrp="1"/>
          </p:cNvSpPr>
          <p:nvPr>
            <p:ph type="dt" sz="half" idx="10"/>
          </p:nvPr>
        </p:nvSpPr>
        <p:spPr/>
        <p:txBody>
          <a:bodyPr/>
          <a:lstStyle/>
          <a:p>
            <a:fld id="{22B867BC-739B-4439-8B3B-E6815CA9FF6B}" type="datetimeFigureOut">
              <a:rPr lang="en-US" smtClean="0"/>
              <a:t>1/5/2020</a:t>
            </a:fld>
            <a:endParaRPr lang="en-US"/>
          </a:p>
        </p:txBody>
      </p:sp>
      <p:sp>
        <p:nvSpPr>
          <p:cNvPr id="6" name="Footer Placeholder 5">
            <a:extLst>
              <a:ext uri="{FF2B5EF4-FFF2-40B4-BE49-F238E27FC236}">
                <a16:creationId xmlns:a16="http://schemas.microsoft.com/office/drawing/2014/main" id="{F1DC2477-58C4-4368-9EE5-903B4D51E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E34BB-390A-463D-922E-EE2CBB18037F}"/>
              </a:ext>
            </a:extLst>
          </p:cNvPr>
          <p:cNvSpPr>
            <a:spLocks noGrp="1"/>
          </p:cNvSpPr>
          <p:nvPr>
            <p:ph type="sldNum" sz="quarter" idx="12"/>
          </p:nvPr>
        </p:nvSpPr>
        <p:spPr/>
        <p:txBody>
          <a:bodyPr/>
          <a:lstStyle/>
          <a:p>
            <a:fld id="{2488902F-C2CF-437B-9DC2-975BCA256A07}" type="slidenum">
              <a:rPr lang="en-US" smtClean="0"/>
              <a:t>‹#›</a:t>
            </a:fld>
            <a:endParaRPr lang="en-US"/>
          </a:p>
        </p:txBody>
      </p:sp>
    </p:spTree>
    <p:extLst>
      <p:ext uri="{BB962C8B-B14F-4D97-AF65-F5344CB8AC3E}">
        <p14:creationId xmlns:p14="http://schemas.microsoft.com/office/powerpoint/2010/main" val="399597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6E9CFE-AD15-4301-92CF-147366874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51E384-E887-412C-B425-187CE3F38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99FDA-8103-48F9-8011-E19CBA48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867BC-739B-4439-8B3B-E6815CA9FF6B}" type="datetimeFigureOut">
              <a:rPr lang="en-US" smtClean="0"/>
              <a:t>1/5/2020</a:t>
            </a:fld>
            <a:endParaRPr lang="en-US"/>
          </a:p>
        </p:txBody>
      </p:sp>
      <p:sp>
        <p:nvSpPr>
          <p:cNvPr id="5" name="Footer Placeholder 4">
            <a:extLst>
              <a:ext uri="{FF2B5EF4-FFF2-40B4-BE49-F238E27FC236}">
                <a16:creationId xmlns:a16="http://schemas.microsoft.com/office/drawing/2014/main" id="{787804B8-B6AE-410F-AB99-14F0BFDD7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A1D55F-F31F-4BFE-9593-2FE2A36C4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8902F-C2CF-437B-9DC2-975BCA256A07}" type="slidenum">
              <a:rPr lang="en-US" smtClean="0"/>
              <a:t>‹#›</a:t>
            </a:fld>
            <a:endParaRPr lang="en-US"/>
          </a:p>
        </p:txBody>
      </p:sp>
    </p:spTree>
    <p:extLst>
      <p:ext uri="{BB962C8B-B14F-4D97-AF65-F5344CB8AC3E}">
        <p14:creationId xmlns:p14="http://schemas.microsoft.com/office/powerpoint/2010/main" val="347080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E585AF2-20F7-400C-8BB6-41215C81BA7A}"/>
              </a:ext>
            </a:extLst>
          </p:cNvPr>
          <p:cNvPicPr>
            <a:picLocks noChangeAspect="1"/>
          </p:cNvPicPr>
          <p:nvPr/>
        </p:nvPicPr>
        <p:blipFill rotWithShape="1">
          <a:blip r:embed="rId2">
            <a:extLst>
              <a:ext uri="{28A0092B-C50C-407E-A947-70E740481C1C}">
                <a14:useLocalDpi xmlns:a14="http://schemas.microsoft.com/office/drawing/2010/main" val="0"/>
              </a:ext>
            </a:extLst>
          </a:blip>
          <a:srcRect t="9792" r="8859"/>
          <a:stretch/>
        </p:blipFill>
        <p:spPr>
          <a:xfrm>
            <a:off x="4139509" y="3928042"/>
            <a:ext cx="3860322" cy="2853653"/>
          </a:xfrm>
          <a:prstGeom prst="rect">
            <a:avLst/>
          </a:prstGeom>
        </p:spPr>
      </p:pic>
      <p:pic>
        <p:nvPicPr>
          <p:cNvPr id="18" name="Picture 17">
            <a:extLst>
              <a:ext uri="{FF2B5EF4-FFF2-40B4-BE49-F238E27FC236}">
                <a16:creationId xmlns:a16="http://schemas.microsoft.com/office/drawing/2014/main" id="{1E7129AD-2EC9-4FD0-8751-9914B075B95B}"/>
              </a:ext>
            </a:extLst>
          </p:cNvPr>
          <p:cNvPicPr>
            <a:picLocks noChangeAspect="1"/>
          </p:cNvPicPr>
          <p:nvPr/>
        </p:nvPicPr>
        <p:blipFill rotWithShape="1">
          <a:blip r:embed="rId3">
            <a:extLst>
              <a:ext uri="{28A0092B-C50C-407E-A947-70E740481C1C}">
                <a14:useLocalDpi xmlns:a14="http://schemas.microsoft.com/office/drawing/2010/main" val="0"/>
              </a:ext>
            </a:extLst>
          </a:blip>
          <a:srcRect l="5967" t="8750" r="8436" b="7994"/>
          <a:stretch/>
        </p:blipFill>
        <p:spPr>
          <a:xfrm>
            <a:off x="5883965" y="156900"/>
            <a:ext cx="3790663" cy="3554083"/>
          </a:xfrm>
          <a:prstGeom prst="rect">
            <a:avLst/>
          </a:prstGeom>
        </p:spPr>
      </p:pic>
      <p:pic>
        <p:nvPicPr>
          <p:cNvPr id="9" name="Picture 8">
            <a:extLst>
              <a:ext uri="{FF2B5EF4-FFF2-40B4-BE49-F238E27FC236}">
                <a16:creationId xmlns:a16="http://schemas.microsoft.com/office/drawing/2014/main" id="{C2CB2DB2-DF5C-4361-B6CB-E287CDA730C4}"/>
              </a:ext>
            </a:extLst>
          </p:cNvPr>
          <p:cNvPicPr>
            <a:picLocks noChangeAspect="1"/>
          </p:cNvPicPr>
          <p:nvPr/>
        </p:nvPicPr>
        <p:blipFill rotWithShape="1">
          <a:blip r:embed="rId4">
            <a:extLst>
              <a:ext uri="{28A0092B-C50C-407E-A947-70E740481C1C}">
                <a14:useLocalDpi xmlns:a14="http://schemas.microsoft.com/office/drawing/2010/main" val="0"/>
              </a:ext>
            </a:extLst>
          </a:blip>
          <a:srcRect l="2389" t="11016" r="7881"/>
          <a:stretch/>
        </p:blipFill>
        <p:spPr>
          <a:xfrm>
            <a:off x="106392" y="3898724"/>
            <a:ext cx="3995410" cy="2959276"/>
          </a:xfrm>
          <a:prstGeom prst="rect">
            <a:avLst/>
          </a:prstGeom>
        </p:spPr>
      </p:pic>
      <p:pic>
        <p:nvPicPr>
          <p:cNvPr id="5" name="Picture 4">
            <a:extLst>
              <a:ext uri="{FF2B5EF4-FFF2-40B4-BE49-F238E27FC236}">
                <a16:creationId xmlns:a16="http://schemas.microsoft.com/office/drawing/2014/main" id="{C32A1E55-785A-47C1-9F49-86936A66DEB1}"/>
              </a:ext>
            </a:extLst>
          </p:cNvPr>
          <p:cNvPicPr>
            <a:picLocks noChangeAspect="1"/>
          </p:cNvPicPr>
          <p:nvPr/>
        </p:nvPicPr>
        <p:blipFill rotWithShape="1">
          <a:blip r:embed="rId5">
            <a:extLst>
              <a:ext uri="{28A0092B-C50C-407E-A947-70E740481C1C}">
                <a14:useLocalDpi xmlns:a14="http://schemas.microsoft.com/office/drawing/2010/main" val="0"/>
              </a:ext>
            </a:extLst>
          </a:blip>
          <a:srcRect l="3480" t="9299" r="8251" b="4545"/>
          <a:stretch/>
        </p:blipFill>
        <p:spPr>
          <a:xfrm>
            <a:off x="0" y="156900"/>
            <a:ext cx="5883965" cy="3765743"/>
          </a:xfrm>
          <a:prstGeom prst="rect">
            <a:avLst/>
          </a:prstGeom>
        </p:spPr>
      </p:pic>
      <p:sp>
        <p:nvSpPr>
          <p:cNvPr id="12" name="TextBox 11">
            <a:extLst>
              <a:ext uri="{FF2B5EF4-FFF2-40B4-BE49-F238E27FC236}">
                <a16:creationId xmlns:a16="http://schemas.microsoft.com/office/drawing/2014/main" id="{98742916-4275-4AE9-95BD-C45823B0C11D}"/>
              </a:ext>
            </a:extLst>
          </p:cNvPr>
          <p:cNvSpPr txBox="1"/>
          <p:nvPr/>
        </p:nvSpPr>
        <p:spPr>
          <a:xfrm>
            <a:off x="4601384" y="5470889"/>
            <a:ext cx="2696563" cy="923330"/>
          </a:xfrm>
          <a:prstGeom prst="rect">
            <a:avLst/>
          </a:prstGeom>
          <a:noFill/>
        </p:spPr>
        <p:txBody>
          <a:bodyPr wrap="square" rtlCol="0">
            <a:spAutoFit/>
          </a:bodyPr>
          <a:lstStyle/>
          <a:p>
            <a:r>
              <a:rPr lang="en-US" dirty="0"/>
              <a:t>Log-space residual fractions fairly homoscedastic but biased</a:t>
            </a:r>
          </a:p>
        </p:txBody>
      </p:sp>
      <p:sp>
        <p:nvSpPr>
          <p:cNvPr id="13" name="TextBox 12">
            <a:extLst>
              <a:ext uri="{FF2B5EF4-FFF2-40B4-BE49-F238E27FC236}">
                <a16:creationId xmlns:a16="http://schemas.microsoft.com/office/drawing/2014/main" id="{AE3954CD-128B-4EBB-ADC0-75668F7FCFDF}"/>
              </a:ext>
            </a:extLst>
          </p:cNvPr>
          <p:cNvSpPr txBox="1"/>
          <p:nvPr/>
        </p:nvSpPr>
        <p:spPr>
          <a:xfrm>
            <a:off x="541421" y="3898724"/>
            <a:ext cx="2495077" cy="1477328"/>
          </a:xfrm>
          <a:prstGeom prst="rect">
            <a:avLst/>
          </a:prstGeom>
          <a:noFill/>
        </p:spPr>
        <p:txBody>
          <a:bodyPr wrap="square" rtlCol="0">
            <a:spAutoFit/>
          </a:bodyPr>
          <a:lstStyle/>
          <a:p>
            <a:r>
              <a:rPr lang="en-US" dirty="0"/>
              <a:t>Log-space residual fractions fairly normal (empirical p-value of Monte Carlo PPCT = 0.18) </a:t>
            </a:r>
          </a:p>
        </p:txBody>
      </p:sp>
      <p:sp>
        <p:nvSpPr>
          <p:cNvPr id="14" name="TextBox 13">
            <a:extLst>
              <a:ext uri="{FF2B5EF4-FFF2-40B4-BE49-F238E27FC236}">
                <a16:creationId xmlns:a16="http://schemas.microsoft.com/office/drawing/2014/main" id="{F89C9EBD-FDEB-4BA3-9CDD-022AA033BF43}"/>
              </a:ext>
            </a:extLst>
          </p:cNvPr>
          <p:cNvSpPr txBox="1"/>
          <p:nvPr/>
        </p:nvSpPr>
        <p:spPr>
          <a:xfrm>
            <a:off x="6383547" y="304994"/>
            <a:ext cx="3131389" cy="646331"/>
          </a:xfrm>
          <a:prstGeom prst="rect">
            <a:avLst/>
          </a:prstGeom>
          <a:noFill/>
        </p:spPr>
        <p:txBody>
          <a:bodyPr wrap="square" rtlCol="0">
            <a:spAutoFit/>
          </a:bodyPr>
          <a:lstStyle/>
          <a:p>
            <a:r>
              <a:rPr lang="en-US" dirty="0"/>
              <a:t>Log-space residual fractions auto-correlated (AR1)</a:t>
            </a:r>
          </a:p>
        </p:txBody>
      </p:sp>
      <p:sp>
        <p:nvSpPr>
          <p:cNvPr id="15" name="TextBox 14">
            <a:extLst>
              <a:ext uri="{FF2B5EF4-FFF2-40B4-BE49-F238E27FC236}">
                <a16:creationId xmlns:a16="http://schemas.microsoft.com/office/drawing/2014/main" id="{0211D346-4109-4D46-A06F-4921D32F88AF}"/>
              </a:ext>
            </a:extLst>
          </p:cNvPr>
          <p:cNvSpPr txBox="1"/>
          <p:nvPr/>
        </p:nvSpPr>
        <p:spPr>
          <a:xfrm>
            <a:off x="8070010" y="3922643"/>
            <a:ext cx="3860322" cy="2616101"/>
          </a:xfrm>
          <a:prstGeom prst="rect">
            <a:avLst/>
          </a:prstGeom>
          <a:noFill/>
        </p:spPr>
        <p:txBody>
          <a:bodyPr wrap="square" rtlCol="0">
            <a:spAutoFit/>
          </a:bodyPr>
          <a:lstStyle/>
          <a:p>
            <a:pPr marL="285750" indent="-285750">
              <a:buFont typeface="Arial" panose="020B0604020202020204" pitchFamily="34" charset="0"/>
              <a:buChar char="•"/>
            </a:pPr>
            <a:r>
              <a:rPr lang="en-US" sz="1600" dirty="0"/>
              <a:t>97 CMIP5 scenarios run through VIC</a:t>
            </a:r>
          </a:p>
          <a:p>
            <a:pPr marL="285750" indent="-285750">
              <a:buFont typeface="Arial" panose="020B0604020202020204" pitchFamily="34" charset="0"/>
              <a:buChar char="•"/>
            </a:pPr>
            <a:r>
              <a:rPr lang="en-US" sz="1600" dirty="0"/>
              <a:t>Generated normal AR1 noise with mean and variance estimated from normal fit to historical log-space residual fractions</a:t>
            </a:r>
          </a:p>
          <a:p>
            <a:pPr marL="285750" indent="-285750">
              <a:buFont typeface="Arial" panose="020B0604020202020204" pitchFamily="34" charset="0"/>
              <a:buChar char="•"/>
            </a:pPr>
            <a:r>
              <a:rPr lang="en-US" sz="1600" dirty="0"/>
              <a:t>Multiplied synthetic residual time series above  by the log-space mean from the respective CMIP5 scenario</a:t>
            </a:r>
          </a:p>
          <a:p>
            <a:pPr marL="285750" indent="-285750">
              <a:buFont typeface="Arial" panose="020B0604020202020204" pitchFamily="34" charset="0"/>
              <a:buChar char="•"/>
            </a:pPr>
            <a:r>
              <a:rPr lang="en-US" sz="1600" dirty="0"/>
              <a:t>Added above to predictions and fit HMM</a:t>
            </a:r>
          </a:p>
          <a:p>
            <a:pPr marL="285750" indent="-285750">
              <a:buFont typeface="Arial" panose="020B0604020202020204" pitchFamily="34" charset="0"/>
              <a:buChar char="•"/>
            </a:pPr>
            <a:r>
              <a:rPr lang="en-US" sz="1600" dirty="0"/>
              <a:t>Repeated 100x and used average parameter fits</a:t>
            </a:r>
          </a:p>
        </p:txBody>
      </p:sp>
      <p:sp>
        <p:nvSpPr>
          <p:cNvPr id="23" name="TextBox 22">
            <a:extLst>
              <a:ext uri="{FF2B5EF4-FFF2-40B4-BE49-F238E27FC236}">
                <a16:creationId xmlns:a16="http://schemas.microsoft.com/office/drawing/2014/main" id="{136C96C3-E4AA-47F0-A88A-A668C3EC3C80}"/>
              </a:ext>
            </a:extLst>
          </p:cNvPr>
          <p:cNvSpPr txBox="1"/>
          <p:nvPr/>
        </p:nvSpPr>
        <p:spPr>
          <a:xfrm>
            <a:off x="9680379" y="304993"/>
            <a:ext cx="2249953" cy="1477328"/>
          </a:xfrm>
          <a:prstGeom prst="rect">
            <a:avLst/>
          </a:prstGeom>
          <a:noFill/>
        </p:spPr>
        <p:txBody>
          <a:bodyPr wrap="square" rtlCol="0">
            <a:spAutoFit/>
          </a:bodyPr>
          <a:lstStyle/>
          <a:p>
            <a:r>
              <a:rPr lang="en-US" dirty="0"/>
              <a:t>Computed residuals in log-space and then divided by mean of log-space predicted value</a:t>
            </a:r>
          </a:p>
        </p:txBody>
      </p:sp>
    </p:spTree>
    <p:extLst>
      <p:ext uri="{BB962C8B-B14F-4D97-AF65-F5344CB8AC3E}">
        <p14:creationId xmlns:p14="http://schemas.microsoft.com/office/powerpoint/2010/main" val="232466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B84A14-A49C-42C7-84C3-13D0AD432022}"/>
              </a:ext>
            </a:extLst>
          </p:cNvPr>
          <p:cNvSpPr/>
          <p:nvPr/>
        </p:nvSpPr>
        <p:spPr>
          <a:xfrm>
            <a:off x="6931325" y="97946"/>
            <a:ext cx="3541143" cy="203277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9753218C-A627-49F5-8DE8-C18E5F725B5B}"/>
              </a:ext>
            </a:extLst>
          </p:cNvPr>
          <p:cNvSpPr txBox="1"/>
          <p:nvPr/>
        </p:nvSpPr>
        <p:spPr>
          <a:xfrm>
            <a:off x="7426624" y="97947"/>
            <a:ext cx="3252877" cy="1938992"/>
          </a:xfrm>
          <a:prstGeom prst="rect">
            <a:avLst/>
          </a:prstGeom>
          <a:noFill/>
        </p:spPr>
        <p:txBody>
          <a:bodyPr wrap="square" rtlCol="0">
            <a:spAutoFit/>
          </a:bodyPr>
          <a:lstStyle/>
          <a:p>
            <a:r>
              <a:rPr lang="en-US" sz="2400" dirty="0"/>
              <a:t>Historical</a:t>
            </a:r>
          </a:p>
          <a:p>
            <a:endParaRPr lang="en-US" sz="2400" dirty="0"/>
          </a:p>
          <a:p>
            <a:r>
              <a:rPr lang="en-US" sz="2400" dirty="0"/>
              <a:t>CMIP-&gt;VIC simulations</a:t>
            </a:r>
          </a:p>
          <a:p>
            <a:endParaRPr lang="en-US" sz="2400" dirty="0"/>
          </a:p>
          <a:p>
            <a:r>
              <a:rPr lang="en-US" sz="2400" dirty="0"/>
              <a:t>Mean CMIP-&gt;VIC</a:t>
            </a:r>
          </a:p>
        </p:txBody>
      </p:sp>
      <p:sp>
        <p:nvSpPr>
          <p:cNvPr id="4" name="Oval 3">
            <a:extLst>
              <a:ext uri="{FF2B5EF4-FFF2-40B4-BE49-F238E27FC236}">
                <a16:creationId xmlns:a16="http://schemas.microsoft.com/office/drawing/2014/main" id="{B2773D21-F89D-4451-B9B9-93E6F0508260}"/>
              </a:ext>
            </a:extLst>
          </p:cNvPr>
          <p:cNvSpPr/>
          <p:nvPr/>
        </p:nvSpPr>
        <p:spPr>
          <a:xfrm>
            <a:off x="7159925" y="29537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2447CA22-669B-43DF-B331-926CB4D036A7}"/>
              </a:ext>
            </a:extLst>
          </p:cNvPr>
          <p:cNvSpPr/>
          <p:nvPr/>
        </p:nvSpPr>
        <p:spPr>
          <a:xfrm>
            <a:off x="7159925" y="1002250"/>
            <a:ext cx="152400" cy="152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a:extLst>
              <a:ext uri="{FF2B5EF4-FFF2-40B4-BE49-F238E27FC236}">
                <a16:creationId xmlns:a16="http://schemas.microsoft.com/office/drawing/2014/main" id="{79F557C3-A071-4D6E-9D89-D39DF241070D}"/>
              </a:ext>
            </a:extLst>
          </p:cNvPr>
          <p:cNvSpPr/>
          <p:nvPr/>
        </p:nvSpPr>
        <p:spPr>
          <a:xfrm>
            <a:off x="7159925" y="1709126"/>
            <a:ext cx="152400" cy="1524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C5CDF48A-53D9-4E9B-B690-4383A1466A72}"/>
              </a:ext>
            </a:extLst>
          </p:cNvPr>
          <p:cNvPicPr>
            <a:picLocks noChangeAspect="1"/>
          </p:cNvPicPr>
          <p:nvPr/>
        </p:nvPicPr>
        <p:blipFill rotWithShape="1">
          <a:blip r:embed="rId2">
            <a:extLst>
              <a:ext uri="{28A0092B-C50C-407E-A947-70E740481C1C}">
                <a14:useLocalDpi xmlns:a14="http://schemas.microsoft.com/office/drawing/2010/main" val="0"/>
              </a:ext>
            </a:extLst>
          </a:blip>
          <a:srcRect r="7584"/>
          <a:stretch/>
        </p:blipFill>
        <p:spPr>
          <a:xfrm>
            <a:off x="42844" y="0"/>
            <a:ext cx="6823782" cy="6858000"/>
          </a:xfrm>
          <a:prstGeom prst="rect">
            <a:avLst/>
          </a:prstGeom>
        </p:spPr>
      </p:pic>
      <p:sp>
        <p:nvSpPr>
          <p:cNvPr id="11" name="Rectangle 10">
            <a:extLst>
              <a:ext uri="{FF2B5EF4-FFF2-40B4-BE49-F238E27FC236}">
                <a16:creationId xmlns:a16="http://schemas.microsoft.com/office/drawing/2014/main" id="{4288DC44-D946-4C15-9710-F4515A7A2C3B}"/>
              </a:ext>
            </a:extLst>
          </p:cNvPr>
          <p:cNvSpPr/>
          <p:nvPr/>
        </p:nvSpPr>
        <p:spPr>
          <a:xfrm>
            <a:off x="42844" y="1154650"/>
            <a:ext cx="6888481" cy="10623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EA6F4B-7287-42ED-A71E-97F213603684}"/>
              </a:ext>
            </a:extLst>
          </p:cNvPr>
          <p:cNvSpPr txBox="1"/>
          <p:nvPr/>
        </p:nvSpPr>
        <p:spPr>
          <a:xfrm>
            <a:off x="6931325" y="2252843"/>
            <a:ext cx="4833093" cy="2031325"/>
          </a:xfrm>
          <a:prstGeom prst="rect">
            <a:avLst/>
          </a:prstGeom>
          <a:noFill/>
        </p:spPr>
        <p:txBody>
          <a:bodyPr wrap="square" rtlCol="0">
            <a:spAutoFit/>
          </a:bodyPr>
          <a:lstStyle/>
          <a:p>
            <a:r>
              <a:rPr lang="en-US" dirty="0"/>
              <a:t>Dry state variability and persistence overestimated.</a:t>
            </a:r>
          </a:p>
          <a:p>
            <a:endParaRPr lang="en-US" dirty="0"/>
          </a:p>
          <a:p>
            <a:r>
              <a:rPr lang="en-US" dirty="0"/>
              <a:t>Other parameters pretty good.</a:t>
            </a:r>
          </a:p>
          <a:p>
            <a:endParaRPr lang="en-US" dirty="0"/>
          </a:p>
          <a:p>
            <a:r>
              <a:rPr lang="en-US" dirty="0"/>
              <a:t>Could try fitting another distribution to the residual fractions or using a k-</a:t>
            </a:r>
            <a:r>
              <a:rPr lang="en-US" dirty="0" err="1"/>
              <a:t>nn</a:t>
            </a:r>
            <a:r>
              <a:rPr lang="en-US" dirty="0"/>
              <a:t> bootstrap.</a:t>
            </a:r>
          </a:p>
        </p:txBody>
      </p:sp>
      <p:sp>
        <p:nvSpPr>
          <p:cNvPr id="14" name="Rectangle 13">
            <a:extLst>
              <a:ext uri="{FF2B5EF4-FFF2-40B4-BE49-F238E27FC236}">
                <a16:creationId xmlns:a16="http://schemas.microsoft.com/office/drawing/2014/main" id="{38FF3C5A-FCFE-49B5-8D69-951B4FF7EC4A}"/>
              </a:ext>
            </a:extLst>
          </p:cNvPr>
          <p:cNvSpPr/>
          <p:nvPr/>
        </p:nvSpPr>
        <p:spPr>
          <a:xfrm>
            <a:off x="-21855" y="4455691"/>
            <a:ext cx="6888481" cy="10623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5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17067-1C5A-4E96-9855-5BF23AD1D2A3}"/>
              </a:ext>
            </a:extLst>
          </p:cNvPr>
          <p:cNvPicPr>
            <a:picLocks noChangeAspect="1"/>
          </p:cNvPicPr>
          <p:nvPr/>
        </p:nvPicPr>
        <p:blipFill rotWithShape="1">
          <a:blip r:embed="rId2">
            <a:extLst>
              <a:ext uri="{28A0092B-C50C-407E-A947-70E740481C1C}">
                <a14:useLocalDpi xmlns:a14="http://schemas.microsoft.com/office/drawing/2010/main" val="0"/>
              </a:ext>
            </a:extLst>
          </a:blip>
          <a:srcRect r="8398"/>
          <a:stretch/>
        </p:blipFill>
        <p:spPr>
          <a:xfrm>
            <a:off x="181730" y="0"/>
            <a:ext cx="6868351" cy="6858000"/>
          </a:xfrm>
          <a:prstGeom prst="rect">
            <a:avLst/>
          </a:prstGeom>
        </p:spPr>
      </p:pic>
      <p:sp>
        <p:nvSpPr>
          <p:cNvPr id="4" name="Oval 3">
            <a:extLst>
              <a:ext uri="{FF2B5EF4-FFF2-40B4-BE49-F238E27FC236}">
                <a16:creationId xmlns:a16="http://schemas.microsoft.com/office/drawing/2014/main" id="{AD455E8A-C427-4A98-A7D5-707BF16E8B0F}"/>
              </a:ext>
            </a:extLst>
          </p:cNvPr>
          <p:cNvSpPr/>
          <p:nvPr/>
        </p:nvSpPr>
        <p:spPr>
          <a:xfrm>
            <a:off x="7274368" y="276363"/>
            <a:ext cx="278346" cy="241540"/>
          </a:xfrm>
          <a:prstGeom prst="ellipse">
            <a:avLst/>
          </a:prstGeom>
          <a:solidFill>
            <a:srgbClr val="FB8072"/>
          </a:solidFill>
          <a:ln>
            <a:solidFill>
              <a:srgbClr val="FB80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708294F-0E84-4189-92B8-8302C9F9A74F}"/>
              </a:ext>
            </a:extLst>
          </p:cNvPr>
          <p:cNvSpPr/>
          <p:nvPr/>
        </p:nvSpPr>
        <p:spPr>
          <a:xfrm>
            <a:off x="7274368" y="718232"/>
            <a:ext cx="278346" cy="241540"/>
          </a:xfrm>
          <a:prstGeom prst="ellipse">
            <a:avLst/>
          </a:prstGeom>
          <a:solidFill>
            <a:srgbClr val="80B1D3"/>
          </a:solidFill>
          <a:ln>
            <a:solidFill>
              <a:srgbClr val="80B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4AA290-C0D4-4C38-A973-2EEA4F9A9BCA}"/>
              </a:ext>
            </a:extLst>
          </p:cNvPr>
          <p:cNvSpPr txBox="1"/>
          <p:nvPr/>
        </p:nvSpPr>
        <p:spPr>
          <a:xfrm>
            <a:off x="7747670" y="212467"/>
            <a:ext cx="2396993" cy="369332"/>
          </a:xfrm>
          <a:prstGeom prst="rect">
            <a:avLst/>
          </a:prstGeom>
          <a:noFill/>
        </p:spPr>
        <p:txBody>
          <a:bodyPr wrap="square" rtlCol="0">
            <a:spAutoFit/>
          </a:bodyPr>
          <a:lstStyle/>
          <a:p>
            <a:r>
              <a:rPr lang="en-US" dirty="0"/>
              <a:t>CMIP-&gt;VIC Multipliers</a:t>
            </a:r>
          </a:p>
        </p:txBody>
      </p:sp>
      <p:sp>
        <p:nvSpPr>
          <p:cNvPr id="7" name="TextBox 6">
            <a:extLst>
              <a:ext uri="{FF2B5EF4-FFF2-40B4-BE49-F238E27FC236}">
                <a16:creationId xmlns:a16="http://schemas.microsoft.com/office/drawing/2014/main" id="{DA6764B5-2B66-4877-A051-A4651C6812A6}"/>
              </a:ext>
            </a:extLst>
          </p:cNvPr>
          <p:cNvSpPr txBox="1"/>
          <p:nvPr/>
        </p:nvSpPr>
        <p:spPr>
          <a:xfrm>
            <a:off x="7747670" y="654336"/>
            <a:ext cx="2647159" cy="369332"/>
          </a:xfrm>
          <a:prstGeom prst="rect">
            <a:avLst/>
          </a:prstGeom>
          <a:noFill/>
        </p:spPr>
        <p:txBody>
          <a:bodyPr wrap="square" rtlCol="0">
            <a:spAutoFit/>
          </a:bodyPr>
          <a:lstStyle/>
          <a:p>
            <a:r>
              <a:rPr lang="en-US" dirty="0"/>
              <a:t>CMIP-&gt;VIC + Error Model</a:t>
            </a:r>
          </a:p>
        </p:txBody>
      </p:sp>
      <p:sp>
        <p:nvSpPr>
          <p:cNvPr id="8" name="TextBox 7">
            <a:extLst>
              <a:ext uri="{FF2B5EF4-FFF2-40B4-BE49-F238E27FC236}">
                <a16:creationId xmlns:a16="http://schemas.microsoft.com/office/drawing/2014/main" id="{0EC196EF-725E-4B2D-B6FB-4F2EBCB83190}"/>
              </a:ext>
            </a:extLst>
          </p:cNvPr>
          <p:cNvSpPr txBox="1"/>
          <p:nvPr/>
        </p:nvSpPr>
        <p:spPr>
          <a:xfrm>
            <a:off x="7050081" y="1290221"/>
            <a:ext cx="5014823" cy="5355312"/>
          </a:xfrm>
          <a:prstGeom prst="rect">
            <a:avLst/>
          </a:prstGeom>
          <a:noFill/>
        </p:spPr>
        <p:txBody>
          <a:bodyPr wrap="square" rtlCol="0">
            <a:spAutoFit/>
          </a:bodyPr>
          <a:lstStyle/>
          <a:p>
            <a:r>
              <a:rPr lang="en-US" dirty="0"/>
              <a:t>Still a strong positive correlation between the wet and dry state means. This is likely due to the input precipitation and temperature time series to VIC. If CMIP projected P would increase by 5%, all historical P data was multiplied by 1.05. If CMIP projected T would increase by 1C, all historical T data was increased by 1C.</a:t>
            </a:r>
          </a:p>
          <a:p>
            <a:endParaRPr lang="en-US" dirty="0"/>
          </a:p>
          <a:p>
            <a:r>
              <a:rPr lang="en-US" dirty="0"/>
              <a:t>Bias-corrected method has greater variability in both dry and wet state distributions. Dry state might be a problem from previous slide.</a:t>
            </a:r>
          </a:p>
          <a:p>
            <a:endParaRPr lang="en-US" dirty="0"/>
          </a:p>
          <a:p>
            <a:r>
              <a:rPr lang="en-US" dirty="0"/>
              <a:t>Multiplier method observed wider range of transition probabilities. Unsure why this is/if it makes sense. Is our AR1 noise overestimating (see previous slide) or better capturing persistence? (Note the units on the axes are multipliers on the historical log-space </a:t>
            </a:r>
            <a:r>
              <a:rPr lang="en-US" dirty="0" err="1"/>
              <a:t>mus</a:t>
            </a:r>
            <a:r>
              <a:rPr lang="en-US" dirty="0"/>
              <a:t> and </a:t>
            </a:r>
            <a:r>
              <a:rPr lang="en-US" dirty="0" err="1"/>
              <a:t>sigmas</a:t>
            </a:r>
            <a:r>
              <a:rPr lang="en-US" dirty="0"/>
              <a:t>, and deltas for the transitional probabilities)</a:t>
            </a:r>
          </a:p>
        </p:txBody>
      </p:sp>
    </p:spTree>
    <p:extLst>
      <p:ext uri="{BB962C8B-B14F-4D97-AF65-F5344CB8AC3E}">
        <p14:creationId xmlns:p14="http://schemas.microsoft.com/office/powerpoint/2010/main" val="238638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D2036-321F-40E5-9A8B-7C3270AF6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0"/>
            <a:ext cx="7498080" cy="6858000"/>
          </a:xfrm>
          <a:prstGeom prst="rect">
            <a:avLst/>
          </a:prstGeom>
        </p:spPr>
      </p:pic>
      <p:sp>
        <p:nvSpPr>
          <p:cNvPr id="4" name="Rectangle 3">
            <a:extLst>
              <a:ext uri="{FF2B5EF4-FFF2-40B4-BE49-F238E27FC236}">
                <a16:creationId xmlns:a16="http://schemas.microsoft.com/office/drawing/2014/main" id="{137D93FD-DA15-4CC7-BE58-1F375F67F5B5}"/>
              </a:ext>
            </a:extLst>
          </p:cNvPr>
          <p:cNvSpPr/>
          <p:nvPr/>
        </p:nvSpPr>
        <p:spPr>
          <a:xfrm>
            <a:off x="6931325" y="97946"/>
            <a:ext cx="3810000" cy="41549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7F327C14-7781-4EBD-B1C6-F4C439E5943A}"/>
              </a:ext>
            </a:extLst>
          </p:cNvPr>
          <p:cNvSpPr/>
          <p:nvPr/>
        </p:nvSpPr>
        <p:spPr>
          <a:xfrm>
            <a:off x="7159925" y="295374"/>
            <a:ext cx="152400" cy="152400"/>
          </a:xfrm>
          <a:prstGeom prst="ellipse">
            <a:avLst/>
          </a:prstGeom>
          <a:solidFill>
            <a:srgbClr val="80B1D3"/>
          </a:solidFill>
          <a:ln>
            <a:solidFill>
              <a:srgbClr val="80B1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a:extLst>
              <a:ext uri="{FF2B5EF4-FFF2-40B4-BE49-F238E27FC236}">
                <a16:creationId xmlns:a16="http://schemas.microsoft.com/office/drawing/2014/main" id="{38518E38-B50B-4708-8E4A-988F38EAB6D5}"/>
              </a:ext>
            </a:extLst>
          </p:cNvPr>
          <p:cNvSpPr/>
          <p:nvPr/>
        </p:nvSpPr>
        <p:spPr>
          <a:xfrm>
            <a:off x="7159925" y="1002250"/>
            <a:ext cx="152400" cy="152400"/>
          </a:xfrm>
          <a:prstGeom prst="ellipse">
            <a:avLst/>
          </a:prstGeom>
          <a:solidFill>
            <a:srgbClr val="FB8072"/>
          </a:solidFill>
          <a:ln>
            <a:solidFill>
              <a:srgbClr val="FB807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E8F842E6-F1C1-4B92-90D8-D765C6D6B416}"/>
              </a:ext>
            </a:extLst>
          </p:cNvPr>
          <p:cNvSpPr txBox="1"/>
          <p:nvPr/>
        </p:nvSpPr>
        <p:spPr>
          <a:xfrm>
            <a:off x="7426625" y="97947"/>
            <a:ext cx="2895600" cy="4154984"/>
          </a:xfrm>
          <a:prstGeom prst="rect">
            <a:avLst/>
          </a:prstGeom>
          <a:noFill/>
        </p:spPr>
        <p:txBody>
          <a:bodyPr wrap="square" rtlCol="0">
            <a:spAutoFit/>
          </a:bodyPr>
          <a:lstStyle/>
          <a:p>
            <a:r>
              <a:rPr lang="en-US" sz="2400" dirty="0"/>
              <a:t>Historical</a:t>
            </a:r>
          </a:p>
          <a:p>
            <a:endParaRPr lang="en-US" sz="2400" dirty="0"/>
          </a:p>
          <a:p>
            <a:r>
              <a:rPr lang="en-US" sz="2400" dirty="0"/>
              <a:t>Box around Historical</a:t>
            </a:r>
          </a:p>
          <a:p>
            <a:endParaRPr lang="en-US" sz="2400" dirty="0"/>
          </a:p>
          <a:p>
            <a:r>
              <a:rPr lang="en-US" sz="2400" dirty="0"/>
              <a:t>CMIP Multiplier</a:t>
            </a:r>
          </a:p>
          <a:p>
            <a:endParaRPr lang="en-US" sz="2400" dirty="0"/>
          </a:p>
          <a:p>
            <a:r>
              <a:rPr lang="en-US" sz="2400" dirty="0"/>
              <a:t>CMIP Error Model</a:t>
            </a:r>
          </a:p>
          <a:p>
            <a:endParaRPr lang="en-US" sz="2400" dirty="0"/>
          </a:p>
          <a:p>
            <a:r>
              <a:rPr lang="en-US" sz="2400" dirty="0"/>
              <a:t>Paleo</a:t>
            </a:r>
          </a:p>
          <a:p>
            <a:endParaRPr lang="en-US" sz="2400" dirty="0"/>
          </a:p>
          <a:p>
            <a:r>
              <a:rPr lang="en-US" sz="2400" dirty="0"/>
              <a:t>All-encompassing</a:t>
            </a:r>
          </a:p>
        </p:txBody>
      </p:sp>
      <p:sp>
        <p:nvSpPr>
          <p:cNvPr id="8" name="Oval 7">
            <a:extLst>
              <a:ext uri="{FF2B5EF4-FFF2-40B4-BE49-F238E27FC236}">
                <a16:creationId xmlns:a16="http://schemas.microsoft.com/office/drawing/2014/main" id="{54B3837F-4C3E-4E80-AE0A-13CE91F5270B}"/>
              </a:ext>
            </a:extLst>
          </p:cNvPr>
          <p:cNvSpPr/>
          <p:nvPr/>
        </p:nvSpPr>
        <p:spPr>
          <a:xfrm>
            <a:off x="7159925" y="1709126"/>
            <a:ext cx="152400" cy="152400"/>
          </a:xfrm>
          <a:prstGeom prst="ellipse">
            <a:avLst/>
          </a:prstGeom>
          <a:solidFill>
            <a:srgbClr val="FFFFB3"/>
          </a:solidFill>
          <a:ln>
            <a:solidFill>
              <a:srgbClr val="FFFF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F68E0A43-8C41-47D6-B294-64315896C5CE}"/>
              </a:ext>
            </a:extLst>
          </p:cNvPr>
          <p:cNvSpPr/>
          <p:nvPr/>
        </p:nvSpPr>
        <p:spPr>
          <a:xfrm>
            <a:off x="7159925" y="3189446"/>
            <a:ext cx="152400" cy="152400"/>
          </a:xfrm>
          <a:prstGeom prst="ellipse">
            <a:avLst/>
          </a:prstGeom>
          <a:solidFill>
            <a:srgbClr val="B3DE69"/>
          </a:solidFill>
          <a:ln>
            <a:solidFill>
              <a:srgbClr val="B3DE6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CA0C7AB6-EEDE-4952-8C39-8BDE70FDC6EF}"/>
              </a:ext>
            </a:extLst>
          </p:cNvPr>
          <p:cNvSpPr/>
          <p:nvPr/>
        </p:nvSpPr>
        <p:spPr>
          <a:xfrm>
            <a:off x="7159925" y="3936521"/>
            <a:ext cx="152400" cy="152400"/>
          </a:xfrm>
          <a:prstGeom prst="ellipse">
            <a:avLst/>
          </a:prstGeom>
          <a:solidFill>
            <a:srgbClr val="BEBADA"/>
          </a:solidFill>
          <a:ln>
            <a:solidFill>
              <a:srgbClr val="BEB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BCD4AC37-E6B9-4718-AA44-8A145572EAF7}"/>
              </a:ext>
            </a:extLst>
          </p:cNvPr>
          <p:cNvSpPr/>
          <p:nvPr/>
        </p:nvSpPr>
        <p:spPr>
          <a:xfrm>
            <a:off x="7165680" y="2465376"/>
            <a:ext cx="152400" cy="152400"/>
          </a:xfrm>
          <a:prstGeom prst="ellipse">
            <a:avLst/>
          </a:prstGeom>
          <a:solidFill>
            <a:srgbClr val="FDB462"/>
          </a:solidFill>
          <a:ln>
            <a:solidFill>
              <a:srgbClr val="FDB46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919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2D7EBB7A-8397-4368-AF30-8390A0E715E6}"/>
              </a:ext>
            </a:extLst>
          </p:cNvPr>
          <p:cNvPicPr>
            <a:picLocks noChangeAspect="1"/>
          </p:cNvPicPr>
          <p:nvPr/>
        </p:nvPicPr>
        <p:blipFill rotWithShape="1">
          <a:blip r:embed="rId2">
            <a:extLst>
              <a:ext uri="{28A0092B-C50C-407E-A947-70E740481C1C}">
                <a14:useLocalDpi xmlns:a14="http://schemas.microsoft.com/office/drawing/2010/main" val="0"/>
              </a:ext>
            </a:extLst>
          </a:blip>
          <a:srcRect l="6415" t="11255" r="9174" b="6585"/>
          <a:stretch/>
        </p:blipFill>
        <p:spPr>
          <a:xfrm>
            <a:off x="6357666" y="3053751"/>
            <a:ext cx="4313209" cy="3148641"/>
          </a:xfrm>
          <a:prstGeom prst="rect">
            <a:avLst/>
          </a:prstGeom>
        </p:spPr>
      </p:pic>
      <p:pic>
        <p:nvPicPr>
          <p:cNvPr id="3" name="Picture 2">
            <a:extLst>
              <a:ext uri="{FF2B5EF4-FFF2-40B4-BE49-F238E27FC236}">
                <a16:creationId xmlns:a16="http://schemas.microsoft.com/office/drawing/2014/main" id="{71DF079C-B44F-4CE9-B302-37D64323E379}"/>
              </a:ext>
            </a:extLst>
          </p:cNvPr>
          <p:cNvPicPr>
            <a:picLocks noChangeAspect="1"/>
          </p:cNvPicPr>
          <p:nvPr/>
        </p:nvPicPr>
        <p:blipFill rotWithShape="1">
          <a:blip r:embed="rId3">
            <a:extLst>
              <a:ext uri="{28A0092B-C50C-407E-A947-70E740481C1C}">
                <a14:useLocalDpi xmlns:a14="http://schemas.microsoft.com/office/drawing/2010/main" val="0"/>
              </a:ext>
            </a:extLst>
          </a:blip>
          <a:srcRect l="5581" t="7868" r="8772"/>
          <a:stretch/>
        </p:blipFill>
        <p:spPr>
          <a:xfrm>
            <a:off x="940279" y="2984740"/>
            <a:ext cx="4632385" cy="3737409"/>
          </a:xfrm>
          <a:prstGeom prst="rect">
            <a:avLst/>
          </a:prstGeom>
        </p:spPr>
      </p:pic>
      <p:sp>
        <p:nvSpPr>
          <p:cNvPr id="4" name="TextBox 3">
            <a:extLst>
              <a:ext uri="{FF2B5EF4-FFF2-40B4-BE49-F238E27FC236}">
                <a16:creationId xmlns:a16="http://schemas.microsoft.com/office/drawing/2014/main" id="{4723CB23-C83B-4C4C-8F1A-782AB648AFD4}"/>
              </a:ext>
            </a:extLst>
          </p:cNvPr>
          <p:cNvSpPr txBox="1"/>
          <p:nvPr/>
        </p:nvSpPr>
        <p:spPr>
          <a:xfrm>
            <a:off x="327804" y="267419"/>
            <a:ext cx="11637034" cy="2585323"/>
          </a:xfrm>
          <a:prstGeom prst="rect">
            <a:avLst/>
          </a:prstGeom>
          <a:noFill/>
        </p:spPr>
        <p:txBody>
          <a:bodyPr wrap="square" rtlCol="0">
            <a:spAutoFit/>
          </a:bodyPr>
          <a:lstStyle/>
          <a:p>
            <a:r>
              <a:rPr lang="en-US" dirty="0"/>
              <a:t>Next steps (once I get mpi4py working on Comet): </a:t>
            </a:r>
          </a:p>
          <a:p>
            <a:pPr marL="342900" indent="-342900">
              <a:buAutoNum type="arabicPeriod"/>
            </a:pPr>
            <a:r>
              <a:rPr lang="en-US" dirty="0"/>
              <a:t>See how the figures below change when using the parameters estimated using the bias-corrected CMIP data instead of the multiplier CMIP data.</a:t>
            </a:r>
          </a:p>
          <a:p>
            <a:pPr marL="342900" indent="-342900">
              <a:buAutoNum type="arabicPeriod"/>
            </a:pPr>
            <a:r>
              <a:rPr lang="en-US" dirty="0"/>
              <a:t>See how the variance decomposition figures change</a:t>
            </a:r>
          </a:p>
          <a:p>
            <a:pPr marL="342900" indent="-342900">
              <a:buAutoNum type="arabicPeriod"/>
            </a:pPr>
            <a:endParaRPr lang="en-US" dirty="0"/>
          </a:p>
          <a:p>
            <a:r>
              <a:rPr lang="en-US" dirty="0"/>
              <a:t>Note: The CMIP ranges in these figures are based on synthetic data generated from the parameters fit to the CMIP-&gt;VIC multiplier time series. The actual CMIP-&gt;VIC time series will have different seasonality in the first figure that the synthetic data won’t capture because we’re only looking at changes in annual data and downscaling to monthly data using historical neighbors. The CMIP-&gt;VIC data has different monthly multipliers/deltas on P and T, resulting in changing Q seasonality.</a:t>
            </a:r>
          </a:p>
        </p:txBody>
      </p:sp>
    </p:spTree>
    <p:extLst>
      <p:ext uri="{BB962C8B-B14F-4D97-AF65-F5344CB8AC3E}">
        <p14:creationId xmlns:p14="http://schemas.microsoft.com/office/powerpoint/2010/main" val="171993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425</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Julianne Quinn</dc:creator>
  <cp:lastModifiedBy>Julianne Quinn</cp:lastModifiedBy>
  <cp:revision>17</cp:revision>
  <dcterms:created xsi:type="dcterms:W3CDTF">2020-01-06T01:09:23Z</dcterms:created>
  <dcterms:modified xsi:type="dcterms:W3CDTF">2020-01-06T04:09:42Z</dcterms:modified>
</cp:coreProperties>
</file>