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</p:sldIdLst>
  <p:sldSz cx="30267275" cy="42794238"/>
  <p:notesSz cx="7004050" cy="9290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>
        <p:scale>
          <a:sx n="25" d="100"/>
          <a:sy n="25" d="100"/>
        </p:scale>
        <p:origin x="1104" y="12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CCCB-51B3-43A4-8790-B098EA977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3410" y="7003597"/>
            <a:ext cx="22700456" cy="14898735"/>
          </a:xfrm>
        </p:spPr>
        <p:txBody>
          <a:bodyPr anchor="b"/>
          <a:lstStyle>
            <a:lvl1pPr algn="ctr">
              <a:defRPr sz="14896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E4B0B-51D6-4B8A-B312-538A9B20A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5958"/>
            </a:lvl1pPr>
            <a:lvl2pPr marL="1135045" indent="0" algn="ctr">
              <a:buNone/>
              <a:defRPr sz="4965"/>
            </a:lvl2pPr>
            <a:lvl3pPr marL="2270089" indent="0" algn="ctr">
              <a:buNone/>
              <a:defRPr sz="4469"/>
            </a:lvl3pPr>
            <a:lvl4pPr marL="3405134" indent="0" algn="ctr">
              <a:buNone/>
              <a:defRPr sz="3972"/>
            </a:lvl4pPr>
            <a:lvl5pPr marL="4540179" indent="0" algn="ctr">
              <a:buNone/>
              <a:defRPr sz="3972"/>
            </a:lvl5pPr>
            <a:lvl6pPr marL="5675224" indent="0" algn="ctr">
              <a:buNone/>
              <a:defRPr sz="3972"/>
            </a:lvl6pPr>
            <a:lvl7pPr marL="6810268" indent="0" algn="ctr">
              <a:buNone/>
              <a:defRPr sz="3972"/>
            </a:lvl7pPr>
            <a:lvl8pPr marL="7945313" indent="0" algn="ctr">
              <a:buNone/>
              <a:defRPr sz="3972"/>
            </a:lvl8pPr>
            <a:lvl9pPr marL="9080358" indent="0" algn="ctr">
              <a:buNone/>
              <a:defRPr sz="3972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F8A92-107A-43C7-8409-D3E3B24C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323F2-D1B6-4AFA-8E75-3C5551DE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11976-7436-4CAD-B0D9-9C224708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0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2233-DBF7-4652-9859-6D1231FF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1116D-3F6D-417E-A804-0AB733AD6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41E9A-3AE9-4A37-BE4C-D62E54C0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3325C-E992-4BF5-9E7A-7453EF31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8DFE1-A1D5-4323-8710-CAF1E170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4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4DB81-769A-466B-AD47-3F74AE6CF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660019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778DB-9EB2-4C5B-BA19-BF291D972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80875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8DB09-063D-4BE8-BBB0-107656FB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11BBF-A217-4645-B89C-8BEC86F5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B9F49-5B70-494A-9A5F-10B72892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60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9426517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267275" cy="53492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37444959"/>
            <a:ext cx="30267275" cy="5349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037" y="42504519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8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77EE-C3FF-4E1C-94DB-257D002F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AC02A-E964-4682-812C-5F0D404E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59239-2C9A-42C9-9D3D-23FCB219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FBB00-ACFB-456F-B985-9669C7AF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C4ED6-46A2-4BE7-9F21-8B03B88E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8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C112-4CAA-4D18-AAF9-470F2464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111" y="10668848"/>
            <a:ext cx="26105525" cy="17801211"/>
          </a:xfrm>
        </p:spPr>
        <p:txBody>
          <a:bodyPr anchor="b"/>
          <a:lstStyle>
            <a:lvl1pPr>
              <a:defRPr sz="14896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B1B37-4EC7-43B9-B672-0A0922829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111" y="28638465"/>
            <a:ext cx="26105525" cy="9361236"/>
          </a:xfrm>
        </p:spPr>
        <p:txBody>
          <a:bodyPr/>
          <a:lstStyle>
            <a:lvl1pPr marL="0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1pPr>
            <a:lvl2pPr marL="1135045" indent="0">
              <a:buNone/>
              <a:defRPr sz="4965">
                <a:solidFill>
                  <a:schemeClr val="tx1">
                    <a:tint val="75000"/>
                  </a:schemeClr>
                </a:solidFill>
              </a:defRPr>
            </a:lvl2pPr>
            <a:lvl3pPr marL="2270089" indent="0">
              <a:buNone/>
              <a:defRPr sz="4469">
                <a:solidFill>
                  <a:schemeClr val="tx1">
                    <a:tint val="75000"/>
                  </a:schemeClr>
                </a:solidFill>
              </a:defRPr>
            </a:lvl3pPr>
            <a:lvl4pPr marL="3405134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4pPr>
            <a:lvl5pPr marL="4540179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5pPr>
            <a:lvl6pPr marL="5675224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6pPr>
            <a:lvl7pPr marL="6810268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7pPr>
            <a:lvl8pPr marL="7945313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8pPr>
            <a:lvl9pPr marL="9080358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C66-11D3-460B-97F4-6D0264CE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A6F3B-EC3A-4FB0-8341-85875A6B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B26F2-1C9F-480A-8A0B-9CD8191F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4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0DFC-E386-42E5-A24B-396BFC90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657FD-2033-4FAA-888D-6EF9F85C4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5EAAF-1A89-4817-B844-8F06B61C0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3AA33-555D-4E5A-ABA0-85A5FA4B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FAFFF-378A-4564-AA9C-2F5C15E0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838BB-AD11-4DF9-83A7-CCCA1C05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3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437B-2340-4EE8-96FB-29278E90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817" y="2278400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73863-9D22-4B20-9C3D-B42CA2E6B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4819" y="10490535"/>
            <a:ext cx="12804475" cy="5141249"/>
          </a:xfrm>
        </p:spPr>
        <p:txBody>
          <a:bodyPr anchor="b"/>
          <a:lstStyle>
            <a:lvl1pPr marL="0" indent="0">
              <a:buNone/>
              <a:defRPr sz="5958" b="1"/>
            </a:lvl1pPr>
            <a:lvl2pPr marL="1135045" indent="0">
              <a:buNone/>
              <a:defRPr sz="4965" b="1"/>
            </a:lvl2pPr>
            <a:lvl3pPr marL="2270089" indent="0">
              <a:buNone/>
              <a:defRPr sz="4469" b="1"/>
            </a:lvl3pPr>
            <a:lvl4pPr marL="3405134" indent="0">
              <a:buNone/>
              <a:defRPr sz="3972" b="1"/>
            </a:lvl4pPr>
            <a:lvl5pPr marL="4540179" indent="0">
              <a:buNone/>
              <a:defRPr sz="3972" b="1"/>
            </a:lvl5pPr>
            <a:lvl6pPr marL="5675224" indent="0">
              <a:buNone/>
              <a:defRPr sz="3972" b="1"/>
            </a:lvl6pPr>
            <a:lvl7pPr marL="6810268" indent="0">
              <a:buNone/>
              <a:defRPr sz="3972" b="1"/>
            </a:lvl7pPr>
            <a:lvl8pPr marL="7945313" indent="0">
              <a:buNone/>
              <a:defRPr sz="3972" b="1"/>
            </a:lvl8pPr>
            <a:lvl9pPr marL="9080358" indent="0">
              <a:buNone/>
              <a:defRPr sz="397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47548-B748-44BC-B03D-58EFBBF55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4819" y="15631784"/>
            <a:ext cx="12804475" cy="2299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C5888-DE5F-45F0-8B68-BCA30292A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22808" y="10490535"/>
            <a:ext cx="12867534" cy="5141249"/>
          </a:xfrm>
        </p:spPr>
        <p:txBody>
          <a:bodyPr anchor="b"/>
          <a:lstStyle>
            <a:lvl1pPr marL="0" indent="0">
              <a:buNone/>
              <a:defRPr sz="5958" b="1"/>
            </a:lvl1pPr>
            <a:lvl2pPr marL="1135045" indent="0">
              <a:buNone/>
              <a:defRPr sz="4965" b="1"/>
            </a:lvl2pPr>
            <a:lvl3pPr marL="2270089" indent="0">
              <a:buNone/>
              <a:defRPr sz="4469" b="1"/>
            </a:lvl3pPr>
            <a:lvl4pPr marL="3405134" indent="0">
              <a:buNone/>
              <a:defRPr sz="3972" b="1"/>
            </a:lvl4pPr>
            <a:lvl5pPr marL="4540179" indent="0">
              <a:buNone/>
              <a:defRPr sz="3972" b="1"/>
            </a:lvl5pPr>
            <a:lvl6pPr marL="5675224" indent="0">
              <a:buNone/>
              <a:defRPr sz="3972" b="1"/>
            </a:lvl6pPr>
            <a:lvl7pPr marL="6810268" indent="0">
              <a:buNone/>
              <a:defRPr sz="3972" b="1"/>
            </a:lvl7pPr>
            <a:lvl8pPr marL="7945313" indent="0">
              <a:buNone/>
              <a:defRPr sz="3972" b="1"/>
            </a:lvl8pPr>
            <a:lvl9pPr marL="9080358" indent="0">
              <a:buNone/>
              <a:defRPr sz="397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BAE93-AF57-4F4C-82E8-C69FB776F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22808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7BE79-A34A-4965-AF5C-E8F25318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3/3/2018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701F3-AE95-448E-9056-694DF26A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39B19-9380-4316-8FD7-F363A1B6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8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B83E-5A8B-4AEB-800E-2A01494D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B76FB-669F-47A0-A4BA-FF595341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B5B92-E29E-4C94-B53E-AC5A74C0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17867-2FA6-4B2D-9F3D-020E33FB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4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0EAE2-11D7-4805-B22F-8413FACF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1E3B2-D2E4-4CD7-9CF1-CA38D3A0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9CFEA-BA8C-4D89-83DA-696FB11F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F875-6651-4E5B-9DD8-E1A5C5946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819" y="2852949"/>
            <a:ext cx="9761983" cy="9985322"/>
          </a:xfrm>
        </p:spPr>
        <p:txBody>
          <a:bodyPr anchor="b"/>
          <a:lstStyle>
            <a:lvl1pPr>
              <a:defRPr sz="7944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D4AC1-BDC0-44AA-A494-1370E9FF3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7534" y="6161581"/>
            <a:ext cx="15322808" cy="30411646"/>
          </a:xfrm>
        </p:spPr>
        <p:txBody>
          <a:bodyPr/>
          <a:lstStyle>
            <a:lvl1pPr>
              <a:defRPr sz="7944"/>
            </a:lvl1pPr>
            <a:lvl2pPr>
              <a:defRPr sz="6951"/>
            </a:lvl2pPr>
            <a:lvl3pPr>
              <a:defRPr sz="5958"/>
            </a:lvl3pPr>
            <a:lvl4pPr>
              <a:defRPr sz="4965"/>
            </a:lvl4pPr>
            <a:lvl5pPr>
              <a:defRPr sz="4965"/>
            </a:lvl5pPr>
            <a:lvl6pPr>
              <a:defRPr sz="4965"/>
            </a:lvl6pPr>
            <a:lvl7pPr>
              <a:defRPr sz="4965"/>
            </a:lvl7pPr>
            <a:lvl8pPr>
              <a:defRPr sz="4965"/>
            </a:lvl8pPr>
            <a:lvl9pPr>
              <a:defRPr sz="496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161AE-0367-4753-ABEB-835C80F40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4819" y="12838271"/>
            <a:ext cx="9761983" cy="23784486"/>
          </a:xfrm>
        </p:spPr>
        <p:txBody>
          <a:bodyPr/>
          <a:lstStyle>
            <a:lvl1pPr marL="0" indent="0">
              <a:buNone/>
              <a:defRPr sz="3972"/>
            </a:lvl1pPr>
            <a:lvl2pPr marL="1135045" indent="0">
              <a:buNone/>
              <a:defRPr sz="3476"/>
            </a:lvl2pPr>
            <a:lvl3pPr marL="2270089" indent="0">
              <a:buNone/>
              <a:defRPr sz="2979"/>
            </a:lvl3pPr>
            <a:lvl4pPr marL="3405134" indent="0">
              <a:buNone/>
              <a:defRPr sz="2483"/>
            </a:lvl4pPr>
            <a:lvl5pPr marL="4540179" indent="0">
              <a:buNone/>
              <a:defRPr sz="2483"/>
            </a:lvl5pPr>
            <a:lvl6pPr marL="5675224" indent="0">
              <a:buNone/>
              <a:defRPr sz="2483"/>
            </a:lvl6pPr>
            <a:lvl7pPr marL="6810268" indent="0">
              <a:buNone/>
              <a:defRPr sz="2483"/>
            </a:lvl7pPr>
            <a:lvl8pPr marL="7945313" indent="0">
              <a:buNone/>
              <a:defRPr sz="2483"/>
            </a:lvl8pPr>
            <a:lvl9pPr marL="9080358" indent="0">
              <a:buNone/>
              <a:defRPr sz="24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06176-32D9-4582-B7F3-C68931BD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6878E-28E8-4C63-BDB7-68E2EC0D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42253-67EB-4BD5-B8E2-FABA3C7F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4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468C-3E1D-49A3-991A-F91D6A9F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819" y="2852949"/>
            <a:ext cx="9761983" cy="9985322"/>
          </a:xfrm>
        </p:spPr>
        <p:txBody>
          <a:bodyPr anchor="b"/>
          <a:lstStyle>
            <a:lvl1pPr>
              <a:defRPr sz="7944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BA820-158C-45F1-8ED8-15391B919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67534" y="6161581"/>
            <a:ext cx="15322808" cy="30411646"/>
          </a:xfrm>
        </p:spPr>
        <p:txBody>
          <a:bodyPr/>
          <a:lstStyle>
            <a:lvl1pPr marL="0" indent="0">
              <a:buNone/>
              <a:defRPr sz="7944"/>
            </a:lvl1pPr>
            <a:lvl2pPr marL="1135045" indent="0">
              <a:buNone/>
              <a:defRPr sz="6951"/>
            </a:lvl2pPr>
            <a:lvl3pPr marL="2270089" indent="0">
              <a:buNone/>
              <a:defRPr sz="5958"/>
            </a:lvl3pPr>
            <a:lvl4pPr marL="3405134" indent="0">
              <a:buNone/>
              <a:defRPr sz="4965"/>
            </a:lvl4pPr>
            <a:lvl5pPr marL="4540179" indent="0">
              <a:buNone/>
              <a:defRPr sz="4965"/>
            </a:lvl5pPr>
            <a:lvl6pPr marL="5675224" indent="0">
              <a:buNone/>
              <a:defRPr sz="4965"/>
            </a:lvl6pPr>
            <a:lvl7pPr marL="6810268" indent="0">
              <a:buNone/>
              <a:defRPr sz="4965"/>
            </a:lvl7pPr>
            <a:lvl8pPr marL="7945313" indent="0">
              <a:buNone/>
              <a:defRPr sz="4965"/>
            </a:lvl8pPr>
            <a:lvl9pPr marL="9080358" indent="0">
              <a:buNone/>
              <a:defRPr sz="4965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DD3EB-0438-44BD-B252-DAA7D605C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4819" y="12838271"/>
            <a:ext cx="9761983" cy="23784486"/>
          </a:xfrm>
        </p:spPr>
        <p:txBody>
          <a:bodyPr/>
          <a:lstStyle>
            <a:lvl1pPr marL="0" indent="0">
              <a:buNone/>
              <a:defRPr sz="3972"/>
            </a:lvl1pPr>
            <a:lvl2pPr marL="1135045" indent="0">
              <a:buNone/>
              <a:defRPr sz="3476"/>
            </a:lvl2pPr>
            <a:lvl3pPr marL="2270089" indent="0">
              <a:buNone/>
              <a:defRPr sz="2979"/>
            </a:lvl3pPr>
            <a:lvl4pPr marL="3405134" indent="0">
              <a:buNone/>
              <a:defRPr sz="2483"/>
            </a:lvl4pPr>
            <a:lvl5pPr marL="4540179" indent="0">
              <a:buNone/>
              <a:defRPr sz="2483"/>
            </a:lvl5pPr>
            <a:lvl6pPr marL="5675224" indent="0">
              <a:buNone/>
              <a:defRPr sz="2483"/>
            </a:lvl6pPr>
            <a:lvl7pPr marL="6810268" indent="0">
              <a:buNone/>
              <a:defRPr sz="2483"/>
            </a:lvl7pPr>
            <a:lvl8pPr marL="7945313" indent="0">
              <a:buNone/>
              <a:defRPr sz="2483"/>
            </a:lvl8pPr>
            <a:lvl9pPr marL="9080358" indent="0">
              <a:buNone/>
              <a:defRPr sz="24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0060F-704B-4F48-A0B4-D9C658B9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CFBEB-2E0D-459C-B4FA-6792C383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E5DA3-4EBB-4A1B-937D-3970C9D7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6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1DAF6-BC87-4829-BF08-2390D9C5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875" y="2278400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8F0DD-4AA9-4C95-95D6-14F24B0E5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C69FA-B4DA-4ECF-8254-A71F8E471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80875" y="39663922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3/3/2018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B85D1-9B3B-4654-86A2-A8F8A85DF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26035" y="39663922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A0029-808E-457A-B4E9-A1544FF10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376263" y="39663922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2270089" rtl="0" eaLnBrk="1" latinLnBrk="0" hangingPunct="1">
        <a:lnSpc>
          <a:spcPct val="90000"/>
        </a:lnSpc>
        <a:spcBef>
          <a:spcPct val="0"/>
        </a:spcBef>
        <a:buNone/>
        <a:defRPr sz="109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522" indent="-567522" algn="l" defTabSz="2270089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6951" kern="1200">
          <a:solidFill>
            <a:schemeClr val="tx1"/>
          </a:solidFill>
          <a:latin typeface="+mn-lt"/>
          <a:ea typeface="+mn-ea"/>
          <a:cs typeface="+mn-cs"/>
        </a:defRPr>
      </a:lvl1pPr>
      <a:lvl2pPr marL="1702567" indent="-567522" algn="l" defTabSz="2270089" rtl="0" eaLnBrk="1" latinLnBrk="0" hangingPunct="1">
        <a:lnSpc>
          <a:spcPct val="90000"/>
        </a:lnSpc>
        <a:spcBef>
          <a:spcPts val="1241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2837612" indent="-567522" algn="l" defTabSz="2270089" rtl="0" eaLnBrk="1" latinLnBrk="0" hangingPunct="1">
        <a:lnSpc>
          <a:spcPct val="90000"/>
        </a:lnSpc>
        <a:spcBef>
          <a:spcPts val="1241"/>
        </a:spcBef>
        <a:buFont typeface="Arial" panose="020B0604020202020204" pitchFamily="34" charset="0"/>
        <a:buChar char="•"/>
        <a:defRPr sz="4965" kern="1200">
          <a:solidFill>
            <a:schemeClr val="tx1"/>
          </a:solidFill>
          <a:latin typeface="+mn-lt"/>
          <a:ea typeface="+mn-ea"/>
          <a:cs typeface="+mn-cs"/>
        </a:defRPr>
      </a:lvl3pPr>
      <a:lvl4pPr marL="3972657" indent="-567522" algn="l" defTabSz="2270089" rtl="0" eaLnBrk="1" latinLnBrk="0" hangingPunct="1">
        <a:lnSpc>
          <a:spcPct val="90000"/>
        </a:lnSpc>
        <a:spcBef>
          <a:spcPts val="1241"/>
        </a:spcBef>
        <a:buFont typeface="Arial" panose="020B0604020202020204" pitchFamily="34" charset="0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4pPr>
      <a:lvl5pPr marL="5107701" indent="-567522" algn="l" defTabSz="2270089" rtl="0" eaLnBrk="1" latinLnBrk="0" hangingPunct="1">
        <a:lnSpc>
          <a:spcPct val="90000"/>
        </a:lnSpc>
        <a:spcBef>
          <a:spcPts val="1241"/>
        </a:spcBef>
        <a:buFont typeface="Arial" panose="020B0604020202020204" pitchFamily="34" charset="0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5pPr>
      <a:lvl6pPr marL="6242746" indent="-567522" algn="l" defTabSz="2270089" rtl="0" eaLnBrk="1" latinLnBrk="0" hangingPunct="1">
        <a:lnSpc>
          <a:spcPct val="90000"/>
        </a:lnSpc>
        <a:spcBef>
          <a:spcPts val="1241"/>
        </a:spcBef>
        <a:buFont typeface="Arial" panose="020B0604020202020204" pitchFamily="34" charset="0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6pPr>
      <a:lvl7pPr marL="7377791" indent="-567522" algn="l" defTabSz="2270089" rtl="0" eaLnBrk="1" latinLnBrk="0" hangingPunct="1">
        <a:lnSpc>
          <a:spcPct val="90000"/>
        </a:lnSpc>
        <a:spcBef>
          <a:spcPts val="1241"/>
        </a:spcBef>
        <a:buFont typeface="Arial" panose="020B0604020202020204" pitchFamily="34" charset="0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7pPr>
      <a:lvl8pPr marL="8512835" indent="-567522" algn="l" defTabSz="2270089" rtl="0" eaLnBrk="1" latinLnBrk="0" hangingPunct="1">
        <a:lnSpc>
          <a:spcPct val="90000"/>
        </a:lnSpc>
        <a:spcBef>
          <a:spcPts val="1241"/>
        </a:spcBef>
        <a:buFont typeface="Arial" panose="020B0604020202020204" pitchFamily="34" charset="0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8pPr>
      <a:lvl9pPr marL="9647880" indent="-567522" algn="l" defTabSz="2270089" rtl="0" eaLnBrk="1" latinLnBrk="0" hangingPunct="1">
        <a:lnSpc>
          <a:spcPct val="90000"/>
        </a:lnSpc>
        <a:spcBef>
          <a:spcPts val="1241"/>
        </a:spcBef>
        <a:buFont typeface="Arial" panose="020B0604020202020204" pitchFamily="34" charset="0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1pPr>
      <a:lvl2pPr marL="1135045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2pPr>
      <a:lvl3pPr marL="2270089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3pPr>
      <a:lvl4pPr marL="3405134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4pPr>
      <a:lvl5pPr marL="4540179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5pPr>
      <a:lvl6pPr marL="5675224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6pPr>
      <a:lvl7pPr marL="6810268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7pPr>
      <a:lvl8pPr marL="7945313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8pPr>
      <a:lvl9pPr marL="9080358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5375752" y="210166"/>
            <a:ext cx="19507200" cy="321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3940" tIns="434850" rIns="173940" bIns="43485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7600" b="1" dirty="0">
                <a:solidFill>
                  <a:schemeClr val="bg2"/>
                </a:solidFill>
                <a:latin typeface="+mn-lt"/>
              </a:rPr>
              <a:t>Ischaemic Stroke Lesion Segmentation on Acute NCCT using Convolutional Neural Networks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4570801" y="3120414"/>
            <a:ext cx="21117102" cy="222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173940" rIns="173940" bIns="17394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600" b="1" dirty="0">
                <a:solidFill>
                  <a:schemeClr val="bg2"/>
                </a:solidFill>
                <a:latin typeface="+mn-lt"/>
              </a:rPr>
              <a:t>Danny Wray | MEng Computer Science with Study Abroad</a:t>
            </a:r>
            <a:endParaRPr lang="en-US" sz="4600" b="1" baseline="30000" dirty="0">
              <a:solidFill>
                <a:schemeClr val="bg2"/>
              </a:solidFill>
              <a:latin typeface="+mn-lt"/>
            </a:endParaRPr>
          </a:p>
          <a:p>
            <a:pPr algn="ctr" eaLnBrk="1" hangingPunct="1"/>
            <a:r>
              <a:rPr lang="en-US" sz="4600" dirty="0">
                <a:solidFill>
                  <a:schemeClr val="bg2"/>
                </a:solidFill>
                <a:latin typeface="+mn-lt"/>
              </a:rPr>
              <a:t>Supervised by Dr Majid Mirmehdi and Dr Philip Clatworthy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51557" y="39380319"/>
            <a:ext cx="4733746" cy="2396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86970" tIns="43485" rIns="86970" bIns="43485" rtlCol="0">
            <a:spAutoFit/>
          </a:bodyPr>
          <a:lstStyle/>
          <a:p>
            <a:r>
              <a:rPr lang="en-US" sz="3000" b="1" dirty="0"/>
              <a:t>Danny Wray</a:t>
            </a:r>
          </a:p>
          <a:p>
            <a:r>
              <a:rPr lang="en-US" sz="3000" dirty="0"/>
              <a:t>University of Bristol</a:t>
            </a:r>
          </a:p>
          <a:p>
            <a:r>
              <a:rPr lang="en-US" sz="3000" dirty="0"/>
              <a:t>dw14986@bristol.ac.uk</a:t>
            </a:r>
          </a:p>
          <a:p>
            <a:r>
              <a:rPr lang="en-US" sz="3000" dirty="0"/>
              <a:t>linkedin.com/in/danny-wray/</a:t>
            </a:r>
          </a:p>
          <a:p>
            <a:r>
              <a:rPr lang="en-US" sz="3000" dirty="0"/>
              <a:t>07770 148828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51557" y="38221311"/>
            <a:ext cx="2385859" cy="918816"/>
          </a:xfrm>
          <a:prstGeom prst="rect">
            <a:avLst/>
          </a:prstGeom>
          <a:noFill/>
        </p:spPr>
        <p:txBody>
          <a:bodyPr wrap="none" lIns="86970" tIns="43485" rIns="86970" bIns="43485" rtlCol="0">
            <a:spAutoFit/>
          </a:bodyPr>
          <a:lstStyle/>
          <a:p>
            <a:r>
              <a:rPr lang="en-US" sz="5400" b="1" dirty="0"/>
              <a:t>Contact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681515" y="7132373"/>
            <a:ext cx="8407576" cy="5091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algn="just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200" u="sng" dirty="0">
                <a:latin typeface="Calibri" pitchFamily="34" charset="0"/>
              </a:rPr>
              <a:t>Stroke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GB" sz="3200" dirty="0">
                <a:latin typeface="Calibri" pitchFamily="34" charset="0"/>
              </a:rPr>
              <a:t>is a life-threatening condition in which blood supply to part of the brain is cut off, causing cells to become damaged and die.</a:t>
            </a:r>
          </a:p>
          <a:p>
            <a:pPr marL="571500" indent="-571500" algn="just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GB" sz="3200" dirty="0">
                <a:latin typeface="Calibri" pitchFamily="34" charset="0"/>
              </a:rPr>
              <a:t>In </a:t>
            </a:r>
            <a:r>
              <a:rPr lang="en-GB" sz="3200" u="sng" dirty="0">
                <a:latin typeface="Calibri" pitchFamily="34" charset="0"/>
              </a:rPr>
              <a:t>ischaemic stroke</a:t>
            </a:r>
            <a:r>
              <a:rPr lang="en-GB" sz="3200" dirty="0">
                <a:latin typeface="Calibri" pitchFamily="34" charset="0"/>
              </a:rPr>
              <a:t>, a clot forms or becomes lodged in a blood vessel in the brain, cutting off the flow of blood – and therefore oxygen – to the area that vessel usually supplies.</a:t>
            </a:r>
          </a:p>
          <a:p>
            <a:pPr marL="571500" indent="-571500" algn="just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itchFamily="34" charset="0"/>
              </a:rPr>
              <a:t>The sooner a stroke patient is treated, the better their chances of recovery.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681515" y="6240826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bg2"/>
                </a:solidFill>
              </a:rPr>
              <a:t>What is ischaemic stroke?</a:t>
            </a: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0929850" y="30462410"/>
            <a:ext cx="8407576" cy="607592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14350" indent="-514350" algn="just" eaLnBrk="1" hangingPunct="1">
              <a:spcAft>
                <a:spcPts val="1200"/>
              </a:spcAft>
              <a:buFont typeface="+mj-lt"/>
              <a:buAutoNum type="arabicPeriod"/>
            </a:pPr>
            <a:r>
              <a:rPr lang="en-US" sz="3200" dirty="0">
                <a:latin typeface="Calibri" pitchFamily="34" charset="0"/>
              </a:rPr>
              <a:t>Acquire and annotate a </a:t>
            </a:r>
            <a:r>
              <a:rPr lang="en-US" sz="3200" u="sng" dirty="0">
                <a:latin typeface="Calibri" pitchFamily="34" charset="0"/>
              </a:rPr>
              <a:t>dataset</a:t>
            </a:r>
            <a:r>
              <a:rPr lang="en-US" sz="3200" dirty="0">
                <a:latin typeface="Calibri" pitchFamily="34" charset="0"/>
              </a:rPr>
              <a:t> of acute NCCT scans of ischaemic stroke patients, labeled voxel-wise into core and background.</a:t>
            </a:r>
          </a:p>
          <a:p>
            <a:pPr marL="514350" indent="-514350" algn="just" eaLnBrk="1" hangingPunct="1">
              <a:spcAft>
                <a:spcPts val="1200"/>
              </a:spcAft>
              <a:buFont typeface="+mj-lt"/>
              <a:buAutoNum type="arabicPeriod"/>
            </a:pPr>
            <a:r>
              <a:rPr lang="en-US" sz="3200" u="sng" dirty="0">
                <a:latin typeface="Calibri" pitchFamily="34" charset="0"/>
              </a:rPr>
              <a:t>Evaluate</a:t>
            </a:r>
            <a:r>
              <a:rPr lang="en-US" sz="3200" dirty="0">
                <a:latin typeface="Calibri" pitchFamily="34" charset="0"/>
              </a:rPr>
              <a:t> the performance of various existing state-of-the-art CNN models on our dataset so as to better understand how a CNN learns the defining features of ischaemic core.</a:t>
            </a:r>
          </a:p>
          <a:p>
            <a:pPr marL="514350" indent="-514350" algn="just" eaLnBrk="1" hangingPunct="1">
              <a:spcAft>
                <a:spcPts val="1200"/>
              </a:spcAft>
              <a:buFont typeface="+mj-lt"/>
              <a:buAutoNum type="arabicPeriod"/>
            </a:pPr>
            <a:r>
              <a:rPr lang="en-US" sz="3200" dirty="0">
                <a:latin typeface="Calibri" pitchFamily="34" charset="0"/>
              </a:rPr>
              <a:t>Design an </a:t>
            </a:r>
            <a:r>
              <a:rPr lang="en-US" sz="3200" u="sng" dirty="0">
                <a:latin typeface="Calibri" pitchFamily="34" charset="0"/>
              </a:rPr>
              <a:t>improved</a:t>
            </a:r>
            <a:r>
              <a:rPr lang="en-US" sz="3200" dirty="0">
                <a:latin typeface="Calibri" pitchFamily="34" charset="0"/>
              </a:rPr>
              <a:t> network model which optimises segmentation on our data, inspired by the strengths and weaknesses of existing models, and other background research.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681515" y="29570863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bg2"/>
                </a:solidFill>
              </a:rPr>
              <a:t>Challenges</a:t>
            </a: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0929850" y="7132373"/>
            <a:ext cx="8407576" cy="5091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u="sng" dirty="0">
                <a:latin typeface="Calibri" pitchFamily="34" charset="0"/>
              </a:rPr>
              <a:t>computed tomography</a:t>
            </a:r>
            <a:r>
              <a:rPr lang="en-US" sz="3200" dirty="0">
                <a:latin typeface="Calibri" pitchFamily="34" charset="0"/>
              </a:rPr>
              <a:t> (CT) scan </a:t>
            </a:r>
            <a:r>
              <a:rPr lang="en-GB" sz="3200" dirty="0">
                <a:latin typeface="Calibri" pitchFamily="34" charset="0"/>
              </a:rPr>
              <a:t>uses x-rays to take a series of pictures of the body from different angles, which are then combined together into a 3D volume by a computer.</a:t>
            </a:r>
          </a:p>
          <a:p>
            <a:pPr marL="457200" indent="-457200" algn="just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GB" sz="3200" dirty="0">
                <a:latin typeface="Calibri" pitchFamily="34" charset="0"/>
              </a:rPr>
              <a:t>In certain cases, a contrast material is injected or drunk which will stand out on the CT scan. In a </a:t>
            </a:r>
            <a:r>
              <a:rPr lang="en-GB" sz="3200" u="sng" dirty="0">
                <a:latin typeface="Calibri" pitchFamily="34" charset="0"/>
              </a:rPr>
              <a:t>non-contrast CT </a:t>
            </a:r>
            <a:r>
              <a:rPr lang="en-GB" sz="3200" dirty="0">
                <a:latin typeface="Calibri" pitchFamily="34" charset="0"/>
              </a:rPr>
              <a:t>(NCCT), this is not done.</a:t>
            </a:r>
          </a:p>
          <a:p>
            <a:pPr marL="457200" indent="-457200" algn="just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GB" sz="3200" dirty="0">
                <a:latin typeface="Calibri" pitchFamily="34" charset="0"/>
              </a:rPr>
              <a:t>An </a:t>
            </a:r>
            <a:r>
              <a:rPr lang="en-GB" sz="3200" u="sng" dirty="0">
                <a:latin typeface="Calibri" pitchFamily="34" charset="0"/>
              </a:rPr>
              <a:t>acute</a:t>
            </a:r>
            <a:r>
              <a:rPr lang="en-GB" sz="3200" dirty="0">
                <a:latin typeface="Calibri" pitchFamily="34" charset="0"/>
              </a:rPr>
              <a:t> scan is taken shortly after symptom onset, when the stroke is in its ‘acute’ phase.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929850" y="6240826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bg2"/>
                </a:solidFill>
              </a:rPr>
              <a:t>What is acute NCCT?</a:t>
            </a: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0178184" y="30462410"/>
            <a:ext cx="8407576" cy="607592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14350" indent="-514350" algn="just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latin typeface="Calibri" pitchFamily="34" charset="0"/>
              </a:rPr>
              <a:t>Data Acquired:</a:t>
            </a:r>
            <a:r>
              <a:rPr lang="en-US" sz="3200" dirty="0">
                <a:latin typeface="Calibri" pitchFamily="34" charset="0"/>
              </a:rPr>
              <a:t> We have an unannotated dataset of NCCT scans with ethics approval for its use in this project. I am now working with Dr Clatworthy to label the scans.</a:t>
            </a:r>
          </a:p>
          <a:p>
            <a:pPr marL="514350" indent="-514350" algn="just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latin typeface="Calibri" pitchFamily="34" charset="0"/>
              </a:rPr>
              <a:t>Framework Prepared:</a:t>
            </a:r>
            <a:r>
              <a:rPr lang="en-US" sz="3200" dirty="0">
                <a:latin typeface="Calibri" pitchFamily="34" charset="0"/>
              </a:rPr>
              <a:t> The NiftyNet deep learning framework for medical image analysis has been installed and configured on BC4, ready to train models on labeled data.</a:t>
            </a:r>
          </a:p>
          <a:p>
            <a:pPr marL="514350" indent="-514350" algn="just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latin typeface="Calibri" pitchFamily="34" charset="0"/>
              </a:rPr>
              <a:t>Writing Dissertation: </a:t>
            </a:r>
            <a:r>
              <a:rPr lang="en-US" sz="3200" dirty="0">
                <a:latin typeface="Calibri" pitchFamily="34" charset="0"/>
              </a:rPr>
              <a:t>I have made significant progress on my dissertation, including drafts of introduction and background chapters.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0178184" y="29570863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bg2"/>
                </a:solidFill>
              </a:rPr>
              <a:t>Progress so far</a:t>
            </a: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681515" y="30462410"/>
            <a:ext cx="8407576" cy="607592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latin typeface="+mn-lt"/>
              </a:rPr>
              <a:t>Lack of Labeled Data: </a:t>
            </a:r>
            <a:r>
              <a:rPr lang="en-US" sz="3200" dirty="0">
                <a:latin typeface="+mn-lt"/>
              </a:rPr>
              <a:t>Deep learning typically requires a significant amount of labeled data. With fewer than thirty labeled CT volumes, we must take steps to avoid overfitting.</a:t>
            </a:r>
          </a:p>
          <a:p>
            <a:pPr marL="457200" indent="-457200" algn="just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latin typeface="+mn-lt"/>
              </a:rPr>
              <a:t>Computational Demands of 3D Data:</a:t>
            </a:r>
            <a:r>
              <a:rPr lang="en-US" sz="3200" dirty="0">
                <a:latin typeface="+mn-lt"/>
              </a:rPr>
              <a:t> Moving from 2D kernels to 3D exponentially increases the number of trainable weight parameters. </a:t>
            </a:r>
          </a:p>
          <a:p>
            <a:pPr marL="457200" indent="-457200" algn="just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latin typeface="+mn-lt"/>
              </a:rPr>
              <a:t>Subtlety of Early Ischaemic Changes:</a:t>
            </a:r>
            <a:r>
              <a:rPr lang="en-US" sz="3200" dirty="0">
                <a:latin typeface="+mn-lt"/>
              </a:rPr>
              <a:t> This task has mostly been attempted on MRI images, which are more sensitive than CT to the changes in the brain caused by a stroke.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929850" y="29570863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bg2"/>
                </a:solidFill>
              </a:rPr>
              <a:t>Objectives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F54165-FA65-4F7B-BE4D-4F46E381F3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83" y="2714074"/>
            <a:ext cx="6570060" cy="2228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FA8B71-5A9D-485D-BFD9-65B12CE983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000" y="3000632"/>
            <a:ext cx="4436770" cy="1756961"/>
          </a:xfrm>
          <a:prstGeom prst="rect">
            <a:avLst/>
          </a:prstGeom>
        </p:spPr>
      </p:pic>
      <p:sp>
        <p:nvSpPr>
          <p:cNvPr id="38" name="Text Box 192">
            <a:extLst>
              <a:ext uri="{FF2B5EF4-FFF2-40B4-BE49-F238E27FC236}">
                <a16:creationId xmlns:a16="http://schemas.microsoft.com/office/drawing/2014/main" id="{F11BBF73-4BE1-4B7B-B5C3-731D49075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8184" y="7132373"/>
            <a:ext cx="8407576" cy="5091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GB" sz="3200" dirty="0">
                <a:latin typeface="Calibri" pitchFamily="34" charset="0"/>
              </a:rPr>
              <a:t>A </a:t>
            </a:r>
            <a:r>
              <a:rPr lang="en-GB" sz="3200" u="sng" dirty="0">
                <a:latin typeface="Calibri" pitchFamily="34" charset="0"/>
              </a:rPr>
              <a:t>convolutional neural network</a:t>
            </a:r>
            <a:r>
              <a:rPr lang="en-GB" sz="3200" dirty="0">
                <a:latin typeface="Calibri" pitchFamily="34" charset="0"/>
              </a:rPr>
              <a:t> (CNN) is a biologically-inspired learning algorithm which works particularly well with image data.</a:t>
            </a:r>
          </a:p>
          <a:p>
            <a:pPr marL="457200" indent="-457200" algn="just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GB" sz="3200" dirty="0">
                <a:latin typeface="Calibri" pitchFamily="34" charset="0"/>
              </a:rPr>
              <a:t>The core building block of a CNN is the </a:t>
            </a:r>
            <a:r>
              <a:rPr lang="en-GB" sz="3200" u="sng" dirty="0">
                <a:latin typeface="Calibri" pitchFamily="34" charset="0"/>
              </a:rPr>
              <a:t>convolution</a:t>
            </a:r>
            <a:r>
              <a:rPr lang="en-GB" sz="3200" dirty="0">
                <a:latin typeface="Calibri" pitchFamily="34" charset="0"/>
              </a:rPr>
              <a:t> operation, in which a matrix called a kernel slides over the input image. </a:t>
            </a:r>
          </a:p>
          <a:p>
            <a:pPr marL="457200" indent="-457200" algn="just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GB" sz="3200" dirty="0">
                <a:latin typeface="Calibri" pitchFamily="34" charset="0"/>
              </a:rPr>
              <a:t>At each position, the sum is calculated of the dot products of each of the kernel values with the pixel value underneath it.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71D68-01AE-4F90-9E57-A9D06312D178}"/>
              </a:ext>
            </a:extLst>
          </p:cNvPr>
          <p:cNvSpPr/>
          <p:nvPr/>
        </p:nvSpPr>
        <p:spPr>
          <a:xfrm>
            <a:off x="20178184" y="6240826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bg2"/>
                </a:solidFill>
              </a:rPr>
              <a:t>What are CNNs?</a:t>
            </a:r>
          </a:p>
        </p:txBody>
      </p:sp>
      <p:sp>
        <p:nvSpPr>
          <p:cNvPr id="40" name="Text Box 122">
            <a:extLst>
              <a:ext uri="{FF2B5EF4-FFF2-40B4-BE49-F238E27FC236}">
                <a16:creationId xmlns:a16="http://schemas.microsoft.com/office/drawing/2014/main" id="{71AA931D-3835-439E-B112-252D95CB0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913" y="12429119"/>
            <a:ext cx="26874645" cy="173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3940" tIns="434850" rIns="173940" bIns="43485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5600" b="1" dirty="0">
                <a:latin typeface="+mn-lt"/>
              </a:rPr>
              <a:t>Can we train a classifier to detect the dead region of brain in CT scans of stroke patients? </a:t>
            </a:r>
          </a:p>
        </p:txBody>
      </p:sp>
      <p:sp>
        <p:nvSpPr>
          <p:cNvPr id="31" name="Text Box 122">
            <a:extLst>
              <a:ext uri="{FF2B5EF4-FFF2-40B4-BE49-F238E27FC236}">
                <a16:creationId xmlns:a16="http://schemas.microsoft.com/office/drawing/2014/main" id="{62B00972-979B-4865-846D-C0115C288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913" y="26523348"/>
            <a:ext cx="26874645" cy="260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3940" tIns="434850" rIns="173940" bIns="43485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5600" b="1" u="sng" dirty="0">
                <a:latin typeface="+mn-lt"/>
              </a:rPr>
              <a:t>Hypothesis:</a:t>
            </a:r>
            <a:r>
              <a:rPr lang="en-US" sz="5600" b="1" dirty="0">
                <a:latin typeface="+mn-lt"/>
              </a:rPr>
              <a:t> These scans contains subtle biomarkers which can be used for segmentation </a:t>
            </a:r>
          </a:p>
          <a:p>
            <a:pPr algn="ctr" eaLnBrk="1" hangingPunct="1"/>
            <a:r>
              <a:rPr lang="en-US" sz="5600" b="1" dirty="0">
                <a:latin typeface="+mn-lt"/>
              </a:rPr>
              <a:t>– too subtle to segment by eye, but enough for a CNN?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E62904-0582-4D87-A1BE-9191746AB1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9" r="37056"/>
          <a:stretch/>
        </p:blipFill>
        <p:spPr>
          <a:xfrm>
            <a:off x="3537416" y="14723961"/>
            <a:ext cx="9004387" cy="11273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42B7A0-A481-4983-93BB-B67FB34353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8" r="37127"/>
          <a:stretch/>
        </p:blipFill>
        <p:spPr>
          <a:xfrm>
            <a:off x="17725473" y="14695870"/>
            <a:ext cx="9047433" cy="1132724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9728132C-AE1F-4C89-A5DF-E000E07D5D67}"/>
              </a:ext>
            </a:extLst>
          </p:cNvPr>
          <p:cNvSpPr/>
          <p:nvPr/>
        </p:nvSpPr>
        <p:spPr>
          <a:xfrm>
            <a:off x="13491052" y="16444119"/>
            <a:ext cx="3276600" cy="899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3F01163-1FC5-43D3-8F70-A2EBF8353CA3}"/>
              </a:ext>
            </a:extLst>
          </p:cNvPr>
          <p:cNvSpPr/>
          <p:nvPr/>
        </p:nvSpPr>
        <p:spPr>
          <a:xfrm>
            <a:off x="13491052" y="20075280"/>
            <a:ext cx="3276600" cy="899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EAB4EF73-7AFB-49F1-AFDC-1C4290393E32}"/>
              </a:ext>
            </a:extLst>
          </p:cNvPr>
          <p:cNvSpPr/>
          <p:nvPr/>
        </p:nvSpPr>
        <p:spPr>
          <a:xfrm>
            <a:off x="13524935" y="23562886"/>
            <a:ext cx="3276600" cy="899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928EC5-184F-423A-A1BD-23E2963F499A}"/>
              </a:ext>
            </a:extLst>
          </p:cNvPr>
          <p:cNvSpPr txBox="1"/>
          <p:nvPr/>
        </p:nvSpPr>
        <p:spPr>
          <a:xfrm>
            <a:off x="24183024" y="39380319"/>
            <a:ext cx="4305615" cy="33194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86970" tIns="43485" rIns="86970" bIns="43485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NiftyNet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TensorFlow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FMRIB Software Library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FSLeyes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EC0330-727E-4561-9C64-46DF37FA2CB5}"/>
              </a:ext>
            </a:extLst>
          </p:cNvPr>
          <p:cNvSpPr txBox="1"/>
          <p:nvPr/>
        </p:nvSpPr>
        <p:spPr>
          <a:xfrm>
            <a:off x="24183024" y="38221311"/>
            <a:ext cx="3876460" cy="918816"/>
          </a:xfrm>
          <a:prstGeom prst="rect">
            <a:avLst/>
          </a:prstGeom>
          <a:noFill/>
        </p:spPr>
        <p:txBody>
          <a:bodyPr wrap="none" lIns="86970" tIns="43485" rIns="86970" bIns="43485" rtlCol="0">
            <a:spAutoFit/>
          </a:bodyPr>
          <a:lstStyle/>
          <a:p>
            <a:r>
              <a:rPr lang="en-US" sz="5400" b="1" dirty="0"/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373545"/>
      </a:dk2>
      <a:lt2>
        <a:srgbClr val="FFFFFF"/>
      </a:lt2>
      <a:accent1>
        <a:srgbClr val="AD84C6"/>
      </a:accent1>
      <a:accent2>
        <a:srgbClr val="FFFFFF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6936</TotalTime>
  <Words>604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A0/A1</dc:title>
  <dc:creator>Jay Larson</dc:creator>
  <dc:description>Quality poster printing
www.genigraphics.com
1-800-790-4001</dc:description>
  <cp:lastModifiedBy>Danny Wray</cp:lastModifiedBy>
  <cp:revision>94</cp:revision>
  <cp:lastPrinted>2013-02-12T02:21:55Z</cp:lastPrinted>
  <dcterms:created xsi:type="dcterms:W3CDTF">2013-02-10T21:14:48Z</dcterms:created>
  <dcterms:modified xsi:type="dcterms:W3CDTF">2018-03-05T10:49:46Z</dcterms:modified>
</cp:coreProperties>
</file>